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8" r:id="rId4"/>
    <p:sldId id="299" r:id="rId5"/>
    <p:sldId id="301" r:id="rId6"/>
    <p:sldId id="267" r:id="rId7"/>
    <p:sldId id="305" r:id="rId8"/>
    <p:sldId id="306" r:id="rId9"/>
    <p:sldId id="276" r:id="rId10"/>
    <p:sldId id="277" r:id="rId11"/>
    <p:sldId id="278" r:id="rId12"/>
    <p:sldId id="279" r:id="rId13"/>
    <p:sldId id="280" r:id="rId14"/>
    <p:sldId id="281" r:id="rId15"/>
    <p:sldId id="291" r:id="rId16"/>
    <p:sldId id="302" r:id="rId17"/>
    <p:sldId id="303" r:id="rId18"/>
    <p:sldId id="304" r:id="rId19"/>
    <p:sldId id="293" r:id="rId20"/>
    <p:sldId id="294" r:id="rId21"/>
    <p:sldId id="295" r:id="rId22"/>
    <p:sldId id="296" r:id="rId23"/>
    <p:sldId id="282" r:id="rId24"/>
    <p:sldId id="283" r:id="rId25"/>
    <p:sldId id="269" r:id="rId26"/>
    <p:sldId id="289" r:id="rId27"/>
    <p:sldId id="271" r:id="rId28"/>
    <p:sldId id="290" r:id="rId29"/>
    <p:sldId id="300"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5" d="100"/>
          <a:sy n="95" d="100"/>
        </p:scale>
        <p:origin x="119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469224BF-24ED-4041-B145-E4D7576BE6A7}" type="datetimeFigureOut">
              <a:rPr lang="cs-CZ" smtClean="0"/>
              <a:t>01.04.2022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E97447-DFF0-4969-8887-E4E8DA993973}" type="slidenum">
              <a:rPr lang="cs-CZ" smtClean="0"/>
              <a:t>‹#›</a:t>
            </a:fld>
            <a:endParaRPr lang="cs-CZ"/>
          </a:p>
        </p:txBody>
      </p:sp>
    </p:spTree>
    <p:extLst>
      <p:ext uri="{BB962C8B-B14F-4D97-AF65-F5344CB8AC3E}">
        <p14:creationId xmlns:p14="http://schemas.microsoft.com/office/powerpoint/2010/main" val="4230071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69224BF-24ED-4041-B145-E4D7576BE6A7}" type="datetimeFigureOut">
              <a:rPr lang="cs-CZ" smtClean="0"/>
              <a:t>01.04.2022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E97447-DFF0-4969-8887-E4E8DA993973}" type="slidenum">
              <a:rPr lang="cs-CZ" smtClean="0"/>
              <a:t>‹#›</a:t>
            </a:fld>
            <a:endParaRPr lang="cs-CZ"/>
          </a:p>
        </p:txBody>
      </p:sp>
    </p:spTree>
    <p:extLst>
      <p:ext uri="{BB962C8B-B14F-4D97-AF65-F5344CB8AC3E}">
        <p14:creationId xmlns:p14="http://schemas.microsoft.com/office/powerpoint/2010/main" val="2670731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69224BF-24ED-4041-B145-E4D7576BE6A7}" type="datetimeFigureOut">
              <a:rPr lang="cs-CZ" smtClean="0"/>
              <a:t>01.04.2022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E97447-DFF0-4969-8887-E4E8DA993973}" type="slidenum">
              <a:rPr lang="cs-CZ" smtClean="0"/>
              <a:t>‹#›</a:t>
            </a:fld>
            <a:endParaRPr lang="cs-CZ"/>
          </a:p>
        </p:txBody>
      </p:sp>
    </p:spTree>
    <p:extLst>
      <p:ext uri="{BB962C8B-B14F-4D97-AF65-F5344CB8AC3E}">
        <p14:creationId xmlns:p14="http://schemas.microsoft.com/office/powerpoint/2010/main" val="166911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69224BF-24ED-4041-B145-E4D7576BE6A7}" type="datetimeFigureOut">
              <a:rPr lang="cs-CZ" smtClean="0"/>
              <a:t>01.04.2022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E97447-DFF0-4969-8887-E4E8DA993973}" type="slidenum">
              <a:rPr lang="cs-CZ" smtClean="0"/>
              <a:t>‹#›</a:t>
            </a:fld>
            <a:endParaRPr lang="cs-CZ"/>
          </a:p>
        </p:txBody>
      </p:sp>
    </p:spTree>
    <p:extLst>
      <p:ext uri="{BB962C8B-B14F-4D97-AF65-F5344CB8AC3E}">
        <p14:creationId xmlns:p14="http://schemas.microsoft.com/office/powerpoint/2010/main" val="1128892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469224BF-24ED-4041-B145-E4D7576BE6A7}" type="datetimeFigureOut">
              <a:rPr lang="cs-CZ" smtClean="0"/>
              <a:t>01.04.2022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E97447-DFF0-4969-8887-E4E8DA993973}" type="slidenum">
              <a:rPr lang="cs-CZ" smtClean="0"/>
              <a:t>‹#›</a:t>
            </a:fld>
            <a:endParaRPr lang="cs-CZ"/>
          </a:p>
        </p:txBody>
      </p:sp>
    </p:spTree>
    <p:extLst>
      <p:ext uri="{BB962C8B-B14F-4D97-AF65-F5344CB8AC3E}">
        <p14:creationId xmlns:p14="http://schemas.microsoft.com/office/powerpoint/2010/main" val="4182504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469224BF-24ED-4041-B145-E4D7576BE6A7}" type="datetimeFigureOut">
              <a:rPr lang="cs-CZ" smtClean="0"/>
              <a:t>01.04.2022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E97447-DFF0-4969-8887-E4E8DA993973}" type="slidenum">
              <a:rPr lang="cs-CZ" smtClean="0"/>
              <a:t>‹#›</a:t>
            </a:fld>
            <a:endParaRPr lang="cs-CZ"/>
          </a:p>
        </p:txBody>
      </p:sp>
    </p:spTree>
    <p:extLst>
      <p:ext uri="{BB962C8B-B14F-4D97-AF65-F5344CB8AC3E}">
        <p14:creationId xmlns:p14="http://schemas.microsoft.com/office/powerpoint/2010/main" val="1465243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469224BF-24ED-4041-B145-E4D7576BE6A7}" type="datetimeFigureOut">
              <a:rPr lang="cs-CZ" smtClean="0"/>
              <a:t>01.04.2022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9E97447-DFF0-4969-8887-E4E8DA993973}" type="slidenum">
              <a:rPr lang="cs-CZ" smtClean="0"/>
              <a:t>‹#›</a:t>
            </a:fld>
            <a:endParaRPr lang="cs-CZ"/>
          </a:p>
        </p:txBody>
      </p:sp>
    </p:spTree>
    <p:extLst>
      <p:ext uri="{BB962C8B-B14F-4D97-AF65-F5344CB8AC3E}">
        <p14:creationId xmlns:p14="http://schemas.microsoft.com/office/powerpoint/2010/main" val="244287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469224BF-24ED-4041-B145-E4D7576BE6A7}" type="datetimeFigureOut">
              <a:rPr lang="cs-CZ" smtClean="0"/>
              <a:t>01.04.2022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9E97447-DFF0-4969-8887-E4E8DA993973}" type="slidenum">
              <a:rPr lang="cs-CZ" smtClean="0"/>
              <a:t>‹#›</a:t>
            </a:fld>
            <a:endParaRPr lang="cs-CZ"/>
          </a:p>
        </p:txBody>
      </p:sp>
    </p:spTree>
    <p:extLst>
      <p:ext uri="{BB962C8B-B14F-4D97-AF65-F5344CB8AC3E}">
        <p14:creationId xmlns:p14="http://schemas.microsoft.com/office/powerpoint/2010/main" val="668228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69224BF-24ED-4041-B145-E4D7576BE6A7}" type="datetimeFigureOut">
              <a:rPr lang="cs-CZ" smtClean="0"/>
              <a:t>01.04.2022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9E97447-DFF0-4969-8887-E4E8DA993973}" type="slidenum">
              <a:rPr lang="cs-CZ" smtClean="0"/>
              <a:t>‹#›</a:t>
            </a:fld>
            <a:endParaRPr lang="cs-CZ"/>
          </a:p>
        </p:txBody>
      </p:sp>
    </p:spTree>
    <p:extLst>
      <p:ext uri="{BB962C8B-B14F-4D97-AF65-F5344CB8AC3E}">
        <p14:creationId xmlns:p14="http://schemas.microsoft.com/office/powerpoint/2010/main" val="147146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469224BF-24ED-4041-B145-E4D7576BE6A7}" type="datetimeFigureOut">
              <a:rPr lang="cs-CZ" smtClean="0"/>
              <a:t>01.04.2022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E97447-DFF0-4969-8887-E4E8DA993973}" type="slidenum">
              <a:rPr lang="cs-CZ" smtClean="0"/>
              <a:t>‹#›</a:t>
            </a:fld>
            <a:endParaRPr lang="cs-CZ"/>
          </a:p>
        </p:txBody>
      </p:sp>
    </p:spTree>
    <p:extLst>
      <p:ext uri="{BB962C8B-B14F-4D97-AF65-F5344CB8AC3E}">
        <p14:creationId xmlns:p14="http://schemas.microsoft.com/office/powerpoint/2010/main" val="2275197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469224BF-24ED-4041-B145-E4D7576BE6A7}" type="datetimeFigureOut">
              <a:rPr lang="cs-CZ" smtClean="0"/>
              <a:t>01.04.2022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E97447-DFF0-4969-8887-E4E8DA993973}" type="slidenum">
              <a:rPr lang="cs-CZ" smtClean="0"/>
              <a:t>‹#›</a:t>
            </a:fld>
            <a:endParaRPr lang="cs-CZ"/>
          </a:p>
        </p:txBody>
      </p:sp>
    </p:spTree>
    <p:extLst>
      <p:ext uri="{BB962C8B-B14F-4D97-AF65-F5344CB8AC3E}">
        <p14:creationId xmlns:p14="http://schemas.microsoft.com/office/powerpoint/2010/main" val="140239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224BF-24ED-4041-B145-E4D7576BE6A7}" type="datetimeFigureOut">
              <a:rPr lang="cs-CZ" smtClean="0"/>
              <a:t>01.04.2022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97447-DFF0-4969-8887-E4E8DA993973}" type="slidenum">
              <a:rPr lang="cs-CZ" smtClean="0"/>
              <a:t>‹#›</a:t>
            </a:fld>
            <a:endParaRPr lang="cs-CZ"/>
          </a:p>
        </p:txBody>
      </p:sp>
    </p:spTree>
    <p:extLst>
      <p:ext uri="{BB962C8B-B14F-4D97-AF65-F5344CB8AC3E}">
        <p14:creationId xmlns:p14="http://schemas.microsoft.com/office/powerpoint/2010/main" val="4155940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CJJ04_8</a:t>
            </a:r>
          </a:p>
        </p:txBody>
      </p:sp>
      <p:sp>
        <p:nvSpPr>
          <p:cNvPr id="3" name="Podnadpis 2"/>
          <p:cNvSpPr>
            <a:spLocks noGrp="1"/>
          </p:cNvSpPr>
          <p:nvPr>
            <p:ph type="subTitle" idx="1"/>
          </p:nvPr>
        </p:nvSpPr>
        <p:spPr/>
        <p:txBody>
          <a:bodyPr/>
          <a:lstStyle/>
          <a:p>
            <a:r>
              <a:rPr lang="cs-CZ" dirty="0"/>
              <a:t>Klára Osolsobě</a:t>
            </a:r>
          </a:p>
          <a:p>
            <a:r>
              <a:rPr lang="cs-CZ" dirty="0" err="1"/>
              <a:t>osolsobe</a:t>
            </a:r>
            <a:r>
              <a:rPr lang="en-US" dirty="0"/>
              <a:t>@</a:t>
            </a:r>
            <a:r>
              <a:rPr lang="cs-CZ" dirty="0"/>
              <a:t>phil.muni.cz</a:t>
            </a:r>
          </a:p>
        </p:txBody>
      </p:sp>
    </p:spTree>
    <p:extLst>
      <p:ext uri="{BB962C8B-B14F-4D97-AF65-F5344CB8AC3E}">
        <p14:creationId xmlns:p14="http://schemas.microsoft.com/office/powerpoint/2010/main" val="3818457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2. os. </a:t>
            </a:r>
            <a:r>
              <a:rPr lang="cs-CZ" sz="2800" dirty="0" err="1"/>
              <a:t>sg</a:t>
            </a:r>
            <a:r>
              <a:rPr lang="cs-CZ" sz="2800" dirty="0"/>
              <a:t>. vyjadřuje vztah k samotnému adresátovi.</a:t>
            </a:r>
            <a:br>
              <a:rPr lang="cs-CZ" sz="2800" dirty="0"/>
            </a:br>
            <a:r>
              <a:rPr lang="cs-CZ" sz="2800" dirty="0"/>
              <a:t>Gramatická forma:</a:t>
            </a:r>
          </a:p>
        </p:txBody>
      </p:sp>
      <p:sp>
        <p:nvSpPr>
          <p:cNvPr id="3" name="Zástupný symbol pro obsah 2"/>
          <p:cNvSpPr>
            <a:spLocks noGrp="1"/>
          </p:cNvSpPr>
          <p:nvPr>
            <p:ph idx="1"/>
          </p:nvPr>
        </p:nvSpPr>
        <p:spPr/>
        <p:txBody>
          <a:bodyPr>
            <a:normAutofit fontScale="55000" lnSpcReduction="20000"/>
          </a:bodyPr>
          <a:lstStyle/>
          <a:p>
            <a:r>
              <a:rPr lang="pl-PL" dirty="0"/>
              <a:t>Za kolik teď </a:t>
            </a:r>
            <a:r>
              <a:rPr lang="pl-PL" dirty="0">
                <a:solidFill>
                  <a:srgbClr val="FF0000"/>
                </a:solidFill>
              </a:rPr>
              <a:t>běhá</a:t>
            </a:r>
            <a:r>
              <a:rPr lang="pl-PL" b="1" u="sng" dirty="0">
                <a:solidFill>
                  <a:srgbClr val="FF0000"/>
                </a:solidFill>
              </a:rPr>
              <a:t>š</a:t>
            </a:r>
            <a:r>
              <a:rPr lang="pl-PL" dirty="0"/>
              <a:t> stovku?</a:t>
            </a:r>
          </a:p>
          <a:p>
            <a:r>
              <a:rPr lang="cs-CZ" dirty="0">
                <a:solidFill>
                  <a:srgbClr val="FF0000"/>
                </a:solidFill>
              </a:rPr>
              <a:t>Běhal js</a:t>
            </a:r>
            <a:r>
              <a:rPr lang="cs-CZ" b="1" u="sng" dirty="0">
                <a:solidFill>
                  <a:srgbClr val="FF0000"/>
                </a:solidFill>
              </a:rPr>
              <a:t>i</a:t>
            </a:r>
            <a:r>
              <a:rPr lang="cs-CZ" dirty="0">
                <a:solidFill>
                  <a:srgbClr val="FF0000"/>
                </a:solidFill>
              </a:rPr>
              <a:t> </a:t>
            </a:r>
            <a:r>
              <a:rPr lang="cs-CZ" dirty="0"/>
              <a:t>pro radost, pro čest a slávu své země.</a:t>
            </a:r>
          </a:p>
          <a:p>
            <a:r>
              <a:rPr lang="pt-BR" dirty="0">
                <a:solidFill>
                  <a:srgbClr val="FF0000"/>
                </a:solidFill>
              </a:rPr>
              <a:t>Běhal js</a:t>
            </a:r>
            <a:r>
              <a:rPr lang="pt-BR" b="1" u="sng" dirty="0">
                <a:solidFill>
                  <a:srgbClr val="FF0000"/>
                </a:solidFill>
              </a:rPr>
              <a:t>te</a:t>
            </a:r>
            <a:r>
              <a:rPr lang="pt-BR" dirty="0">
                <a:solidFill>
                  <a:srgbClr val="FF0000"/>
                </a:solidFill>
              </a:rPr>
              <a:t> </a:t>
            </a:r>
            <a:r>
              <a:rPr lang="pt-BR" dirty="0"/>
              <a:t>a držel dietu</a:t>
            </a:r>
            <a:r>
              <a:rPr lang="cs-CZ" dirty="0"/>
              <a:t>?</a:t>
            </a:r>
          </a:p>
          <a:p>
            <a:r>
              <a:rPr lang="cs-CZ" dirty="0">
                <a:solidFill>
                  <a:srgbClr val="FF0000"/>
                </a:solidFill>
              </a:rPr>
              <a:t>Běhal</a:t>
            </a:r>
            <a:r>
              <a:rPr lang="cs-CZ" b="1" u="sng" dirty="0">
                <a:solidFill>
                  <a:srgbClr val="FF0000"/>
                </a:solidFill>
              </a:rPr>
              <a:t>s</a:t>
            </a:r>
            <a:r>
              <a:rPr lang="cs-CZ" dirty="0"/>
              <a:t> tady kolem s fotbalovým míčem.  </a:t>
            </a:r>
            <a:r>
              <a:rPr lang="cs-CZ" dirty="0" err="1"/>
              <a:t>Ty</a:t>
            </a:r>
            <a:r>
              <a:rPr lang="cs-CZ" b="1" u="sng" dirty="0" err="1">
                <a:solidFill>
                  <a:srgbClr val="FF0000"/>
                </a:solidFill>
              </a:rPr>
              <a:t>s</a:t>
            </a:r>
            <a:r>
              <a:rPr lang="cs-CZ" dirty="0"/>
              <a:t> </a:t>
            </a:r>
            <a:r>
              <a:rPr lang="cs-CZ" dirty="0">
                <a:solidFill>
                  <a:srgbClr val="FF0000"/>
                </a:solidFill>
              </a:rPr>
              <a:t>běhal</a:t>
            </a:r>
            <a:r>
              <a:rPr lang="cs-CZ" dirty="0"/>
              <a:t> líp než já.</a:t>
            </a:r>
          </a:p>
          <a:p>
            <a:r>
              <a:rPr lang="cs-CZ" dirty="0"/>
              <a:t>Karle, </a:t>
            </a:r>
            <a:r>
              <a:rPr lang="cs-CZ" dirty="0">
                <a:solidFill>
                  <a:srgbClr val="FF0000"/>
                </a:solidFill>
              </a:rPr>
              <a:t>bude</a:t>
            </a:r>
            <a:r>
              <a:rPr lang="cs-CZ" b="1" u="sng" dirty="0">
                <a:solidFill>
                  <a:srgbClr val="FF0000"/>
                </a:solidFill>
              </a:rPr>
              <a:t>š</a:t>
            </a:r>
            <a:r>
              <a:rPr lang="cs-CZ" dirty="0">
                <a:solidFill>
                  <a:srgbClr val="FF0000"/>
                </a:solidFill>
              </a:rPr>
              <a:t> běhat </a:t>
            </a:r>
            <a:r>
              <a:rPr lang="cs-CZ" dirty="0"/>
              <a:t>maraton.</a:t>
            </a:r>
          </a:p>
          <a:p>
            <a:r>
              <a:rPr lang="cs-CZ" dirty="0"/>
              <a:t>Od lékařky si vyslechl mrazivý ortel: „ Nikdy už </a:t>
            </a:r>
            <a:r>
              <a:rPr lang="cs-CZ" dirty="0">
                <a:solidFill>
                  <a:srgbClr val="FF0000"/>
                </a:solidFill>
              </a:rPr>
              <a:t>běhat nebude</a:t>
            </a:r>
            <a:r>
              <a:rPr lang="cs-CZ" b="1" u="sng" dirty="0">
                <a:solidFill>
                  <a:srgbClr val="FF0000"/>
                </a:solidFill>
              </a:rPr>
              <a:t>te</a:t>
            </a:r>
            <a:r>
              <a:rPr lang="cs-CZ" dirty="0"/>
              <a:t>. “</a:t>
            </a:r>
          </a:p>
          <a:p>
            <a:r>
              <a:rPr lang="pl-PL" dirty="0">
                <a:solidFill>
                  <a:srgbClr val="FF0000"/>
                </a:solidFill>
              </a:rPr>
              <a:t>Běhej</a:t>
            </a:r>
            <a:r>
              <a:rPr lang="pl-PL" dirty="0"/>
              <a:t> si.</a:t>
            </a:r>
          </a:p>
          <a:p>
            <a:r>
              <a:rPr lang="cs-CZ" dirty="0">
                <a:solidFill>
                  <a:srgbClr val="FF0000"/>
                </a:solidFill>
              </a:rPr>
              <a:t>Běhej</a:t>
            </a:r>
            <a:r>
              <a:rPr lang="cs-CZ" b="1" u="sng" dirty="0">
                <a:solidFill>
                  <a:srgbClr val="FF0000"/>
                </a:solidFill>
              </a:rPr>
              <a:t>te</a:t>
            </a:r>
            <a:r>
              <a:rPr lang="cs-CZ" dirty="0"/>
              <a:t> sama pro sebe.</a:t>
            </a:r>
            <a:endParaRPr lang="pl-PL" dirty="0"/>
          </a:p>
          <a:p>
            <a:r>
              <a:rPr lang="cs-CZ" dirty="0"/>
              <a:t>Kdyby se doping přestal kontrolovat, </a:t>
            </a:r>
            <a:r>
              <a:rPr lang="cs-CZ" dirty="0">
                <a:solidFill>
                  <a:srgbClr val="FF0000"/>
                </a:solidFill>
              </a:rPr>
              <a:t>běhal by</a:t>
            </a:r>
            <a:r>
              <a:rPr lang="cs-CZ" b="1" u="sng" dirty="0">
                <a:solidFill>
                  <a:srgbClr val="FF0000"/>
                </a:solidFill>
              </a:rPr>
              <a:t>s</a:t>
            </a:r>
            <a:r>
              <a:rPr lang="cs-CZ" dirty="0">
                <a:solidFill>
                  <a:srgbClr val="FF0000"/>
                </a:solidFill>
              </a:rPr>
              <a:t> </a:t>
            </a:r>
            <a:r>
              <a:rPr lang="cs-CZ" dirty="0"/>
              <a:t>dál?</a:t>
            </a:r>
          </a:p>
          <a:p>
            <a:r>
              <a:rPr lang="cs-CZ" dirty="0"/>
              <a:t>Proč jste vůbec nešel někam do přeboru, kde byste byl absolutní hvězda a </a:t>
            </a:r>
            <a:r>
              <a:rPr lang="cs-CZ" dirty="0">
                <a:solidFill>
                  <a:srgbClr val="FF0000"/>
                </a:solidFill>
              </a:rPr>
              <a:t>běhal bys</a:t>
            </a:r>
            <a:r>
              <a:rPr lang="cs-CZ" b="1" u="sng" dirty="0">
                <a:solidFill>
                  <a:srgbClr val="FF0000"/>
                </a:solidFill>
              </a:rPr>
              <a:t>te</a:t>
            </a:r>
            <a:r>
              <a:rPr lang="cs-CZ" dirty="0">
                <a:solidFill>
                  <a:srgbClr val="FF0000"/>
                </a:solidFill>
              </a:rPr>
              <a:t> </a:t>
            </a:r>
            <a:r>
              <a:rPr lang="cs-CZ" dirty="0"/>
              <a:t>ještě méně?</a:t>
            </a:r>
          </a:p>
          <a:p>
            <a:r>
              <a:rPr lang="cs-CZ" dirty="0">
                <a:solidFill>
                  <a:srgbClr val="FF0000"/>
                </a:solidFill>
              </a:rPr>
              <a:t>Js</a:t>
            </a:r>
            <a:r>
              <a:rPr lang="cs-CZ" b="1" u="sng" dirty="0">
                <a:solidFill>
                  <a:srgbClr val="FF0000"/>
                </a:solidFill>
              </a:rPr>
              <a:t>i</a:t>
            </a:r>
            <a:r>
              <a:rPr lang="cs-CZ" dirty="0">
                <a:solidFill>
                  <a:srgbClr val="FF0000"/>
                </a:solidFill>
              </a:rPr>
              <a:t> doběhnut.</a:t>
            </a:r>
          </a:p>
          <a:p>
            <a:r>
              <a:rPr lang="cs-CZ" dirty="0">
                <a:solidFill>
                  <a:srgbClr val="FF0000"/>
                </a:solidFill>
              </a:rPr>
              <a:t>Byl js</a:t>
            </a:r>
            <a:r>
              <a:rPr lang="cs-CZ" b="1" u="sng" dirty="0">
                <a:solidFill>
                  <a:srgbClr val="FF0000"/>
                </a:solidFill>
              </a:rPr>
              <a:t>i</a:t>
            </a:r>
            <a:r>
              <a:rPr lang="cs-CZ" dirty="0">
                <a:solidFill>
                  <a:srgbClr val="FF0000"/>
                </a:solidFill>
              </a:rPr>
              <a:t> doběhnut.</a:t>
            </a:r>
          </a:p>
          <a:p>
            <a:r>
              <a:rPr lang="cs-CZ" dirty="0">
                <a:solidFill>
                  <a:srgbClr val="FF0000"/>
                </a:solidFill>
              </a:rPr>
              <a:t>Byl</a:t>
            </a:r>
            <a:r>
              <a:rPr lang="cs-CZ" b="1" u="sng" dirty="0">
                <a:solidFill>
                  <a:srgbClr val="FF0000"/>
                </a:solidFill>
              </a:rPr>
              <a:t>s</a:t>
            </a:r>
            <a:r>
              <a:rPr lang="cs-CZ" dirty="0">
                <a:solidFill>
                  <a:srgbClr val="FF0000"/>
                </a:solidFill>
              </a:rPr>
              <a:t> doběhnut.</a:t>
            </a:r>
          </a:p>
          <a:p>
            <a:r>
              <a:rPr lang="cs-CZ" dirty="0">
                <a:solidFill>
                  <a:srgbClr val="FF0000"/>
                </a:solidFill>
              </a:rPr>
              <a:t>Bude</a:t>
            </a:r>
            <a:r>
              <a:rPr lang="cs-CZ" b="1" u="sng" dirty="0">
                <a:solidFill>
                  <a:srgbClr val="FF0000"/>
                </a:solidFill>
              </a:rPr>
              <a:t>š</a:t>
            </a:r>
            <a:r>
              <a:rPr lang="cs-CZ" dirty="0">
                <a:solidFill>
                  <a:srgbClr val="FF0000"/>
                </a:solidFill>
              </a:rPr>
              <a:t> doběhnut.</a:t>
            </a:r>
          </a:p>
          <a:p>
            <a:pPr marL="0" indent="0">
              <a:buNone/>
            </a:pPr>
            <a:endParaRPr lang="pl-PL" dirty="0"/>
          </a:p>
          <a:p>
            <a:endParaRPr lang="cs-CZ" dirty="0"/>
          </a:p>
        </p:txBody>
      </p:sp>
    </p:spTree>
    <p:extLst>
      <p:ext uri="{BB962C8B-B14F-4D97-AF65-F5344CB8AC3E}">
        <p14:creationId xmlns:p14="http://schemas.microsoft.com/office/powerpoint/2010/main" val="2556269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3. os. </a:t>
            </a:r>
            <a:r>
              <a:rPr lang="cs-CZ" sz="2800" dirty="0" err="1"/>
              <a:t>sg</a:t>
            </a:r>
            <a:r>
              <a:rPr lang="cs-CZ" sz="2800" dirty="0"/>
              <a:t>. vyjadřuje vztah k jedné substanci, která v daném komunikačním aktu </a:t>
            </a:r>
            <a:r>
              <a:rPr lang="pl-PL" sz="2800" dirty="0"/>
              <a:t>nevystupuje v roli mluvčího ani adresáta. </a:t>
            </a:r>
            <a:r>
              <a:rPr lang="cs-CZ" sz="2800" dirty="0"/>
              <a:t>Gramatická forma:</a:t>
            </a:r>
          </a:p>
        </p:txBody>
      </p:sp>
      <p:sp>
        <p:nvSpPr>
          <p:cNvPr id="3" name="Zástupný symbol pro obsah 2"/>
          <p:cNvSpPr>
            <a:spLocks noGrp="1"/>
          </p:cNvSpPr>
          <p:nvPr>
            <p:ph idx="1"/>
          </p:nvPr>
        </p:nvSpPr>
        <p:spPr/>
        <p:txBody>
          <a:bodyPr>
            <a:normAutofit lnSpcReduction="10000"/>
          </a:bodyPr>
          <a:lstStyle/>
          <a:p>
            <a:r>
              <a:rPr lang="cs-CZ" dirty="0"/>
              <a:t>Alena </a:t>
            </a:r>
            <a:r>
              <a:rPr lang="cs-CZ" dirty="0" err="1"/>
              <a:t>Močáriová</a:t>
            </a:r>
            <a:r>
              <a:rPr lang="cs-CZ" dirty="0"/>
              <a:t> už rok </a:t>
            </a:r>
            <a:r>
              <a:rPr lang="cs-CZ" dirty="0">
                <a:solidFill>
                  <a:srgbClr val="FF0000"/>
                </a:solidFill>
              </a:rPr>
              <a:t>běh</a:t>
            </a:r>
            <a:r>
              <a:rPr lang="cs-CZ" b="1" u="sng" dirty="0">
                <a:solidFill>
                  <a:srgbClr val="FF0000"/>
                </a:solidFill>
              </a:rPr>
              <a:t>á</a:t>
            </a:r>
            <a:r>
              <a:rPr lang="cs-CZ" dirty="0"/>
              <a:t> za švýcarský tým </a:t>
            </a:r>
            <a:r>
              <a:rPr lang="cs-CZ" dirty="0" err="1"/>
              <a:t>Hutwielle</a:t>
            </a:r>
            <a:r>
              <a:rPr lang="cs-CZ" dirty="0"/>
              <a:t>.</a:t>
            </a:r>
          </a:p>
          <a:p>
            <a:r>
              <a:rPr lang="cs-CZ" dirty="0"/>
              <a:t>To Svoboda </a:t>
            </a:r>
            <a:r>
              <a:rPr lang="cs-CZ" dirty="0">
                <a:solidFill>
                  <a:srgbClr val="FF0000"/>
                </a:solidFill>
              </a:rPr>
              <a:t>běhal</a:t>
            </a:r>
            <a:r>
              <a:rPr lang="cs-CZ" dirty="0"/>
              <a:t> před zraněním s prstem v nose.</a:t>
            </a:r>
          </a:p>
          <a:p>
            <a:r>
              <a:rPr lang="cs-CZ" dirty="0"/>
              <a:t>Řekl, že </a:t>
            </a:r>
            <a:r>
              <a:rPr lang="cs-CZ" dirty="0">
                <a:solidFill>
                  <a:srgbClr val="FF0000"/>
                </a:solidFill>
              </a:rPr>
              <a:t>bud</a:t>
            </a:r>
            <a:r>
              <a:rPr lang="cs-CZ" b="1" u="sng" dirty="0">
                <a:solidFill>
                  <a:srgbClr val="FF0000"/>
                </a:solidFill>
              </a:rPr>
              <a:t>e</a:t>
            </a:r>
            <a:r>
              <a:rPr lang="cs-CZ" dirty="0">
                <a:solidFill>
                  <a:srgbClr val="FF0000"/>
                </a:solidFill>
              </a:rPr>
              <a:t> běhat</a:t>
            </a:r>
            <a:r>
              <a:rPr lang="cs-CZ" dirty="0"/>
              <a:t>, dokud bude zdravý.</a:t>
            </a:r>
          </a:p>
          <a:p>
            <a:r>
              <a:rPr lang="pl-PL" dirty="0"/>
              <a:t>Miluje natáčení a </a:t>
            </a:r>
            <a:r>
              <a:rPr lang="pl-PL" dirty="0">
                <a:solidFill>
                  <a:srgbClr val="FF0000"/>
                </a:solidFill>
              </a:rPr>
              <a:t>běhal </a:t>
            </a:r>
            <a:r>
              <a:rPr lang="pl-PL" b="1" u="sng" dirty="0">
                <a:solidFill>
                  <a:srgbClr val="FF0000"/>
                </a:solidFill>
              </a:rPr>
              <a:t>by</a:t>
            </a:r>
            <a:r>
              <a:rPr lang="pl-PL" dirty="0">
                <a:solidFill>
                  <a:srgbClr val="FF0000"/>
                </a:solidFill>
              </a:rPr>
              <a:t> </a:t>
            </a:r>
            <a:r>
              <a:rPr lang="pl-PL" dirty="0"/>
              <a:t>pořád.</a:t>
            </a:r>
          </a:p>
          <a:p>
            <a:r>
              <a:rPr lang="cs-CZ" dirty="0"/>
              <a:t>Kdyby psa probudil plyn, </a:t>
            </a:r>
            <a:r>
              <a:rPr lang="cs-CZ" dirty="0">
                <a:solidFill>
                  <a:srgbClr val="FF0000"/>
                </a:solidFill>
              </a:rPr>
              <a:t>byl </a:t>
            </a:r>
            <a:r>
              <a:rPr lang="cs-CZ" b="1" u="sng" dirty="0">
                <a:solidFill>
                  <a:srgbClr val="FF0000"/>
                </a:solidFill>
              </a:rPr>
              <a:t>by</a:t>
            </a:r>
            <a:r>
              <a:rPr lang="cs-CZ" dirty="0">
                <a:solidFill>
                  <a:srgbClr val="FF0000"/>
                </a:solidFill>
              </a:rPr>
              <a:t> běhal </a:t>
            </a:r>
            <a:r>
              <a:rPr lang="cs-CZ" dirty="0"/>
              <a:t>po pokoji.</a:t>
            </a:r>
          </a:p>
          <a:p>
            <a:r>
              <a:rPr lang="cs-CZ" dirty="0"/>
              <a:t>Co už </a:t>
            </a:r>
            <a:r>
              <a:rPr lang="cs-CZ" dirty="0">
                <a:solidFill>
                  <a:srgbClr val="FF0000"/>
                </a:solidFill>
              </a:rPr>
              <a:t>j</a:t>
            </a:r>
            <a:r>
              <a:rPr lang="cs-CZ" b="1" u="sng" dirty="0">
                <a:solidFill>
                  <a:srgbClr val="FF0000"/>
                </a:solidFill>
              </a:rPr>
              <a:t>e</a:t>
            </a:r>
            <a:r>
              <a:rPr lang="cs-CZ" dirty="0">
                <a:solidFill>
                  <a:srgbClr val="FF0000"/>
                </a:solidFill>
              </a:rPr>
              <a:t> zaběhnuto</a:t>
            </a:r>
            <a:r>
              <a:rPr lang="cs-CZ" dirty="0"/>
              <a:t>?</a:t>
            </a:r>
          </a:p>
          <a:p>
            <a:r>
              <a:rPr lang="cs-CZ" dirty="0"/>
              <a:t>Už v pátek </a:t>
            </a:r>
            <a:r>
              <a:rPr lang="cs-CZ" dirty="0">
                <a:solidFill>
                  <a:srgbClr val="FF0000"/>
                </a:solidFill>
              </a:rPr>
              <a:t>byl odběhnut </a:t>
            </a:r>
            <a:r>
              <a:rPr lang="cs-CZ" dirty="0" err="1"/>
              <a:t>supersprint</a:t>
            </a:r>
            <a:r>
              <a:rPr lang="cs-CZ" dirty="0"/>
              <a:t>.</a:t>
            </a:r>
          </a:p>
          <a:p>
            <a:r>
              <a:rPr lang="cs-CZ" dirty="0"/>
              <a:t>Dva týdny po posledním cvalovém dostihu </a:t>
            </a:r>
            <a:r>
              <a:rPr lang="cs-CZ" dirty="0">
                <a:solidFill>
                  <a:srgbClr val="FF0000"/>
                </a:solidFill>
              </a:rPr>
              <a:t>bud</a:t>
            </a:r>
            <a:r>
              <a:rPr lang="cs-CZ" b="1" u="sng" dirty="0">
                <a:solidFill>
                  <a:srgbClr val="FF0000"/>
                </a:solidFill>
              </a:rPr>
              <a:t>e</a:t>
            </a:r>
            <a:r>
              <a:rPr lang="cs-CZ" dirty="0">
                <a:solidFill>
                  <a:srgbClr val="FF0000"/>
                </a:solidFill>
              </a:rPr>
              <a:t> odběhnut </a:t>
            </a:r>
            <a:r>
              <a:rPr lang="cs-CZ" dirty="0"/>
              <a:t>závěrečný klusácký.</a:t>
            </a:r>
          </a:p>
        </p:txBody>
      </p:sp>
    </p:spTree>
    <p:extLst>
      <p:ext uri="{BB962C8B-B14F-4D97-AF65-F5344CB8AC3E}">
        <p14:creationId xmlns:p14="http://schemas.microsoft.com/office/powerpoint/2010/main" val="2070864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000" dirty="0"/>
              <a:t>1. os. </a:t>
            </a:r>
            <a:r>
              <a:rPr lang="cs-CZ" sz="2000" dirty="0" err="1"/>
              <a:t>pl</a:t>
            </a:r>
            <a:r>
              <a:rPr lang="cs-CZ" sz="2000" dirty="0"/>
              <a:t>. zahrnuje více mluvčích/pisatelů + (adresáta/y + neúčastníka/neúčastníky komunikace)</a:t>
            </a:r>
            <a:br>
              <a:rPr lang="cs-CZ" sz="2000" dirty="0"/>
            </a:br>
            <a:r>
              <a:rPr lang="cs-CZ" sz="2000" dirty="0"/>
              <a:t>má tedy velmi široké použití: může zahrnovat i substance, k nimž se referuje 2. a/nebo 3. osobou.</a:t>
            </a:r>
            <a:br>
              <a:rPr lang="cs-CZ" sz="2000" dirty="0"/>
            </a:br>
            <a:r>
              <a:rPr lang="cs-CZ" sz="2000" dirty="0"/>
              <a:t>Gramatická forma:</a:t>
            </a:r>
          </a:p>
        </p:txBody>
      </p:sp>
      <p:sp>
        <p:nvSpPr>
          <p:cNvPr id="3" name="Zástupný symbol pro obsah 2"/>
          <p:cNvSpPr>
            <a:spLocks noGrp="1"/>
          </p:cNvSpPr>
          <p:nvPr>
            <p:ph idx="1"/>
          </p:nvPr>
        </p:nvSpPr>
        <p:spPr/>
        <p:txBody>
          <a:bodyPr>
            <a:normAutofit lnSpcReduction="10000"/>
          </a:bodyPr>
          <a:lstStyle/>
          <a:p>
            <a:r>
              <a:rPr lang="cs-CZ" dirty="0"/>
              <a:t>Teď víc </a:t>
            </a:r>
            <a:r>
              <a:rPr lang="cs-CZ" dirty="0">
                <a:solidFill>
                  <a:srgbClr val="FF0000"/>
                </a:solidFill>
              </a:rPr>
              <a:t>běhá</a:t>
            </a:r>
            <a:r>
              <a:rPr lang="cs-CZ" b="1" u="sng" dirty="0">
                <a:solidFill>
                  <a:srgbClr val="FF0000"/>
                </a:solidFill>
              </a:rPr>
              <a:t>me</a:t>
            </a:r>
            <a:r>
              <a:rPr lang="cs-CZ" dirty="0"/>
              <a:t> a zkoušíme trháky.</a:t>
            </a:r>
          </a:p>
          <a:p>
            <a:r>
              <a:rPr lang="pl-PL" dirty="0">
                <a:solidFill>
                  <a:srgbClr val="FF0000"/>
                </a:solidFill>
              </a:rPr>
              <a:t>Běhali js</a:t>
            </a:r>
            <a:r>
              <a:rPr lang="pl-PL" b="1" u="sng" dirty="0">
                <a:solidFill>
                  <a:srgbClr val="FF0000"/>
                </a:solidFill>
              </a:rPr>
              <a:t>me</a:t>
            </a:r>
            <a:r>
              <a:rPr lang="pl-PL" b="1" dirty="0">
                <a:solidFill>
                  <a:srgbClr val="FF0000"/>
                </a:solidFill>
              </a:rPr>
              <a:t> </a:t>
            </a:r>
            <a:r>
              <a:rPr lang="pl-PL" dirty="0"/>
              <a:t>tam už jako malí.</a:t>
            </a:r>
          </a:p>
          <a:p>
            <a:r>
              <a:rPr lang="cs-CZ" dirty="0"/>
              <a:t>Teď </a:t>
            </a:r>
            <a:r>
              <a:rPr lang="cs-CZ" dirty="0">
                <a:solidFill>
                  <a:srgbClr val="FF0000"/>
                </a:solidFill>
              </a:rPr>
              <a:t>bude</a:t>
            </a:r>
            <a:r>
              <a:rPr lang="cs-CZ" b="1" u="sng" dirty="0">
                <a:solidFill>
                  <a:srgbClr val="FF0000"/>
                </a:solidFill>
              </a:rPr>
              <a:t>me</a:t>
            </a:r>
            <a:r>
              <a:rPr lang="cs-CZ" dirty="0">
                <a:solidFill>
                  <a:srgbClr val="FF0000"/>
                </a:solidFill>
              </a:rPr>
              <a:t> běhat </a:t>
            </a:r>
            <a:r>
              <a:rPr lang="cs-CZ" dirty="0"/>
              <a:t>společně štafetu.</a:t>
            </a:r>
          </a:p>
          <a:p>
            <a:r>
              <a:rPr lang="cs-CZ" dirty="0">
                <a:solidFill>
                  <a:srgbClr val="FF0000"/>
                </a:solidFill>
              </a:rPr>
              <a:t>Běhej</a:t>
            </a:r>
            <a:r>
              <a:rPr lang="cs-CZ" b="1" u="sng" dirty="0">
                <a:solidFill>
                  <a:srgbClr val="FF0000"/>
                </a:solidFill>
              </a:rPr>
              <a:t>me</a:t>
            </a:r>
            <a:r>
              <a:rPr lang="cs-CZ" dirty="0"/>
              <a:t>, cvičme, tvrdě fyzicky pracujme.</a:t>
            </a:r>
          </a:p>
          <a:p>
            <a:r>
              <a:rPr lang="pl-PL" dirty="0">
                <a:solidFill>
                  <a:srgbClr val="FF0000"/>
                </a:solidFill>
              </a:rPr>
              <a:t>Běhali bych</a:t>
            </a:r>
            <a:r>
              <a:rPr lang="pl-PL" b="1" u="sng" dirty="0">
                <a:solidFill>
                  <a:srgbClr val="FF0000"/>
                </a:solidFill>
              </a:rPr>
              <a:t>om </a:t>
            </a:r>
            <a:r>
              <a:rPr lang="pl-PL" dirty="0"/>
              <a:t>bez míče.</a:t>
            </a:r>
          </a:p>
          <a:p>
            <a:r>
              <a:rPr lang="pl-PL" dirty="0">
                <a:solidFill>
                  <a:srgbClr val="FF0000"/>
                </a:solidFill>
              </a:rPr>
              <a:t>Byli bych</a:t>
            </a:r>
            <a:r>
              <a:rPr lang="pl-PL" b="1" u="sng" dirty="0">
                <a:solidFill>
                  <a:srgbClr val="FF0000"/>
                </a:solidFill>
              </a:rPr>
              <a:t>om</a:t>
            </a:r>
            <a:r>
              <a:rPr lang="pl-PL" dirty="0">
                <a:solidFill>
                  <a:srgbClr val="FF0000"/>
                </a:solidFill>
              </a:rPr>
              <a:t> běhali </a:t>
            </a:r>
            <a:r>
              <a:rPr lang="pl-PL" dirty="0"/>
              <a:t>až do večera.</a:t>
            </a:r>
          </a:p>
          <a:p>
            <a:r>
              <a:rPr lang="cs-CZ" dirty="0">
                <a:solidFill>
                  <a:srgbClr val="FF0000"/>
                </a:solidFill>
              </a:rPr>
              <a:t>Js</a:t>
            </a:r>
            <a:r>
              <a:rPr lang="cs-CZ" b="1" u="sng" dirty="0">
                <a:solidFill>
                  <a:srgbClr val="FF0000"/>
                </a:solidFill>
              </a:rPr>
              <a:t>me</a:t>
            </a:r>
            <a:r>
              <a:rPr lang="cs-CZ" dirty="0">
                <a:solidFill>
                  <a:srgbClr val="FF0000"/>
                </a:solidFill>
              </a:rPr>
              <a:t> doběhnuti </a:t>
            </a:r>
            <a:r>
              <a:rPr lang="cs-CZ" dirty="0"/>
              <a:t>nějakými taškáři.</a:t>
            </a:r>
          </a:p>
          <a:p>
            <a:r>
              <a:rPr lang="cs-CZ" dirty="0">
                <a:solidFill>
                  <a:srgbClr val="FF0000"/>
                </a:solidFill>
              </a:rPr>
              <a:t>Byli js</a:t>
            </a:r>
            <a:r>
              <a:rPr lang="cs-CZ" b="1" u="sng" dirty="0">
                <a:solidFill>
                  <a:srgbClr val="FF0000"/>
                </a:solidFill>
              </a:rPr>
              <a:t>me</a:t>
            </a:r>
            <a:r>
              <a:rPr lang="cs-CZ" dirty="0">
                <a:solidFill>
                  <a:srgbClr val="FF0000"/>
                </a:solidFill>
              </a:rPr>
              <a:t> doběhnuti </a:t>
            </a:r>
            <a:r>
              <a:rPr lang="cs-CZ" dirty="0"/>
              <a:t>nějakými taškáři.</a:t>
            </a:r>
          </a:p>
          <a:p>
            <a:r>
              <a:rPr lang="cs-CZ" dirty="0">
                <a:solidFill>
                  <a:srgbClr val="FF0000"/>
                </a:solidFill>
              </a:rPr>
              <a:t>Bude</a:t>
            </a:r>
            <a:r>
              <a:rPr lang="cs-CZ" b="1" u="sng" dirty="0">
                <a:solidFill>
                  <a:srgbClr val="FF0000"/>
                </a:solidFill>
              </a:rPr>
              <a:t>me</a:t>
            </a:r>
            <a:r>
              <a:rPr lang="cs-CZ" dirty="0">
                <a:solidFill>
                  <a:srgbClr val="FF0000"/>
                </a:solidFill>
              </a:rPr>
              <a:t> doběhnuti </a:t>
            </a:r>
            <a:r>
              <a:rPr lang="cs-CZ" dirty="0"/>
              <a:t>nějakými taškáři.</a:t>
            </a:r>
          </a:p>
          <a:p>
            <a:endParaRPr lang="cs-CZ" dirty="0"/>
          </a:p>
          <a:p>
            <a:endParaRPr lang="pl-PL" dirty="0"/>
          </a:p>
          <a:p>
            <a:endParaRPr lang="cs-CZ" dirty="0"/>
          </a:p>
        </p:txBody>
      </p:sp>
    </p:spTree>
    <p:extLst>
      <p:ext uri="{BB962C8B-B14F-4D97-AF65-F5344CB8AC3E}">
        <p14:creationId xmlns:p14="http://schemas.microsoft.com/office/powerpoint/2010/main" val="1192794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2. os. </a:t>
            </a:r>
            <a:r>
              <a:rPr lang="cs-CZ" sz="2800" dirty="0" err="1"/>
              <a:t>pl</a:t>
            </a:r>
            <a:r>
              <a:rPr lang="cs-CZ" sz="2800" dirty="0"/>
              <a:t>. = 1) více adresátů, 2) adresát/více adresátů + neúčastník/neúčastníci komunikace. </a:t>
            </a:r>
            <a:br>
              <a:rPr lang="cs-CZ" sz="2800" dirty="0"/>
            </a:br>
            <a:r>
              <a:rPr lang="cs-CZ" sz="2800" dirty="0"/>
              <a:t>Gramatická forma:</a:t>
            </a:r>
          </a:p>
        </p:txBody>
      </p:sp>
      <p:sp>
        <p:nvSpPr>
          <p:cNvPr id="3" name="Zástupný symbol pro obsah 2"/>
          <p:cNvSpPr>
            <a:spLocks noGrp="1"/>
          </p:cNvSpPr>
          <p:nvPr>
            <p:ph idx="1"/>
          </p:nvPr>
        </p:nvSpPr>
        <p:spPr/>
        <p:txBody>
          <a:bodyPr>
            <a:normAutofit fontScale="92500"/>
          </a:bodyPr>
          <a:lstStyle/>
          <a:p>
            <a:r>
              <a:rPr lang="cs-CZ" dirty="0">
                <a:solidFill>
                  <a:srgbClr val="FF0000"/>
                </a:solidFill>
              </a:rPr>
              <a:t>Běhá</a:t>
            </a:r>
            <a:r>
              <a:rPr lang="cs-CZ" b="1" u="sng" dirty="0">
                <a:solidFill>
                  <a:srgbClr val="FF0000"/>
                </a:solidFill>
              </a:rPr>
              <a:t>te</a:t>
            </a:r>
            <a:r>
              <a:rPr lang="cs-CZ" dirty="0"/>
              <a:t> rádi?</a:t>
            </a:r>
          </a:p>
          <a:p>
            <a:r>
              <a:rPr lang="cs-CZ" dirty="0">
                <a:solidFill>
                  <a:srgbClr val="FF0000"/>
                </a:solidFill>
              </a:rPr>
              <a:t>Běhali js</a:t>
            </a:r>
            <a:r>
              <a:rPr lang="cs-CZ" b="1" u="sng" dirty="0">
                <a:solidFill>
                  <a:srgbClr val="FF0000"/>
                </a:solidFill>
              </a:rPr>
              <a:t>te</a:t>
            </a:r>
            <a:r>
              <a:rPr lang="cs-CZ" dirty="0">
                <a:solidFill>
                  <a:srgbClr val="FF0000"/>
                </a:solidFill>
              </a:rPr>
              <a:t> </a:t>
            </a:r>
            <a:r>
              <a:rPr lang="cs-CZ" dirty="0"/>
              <a:t>za trest, nebo šlo jen o to, abyste před zápasem nabrali kondici?</a:t>
            </a:r>
          </a:p>
          <a:p>
            <a:r>
              <a:rPr lang="cs-CZ" dirty="0"/>
              <a:t>Borci, teď </a:t>
            </a:r>
            <a:r>
              <a:rPr lang="cs-CZ" dirty="0">
                <a:solidFill>
                  <a:srgbClr val="FF0000"/>
                </a:solidFill>
              </a:rPr>
              <a:t>bude</a:t>
            </a:r>
            <a:r>
              <a:rPr lang="cs-CZ" b="1" u="sng" dirty="0">
                <a:solidFill>
                  <a:srgbClr val="FF0000"/>
                </a:solidFill>
              </a:rPr>
              <a:t>te</a:t>
            </a:r>
            <a:r>
              <a:rPr lang="cs-CZ" dirty="0">
                <a:solidFill>
                  <a:srgbClr val="FF0000"/>
                </a:solidFill>
              </a:rPr>
              <a:t> běhat </a:t>
            </a:r>
            <a:r>
              <a:rPr lang="cs-CZ" dirty="0"/>
              <a:t>proti sobě a vyhýbat se, abychom si zvykli na terén.</a:t>
            </a:r>
          </a:p>
          <a:p>
            <a:r>
              <a:rPr lang="cs-CZ" dirty="0"/>
              <a:t>Kluci, </a:t>
            </a:r>
            <a:r>
              <a:rPr lang="cs-CZ" dirty="0">
                <a:solidFill>
                  <a:srgbClr val="FF0000"/>
                </a:solidFill>
              </a:rPr>
              <a:t>běhej</a:t>
            </a:r>
            <a:r>
              <a:rPr lang="cs-CZ" b="1" u="sng" dirty="0">
                <a:solidFill>
                  <a:srgbClr val="FF0000"/>
                </a:solidFill>
              </a:rPr>
              <a:t>te</a:t>
            </a:r>
            <a:r>
              <a:rPr lang="cs-CZ" dirty="0"/>
              <a:t>!</a:t>
            </a:r>
          </a:p>
          <a:p>
            <a:r>
              <a:rPr lang="cs-CZ" dirty="0">
                <a:solidFill>
                  <a:srgbClr val="FF0000"/>
                </a:solidFill>
              </a:rPr>
              <a:t>Běhali bys</a:t>
            </a:r>
            <a:r>
              <a:rPr lang="cs-CZ" b="1" u="sng" dirty="0">
                <a:solidFill>
                  <a:srgbClr val="FF0000"/>
                </a:solidFill>
              </a:rPr>
              <a:t>te</a:t>
            </a:r>
            <a:r>
              <a:rPr lang="cs-CZ" dirty="0">
                <a:solidFill>
                  <a:srgbClr val="FF0000"/>
                </a:solidFill>
              </a:rPr>
              <a:t> </a:t>
            </a:r>
            <a:r>
              <a:rPr lang="cs-CZ" dirty="0"/>
              <a:t>od lajny k lajně, kdyby vás nebavil tenis či fotbal?</a:t>
            </a:r>
          </a:p>
          <a:p>
            <a:r>
              <a:rPr lang="cs-CZ" dirty="0">
                <a:solidFill>
                  <a:srgbClr val="FF0000"/>
                </a:solidFill>
              </a:rPr>
              <a:t>Byli bys</a:t>
            </a:r>
            <a:r>
              <a:rPr lang="cs-CZ" b="1" u="sng" dirty="0">
                <a:solidFill>
                  <a:srgbClr val="FF0000"/>
                </a:solidFill>
              </a:rPr>
              <a:t>te</a:t>
            </a:r>
            <a:r>
              <a:rPr lang="cs-CZ" dirty="0">
                <a:solidFill>
                  <a:srgbClr val="FF0000"/>
                </a:solidFill>
              </a:rPr>
              <a:t> </a:t>
            </a:r>
            <a:r>
              <a:rPr lang="cs-CZ" dirty="0"/>
              <a:t>tam </a:t>
            </a:r>
            <a:r>
              <a:rPr lang="cs-CZ" dirty="0">
                <a:solidFill>
                  <a:srgbClr val="FF0000"/>
                </a:solidFill>
              </a:rPr>
              <a:t>doběhli</a:t>
            </a:r>
            <a:r>
              <a:rPr lang="cs-CZ" dirty="0"/>
              <a:t>?</a:t>
            </a:r>
          </a:p>
          <a:p>
            <a:r>
              <a:rPr lang="cs-CZ" dirty="0">
                <a:solidFill>
                  <a:srgbClr val="FF0000"/>
                </a:solidFill>
              </a:rPr>
              <a:t>Js</a:t>
            </a:r>
            <a:r>
              <a:rPr lang="cs-CZ" b="1" u="sng" dirty="0">
                <a:solidFill>
                  <a:srgbClr val="FF0000"/>
                </a:solidFill>
              </a:rPr>
              <a:t>te</a:t>
            </a:r>
            <a:r>
              <a:rPr lang="cs-CZ" dirty="0">
                <a:solidFill>
                  <a:srgbClr val="FF0000"/>
                </a:solidFill>
              </a:rPr>
              <a:t> předběhnuti.</a:t>
            </a:r>
          </a:p>
          <a:p>
            <a:r>
              <a:rPr lang="cs-CZ" dirty="0">
                <a:solidFill>
                  <a:srgbClr val="FF0000"/>
                </a:solidFill>
              </a:rPr>
              <a:t>Byli js</a:t>
            </a:r>
            <a:r>
              <a:rPr lang="cs-CZ" b="1" u="sng" dirty="0">
                <a:solidFill>
                  <a:srgbClr val="FF0000"/>
                </a:solidFill>
              </a:rPr>
              <a:t>te</a:t>
            </a:r>
            <a:r>
              <a:rPr lang="cs-CZ" dirty="0">
                <a:solidFill>
                  <a:srgbClr val="FF0000"/>
                </a:solidFill>
              </a:rPr>
              <a:t> předběhnuti.</a:t>
            </a:r>
          </a:p>
          <a:p>
            <a:r>
              <a:rPr lang="cs-CZ" dirty="0">
                <a:solidFill>
                  <a:srgbClr val="FF0000"/>
                </a:solidFill>
              </a:rPr>
              <a:t>Bude</a:t>
            </a:r>
            <a:r>
              <a:rPr lang="cs-CZ" b="1" u="sng" dirty="0">
                <a:solidFill>
                  <a:srgbClr val="FF0000"/>
                </a:solidFill>
              </a:rPr>
              <a:t>te</a:t>
            </a:r>
            <a:r>
              <a:rPr lang="cs-CZ" dirty="0">
                <a:solidFill>
                  <a:srgbClr val="FF0000"/>
                </a:solidFill>
              </a:rPr>
              <a:t> předběhnuti.</a:t>
            </a:r>
          </a:p>
          <a:p>
            <a:endParaRPr lang="cs-CZ" dirty="0"/>
          </a:p>
          <a:p>
            <a:endParaRPr lang="cs-CZ" dirty="0"/>
          </a:p>
        </p:txBody>
      </p:sp>
    </p:spTree>
    <p:extLst>
      <p:ext uri="{BB962C8B-B14F-4D97-AF65-F5344CB8AC3E}">
        <p14:creationId xmlns:p14="http://schemas.microsoft.com/office/powerpoint/2010/main" val="1433017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3. os. </a:t>
            </a:r>
            <a:r>
              <a:rPr lang="cs-CZ" sz="2800" dirty="0" err="1"/>
              <a:t>pl</a:t>
            </a:r>
            <a:r>
              <a:rPr lang="cs-CZ" sz="2800" dirty="0"/>
              <a:t>. vyjadřuje vztah k množině takových substancí, které v daném komunikačním aktu </a:t>
            </a:r>
            <a:r>
              <a:rPr lang="pl-PL" sz="2800" dirty="0"/>
              <a:t>nevystupují v roli mluvčího ani adresáta. </a:t>
            </a:r>
            <a:br>
              <a:rPr lang="pl-PL" sz="2800" dirty="0"/>
            </a:br>
            <a:r>
              <a:rPr lang="cs-CZ" sz="2800" dirty="0"/>
              <a:t>Gramatická forma:</a:t>
            </a:r>
          </a:p>
        </p:txBody>
      </p:sp>
      <p:sp>
        <p:nvSpPr>
          <p:cNvPr id="3" name="Zástupný symbol pro obsah 2"/>
          <p:cNvSpPr>
            <a:spLocks noGrp="1"/>
          </p:cNvSpPr>
          <p:nvPr>
            <p:ph idx="1"/>
          </p:nvPr>
        </p:nvSpPr>
        <p:spPr/>
        <p:txBody>
          <a:bodyPr>
            <a:normAutofit/>
          </a:bodyPr>
          <a:lstStyle/>
          <a:p>
            <a:r>
              <a:rPr lang="cs-CZ" dirty="0">
                <a:solidFill>
                  <a:srgbClr val="FF0000"/>
                </a:solidFill>
              </a:rPr>
              <a:t>Běhaj</a:t>
            </a:r>
            <a:r>
              <a:rPr lang="cs-CZ" b="1" u="sng" dirty="0">
                <a:solidFill>
                  <a:srgbClr val="FF0000"/>
                </a:solidFill>
              </a:rPr>
              <a:t>í</a:t>
            </a:r>
            <a:r>
              <a:rPr lang="cs-CZ" dirty="0"/>
              <a:t> a skáčou.</a:t>
            </a:r>
          </a:p>
          <a:p>
            <a:r>
              <a:rPr lang="pl-PL" dirty="0">
                <a:solidFill>
                  <a:srgbClr val="FF0000"/>
                </a:solidFill>
              </a:rPr>
              <a:t>Běha</a:t>
            </a:r>
            <a:r>
              <a:rPr lang="pl-PL" b="1" dirty="0">
                <a:solidFill>
                  <a:srgbClr val="FF0000"/>
                </a:solidFill>
              </a:rPr>
              <a:t>li</a:t>
            </a:r>
            <a:r>
              <a:rPr lang="pl-PL" dirty="0"/>
              <a:t> s námi po celém hřišti.</a:t>
            </a:r>
          </a:p>
          <a:p>
            <a:r>
              <a:rPr lang="pl-PL" dirty="0"/>
              <a:t>Za trest </a:t>
            </a:r>
            <a:r>
              <a:rPr lang="pl-PL" dirty="0">
                <a:solidFill>
                  <a:srgbClr val="FF0000"/>
                </a:solidFill>
              </a:rPr>
              <a:t>bud</a:t>
            </a:r>
            <a:r>
              <a:rPr lang="pl-PL" b="1" u="sng" dirty="0">
                <a:solidFill>
                  <a:srgbClr val="FF0000"/>
                </a:solidFill>
              </a:rPr>
              <a:t>ou</a:t>
            </a:r>
            <a:r>
              <a:rPr lang="pl-PL" b="1" dirty="0">
                <a:solidFill>
                  <a:srgbClr val="FF0000"/>
                </a:solidFill>
              </a:rPr>
              <a:t> </a:t>
            </a:r>
            <a:r>
              <a:rPr lang="pl-PL" dirty="0">
                <a:solidFill>
                  <a:srgbClr val="FF0000"/>
                </a:solidFill>
              </a:rPr>
              <a:t>běhat </a:t>
            </a:r>
            <a:r>
              <a:rPr lang="pl-PL" dirty="0"/>
              <a:t>bez míče.</a:t>
            </a:r>
            <a:endParaRPr lang="cs-CZ" dirty="0"/>
          </a:p>
          <a:p>
            <a:r>
              <a:rPr lang="cs-CZ" dirty="0"/>
              <a:t>Všem přejeme ať </a:t>
            </a:r>
            <a:r>
              <a:rPr lang="cs-CZ" dirty="0">
                <a:solidFill>
                  <a:srgbClr val="FF0000"/>
                </a:solidFill>
              </a:rPr>
              <a:t>běhaj</a:t>
            </a:r>
            <a:r>
              <a:rPr lang="cs-CZ" b="1" u="sng" dirty="0">
                <a:solidFill>
                  <a:srgbClr val="FF0000"/>
                </a:solidFill>
              </a:rPr>
              <a:t>í</a:t>
            </a:r>
            <a:r>
              <a:rPr lang="cs-CZ" dirty="0"/>
              <a:t> a mají z toho radost.</a:t>
            </a:r>
          </a:p>
          <a:p>
            <a:r>
              <a:rPr lang="cs-CZ" dirty="0"/>
              <a:t>Kdyby vládli labouristé, </a:t>
            </a:r>
            <a:r>
              <a:rPr lang="cs-CZ" dirty="0">
                <a:solidFill>
                  <a:srgbClr val="FF0000"/>
                </a:solidFill>
              </a:rPr>
              <a:t>běha</a:t>
            </a:r>
            <a:r>
              <a:rPr lang="cs-CZ" b="1" dirty="0">
                <a:solidFill>
                  <a:srgbClr val="FF0000"/>
                </a:solidFill>
              </a:rPr>
              <a:t>li</a:t>
            </a:r>
            <a:r>
              <a:rPr lang="cs-CZ" dirty="0">
                <a:solidFill>
                  <a:srgbClr val="FF0000"/>
                </a:solidFill>
              </a:rPr>
              <a:t> </a:t>
            </a:r>
            <a:r>
              <a:rPr lang="cs-CZ" b="1" dirty="0">
                <a:solidFill>
                  <a:srgbClr val="FF0000"/>
                </a:solidFill>
              </a:rPr>
              <a:t>by</a:t>
            </a:r>
            <a:r>
              <a:rPr lang="cs-CZ" dirty="0">
                <a:solidFill>
                  <a:srgbClr val="FF0000"/>
                </a:solidFill>
              </a:rPr>
              <a:t> </a:t>
            </a:r>
            <a:r>
              <a:rPr lang="cs-CZ" dirty="0"/>
              <a:t>prý klidně na svobodě.</a:t>
            </a:r>
          </a:p>
          <a:p>
            <a:r>
              <a:rPr lang="cs-CZ" dirty="0"/>
              <a:t>Takové programy </a:t>
            </a:r>
            <a:r>
              <a:rPr lang="cs-CZ" dirty="0">
                <a:solidFill>
                  <a:srgbClr val="FF0000"/>
                </a:solidFill>
              </a:rPr>
              <a:t>js</a:t>
            </a:r>
            <a:r>
              <a:rPr lang="cs-CZ" b="1" u="sng" dirty="0">
                <a:solidFill>
                  <a:srgbClr val="FF0000"/>
                </a:solidFill>
              </a:rPr>
              <a:t>ou</a:t>
            </a:r>
            <a:r>
              <a:rPr lang="cs-CZ" dirty="0">
                <a:solidFill>
                  <a:srgbClr val="FF0000"/>
                </a:solidFill>
              </a:rPr>
              <a:t> rozběhnut</a:t>
            </a:r>
            <a:r>
              <a:rPr lang="cs-CZ" b="1" dirty="0">
                <a:solidFill>
                  <a:srgbClr val="FF0000"/>
                </a:solidFill>
              </a:rPr>
              <a:t>y</a:t>
            </a:r>
            <a:r>
              <a:rPr lang="cs-CZ" dirty="0"/>
              <a:t>.</a:t>
            </a:r>
          </a:p>
          <a:p>
            <a:r>
              <a:rPr lang="cs-CZ" dirty="0"/>
              <a:t>Takové programy </a:t>
            </a:r>
            <a:r>
              <a:rPr lang="cs-CZ" dirty="0">
                <a:solidFill>
                  <a:srgbClr val="FF0000"/>
                </a:solidFill>
              </a:rPr>
              <a:t>byl</a:t>
            </a:r>
            <a:r>
              <a:rPr lang="cs-CZ" b="1" dirty="0">
                <a:solidFill>
                  <a:srgbClr val="FF0000"/>
                </a:solidFill>
              </a:rPr>
              <a:t>y</a:t>
            </a:r>
            <a:r>
              <a:rPr lang="cs-CZ" dirty="0">
                <a:solidFill>
                  <a:srgbClr val="FF0000"/>
                </a:solidFill>
              </a:rPr>
              <a:t> rozběhnut</a:t>
            </a:r>
            <a:r>
              <a:rPr lang="cs-CZ" b="1" dirty="0">
                <a:solidFill>
                  <a:srgbClr val="FF0000"/>
                </a:solidFill>
              </a:rPr>
              <a:t>y</a:t>
            </a:r>
            <a:r>
              <a:rPr lang="cs-CZ" dirty="0"/>
              <a:t>.</a:t>
            </a:r>
          </a:p>
          <a:p>
            <a:r>
              <a:rPr lang="cs-CZ" dirty="0"/>
              <a:t>Takové programy </a:t>
            </a:r>
            <a:r>
              <a:rPr lang="cs-CZ" dirty="0">
                <a:solidFill>
                  <a:srgbClr val="FF0000"/>
                </a:solidFill>
              </a:rPr>
              <a:t>bud</a:t>
            </a:r>
            <a:r>
              <a:rPr lang="cs-CZ" b="1" u="sng" dirty="0">
                <a:solidFill>
                  <a:srgbClr val="FF0000"/>
                </a:solidFill>
              </a:rPr>
              <a:t>ou</a:t>
            </a:r>
            <a:r>
              <a:rPr lang="cs-CZ" dirty="0">
                <a:solidFill>
                  <a:srgbClr val="FF0000"/>
                </a:solidFill>
              </a:rPr>
              <a:t> rozběhnut</a:t>
            </a:r>
            <a:r>
              <a:rPr lang="cs-CZ" b="1" dirty="0">
                <a:solidFill>
                  <a:srgbClr val="FF0000"/>
                </a:solidFill>
              </a:rPr>
              <a:t>y</a:t>
            </a:r>
            <a:r>
              <a:rPr lang="cs-CZ" dirty="0"/>
              <a:t>.</a:t>
            </a:r>
          </a:p>
          <a:p>
            <a:endParaRPr lang="cs-CZ" dirty="0"/>
          </a:p>
        </p:txBody>
      </p:sp>
    </p:spTree>
    <p:extLst>
      <p:ext uri="{BB962C8B-B14F-4D97-AF65-F5344CB8AC3E}">
        <p14:creationId xmlns:p14="http://schemas.microsoft.com/office/powerpoint/2010/main" val="3982252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t>Forma, jíž je vyjádřena kategorie </a:t>
            </a:r>
            <a:r>
              <a:rPr lang="cs-CZ" sz="3600" dirty="0" err="1"/>
              <a:t>osoby+čísla</a:t>
            </a:r>
            <a:br>
              <a:rPr lang="cs-CZ" sz="3600" dirty="0"/>
            </a:br>
            <a:r>
              <a:rPr lang="cs-CZ" sz="3600" dirty="0"/>
              <a:t>v závislosti na gramatických kategoriích slovesa (</a:t>
            </a:r>
            <a:r>
              <a:rPr lang="cs-CZ" sz="3600" b="1" dirty="0"/>
              <a:t>způsob</a:t>
            </a:r>
            <a:r>
              <a:rPr lang="cs-CZ" sz="3600" dirty="0"/>
              <a:t>, </a:t>
            </a:r>
            <a:r>
              <a:rPr lang="cs-CZ" sz="3600" b="1" dirty="0">
                <a:solidFill>
                  <a:srgbClr val="7030A0"/>
                </a:solidFill>
              </a:rPr>
              <a:t>rod</a:t>
            </a:r>
            <a:r>
              <a:rPr lang="cs-CZ" sz="3600" dirty="0"/>
              <a:t>, </a:t>
            </a:r>
            <a:r>
              <a:rPr lang="cs-CZ" sz="3600" b="1" dirty="0">
                <a:solidFill>
                  <a:srgbClr val="C00000"/>
                </a:solidFill>
              </a:rPr>
              <a:t>čas</a:t>
            </a:r>
            <a:r>
              <a:rPr lang="cs-CZ" sz="3600" dirty="0"/>
              <a:t>)</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424803083"/>
              </p:ext>
            </p:extLst>
          </p:nvPr>
        </p:nvGraphicFramePr>
        <p:xfrm>
          <a:off x="838200" y="1825625"/>
          <a:ext cx="10994139" cy="5765800"/>
        </p:xfrm>
        <a:graphic>
          <a:graphicData uri="http://schemas.openxmlformats.org/drawingml/2006/table">
            <a:tbl>
              <a:tblPr firstRow="1" bandRow="1">
                <a:tableStyleId>{5C22544A-7EE6-4342-B048-85BDC9FD1C3A}</a:tableStyleId>
              </a:tblPr>
              <a:tblGrid>
                <a:gridCol w="1221571">
                  <a:extLst>
                    <a:ext uri="{9D8B030D-6E8A-4147-A177-3AD203B41FA5}">
                      <a16:colId xmlns:a16="http://schemas.microsoft.com/office/drawing/2014/main" val="20000"/>
                    </a:ext>
                  </a:extLst>
                </a:gridCol>
                <a:gridCol w="1221571">
                  <a:extLst>
                    <a:ext uri="{9D8B030D-6E8A-4147-A177-3AD203B41FA5}">
                      <a16:colId xmlns:a16="http://schemas.microsoft.com/office/drawing/2014/main" val="20001"/>
                    </a:ext>
                  </a:extLst>
                </a:gridCol>
                <a:gridCol w="1221571">
                  <a:extLst>
                    <a:ext uri="{9D8B030D-6E8A-4147-A177-3AD203B41FA5}">
                      <a16:colId xmlns:a16="http://schemas.microsoft.com/office/drawing/2014/main" val="20002"/>
                    </a:ext>
                  </a:extLst>
                </a:gridCol>
                <a:gridCol w="1221571">
                  <a:extLst>
                    <a:ext uri="{9D8B030D-6E8A-4147-A177-3AD203B41FA5}">
                      <a16:colId xmlns:a16="http://schemas.microsoft.com/office/drawing/2014/main" val="20003"/>
                    </a:ext>
                  </a:extLst>
                </a:gridCol>
                <a:gridCol w="1221571">
                  <a:extLst>
                    <a:ext uri="{9D8B030D-6E8A-4147-A177-3AD203B41FA5}">
                      <a16:colId xmlns:a16="http://schemas.microsoft.com/office/drawing/2014/main" val="20004"/>
                    </a:ext>
                  </a:extLst>
                </a:gridCol>
                <a:gridCol w="1221571">
                  <a:extLst>
                    <a:ext uri="{9D8B030D-6E8A-4147-A177-3AD203B41FA5}">
                      <a16:colId xmlns:a16="http://schemas.microsoft.com/office/drawing/2014/main" val="20005"/>
                    </a:ext>
                  </a:extLst>
                </a:gridCol>
                <a:gridCol w="1221571">
                  <a:extLst>
                    <a:ext uri="{9D8B030D-6E8A-4147-A177-3AD203B41FA5}">
                      <a16:colId xmlns:a16="http://schemas.microsoft.com/office/drawing/2014/main" val="20006"/>
                    </a:ext>
                  </a:extLst>
                </a:gridCol>
                <a:gridCol w="1221571">
                  <a:extLst>
                    <a:ext uri="{9D8B030D-6E8A-4147-A177-3AD203B41FA5}">
                      <a16:colId xmlns:a16="http://schemas.microsoft.com/office/drawing/2014/main" val="20007"/>
                    </a:ext>
                  </a:extLst>
                </a:gridCol>
                <a:gridCol w="1221571">
                  <a:extLst>
                    <a:ext uri="{9D8B030D-6E8A-4147-A177-3AD203B41FA5}">
                      <a16:colId xmlns:a16="http://schemas.microsoft.com/office/drawing/2014/main" val="20008"/>
                    </a:ext>
                  </a:extLst>
                </a:gridCol>
              </a:tblGrid>
              <a:tr h="370840">
                <a:tc>
                  <a:txBody>
                    <a:bodyPr/>
                    <a:lstStyle/>
                    <a:p>
                      <a:endParaRPr lang="cs-CZ" dirty="0"/>
                    </a:p>
                  </a:txBody>
                  <a:tcPr/>
                </a:tc>
                <a:tc>
                  <a:txBody>
                    <a:bodyPr/>
                    <a:lstStyle/>
                    <a:p>
                      <a:r>
                        <a:rPr lang="cs-CZ" dirty="0"/>
                        <a:t>reálný</a:t>
                      </a:r>
                    </a:p>
                  </a:txBody>
                  <a:tcPr/>
                </a:tc>
                <a:tc>
                  <a:txBody>
                    <a:bodyPr/>
                    <a:lstStyle/>
                    <a:p>
                      <a:endParaRPr lang="cs-CZ" dirty="0"/>
                    </a:p>
                  </a:txBody>
                  <a:tcPr/>
                </a:tc>
                <a:tc>
                  <a:txBody>
                    <a:bodyPr/>
                    <a:lstStyle/>
                    <a:p>
                      <a:r>
                        <a:rPr lang="cs-CZ" dirty="0"/>
                        <a:t>hypotetický</a:t>
                      </a:r>
                    </a:p>
                  </a:txBody>
                  <a:tcPr/>
                </a:tc>
                <a:tc>
                  <a:txBody>
                    <a:bodyPr/>
                    <a:lstStyle/>
                    <a:p>
                      <a:endParaRPr lang="cs-CZ" dirty="0"/>
                    </a:p>
                  </a:txBody>
                  <a:tcPr/>
                </a:tc>
                <a:tc>
                  <a:txBody>
                    <a:bodyPr/>
                    <a:lstStyle/>
                    <a:p>
                      <a:r>
                        <a:rPr lang="cs-CZ" dirty="0"/>
                        <a:t>nereálný</a:t>
                      </a:r>
                    </a:p>
                  </a:txBody>
                  <a:tcPr/>
                </a:tc>
                <a:tc>
                  <a:txBody>
                    <a:bodyPr/>
                    <a:lstStyle/>
                    <a:p>
                      <a:endParaRPr lang="cs-CZ" dirty="0"/>
                    </a:p>
                  </a:txBody>
                  <a:tcPr/>
                </a:tc>
                <a:tc>
                  <a:txBody>
                    <a:bodyPr/>
                    <a:lstStyle/>
                    <a:p>
                      <a:r>
                        <a:rPr lang="cs-CZ" dirty="0"/>
                        <a:t>žádoucí</a:t>
                      </a:r>
                    </a:p>
                  </a:txBody>
                  <a:tcPr/>
                </a:tc>
                <a:tc>
                  <a:txBody>
                    <a:bodyPr/>
                    <a:lstStyle/>
                    <a:p>
                      <a:endParaRPr lang="cs-CZ" dirty="0"/>
                    </a:p>
                  </a:txBody>
                  <a:tcPr/>
                </a:tc>
                <a:extLst>
                  <a:ext uri="{0D108BD9-81ED-4DB2-BD59-A6C34878D82A}">
                    <a16:rowId xmlns:a16="http://schemas.microsoft.com/office/drawing/2014/main" val="10000"/>
                  </a:ext>
                </a:extLst>
              </a:tr>
              <a:tr h="370840">
                <a:tc>
                  <a:txBody>
                    <a:bodyPr/>
                    <a:lstStyle/>
                    <a:p>
                      <a:endParaRPr lang="cs-C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b="1" dirty="0">
                          <a:solidFill>
                            <a:srgbClr val="7030A0"/>
                          </a:solidFill>
                        </a:rPr>
                        <a:t>činný</a:t>
                      </a:r>
                    </a:p>
                  </a:txBody>
                  <a:tcPr/>
                </a:tc>
                <a:tc>
                  <a:txBody>
                    <a:bodyPr/>
                    <a:lstStyle/>
                    <a:p>
                      <a:r>
                        <a:rPr lang="cs-CZ" b="1" dirty="0">
                          <a:solidFill>
                            <a:srgbClr val="7030A0"/>
                          </a:solidFill>
                        </a:rPr>
                        <a:t>trpný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b="1" dirty="0">
                          <a:solidFill>
                            <a:srgbClr val="7030A0"/>
                          </a:solidFill>
                        </a:rPr>
                        <a:t>činný</a:t>
                      </a:r>
                    </a:p>
                  </a:txBody>
                  <a:tcPr/>
                </a:tc>
                <a:tc>
                  <a:txBody>
                    <a:bodyPr/>
                    <a:lstStyle/>
                    <a:p>
                      <a:r>
                        <a:rPr lang="cs-CZ" b="1" dirty="0">
                          <a:solidFill>
                            <a:srgbClr val="7030A0"/>
                          </a:solidFill>
                        </a:rPr>
                        <a:t>trpný</a:t>
                      </a:r>
                    </a:p>
                  </a:txBody>
                  <a:tcPr/>
                </a:tc>
                <a:tc>
                  <a:txBody>
                    <a:bodyPr/>
                    <a:lstStyle/>
                    <a:p>
                      <a:r>
                        <a:rPr lang="cs-CZ" b="1" dirty="0">
                          <a:solidFill>
                            <a:srgbClr val="7030A0"/>
                          </a:solidFill>
                        </a:rPr>
                        <a:t>činný</a:t>
                      </a:r>
                    </a:p>
                  </a:txBody>
                  <a:tcPr/>
                </a:tc>
                <a:tc>
                  <a:txBody>
                    <a:bodyPr/>
                    <a:lstStyle/>
                    <a:p>
                      <a:r>
                        <a:rPr lang="cs-CZ" b="1" dirty="0">
                          <a:solidFill>
                            <a:srgbClr val="7030A0"/>
                          </a:solidFill>
                        </a:rPr>
                        <a:t>trpný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b="1" dirty="0">
                          <a:solidFill>
                            <a:srgbClr val="7030A0"/>
                          </a:solidFill>
                        </a:rPr>
                        <a:t>činný</a:t>
                      </a:r>
                    </a:p>
                  </a:txBody>
                  <a:tcPr/>
                </a:tc>
                <a:tc>
                  <a:txBody>
                    <a:bodyPr/>
                    <a:lstStyle/>
                    <a:p>
                      <a:r>
                        <a:rPr lang="cs-CZ" b="1" dirty="0">
                          <a:solidFill>
                            <a:srgbClr val="7030A0"/>
                          </a:solidFill>
                        </a:rPr>
                        <a:t>trpný</a:t>
                      </a:r>
                    </a:p>
                  </a:txBody>
                  <a:tcPr/>
                </a:tc>
                <a:extLst>
                  <a:ext uri="{0D108BD9-81ED-4DB2-BD59-A6C34878D82A}">
                    <a16:rowId xmlns:a16="http://schemas.microsoft.com/office/drawing/2014/main" val="10001"/>
                  </a:ext>
                </a:extLst>
              </a:tr>
              <a:tr h="370840">
                <a:tc>
                  <a:txBody>
                    <a:bodyPr/>
                    <a:lstStyle/>
                    <a:p>
                      <a:r>
                        <a:rPr lang="cs-CZ" b="1" dirty="0">
                          <a:solidFill>
                            <a:srgbClr val="C00000"/>
                          </a:solidFill>
                        </a:rPr>
                        <a:t>přítomný</a:t>
                      </a:r>
                    </a:p>
                  </a:txBody>
                  <a:tcPr/>
                </a:tc>
                <a:tc>
                  <a:txBody>
                    <a:bodyPr/>
                    <a:lstStyle/>
                    <a:p>
                      <a:r>
                        <a:rPr lang="cs-CZ" dirty="0"/>
                        <a:t>běž-</a:t>
                      </a:r>
                      <a:r>
                        <a:rPr lang="cs-CZ" b="1" dirty="0" err="1"/>
                        <a:t>ím</a:t>
                      </a:r>
                      <a:r>
                        <a:rPr lang="cs-CZ" b="1" dirty="0"/>
                        <a:t>,-</a:t>
                      </a:r>
                      <a:r>
                        <a:rPr lang="cs-CZ" b="1" dirty="0" err="1"/>
                        <a:t>íš</a:t>
                      </a:r>
                      <a:r>
                        <a:rPr lang="cs-CZ" b="1" dirty="0"/>
                        <a:t>,</a:t>
                      </a:r>
                      <a:r>
                        <a:rPr lang="cs-CZ" b="1" baseline="0" dirty="0"/>
                        <a:t> …</a:t>
                      </a:r>
                      <a:endParaRPr lang="cs-CZ" b="1" dirty="0"/>
                    </a:p>
                  </a:txBody>
                  <a:tcPr/>
                </a:tc>
                <a:tc>
                  <a:txBody>
                    <a:bodyPr/>
                    <a:lstStyle/>
                    <a:p>
                      <a:r>
                        <a:rPr lang="cs-CZ" b="1" dirty="0"/>
                        <a:t>jsem</a:t>
                      </a:r>
                      <a:r>
                        <a:rPr lang="cs-CZ" b="0" dirty="0"/>
                        <a:t>,</a:t>
                      </a:r>
                      <a:r>
                        <a:rPr lang="cs-CZ" b="1" baseline="0" dirty="0"/>
                        <a:t> jsi</a:t>
                      </a:r>
                      <a:r>
                        <a:rPr lang="cs-CZ" b="0" baseline="0" dirty="0"/>
                        <a:t>, … </a:t>
                      </a:r>
                      <a:r>
                        <a:rPr lang="cs-CZ" b="0" dirty="0"/>
                        <a:t>předběhnut</a:t>
                      </a:r>
                      <a:endParaRPr lang="cs-CZ" b="1" dirty="0"/>
                    </a:p>
                  </a:txBody>
                  <a:tcPr/>
                </a:tc>
                <a:tc>
                  <a:txBody>
                    <a:bodyPr/>
                    <a:lstStyle/>
                    <a:p>
                      <a:endParaRPr lang="cs-CZ" dirty="0"/>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extLst>
                  <a:ext uri="{0D108BD9-81ED-4DB2-BD59-A6C34878D82A}">
                    <a16:rowId xmlns:a16="http://schemas.microsoft.com/office/drawing/2014/main" val="10002"/>
                  </a:ext>
                </a:extLst>
              </a:tr>
              <a:tr h="370840">
                <a:tc>
                  <a:txBody>
                    <a:bodyPr/>
                    <a:lstStyle/>
                    <a:p>
                      <a:r>
                        <a:rPr lang="cs-CZ" b="1" dirty="0">
                          <a:solidFill>
                            <a:srgbClr val="C00000"/>
                          </a:solidFill>
                        </a:rPr>
                        <a:t>minulý</a:t>
                      </a:r>
                    </a:p>
                  </a:txBody>
                  <a:tcPr/>
                </a:tc>
                <a:tc>
                  <a:txBody>
                    <a:bodyPr/>
                    <a:lstStyle/>
                    <a:p>
                      <a:r>
                        <a:rPr lang="cs-CZ" dirty="0"/>
                        <a:t>běžel </a:t>
                      </a:r>
                      <a:r>
                        <a:rPr lang="cs-CZ" b="1" dirty="0">
                          <a:solidFill>
                            <a:schemeClr val="tx1"/>
                          </a:solidFill>
                        </a:rPr>
                        <a:t>jsem, jsi/-s,</a:t>
                      </a:r>
                      <a:r>
                        <a:rPr lang="cs-CZ" b="1" baseline="0" dirty="0">
                          <a:solidFill>
                            <a:schemeClr val="tx1"/>
                          </a:solidFill>
                        </a:rPr>
                        <a:t> 0, …</a:t>
                      </a:r>
                      <a:r>
                        <a:rPr lang="cs-CZ" dirty="0"/>
                        <a:t>/</a:t>
                      </a:r>
                      <a:r>
                        <a:rPr lang="cs-CZ" b="1" dirty="0"/>
                        <a:t>já</a:t>
                      </a:r>
                      <a:r>
                        <a:rPr lang="cs-CZ" dirty="0"/>
                        <a:t> běžel</a:t>
                      </a:r>
                    </a:p>
                  </a:txBody>
                  <a:tcPr/>
                </a:tc>
                <a:tc>
                  <a:txBody>
                    <a:bodyPr/>
                    <a:lstStyle/>
                    <a:p>
                      <a:r>
                        <a:rPr lang="cs-CZ" b="1" dirty="0"/>
                        <a:t>byl jsem/ já byl </a:t>
                      </a:r>
                      <a:r>
                        <a:rPr lang="cs-CZ" dirty="0"/>
                        <a:t>předběhnut</a:t>
                      </a:r>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tc>
                  <a:txBody>
                    <a:bodyPr/>
                    <a:lstStyle/>
                    <a:p>
                      <a:endParaRPr lang="cs-CZ"/>
                    </a:p>
                  </a:txBody>
                  <a:tcPr/>
                </a:tc>
                <a:extLst>
                  <a:ext uri="{0D108BD9-81ED-4DB2-BD59-A6C34878D82A}">
                    <a16:rowId xmlns:a16="http://schemas.microsoft.com/office/drawing/2014/main" val="10003"/>
                  </a:ext>
                </a:extLst>
              </a:tr>
              <a:tr h="370840">
                <a:tc>
                  <a:txBody>
                    <a:bodyPr/>
                    <a:lstStyle/>
                    <a:p>
                      <a:r>
                        <a:rPr lang="cs-CZ" b="1" dirty="0">
                          <a:solidFill>
                            <a:srgbClr val="C00000"/>
                          </a:solidFill>
                        </a:rPr>
                        <a:t>budoucí</a:t>
                      </a:r>
                    </a:p>
                  </a:txBody>
                  <a:tcPr/>
                </a:tc>
                <a:tc>
                  <a:txBody>
                    <a:bodyPr/>
                    <a:lstStyle/>
                    <a:p>
                      <a:r>
                        <a:rPr lang="cs-CZ" b="1" dirty="0"/>
                        <a:t>budu, budeš, … </a:t>
                      </a:r>
                      <a:r>
                        <a:rPr lang="cs-CZ" dirty="0"/>
                        <a:t>běžet/</a:t>
                      </a:r>
                      <a:r>
                        <a:rPr lang="cs-CZ" b="1" dirty="0"/>
                        <a:t>po</a:t>
                      </a:r>
                      <a:r>
                        <a:rPr lang="cs-CZ" dirty="0"/>
                        <a:t>-běž-</a:t>
                      </a:r>
                      <a:r>
                        <a:rPr lang="cs-CZ" dirty="0" err="1"/>
                        <a:t>ím</a:t>
                      </a:r>
                      <a:r>
                        <a:rPr lang="cs-CZ" dirty="0"/>
                        <a:t>, --</a:t>
                      </a:r>
                      <a:r>
                        <a:rPr lang="cs-CZ" dirty="0" err="1"/>
                        <a:t>íš</a:t>
                      </a:r>
                      <a:r>
                        <a:rPr lang="cs-CZ" dirty="0"/>
                        <a:t>,</a:t>
                      </a:r>
                      <a:r>
                        <a:rPr lang="cs-CZ" baseline="0" dirty="0"/>
                        <a:t> …</a:t>
                      </a:r>
                      <a:endParaRPr lang="cs-CZ" dirty="0"/>
                    </a:p>
                  </a:txBody>
                  <a:tcPr/>
                </a:tc>
                <a:tc>
                  <a:txBody>
                    <a:bodyPr/>
                    <a:lstStyle/>
                    <a:p>
                      <a:r>
                        <a:rPr lang="cs-CZ" b="1" dirty="0"/>
                        <a:t>budu</a:t>
                      </a:r>
                      <a:r>
                        <a:rPr lang="cs-CZ" b="1" baseline="0" dirty="0"/>
                        <a:t> </a:t>
                      </a:r>
                      <a:r>
                        <a:rPr lang="cs-CZ" baseline="0" dirty="0"/>
                        <a:t>předběhnut</a:t>
                      </a:r>
                      <a:endParaRPr lang="cs-CZ" dirty="0"/>
                    </a:p>
                  </a:txBody>
                  <a:tcPr/>
                </a:tc>
                <a:tc>
                  <a:txBody>
                    <a:bodyPr/>
                    <a:lstStyle/>
                    <a:p>
                      <a:endParaRPr lang="cs-CZ"/>
                    </a:p>
                  </a:txBody>
                  <a:tcPr/>
                </a:tc>
                <a:tc>
                  <a:txBody>
                    <a:bodyPr/>
                    <a:lstStyle/>
                    <a:p>
                      <a:endParaRPr lang="cs-CZ"/>
                    </a:p>
                  </a:txBody>
                  <a:tcPr/>
                </a:tc>
                <a:tc>
                  <a:txBody>
                    <a:bodyPr/>
                    <a:lstStyle/>
                    <a:p>
                      <a:endParaRPr lang="cs-CZ" dirty="0"/>
                    </a:p>
                  </a:txBody>
                  <a:tcPr/>
                </a:tc>
                <a:tc>
                  <a:txBody>
                    <a:bodyPr/>
                    <a:lstStyle/>
                    <a:p>
                      <a:endParaRPr lang="cs-CZ"/>
                    </a:p>
                  </a:txBody>
                  <a:tcPr/>
                </a:tc>
                <a:tc>
                  <a:txBody>
                    <a:bodyPr/>
                    <a:lstStyle/>
                    <a:p>
                      <a:endParaRPr lang="cs-CZ" dirty="0"/>
                    </a:p>
                  </a:txBody>
                  <a:tcPr/>
                </a:tc>
                <a:tc>
                  <a:txBody>
                    <a:bodyPr/>
                    <a:lstStyle/>
                    <a:p>
                      <a:endParaRPr lang="cs-CZ" dirty="0"/>
                    </a:p>
                  </a:txBody>
                  <a:tcPr/>
                </a:tc>
                <a:extLst>
                  <a:ext uri="{0D108BD9-81ED-4DB2-BD59-A6C34878D82A}">
                    <a16:rowId xmlns:a16="http://schemas.microsoft.com/office/drawing/2014/main" val="10004"/>
                  </a:ext>
                </a:extLst>
              </a:tr>
              <a:tr h="370840">
                <a:tc>
                  <a:txBody>
                    <a:bodyPr/>
                    <a:lstStyle/>
                    <a:p>
                      <a:endParaRPr lang="cs-CZ"/>
                    </a:p>
                  </a:txBody>
                  <a:tcPr/>
                </a:tc>
                <a:tc>
                  <a:txBody>
                    <a:bodyPr/>
                    <a:lstStyle/>
                    <a:p>
                      <a:endParaRPr lang="cs-CZ"/>
                    </a:p>
                  </a:txBody>
                  <a:tcPr/>
                </a:tc>
                <a:tc>
                  <a:txBody>
                    <a:bodyPr/>
                    <a:lstStyle/>
                    <a:p>
                      <a:endParaRPr lang="cs-CZ" dirty="0"/>
                    </a:p>
                  </a:txBody>
                  <a:tcPr/>
                </a:tc>
                <a:tc>
                  <a:txBody>
                    <a:bodyPr/>
                    <a:lstStyle/>
                    <a:p>
                      <a:r>
                        <a:rPr lang="cs-CZ" dirty="0"/>
                        <a:t>běžel </a:t>
                      </a:r>
                      <a:r>
                        <a:rPr lang="cs-CZ" b="1" dirty="0"/>
                        <a:t>bych, bys, …</a:t>
                      </a:r>
                    </a:p>
                  </a:txBody>
                  <a:tcPr/>
                </a:tc>
                <a:tc>
                  <a:txBody>
                    <a:bodyPr/>
                    <a:lstStyle/>
                    <a:p>
                      <a:r>
                        <a:rPr lang="cs-CZ" b="1" dirty="0"/>
                        <a:t>byl bych,</a:t>
                      </a:r>
                      <a:r>
                        <a:rPr lang="cs-CZ" b="1" baseline="0" dirty="0"/>
                        <a:t> </a:t>
                      </a:r>
                      <a:r>
                        <a:rPr lang="cs-CZ" b="1" dirty="0"/>
                        <a:t>bys, … </a:t>
                      </a:r>
                      <a:r>
                        <a:rPr lang="cs-CZ" b="0" dirty="0"/>
                        <a:t>doběhnut</a:t>
                      </a:r>
                      <a:endParaRPr lang="cs-CZ" b="1" dirty="0"/>
                    </a:p>
                  </a:txBody>
                  <a:tcPr/>
                </a:tc>
                <a:tc>
                  <a:txBody>
                    <a:bodyPr/>
                    <a:lstStyle/>
                    <a:p>
                      <a:r>
                        <a:rPr lang="cs-CZ" b="1" dirty="0"/>
                        <a:t>byl bych</a:t>
                      </a:r>
                      <a:r>
                        <a:rPr lang="cs-CZ" b="0" dirty="0"/>
                        <a:t>,</a:t>
                      </a:r>
                      <a:r>
                        <a:rPr lang="cs-CZ" b="0" baseline="0" dirty="0"/>
                        <a:t> </a:t>
                      </a:r>
                      <a:r>
                        <a:rPr lang="cs-CZ" b="1" dirty="0"/>
                        <a:t>bys, … </a:t>
                      </a:r>
                      <a:r>
                        <a:rPr lang="cs-CZ" dirty="0"/>
                        <a:t>běžel</a:t>
                      </a:r>
                    </a:p>
                  </a:txBody>
                  <a:tcPr/>
                </a:tc>
                <a:tc>
                  <a:txBody>
                    <a:bodyPr/>
                    <a:lstStyle/>
                    <a:p>
                      <a:r>
                        <a:rPr lang="cs-CZ" b="1" dirty="0"/>
                        <a:t>byl</a:t>
                      </a:r>
                      <a:r>
                        <a:rPr lang="cs-CZ" b="1" baseline="0" dirty="0"/>
                        <a:t> bych. bys, … býval </a:t>
                      </a:r>
                      <a:r>
                        <a:rPr lang="cs-CZ" b="0" baseline="0" dirty="0"/>
                        <a:t>doběhnut</a:t>
                      </a:r>
                      <a:endParaRPr lang="cs-CZ" b="1" dirty="0"/>
                    </a:p>
                  </a:txBody>
                  <a:tcPr/>
                </a:tc>
                <a:tc>
                  <a:txBody>
                    <a:bodyPr/>
                    <a:lstStyle/>
                    <a:p>
                      <a:r>
                        <a:rPr lang="cs-CZ" b="1" dirty="0"/>
                        <a:t>ať </a:t>
                      </a:r>
                      <a:r>
                        <a:rPr lang="cs-CZ" b="0" dirty="0"/>
                        <a:t>běž-</a:t>
                      </a:r>
                      <a:r>
                        <a:rPr lang="cs-CZ" b="1" dirty="0" err="1"/>
                        <a:t>ím</a:t>
                      </a:r>
                      <a:r>
                        <a:rPr lang="cs-CZ" b="1" dirty="0"/>
                        <a:t>, </a:t>
                      </a:r>
                      <a:r>
                        <a:rPr lang="cs-CZ" b="0" baseline="0" dirty="0"/>
                        <a:t> běž-</a:t>
                      </a:r>
                      <a:r>
                        <a:rPr lang="cs-CZ" b="1" baseline="0" dirty="0"/>
                        <a:t>0</a:t>
                      </a:r>
                      <a:endParaRPr lang="cs-CZ" b="1" dirty="0"/>
                    </a:p>
                  </a:txBody>
                  <a:tcPr/>
                </a:tc>
                <a:tc>
                  <a:txBody>
                    <a:bodyPr/>
                    <a:lstStyle/>
                    <a:p>
                      <a:r>
                        <a:rPr lang="cs-CZ" b="1" dirty="0"/>
                        <a:t>ať jsem, jsi, … </a:t>
                      </a:r>
                      <a:r>
                        <a:rPr lang="cs-CZ" b="0" dirty="0"/>
                        <a:t>doběhnut</a:t>
                      </a:r>
                      <a:endParaRPr lang="cs-CZ" b="1"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6561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Které slovesné indikativní činné tvary jsou syntetické?</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864496173"/>
              </p:ext>
            </p:extLst>
          </p:nvPr>
        </p:nvGraphicFramePr>
        <p:xfrm>
          <a:off x="838200" y="1825625"/>
          <a:ext cx="10515600" cy="148336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40">
                <a:tc>
                  <a:txBody>
                    <a:bodyPr/>
                    <a:lstStyle/>
                    <a:p>
                      <a:endParaRPr lang="cs-CZ" dirty="0"/>
                    </a:p>
                  </a:txBody>
                  <a:tcPr/>
                </a:tc>
                <a:tc>
                  <a:txBody>
                    <a:bodyPr/>
                    <a:lstStyle/>
                    <a:p>
                      <a:r>
                        <a:rPr lang="cs-CZ" dirty="0"/>
                        <a:t>syntetický tvar</a:t>
                      </a:r>
                    </a:p>
                  </a:txBody>
                  <a:tcPr/>
                </a:tc>
                <a:tc>
                  <a:txBody>
                    <a:bodyPr/>
                    <a:lstStyle/>
                    <a:p>
                      <a:r>
                        <a:rPr lang="cs-CZ" dirty="0"/>
                        <a:t>analytický tvar</a:t>
                      </a:r>
                    </a:p>
                  </a:txBody>
                  <a:tcPr/>
                </a:tc>
                <a:extLst>
                  <a:ext uri="{0D108BD9-81ED-4DB2-BD59-A6C34878D82A}">
                    <a16:rowId xmlns:a16="http://schemas.microsoft.com/office/drawing/2014/main" val="10000"/>
                  </a:ext>
                </a:extLst>
              </a:tr>
              <a:tr h="370840">
                <a:tc>
                  <a:txBody>
                    <a:bodyPr/>
                    <a:lstStyle/>
                    <a:p>
                      <a:r>
                        <a:rPr lang="cs-CZ" dirty="0"/>
                        <a:t>indikativ přítomný činný </a:t>
                      </a:r>
                    </a:p>
                  </a:txBody>
                  <a:tcPr/>
                </a:tc>
                <a:tc>
                  <a:txBody>
                    <a:bodyPr/>
                    <a:lstStyle/>
                    <a:p>
                      <a:r>
                        <a:rPr lang="cs-CZ" dirty="0"/>
                        <a:t>nese</a:t>
                      </a:r>
                    </a:p>
                  </a:txBody>
                  <a:tcPr/>
                </a:tc>
                <a:tc>
                  <a:txBody>
                    <a:bodyPr/>
                    <a:lstStyle/>
                    <a:p>
                      <a:r>
                        <a:rPr lang="cs-CZ" dirty="0"/>
                        <a:t>-</a:t>
                      </a:r>
                    </a:p>
                  </a:txBody>
                  <a:tcPr/>
                </a:tc>
                <a:extLst>
                  <a:ext uri="{0D108BD9-81ED-4DB2-BD59-A6C34878D82A}">
                    <a16:rowId xmlns:a16="http://schemas.microsoft.com/office/drawing/2014/main" val="10001"/>
                  </a:ext>
                </a:extLst>
              </a:tr>
              <a:tr h="370840">
                <a:tc>
                  <a:txBody>
                    <a:bodyPr/>
                    <a:lstStyle/>
                    <a:p>
                      <a:r>
                        <a:rPr lang="cs-CZ" dirty="0"/>
                        <a:t>indikativ minulý činný</a:t>
                      </a:r>
                    </a:p>
                  </a:txBody>
                  <a:tcPr/>
                </a:tc>
                <a:tc>
                  <a:txBody>
                    <a:bodyPr/>
                    <a:lstStyle/>
                    <a:p>
                      <a:r>
                        <a:rPr lang="cs-CZ" dirty="0"/>
                        <a:t>nesl</a:t>
                      </a:r>
                    </a:p>
                  </a:txBody>
                  <a:tcPr/>
                </a:tc>
                <a:tc>
                  <a:txBody>
                    <a:bodyPr/>
                    <a:lstStyle/>
                    <a:p>
                      <a:r>
                        <a:rPr lang="cs-CZ" dirty="0"/>
                        <a:t>nesl jsem</a:t>
                      </a:r>
                    </a:p>
                  </a:txBody>
                  <a:tcPr/>
                </a:tc>
                <a:extLst>
                  <a:ext uri="{0D108BD9-81ED-4DB2-BD59-A6C34878D82A}">
                    <a16:rowId xmlns:a16="http://schemas.microsoft.com/office/drawing/2014/main" val="10002"/>
                  </a:ext>
                </a:extLst>
              </a:tr>
              <a:tr h="370840">
                <a:tc>
                  <a:txBody>
                    <a:bodyPr/>
                    <a:lstStyle/>
                    <a:p>
                      <a:r>
                        <a:rPr lang="cs-CZ" dirty="0"/>
                        <a:t>indikativ budoucí činný</a:t>
                      </a:r>
                    </a:p>
                  </a:txBody>
                  <a:tcPr/>
                </a:tc>
                <a:tc>
                  <a:txBody>
                    <a:bodyPr/>
                    <a:lstStyle/>
                    <a:p>
                      <a:r>
                        <a:rPr lang="cs-CZ" dirty="0"/>
                        <a:t>ponese</a:t>
                      </a:r>
                    </a:p>
                  </a:txBody>
                  <a:tcPr/>
                </a:tc>
                <a:tc>
                  <a:txBody>
                    <a:bodyPr/>
                    <a:lstStyle/>
                    <a:p>
                      <a:r>
                        <a:rPr lang="cs-CZ" dirty="0"/>
                        <a:t>budu nést</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13966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Které imperativní tvary lze vyjádřit opisem pomocí částice?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68930426"/>
              </p:ext>
            </p:extLst>
          </p:nvPr>
        </p:nvGraphicFramePr>
        <p:xfrm>
          <a:off x="838200" y="1825625"/>
          <a:ext cx="10515600" cy="148336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40">
                <a:tc>
                  <a:txBody>
                    <a:bodyPr/>
                    <a:lstStyle/>
                    <a:p>
                      <a:endParaRPr lang="cs-CZ" dirty="0"/>
                    </a:p>
                  </a:txBody>
                  <a:tcPr/>
                </a:tc>
                <a:tc>
                  <a:txBody>
                    <a:bodyPr/>
                    <a:lstStyle/>
                    <a:p>
                      <a:r>
                        <a:rPr lang="cs-CZ" dirty="0"/>
                        <a:t>činný</a:t>
                      </a:r>
                    </a:p>
                  </a:txBody>
                  <a:tcPr/>
                </a:tc>
                <a:tc>
                  <a:txBody>
                    <a:bodyPr/>
                    <a:lstStyle/>
                    <a:p>
                      <a:r>
                        <a:rPr lang="cs-CZ" dirty="0"/>
                        <a:t>trpný</a:t>
                      </a:r>
                    </a:p>
                  </a:txBody>
                  <a:tcPr/>
                </a:tc>
                <a:extLst>
                  <a:ext uri="{0D108BD9-81ED-4DB2-BD59-A6C34878D82A}">
                    <a16:rowId xmlns:a16="http://schemas.microsoft.com/office/drawing/2014/main" val="10000"/>
                  </a:ext>
                </a:extLst>
              </a:tr>
              <a:tr h="370840">
                <a:tc>
                  <a:txBody>
                    <a:bodyPr/>
                    <a:lstStyle/>
                    <a:p>
                      <a:r>
                        <a:rPr lang="cs-CZ" dirty="0"/>
                        <a:t>1. </a:t>
                      </a:r>
                      <a:r>
                        <a:rPr lang="cs-CZ" dirty="0" err="1"/>
                        <a:t>sg</a:t>
                      </a:r>
                      <a:r>
                        <a:rPr lang="cs-CZ" dirty="0"/>
                        <a:t>.</a:t>
                      </a:r>
                    </a:p>
                  </a:txBody>
                  <a:tcPr/>
                </a:tc>
                <a:tc>
                  <a:txBody>
                    <a:bodyPr/>
                    <a:lstStyle/>
                    <a:p>
                      <a:r>
                        <a:rPr lang="cs-CZ" dirty="0"/>
                        <a:t>ať odejdu</a:t>
                      </a:r>
                    </a:p>
                  </a:txBody>
                  <a:tcPr/>
                </a:tc>
                <a:tc>
                  <a:txBody>
                    <a:bodyPr/>
                    <a:lstStyle/>
                    <a:p>
                      <a:r>
                        <a:rPr lang="cs-CZ" dirty="0"/>
                        <a:t>ať jsem dopaden</a:t>
                      </a:r>
                    </a:p>
                  </a:txBody>
                  <a:tcPr/>
                </a:tc>
                <a:extLst>
                  <a:ext uri="{0D108BD9-81ED-4DB2-BD59-A6C34878D82A}">
                    <a16:rowId xmlns:a16="http://schemas.microsoft.com/office/drawing/2014/main" val="10001"/>
                  </a:ext>
                </a:extLst>
              </a:tr>
              <a:tr h="370840">
                <a:tc>
                  <a:txBody>
                    <a:bodyPr/>
                    <a:lstStyle/>
                    <a:p>
                      <a:r>
                        <a:rPr lang="cs-CZ" dirty="0"/>
                        <a:t>3.sg.</a:t>
                      </a:r>
                    </a:p>
                  </a:txBody>
                  <a:tcPr/>
                </a:tc>
                <a:tc>
                  <a:txBody>
                    <a:bodyPr/>
                    <a:lstStyle/>
                    <a:p>
                      <a:r>
                        <a:rPr lang="cs-CZ" dirty="0"/>
                        <a:t>ať odejde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ať je dopaden</a:t>
                      </a:r>
                    </a:p>
                  </a:txBody>
                  <a:tcPr/>
                </a:tc>
                <a:extLst>
                  <a:ext uri="{0D108BD9-81ED-4DB2-BD59-A6C34878D82A}">
                    <a16:rowId xmlns:a16="http://schemas.microsoft.com/office/drawing/2014/main" val="10002"/>
                  </a:ext>
                </a:extLst>
              </a:tr>
              <a:tr h="370840">
                <a:tc>
                  <a:txBody>
                    <a:bodyPr/>
                    <a:lstStyle/>
                    <a:p>
                      <a:r>
                        <a:rPr lang="cs-CZ" dirty="0"/>
                        <a:t>3.pl.</a:t>
                      </a:r>
                    </a:p>
                  </a:txBody>
                  <a:tcPr/>
                </a:tc>
                <a:tc>
                  <a:txBody>
                    <a:bodyPr/>
                    <a:lstStyle/>
                    <a:p>
                      <a:r>
                        <a:rPr lang="cs-CZ" dirty="0"/>
                        <a:t>ať odejdou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ať jsou dopadeni</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1673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Jaký je rozdíl mezi pomocnými tvary slovesa </a:t>
            </a:r>
            <a:r>
              <a:rPr lang="cs-CZ" sz="3600" i="1" dirty="0"/>
              <a:t>být</a:t>
            </a:r>
            <a:r>
              <a:rPr lang="cs-CZ" sz="3600" dirty="0"/>
              <a:t>, jimiž se tvoří indikativní tvary minulého času a tvary slovesa </a:t>
            </a:r>
            <a:r>
              <a:rPr lang="cs-CZ" sz="3600" i="1" dirty="0"/>
              <a:t>být</a:t>
            </a:r>
            <a:r>
              <a:rPr lang="cs-CZ" sz="3600" dirty="0"/>
              <a:t>, jimiž se tvoří tvary </a:t>
            </a:r>
            <a:r>
              <a:rPr lang="cs-CZ" sz="3600" dirty="0" err="1"/>
              <a:t>pasivav</a:t>
            </a:r>
            <a:r>
              <a:rPr lang="cs-CZ" sz="3600" dirty="0"/>
              <a:t> prézentu?</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15307869"/>
              </p:ext>
            </p:extLst>
          </p:nvPr>
        </p:nvGraphicFramePr>
        <p:xfrm>
          <a:off x="838200" y="1825625"/>
          <a:ext cx="3505200" cy="28651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tblGrid>
              <a:tr h="370840">
                <a:tc>
                  <a:txBody>
                    <a:bodyPr/>
                    <a:lstStyle/>
                    <a:p>
                      <a:r>
                        <a:rPr lang="cs-CZ" dirty="0"/>
                        <a:t>indikativ minulý činný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indikativ přítomný trpný</a:t>
                      </a:r>
                    </a:p>
                  </a:txBody>
                  <a:tcPr/>
                </a:tc>
                <a:extLst>
                  <a:ext uri="{0D108BD9-81ED-4DB2-BD59-A6C34878D82A}">
                    <a16:rowId xmlns:a16="http://schemas.microsoft.com/office/drawing/2014/main" val="10000"/>
                  </a:ext>
                </a:extLst>
              </a:tr>
              <a:tr h="370840">
                <a:tc>
                  <a:txBody>
                    <a:bodyPr/>
                    <a:lstStyle/>
                    <a:p>
                      <a:r>
                        <a:rPr lang="cs-CZ" dirty="0"/>
                        <a:t>přišel </a:t>
                      </a:r>
                      <a:r>
                        <a:rPr lang="cs-CZ" b="1" dirty="0"/>
                        <a:t>jsem</a:t>
                      </a:r>
                    </a:p>
                  </a:txBody>
                  <a:tcPr/>
                </a:tc>
                <a:tc>
                  <a:txBody>
                    <a:bodyPr/>
                    <a:lstStyle/>
                    <a:p>
                      <a:r>
                        <a:rPr lang="cs-CZ" b="1" dirty="0"/>
                        <a:t>jsem </a:t>
                      </a:r>
                      <a:r>
                        <a:rPr lang="cs-CZ" b="0" dirty="0"/>
                        <a:t>dopaden</a:t>
                      </a:r>
                      <a:endParaRPr lang="cs-CZ" b="1" dirty="0"/>
                    </a:p>
                  </a:txBody>
                  <a:tcPr/>
                </a:tc>
                <a:extLst>
                  <a:ext uri="{0D108BD9-81ED-4DB2-BD59-A6C34878D82A}">
                    <a16:rowId xmlns:a16="http://schemas.microsoft.com/office/drawing/2014/main" val="10001"/>
                  </a:ext>
                </a:extLst>
              </a:tr>
              <a:tr h="370840">
                <a:tc>
                  <a:txBody>
                    <a:bodyPr/>
                    <a:lstStyle/>
                    <a:p>
                      <a:r>
                        <a:rPr lang="cs-CZ" dirty="0"/>
                        <a:t>přišel </a:t>
                      </a:r>
                      <a:r>
                        <a:rPr lang="cs-CZ" b="1" dirty="0"/>
                        <a:t>jsi/ </a:t>
                      </a:r>
                      <a:r>
                        <a:rPr lang="cs-CZ" b="0" dirty="0"/>
                        <a:t>přišel</a:t>
                      </a:r>
                      <a:r>
                        <a:rPr lang="cs-CZ" b="1" dirty="0"/>
                        <a:t>s</a:t>
                      </a:r>
                    </a:p>
                  </a:txBody>
                  <a:tcPr/>
                </a:tc>
                <a:tc>
                  <a:txBody>
                    <a:bodyPr/>
                    <a:lstStyle/>
                    <a:p>
                      <a:r>
                        <a:rPr lang="cs-CZ" b="1" dirty="0"/>
                        <a:t>jsi </a:t>
                      </a:r>
                      <a:r>
                        <a:rPr lang="cs-CZ" b="0" dirty="0"/>
                        <a:t>dopaden</a:t>
                      </a:r>
                      <a:endParaRPr lang="cs-CZ" dirty="0"/>
                    </a:p>
                  </a:txBody>
                  <a:tcPr/>
                </a:tc>
                <a:extLst>
                  <a:ext uri="{0D108BD9-81ED-4DB2-BD59-A6C34878D82A}">
                    <a16:rowId xmlns:a16="http://schemas.microsoft.com/office/drawing/2014/main" val="10002"/>
                  </a:ext>
                </a:extLst>
              </a:tr>
              <a:tr h="370840">
                <a:tc>
                  <a:txBody>
                    <a:bodyPr/>
                    <a:lstStyle/>
                    <a:p>
                      <a:r>
                        <a:rPr lang="cs-CZ" dirty="0"/>
                        <a:t>přišel</a:t>
                      </a:r>
                    </a:p>
                  </a:txBody>
                  <a:tcPr/>
                </a:tc>
                <a:tc>
                  <a:txBody>
                    <a:bodyPr/>
                    <a:lstStyle/>
                    <a:p>
                      <a:r>
                        <a:rPr lang="cs-CZ" b="1" dirty="0"/>
                        <a:t>je </a:t>
                      </a:r>
                      <a:r>
                        <a:rPr lang="cs-CZ" b="0" dirty="0"/>
                        <a:t>dopaden</a:t>
                      </a:r>
                      <a:endParaRPr lang="cs-CZ"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přišli </a:t>
                      </a:r>
                      <a:r>
                        <a:rPr lang="cs-CZ" b="1" dirty="0"/>
                        <a:t>jsem</a:t>
                      </a:r>
                    </a:p>
                  </a:txBody>
                  <a:tcPr/>
                </a:tc>
                <a:tc>
                  <a:txBody>
                    <a:bodyPr/>
                    <a:lstStyle/>
                    <a:p>
                      <a:r>
                        <a:rPr lang="cs-CZ" b="1" dirty="0"/>
                        <a:t>jsme </a:t>
                      </a:r>
                      <a:r>
                        <a:rPr lang="cs-CZ" b="0" dirty="0"/>
                        <a:t>dopadeni</a:t>
                      </a:r>
                      <a:endParaRPr lang="cs-CZ" dirty="0"/>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přišli </a:t>
                      </a:r>
                      <a:r>
                        <a:rPr lang="cs-CZ" b="1" dirty="0"/>
                        <a:t>jste</a:t>
                      </a:r>
                    </a:p>
                  </a:txBody>
                  <a:tcPr/>
                </a:tc>
                <a:tc>
                  <a:txBody>
                    <a:bodyPr/>
                    <a:lstStyle/>
                    <a:p>
                      <a:r>
                        <a:rPr lang="cs-CZ" b="1" dirty="0"/>
                        <a:t>jste </a:t>
                      </a:r>
                      <a:r>
                        <a:rPr lang="cs-CZ" b="0" dirty="0"/>
                        <a:t>dopadeni</a:t>
                      </a:r>
                      <a:endParaRPr lang="cs-CZ" dirty="0"/>
                    </a:p>
                  </a:txBody>
                  <a:tcPr/>
                </a:tc>
                <a:extLst>
                  <a:ext uri="{0D108BD9-81ED-4DB2-BD59-A6C34878D82A}">
                    <a16:rowId xmlns:a16="http://schemas.microsoft.com/office/drawing/2014/main" val="10005"/>
                  </a:ext>
                </a:extLst>
              </a:tr>
              <a:tr h="370840">
                <a:tc>
                  <a:txBody>
                    <a:bodyPr/>
                    <a:lstStyle/>
                    <a:p>
                      <a:r>
                        <a:rPr lang="cs-CZ" dirty="0"/>
                        <a:t>přišli</a:t>
                      </a:r>
                    </a:p>
                  </a:txBody>
                  <a:tcPr/>
                </a:tc>
                <a:tc>
                  <a:txBody>
                    <a:bodyPr/>
                    <a:lstStyle/>
                    <a:p>
                      <a:r>
                        <a:rPr lang="cs-CZ" b="1" dirty="0"/>
                        <a:t>jsou </a:t>
                      </a:r>
                      <a:r>
                        <a:rPr lang="cs-CZ" b="0" dirty="0"/>
                        <a:t>dopadeni</a:t>
                      </a:r>
                      <a:endParaRPr lang="cs-CZ"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35744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Najděte slovesné tvary a rozdělte je na </a:t>
            </a:r>
            <a:r>
              <a:rPr lang="cs-CZ" dirty="0">
                <a:solidFill>
                  <a:srgbClr val="FF0000"/>
                </a:solidFill>
              </a:rPr>
              <a:t>syntetické</a:t>
            </a:r>
            <a:r>
              <a:rPr lang="cs-CZ" dirty="0"/>
              <a:t> a </a:t>
            </a:r>
            <a:r>
              <a:rPr lang="cs-CZ" dirty="0">
                <a:solidFill>
                  <a:srgbClr val="00B050"/>
                </a:solidFill>
              </a:rPr>
              <a:t>analytické</a:t>
            </a:r>
          </a:p>
        </p:txBody>
      </p:sp>
      <p:sp>
        <p:nvSpPr>
          <p:cNvPr id="3" name="Zástupný symbol pro obsah 2"/>
          <p:cNvSpPr>
            <a:spLocks noGrp="1"/>
          </p:cNvSpPr>
          <p:nvPr>
            <p:ph idx="1"/>
          </p:nvPr>
        </p:nvSpPr>
        <p:spPr/>
        <p:txBody>
          <a:bodyPr>
            <a:normAutofit fontScale="85000" lnSpcReduction="20000"/>
          </a:bodyPr>
          <a:lstStyle/>
          <a:p>
            <a:r>
              <a:rPr lang="cs-CZ" i="1" dirty="0"/>
              <a:t>Poletím na dovolenou. </a:t>
            </a:r>
          </a:p>
          <a:p>
            <a:r>
              <a:rPr lang="cs-CZ" i="1" dirty="0"/>
              <a:t>Tak se ukaž. </a:t>
            </a:r>
          </a:p>
          <a:p>
            <a:r>
              <a:rPr lang="cs-CZ" i="1" dirty="0"/>
              <a:t>Jel bys se mnou? </a:t>
            </a:r>
          </a:p>
          <a:p>
            <a:r>
              <a:rPr lang="cs-CZ" i="1" dirty="0"/>
              <a:t>Jsem zaneprázdněn. </a:t>
            </a:r>
          </a:p>
          <a:p>
            <a:r>
              <a:rPr lang="cs-CZ" i="1" dirty="0" err="1"/>
              <a:t>Komus</a:t>
            </a:r>
            <a:r>
              <a:rPr lang="cs-CZ" i="1" dirty="0"/>
              <a:t> to ještě nabídl? </a:t>
            </a:r>
          </a:p>
          <a:p>
            <a:r>
              <a:rPr lang="cs-CZ" i="1" dirty="0"/>
              <a:t>My tam taky jedeme. </a:t>
            </a:r>
          </a:p>
          <a:p>
            <a:r>
              <a:rPr lang="cs-CZ" i="1" dirty="0"/>
              <a:t>Tak proč ses ho nezeptal? </a:t>
            </a:r>
          </a:p>
          <a:p>
            <a:r>
              <a:rPr lang="cs-CZ" i="1" dirty="0"/>
              <a:t>Byls doma? </a:t>
            </a:r>
          </a:p>
          <a:p>
            <a:r>
              <a:rPr lang="cs-CZ" i="1" dirty="0"/>
              <a:t>Letištní hala se zavírá ve dvanáct. </a:t>
            </a:r>
          </a:p>
          <a:p>
            <a:r>
              <a:rPr lang="cs-CZ" i="1" dirty="0"/>
              <a:t>Budou se divit. </a:t>
            </a:r>
          </a:p>
          <a:p>
            <a:r>
              <a:rPr lang="cs-CZ" i="1" dirty="0"/>
              <a:t>Choď vzpřímeně. </a:t>
            </a:r>
          </a:p>
        </p:txBody>
      </p:sp>
    </p:spTree>
    <p:extLst>
      <p:ext uri="{BB962C8B-B14F-4D97-AF65-F5344CB8AC3E}">
        <p14:creationId xmlns:p14="http://schemas.microsoft.com/office/powerpoint/2010/main" val="625225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Sloveso. Prototypické gramatické a sémantické vlastnosti, syntaktické </a:t>
            </a:r>
            <a:r>
              <a:rPr lang="cs-CZ" dirty="0" err="1"/>
              <a:t>fce</a:t>
            </a:r>
            <a:r>
              <a:rPr lang="cs-CZ" dirty="0"/>
              <a:t>.</a:t>
            </a:r>
          </a:p>
        </p:txBody>
      </p:sp>
      <p:sp>
        <p:nvSpPr>
          <p:cNvPr id="3" name="Zástupný symbol pro obsah 2"/>
          <p:cNvSpPr>
            <a:spLocks noGrp="1"/>
          </p:cNvSpPr>
          <p:nvPr>
            <p:ph idx="1"/>
          </p:nvPr>
        </p:nvSpPr>
        <p:spPr/>
        <p:txBody>
          <a:bodyPr>
            <a:normAutofit/>
          </a:bodyPr>
          <a:lstStyle/>
          <a:p>
            <a:pPr lvl="0"/>
            <a:r>
              <a:rPr lang="cs-CZ" dirty="0"/>
              <a:t>Vydělení slovesa podle kritérií</a:t>
            </a:r>
          </a:p>
          <a:p>
            <a:r>
              <a:rPr lang="cs-CZ" dirty="0"/>
              <a:t>Sémantické vlastnosti (označení dějů, tj. příznaků určovaných podle </a:t>
            </a:r>
            <a:r>
              <a:rPr lang="cs-CZ" dirty="0">
                <a:solidFill>
                  <a:srgbClr val="FF0000"/>
                </a:solidFill>
              </a:rPr>
              <a:t>času</a:t>
            </a:r>
            <a:r>
              <a:rPr lang="cs-CZ" dirty="0"/>
              <a:t>). Otázky: Označují </a:t>
            </a:r>
            <a:r>
              <a:rPr lang="cs-CZ" dirty="0">
                <a:solidFill>
                  <a:srgbClr val="FF0000"/>
                </a:solidFill>
              </a:rPr>
              <a:t>děje a stavy </a:t>
            </a:r>
            <a:r>
              <a:rPr lang="cs-CZ" dirty="0"/>
              <a:t>i slova, která pod slovní druh slovesa neřadíme? Jaká kritéria použijeme pro vydělení sloves?</a:t>
            </a:r>
          </a:p>
          <a:p>
            <a:pPr lvl="0"/>
            <a:r>
              <a:rPr lang="cs-CZ" dirty="0"/>
              <a:t>Formální vlastnosti (časují se – vyjadřují svými tvary čas – zařazení děje na časovou osu s ohledem na okamžik promluvy a osobu – vztah děje k členům komunikační situace mluvčí/adresát/osoba neúčastnící se komunikace)</a:t>
            </a:r>
          </a:p>
          <a:p>
            <a:pPr lvl="0"/>
            <a:r>
              <a:rPr lang="cs-CZ" dirty="0"/>
              <a:t>Funkční vlastnosti (primární – typicky přísudek)</a:t>
            </a:r>
          </a:p>
        </p:txBody>
      </p:sp>
    </p:spTree>
    <p:extLst>
      <p:ext uri="{BB962C8B-B14F-4D97-AF65-F5344CB8AC3E}">
        <p14:creationId xmlns:p14="http://schemas.microsoft.com/office/powerpoint/2010/main" val="2662692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Najděte slovesné tvary a rozdělte je na </a:t>
            </a:r>
            <a:r>
              <a:rPr lang="cs-CZ" dirty="0">
                <a:solidFill>
                  <a:srgbClr val="FF0000"/>
                </a:solidFill>
              </a:rPr>
              <a:t>syntetické</a:t>
            </a:r>
            <a:r>
              <a:rPr lang="cs-CZ" dirty="0"/>
              <a:t> a </a:t>
            </a:r>
            <a:r>
              <a:rPr lang="cs-CZ" dirty="0">
                <a:solidFill>
                  <a:srgbClr val="00B050"/>
                </a:solidFill>
              </a:rPr>
              <a:t>analytické</a:t>
            </a:r>
            <a:endParaRPr lang="cs-CZ" dirty="0"/>
          </a:p>
        </p:txBody>
      </p:sp>
      <p:sp>
        <p:nvSpPr>
          <p:cNvPr id="3" name="Zástupný symbol pro obsah 2"/>
          <p:cNvSpPr>
            <a:spLocks noGrp="1"/>
          </p:cNvSpPr>
          <p:nvPr>
            <p:ph idx="1"/>
          </p:nvPr>
        </p:nvSpPr>
        <p:spPr/>
        <p:txBody>
          <a:bodyPr>
            <a:normAutofit fontScale="77500" lnSpcReduction="20000"/>
          </a:bodyPr>
          <a:lstStyle/>
          <a:p>
            <a:r>
              <a:rPr lang="cs-CZ" i="1" dirty="0">
                <a:solidFill>
                  <a:srgbClr val="FF0000"/>
                </a:solidFill>
              </a:rPr>
              <a:t>Poletím</a:t>
            </a:r>
            <a:r>
              <a:rPr lang="cs-CZ" i="1" dirty="0"/>
              <a:t> na dovolenou.</a:t>
            </a:r>
          </a:p>
          <a:p>
            <a:r>
              <a:rPr lang="cs-CZ" i="1" dirty="0">
                <a:solidFill>
                  <a:srgbClr val="FF0000"/>
                </a:solidFill>
              </a:rPr>
              <a:t>Neudělal </a:t>
            </a:r>
            <a:r>
              <a:rPr lang="cs-CZ" i="1" dirty="0"/>
              <a:t>chybu.</a:t>
            </a:r>
          </a:p>
          <a:p>
            <a:r>
              <a:rPr lang="cs-CZ" i="1" dirty="0"/>
              <a:t>Tak </a:t>
            </a:r>
            <a:r>
              <a:rPr lang="cs-CZ" i="1" dirty="0">
                <a:solidFill>
                  <a:srgbClr val="92D050"/>
                </a:solidFill>
              </a:rPr>
              <a:t>se</a:t>
            </a:r>
            <a:r>
              <a:rPr lang="cs-CZ" i="1" dirty="0"/>
              <a:t> </a:t>
            </a:r>
            <a:r>
              <a:rPr lang="cs-CZ" i="1" dirty="0">
                <a:solidFill>
                  <a:srgbClr val="FF0000"/>
                </a:solidFill>
              </a:rPr>
              <a:t>ukaž</a:t>
            </a:r>
            <a:r>
              <a:rPr lang="cs-CZ" i="1" dirty="0"/>
              <a:t>. </a:t>
            </a:r>
          </a:p>
          <a:p>
            <a:r>
              <a:rPr lang="cs-CZ" i="1" dirty="0">
                <a:solidFill>
                  <a:srgbClr val="00B050"/>
                </a:solidFill>
              </a:rPr>
              <a:t>Jel bys </a:t>
            </a:r>
            <a:r>
              <a:rPr lang="cs-CZ" i="1" dirty="0"/>
              <a:t>se mnou? </a:t>
            </a:r>
          </a:p>
          <a:p>
            <a:r>
              <a:rPr lang="cs-CZ" i="1" dirty="0">
                <a:solidFill>
                  <a:srgbClr val="00B050"/>
                </a:solidFill>
              </a:rPr>
              <a:t>Jsem zaneprázdněn</a:t>
            </a:r>
            <a:r>
              <a:rPr lang="cs-CZ" i="1" dirty="0"/>
              <a:t>. </a:t>
            </a:r>
          </a:p>
          <a:p>
            <a:r>
              <a:rPr lang="cs-CZ" i="1" dirty="0" err="1"/>
              <a:t>Komu</a:t>
            </a:r>
            <a:r>
              <a:rPr lang="cs-CZ" i="1" dirty="0" err="1">
                <a:solidFill>
                  <a:srgbClr val="00B050"/>
                </a:solidFill>
              </a:rPr>
              <a:t>s</a:t>
            </a:r>
            <a:r>
              <a:rPr lang="cs-CZ" i="1" dirty="0"/>
              <a:t> to ještě </a:t>
            </a:r>
            <a:r>
              <a:rPr lang="cs-CZ" i="1" dirty="0">
                <a:solidFill>
                  <a:srgbClr val="00B050"/>
                </a:solidFill>
              </a:rPr>
              <a:t>nabídl</a:t>
            </a:r>
            <a:r>
              <a:rPr lang="cs-CZ" i="1" dirty="0"/>
              <a:t>? </a:t>
            </a:r>
          </a:p>
          <a:p>
            <a:r>
              <a:rPr lang="cs-CZ" i="1" dirty="0">
                <a:solidFill>
                  <a:srgbClr val="00B050"/>
                </a:solidFill>
              </a:rPr>
              <a:t>My</a:t>
            </a:r>
            <a:r>
              <a:rPr lang="cs-CZ" i="1" dirty="0"/>
              <a:t> tam taky </a:t>
            </a:r>
            <a:r>
              <a:rPr lang="cs-CZ" i="1" dirty="0">
                <a:solidFill>
                  <a:srgbClr val="00B050"/>
                </a:solidFill>
              </a:rPr>
              <a:t>jedeme</a:t>
            </a:r>
            <a:r>
              <a:rPr lang="cs-CZ" i="1" dirty="0"/>
              <a:t>. </a:t>
            </a:r>
          </a:p>
          <a:p>
            <a:r>
              <a:rPr lang="cs-CZ" i="1" dirty="0"/>
              <a:t>Tak proč </a:t>
            </a:r>
            <a:r>
              <a:rPr lang="cs-CZ" i="1" dirty="0">
                <a:solidFill>
                  <a:srgbClr val="92D050"/>
                </a:solidFill>
              </a:rPr>
              <a:t>se</a:t>
            </a:r>
            <a:r>
              <a:rPr lang="cs-CZ" i="1" dirty="0">
                <a:solidFill>
                  <a:srgbClr val="00B050"/>
                </a:solidFill>
              </a:rPr>
              <a:t>s</a:t>
            </a:r>
            <a:r>
              <a:rPr lang="cs-CZ" i="1" dirty="0"/>
              <a:t> ho </a:t>
            </a:r>
            <a:r>
              <a:rPr lang="cs-CZ" i="1" dirty="0">
                <a:solidFill>
                  <a:srgbClr val="00B050"/>
                </a:solidFill>
              </a:rPr>
              <a:t>nezepta</a:t>
            </a:r>
            <a:r>
              <a:rPr lang="cs-CZ" i="1" dirty="0"/>
              <a:t>l? </a:t>
            </a:r>
          </a:p>
          <a:p>
            <a:r>
              <a:rPr lang="cs-CZ" i="1" dirty="0">
                <a:solidFill>
                  <a:srgbClr val="FF0000"/>
                </a:solidFill>
              </a:rPr>
              <a:t>Byls </a:t>
            </a:r>
            <a:r>
              <a:rPr lang="cs-CZ" i="1" dirty="0"/>
              <a:t>doma? </a:t>
            </a:r>
          </a:p>
          <a:p>
            <a:r>
              <a:rPr lang="cs-CZ" i="1" dirty="0"/>
              <a:t>Letištní hala</a:t>
            </a:r>
            <a:r>
              <a:rPr lang="cs-CZ" i="1" dirty="0">
                <a:solidFill>
                  <a:srgbClr val="00B050"/>
                </a:solidFill>
              </a:rPr>
              <a:t> </a:t>
            </a:r>
            <a:r>
              <a:rPr lang="cs-CZ" i="1" dirty="0">
                <a:solidFill>
                  <a:srgbClr val="92D050"/>
                </a:solidFill>
              </a:rPr>
              <a:t>se</a:t>
            </a:r>
            <a:r>
              <a:rPr lang="cs-CZ" i="1" dirty="0">
                <a:solidFill>
                  <a:srgbClr val="00B050"/>
                </a:solidFill>
              </a:rPr>
              <a:t> zavírá </a:t>
            </a:r>
            <a:r>
              <a:rPr lang="cs-CZ" i="1" dirty="0"/>
              <a:t>ve dvanáct. </a:t>
            </a:r>
          </a:p>
          <a:p>
            <a:r>
              <a:rPr lang="cs-CZ" i="1" dirty="0">
                <a:solidFill>
                  <a:srgbClr val="00B050"/>
                </a:solidFill>
              </a:rPr>
              <a:t>Budou</a:t>
            </a:r>
            <a:r>
              <a:rPr lang="cs-CZ" i="1" dirty="0"/>
              <a:t> </a:t>
            </a:r>
            <a:r>
              <a:rPr lang="cs-CZ" i="1" dirty="0">
                <a:solidFill>
                  <a:srgbClr val="92D050"/>
                </a:solidFill>
              </a:rPr>
              <a:t>se</a:t>
            </a:r>
            <a:r>
              <a:rPr lang="cs-CZ" i="1" dirty="0"/>
              <a:t> </a:t>
            </a:r>
            <a:r>
              <a:rPr lang="cs-CZ" i="1" dirty="0">
                <a:solidFill>
                  <a:srgbClr val="00B050"/>
                </a:solidFill>
              </a:rPr>
              <a:t>divit</a:t>
            </a:r>
            <a:r>
              <a:rPr lang="cs-CZ" i="1" dirty="0"/>
              <a:t>. </a:t>
            </a:r>
          </a:p>
          <a:p>
            <a:r>
              <a:rPr lang="cs-CZ" i="1" dirty="0">
                <a:solidFill>
                  <a:srgbClr val="FF0000"/>
                </a:solidFill>
              </a:rPr>
              <a:t>Choď</a:t>
            </a:r>
            <a:r>
              <a:rPr lang="cs-CZ" i="1" dirty="0"/>
              <a:t> vzpřímeně. </a:t>
            </a:r>
          </a:p>
          <a:p>
            <a:endParaRPr lang="cs-CZ" dirty="0"/>
          </a:p>
        </p:txBody>
      </p:sp>
    </p:spTree>
    <p:extLst>
      <p:ext uri="{BB962C8B-B14F-4D97-AF65-F5344CB8AC3E}">
        <p14:creationId xmlns:p14="http://schemas.microsoft.com/office/powerpoint/2010/main" val="238012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83413"/>
            <a:ext cx="10515600" cy="1325563"/>
          </a:xfrm>
        </p:spPr>
        <p:txBody>
          <a:bodyPr/>
          <a:lstStyle/>
          <a:p>
            <a:r>
              <a:rPr lang="cs-CZ" dirty="0"/>
              <a:t>Vyjádři děj jako žádoucí</a:t>
            </a:r>
          </a:p>
        </p:txBody>
      </p:sp>
      <p:sp>
        <p:nvSpPr>
          <p:cNvPr id="3" name="Zástupný symbol pro obsah 2"/>
          <p:cNvSpPr>
            <a:spLocks noGrp="1"/>
          </p:cNvSpPr>
          <p:nvPr>
            <p:ph idx="1"/>
          </p:nvPr>
        </p:nvSpPr>
        <p:spPr/>
        <p:txBody>
          <a:bodyPr/>
          <a:lstStyle/>
          <a:p>
            <a:r>
              <a:rPr lang="cs-CZ" dirty="0"/>
              <a:t>Chodím rád včas.</a:t>
            </a:r>
          </a:p>
          <a:p>
            <a:r>
              <a:rPr lang="cs-CZ" dirty="0"/>
              <a:t>Učíš se dobře.</a:t>
            </a:r>
          </a:p>
          <a:p>
            <a:r>
              <a:rPr lang="cs-CZ" dirty="0"/>
              <a:t>Lepí si obrázky.</a:t>
            </a:r>
          </a:p>
          <a:p>
            <a:r>
              <a:rPr lang="cs-CZ" dirty="0"/>
              <a:t>Máme se rádi.</a:t>
            </a:r>
          </a:p>
          <a:p>
            <a:r>
              <a:rPr lang="cs-CZ" dirty="0"/>
              <a:t>Jste spokojeni.</a:t>
            </a:r>
          </a:p>
          <a:p>
            <a:r>
              <a:rPr lang="cs-CZ" dirty="0"/>
              <a:t>Jsou syti.</a:t>
            </a:r>
          </a:p>
        </p:txBody>
      </p:sp>
    </p:spTree>
    <p:extLst>
      <p:ext uri="{BB962C8B-B14F-4D97-AF65-F5344CB8AC3E}">
        <p14:creationId xmlns:p14="http://schemas.microsoft.com/office/powerpoint/2010/main" val="1208431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Vyjádři děj jako žádoucí</a:t>
            </a:r>
          </a:p>
        </p:txBody>
      </p:sp>
      <p:sp>
        <p:nvSpPr>
          <p:cNvPr id="3" name="Zástupný symbol pro obsah 2"/>
          <p:cNvSpPr>
            <a:spLocks noGrp="1"/>
          </p:cNvSpPr>
          <p:nvPr>
            <p:ph idx="1"/>
          </p:nvPr>
        </p:nvSpPr>
        <p:spPr/>
        <p:txBody>
          <a:bodyPr/>
          <a:lstStyle/>
          <a:p>
            <a:r>
              <a:rPr lang="cs-CZ" dirty="0"/>
              <a:t>Chodím rád včas.			</a:t>
            </a:r>
            <a:r>
              <a:rPr lang="cs-CZ" b="1" dirty="0"/>
              <a:t>Ať </a:t>
            </a:r>
            <a:r>
              <a:rPr lang="cs-CZ" dirty="0"/>
              <a:t>chodím včas. </a:t>
            </a:r>
          </a:p>
          <a:p>
            <a:r>
              <a:rPr lang="cs-CZ" dirty="0"/>
              <a:t>Učíš se dobře.			</a:t>
            </a:r>
            <a:r>
              <a:rPr lang="cs-CZ" b="1" dirty="0"/>
              <a:t>Uč</a:t>
            </a:r>
            <a:r>
              <a:rPr lang="cs-CZ" dirty="0"/>
              <a:t> </a:t>
            </a:r>
            <a:r>
              <a:rPr lang="cs-CZ" b="1" dirty="0"/>
              <a:t>se</a:t>
            </a:r>
            <a:r>
              <a:rPr lang="cs-CZ" dirty="0"/>
              <a:t>.</a:t>
            </a:r>
          </a:p>
          <a:p>
            <a:r>
              <a:rPr lang="cs-CZ" dirty="0"/>
              <a:t>Lepí si obrázky.			</a:t>
            </a:r>
            <a:r>
              <a:rPr lang="cs-CZ" b="1" dirty="0"/>
              <a:t>Ať</a:t>
            </a:r>
            <a:r>
              <a:rPr lang="cs-CZ" dirty="0"/>
              <a:t> si lepí obrázky.</a:t>
            </a:r>
          </a:p>
          <a:p>
            <a:r>
              <a:rPr lang="cs-CZ" dirty="0"/>
              <a:t>Nenaříkáme.			</a:t>
            </a:r>
            <a:r>
              <a:rPr lang="cs-CZ" b="1" dirty="0"/>
              <a:t>Nenaříkejme</a:t>
            </a:r>
            <a:r>
              <a:rPr lang="cs-CZ" dirty="0"/>
              <a:t>.</a:t>
            </a:r>
          </a:p>
          <a:p>
            <a:r>
              <a:rPr lang="cs-CZ" dirty="0"/>
              <a:t>Jste spokojeni.			</a:t>
            </a:r>
            <a:r>
              <a:rPr lang="cs-CZ" b="1" dirty="0"/>
              <a:t>Buďte</a:t>
            </a:r>
            <a:r>
              <a:rPr lang="cs-CZ" dirty="0"/>
              <a:t> spokojeni.</a:t>
            </a:r>
          </a:p>
          <a:p>
            <a:r>
              <a:rPr lang="cs-CZ" dirty="0"/>
              <a:t>Jsou syti.				</a:t>
            </a:r>
            <a:r>
              <a:rPr lang="cs-CZ" b="1" dirty="0"/>
              <a:t> Ať</a:t>
            </a:r>
            <a:r>
              <a:rPr lang="cs-CZ" dirty="0"/>
              <a:t> jsou syti.	</a:t>
            </a:r>
          </a:p>
          <a:p>
            <a:endParaRPr lang="cs-CZ" dirty="0"/>
          </a:p>
        </p:txBody>
      </p:sp>
    </p:spTree>
    <p:extLst>
      <p:ext uri="{BB962C8B-B14F-4D97-AF65-F5344CB8AC3E}">
        <p14:creationId xmlns:p14="http://schemas.microsoft.com/office/powerpoint/2010/main" val="2702301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Transponovaná užití kategorie osoby, čísla, času a způsobu (zdvořilost, pragmatika, expresivita)</a:t>
            </a:r>
          </a:p>
        </p:txBody>
      </p:sp>
      <p:sp>
        <p:nvSpPr>
          <p:cNvPr id="3" name="Zástupný symbol pro obsah 2"/>
          <p:cNvSpPr>
            <a:spLocks noGrp="1"/>
          </p:cNvSpPr>
          <p:nvPr>
            <p:ph idx="1"/>
          </p:nvPr>
        </p:nvSpPr>
        <p:spPr/>
        <p:txBody>
          <a:bodyPr>
            <a:normAutofit fontScale="77500" lnSpcReduction="20000"/>
          </a:bodyPr>
          <a:lstStyle/>
          <a:p>
            <a:r>
              <a:rPr lang="cs-CZ" dirty="0"/>
              <a:t>Neotáčej se. × Neotáčejte se. × Neotáčet se. × </a:t>
            </a:r>
            <a:r>
              <a:rPr lang="cs-CZ" dirty="0" err="1"/>
              <a:t>Neotátáčím</a:t>
            </a:r>
            <a:r>
              <a:rPr lang="cs-CZ" dirty="0"/>
              <a:t> se. × Neotáčíme se.</a:t>
            </a:r>
          </a:p>
          <a:p>
            <a:r>
              <a:rPr lang="cs-CZ" dirty="0"/>
              <a:t>Dokazuji ... × Bych rád dokázal … × Dokazujeme … × Bychom chtěli dokázat × Je třeba dokázat … </a:t>
            </a:r>
          </a:p>
          <a:p>
            <a:r>
              <a:rPr lang="cs-CZ" dirty="0"/>
              <a:t>Teď vás vyšetřím a uvidím … × Vyšetříme to a uvidíme × Je to potřeba vyšetřit a uvidí se … </a:t>
            </a:r>
          </a:p>
          <a:p>
            <a:r>
              <a:rPr lang="cs-CZ" dirty="0"/>
              <a:t>Včera jsem byl doma a začalo hořet. × Včera jsem doma a začne hořet. </a:t>
            </a:r>
          </a:p>
          <a:p>
            <a:r>
              <a:rPr lang="cs-CZ" dirty="0"/>
              <a:t>Už papá mrkvičku? × Už papáte mrkvičku? × Už papáme mrkvičku?</a:t>
            </a:r>
          </a:p>
          <a:p>
            <a:r>
              <a:rPr lang="cs-CZ" dirty="0"/>
              <a:t>Měl jste polévku a pečivo, kolik kusů? × Byla polévka, rohlíček nebyl?</a:t>
            </a:r>
          </a:p>
          <a:p>
            <a:r>
              <a:rPr lang="cs-CZ" dirty="0"/>
              <a:t>Dáte si kávu? × Dali byste si kávu? × Dáme kávu? × Kávička nebude?</a:t>
            </a:r>
          </a:p>
          <a:p>
            <a:r>
              <a:rPr lang="cs-CZ" dirty="0"/>
              <a:t>Budeme jíst? × Bude se jíst?</a:t>
            </a:r>
          </a:p>
          <a:p>
            <a:r>
              <a:rPr lang="cs-CZ" dirty="0"/>
              <a:t>Nachystals oběd? ×  Nachystal někdo oběd? × Je už nachystaný oběd?</a:t>
            </a:r>
          </a:p>
          <a:p>
            <a:r>
              <a:rPr lang="cs-CZ" dirty="0"/>
              <a:t>Zítra ukliď. × Zítra uklidíš. × Zítra budeš uklízet. × Zítra se bude uklízet. × Zítra se uklidí. </a:t>
            </a:r>
          </a:p>
          <a:p>
            <a:r>
              <a:rPr lang="cs-CZ" dirty="0"/>
              <a:t>Mohl bys dojít nakoupit. × Mohlo by se jít nakoupit.</a:t>
            </a:r>
          </a:p>
          <a:p>
            <a:endParaRPr lang="cs-CZ" dirty="0"/>
          </a:p>
        </p:txBody>
      </p:sp>
    </p:spTree>
    <p:extLst>
      <p:ext uri="{BB962C8B-B14F-4D97-AF65-F5344CB8AC3E}">
        <p14:creationId xmlns:p14="http://schemas.microsoft.com/office/powerpoint/2010/main" val="7548642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Gramatikalizované formy transpozice</a:t>
            </a:r>
          </a:p>
        </p:txBody>
      </p:sp>
      <p:sp>
        <p:nvSpPr>
          <p:cNvPr id="3" name="Zástupný symbol pro obsah 2"/>
          <p:cNvSpPr>
            <a:spLocks noGrp="1"/>
          </p:cNvSpPr>
          <p:nvPr>
            <p:ph idx="1"/>
          </p:nvPr>
        </p:nvSpPr>
        <p:spPr/>
        <p:txBody>
          <a:bodyPr/>
          <a:lstStyle/>
          <a:p>
            <a:r>
              <a:rPr lang="cs-CZ" dirty="0"/>
              <a:t>vykání</a:t>
            </a:r>
          </a:p>
          <a:p>
            <a:r>
              <a:rPr lang="cs-CZ" dirty="0" err="1"/>
              <a:t>onkání</a:t>
            </a:r>
            <a:endParaRPr lang="cs-CZ" dirty="0"/>
          </a:p>
          <a:p>
            <a:r>
              <a:rPr lang="cs-CZ" dirty="0"/>
              <a:t>onikání</a:t>
            </a:r>
          </a:p>
          <a:p>
            <a:r>
              <a:rPr lang="cs-CZ" dirty="0"/>
              <a:t>autorský plurál / plurál skromnosti (pluralis modestiae)</a:t>
            </a:r>
          </a:p>
          <a:p>
            <a:r>
              <a:rPr lang="cs-CZ" dirty="0" err="1"/>
              <a:t>pl</a:t>
            </a:r>
            <a:r>
              <a:rPr lang="cs-CZ" dirty="0"/>
              <a:t>. </a:t>
            </a:r>
            <a:r>
              <a:rPr lang="cs-CZ" dirty="0" err="1"/>
              <a:t>maiestaticus</a:t>
            </a:r>
            <a:r>
              <a:rPr lang="cs-CZ" dirty="0"/>
              <a:t> </a:t>
            </a:r>
          </a:p>
          <a:p>
            <a:r>
              <a:rPr lang="cs-CZ" dirty="0"/>
              <a:t>historický prézent</a:t>
            </a:r>
          </a:p>
        </p:txBody>
      </p:sp>
    </p:spTree>
    <p:extLst>
      <p:ext uri="{BB962C8B-B14F-4D97-AF65-F5344CB8AC3E}">
        <p14:creationId xmlns:p14="http://schemas.microsoft.com/office/powerpoint/2010/main" val="2593454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B4E6AD-7D99-4950-8B58-6BFD5B2A79CD}"/>
              </a:ext>
            </a:extLst>
          </p:cNvPr>
          <p:cNvSpPr>
            <a:spLocks noGrp="1"/>
          </p:cNvSpPr>
          <p:nvPr>
            <p:ph type="title"/>
          </p:nvPr>
        </p:nvSpPr>
        <p:spPr/>
        <p:txBody>
          <a:bodyPr>
            <a:normAutofit/>
          </a:bodyPr>
          <a:lstStyle/>
          <a:p>
            <a:r>
              <a:rPr lang="cs-CZ" sz="2800" b="1" dirty="0"/>
              <a:t>Rozhodněte, které z následujících slovesných tvarů mají formu</a:t>
            </a:r>
            <a:br>
              <a:rPr lang="cs-CZ" sz="2800" b="1" dirty="0"/>
            </a:br>
            <a:r>
              <a:rPr lang="cs-CZ" sz="2800" b="1" dirty="0">
                <a:solidFill>
                  <a:srgbClr val="FF0000"/>
                </a:solidFill>
              </a:rPr>
              <a:t>kondicionálu minulého </a:t>
            </a:r>
            <a:r>
              <a:rPr lang="cs-CZ" sz="2800" b="1" dirty="0"/>
              <a:t>a které vyjadřují </a:t>
            </a:r>
            <a:r>
              <a:rPr lang="cs-CZ" sz="2800" b="1" u="sng" dirty="0" err="1"/>
              <a:t>kontrafaktuální</a:t>
            </a:r>
            <a:r>
              <a:rPr lang="cs-CZ" sz="2800" b="1" u="sng" dirty="0"/>
              <a:t> (ireálný) děj</a:t>
            </a:r>
            <a:r>
              <a:rPr lang="cs-CZ" sz="2800" b="1" dirty="0"/>
              <a:t>:</a:t>
            </a:r>
            <a:endParaRPr lang="cs-CZ" sz="2800" dirty="0"/>
          </a:p>
        </p:txBody>
      </p:sp>
      <p:sp>
        <p:nvSpPr>
          <p:cNvPr id="3" name="Zástupný obsah 2">
            <a:extLst>
              <a:ext uri="{FF2B5EF4-FFF2-40B4-BE49-F238E27FC236}">
                <a16:creationId xmlns:a16="http://schemas.microsoft.com/office/drawing/2014/main" id="{B235F6F8-D24B-4806-B93B-6D01B98E670D}"/>
              </a:ext>
            </a:extLst>
          </p:cNvPr>
          <p:cNvSpPr>
            <a:spLocks noGrp="1"/>
          </p:cNvSpPr>
          <p:nvPr>
            <p:ph idx="1"/>
          </p:nvPr>
        </p:nvSpPr>
        <p:spPr/>
        <p:txBody>
          <a:bodyPr>
            <a:normAutofit/>
          </a:bodyPr>
          <a:lstStyle/>
          <a:p>
            <a:r>
              <a:rPr lang="cs-CZ" dirty="0"/>
              <a:t>Potkat Zdenu před deseti lety, vzal bych si ji. </a:t>
            </a:r>
          </a:p>
          <a:p>
            <a:r>
              <a:rPr lang="cs-CZ" dirty="0"/>
              <a:t>Byla bys překvapena, kolik </a:t>
            </a:r>
            <a:r>
              <a:rPr lang="pl-PL" dirty="0"/>
              <a:t>jich tam bylo odvezeno. </a:t>
            </a:r>
          </a:p>
          <a:p>
            <a:r>
              <a:rPr lang="pl-PL" dirty="0"/>
              <a:t>Kdyby to byli bývali věděli, tak tam vůbec </a:t>
            </a:r>
            <a:r>
              <a:rPr lang="cs-CZ" dirty="0"/>
              <a:t>nechodili. </a:t>
            </a:r>
          </a:p>
          <a:p>
            <a:r>
              <a:rPr lang="cs-CZ" dirty="0"/>
              <a:t>Kdybychom si koupili dalekohled, orel mořský by býval v Dívčicích spatřen častěji. </a:t>
            </a:r>
          </a:p>
          <a:p>
            <a:r>
              <a:rPr lang="cs-CZ" dirty="0"/>
              <a:t>Mít o trochu víc místa, s chutí by se protáhl. </a:t>
            </a:r>
          </a:p>
          <a:p>
            <a:r>
              <a:rPr lang="cs-CZ" dirty="0"/>
              <a:t>Kéž bys nebyla bývala vybrána</a:t>
            </a:r>
          </a:p>
        </p:txBody>
      </p:sp>
    </p:spTree>
    <p:extLst>
      <p:ext uri="{BB962C8B-B14F-4D97-AF65-F5344CB8AC3E}">
        <p14:creationId xmlns:p14="http://schemas.microsoft.com/office/powerpoint/2010/main" val="2576362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dirty="0"/>
              <a:t>Rozhodněte, které z následujících slovesných tvarů mají formu</a:t>
            </a:r>
            <a:br>
              <a:rPr lang="cs-CZ" sz="3200" b="1" dirty="0"/>
            </a:br>
            <a:r>
              <a:rPr lang="cs-CZ" sz="3200" b="1" dirty="0">
                <a:solidFill>
                  <a:srgbClr val="FF0000"/>
                </a:solidFill>
              </a:rPr>
              <a:t>kondicionálu minulého </a:t>
            </a:r>
            <a:r>
              <a:rPr lang="cs-CZ" sz="3200" b="1" dirty="0"/>
              <a:t>a které vyjadřují </a:t>
            </a:r>
            <a:r>
              <a:rPr lang="cs-CZ" sz="3200" b="1" u="sng" dirty="0" err="1"/>
              <a:t>kontrafaktuální</a:t>
            </a:r>
            <a:r>
              <a:rPr lang="cs-CZ" sz="3200" b="1" u="sng" dirty="0"/>
              <a:t> (ireálný) děj</a:t>
            </a:r>
            <a:r>
              <a:rPr lang="cs-CZ" sz="3200" b="1" dirty="0"/>
              <a:t>:</a:t>
            </a:r>
            <a:endParaRPr lang="cs-CZ" sz="3200" dirty="0"/>
          </a:p>
        </p:txBody>
      </p:sp>
      <p:sp>
        <p:nvSpPr>
          <p:cNvPr id="3" name="Zástupný symbol pro obsah 2"/>
          <p:cNvSpPr>
            <a:spLocks noGrp="1"/>
          </p:cNvSpPr>
          <p:nvPr>
            <p:ph idx="1"/>
          </p:nvPr>
        </p:nvSpPr>
        <p:spPr/>
        <p:txBody>
          <a:bodyPr>
            <a:normAutofit/>
          </a:bodyPr>
          <a:lstStyle/>
          <a:p>
            <a:r>
              <a:rPr lang="cs-CZ" u="sng" dirty="0"/>
              <a:t>Potkat </a:t>
            </a:r>
            <a:r>
              <a:rPr lang="cs-CZ" dirty="0"/>
              <a:t>Zdenu před deseti lety, </a:t>
            </a:r>
            <a:r>
              <a:rPr lang="cs-CZ" u="sng" dirty="0"/>
              <a:t>vzal bych </a:t>
            </a:r>
            <a:r>
              <a:rPr lang="cs-CZ" dirty="0"/>
              <a:t>si ji. </a:t>
            </a:r>
            <a:r>
              <a:rPr lang="cs-CZ" sz="1800" i="1" dirty="0">
                <a:solidFill>
                  <a:srgbClr val="FF0000"/>
                </a:solidFill>
              </a:rPr>
              <a:t>Kdybych byl potkal </a:t>
            </a:r>
            <a:r>
              <a:rPr lang="cs-CZ" sz="1800" i="1" dirty="0"/>
              <a:t>Zdenu  před deseti lety, </a:t>
            </a:r>
            <a:r>
              <a:rPr lang="cs-CZ" sz="1800" i="1" dirty="0">
                <a:solidFill>
                  <a:srgbClr val="FF0000"/>
                </a:solidFill>
              </a:rPr>
              <a:t>byl bych si</a:t>
            </a:r>
            <a:r>
              <a:rPr lang="cs-CZ" sz="1800" i="1" dirty="0"/>
              <a:t> ji </a:t>
            </a:r>
            <a:r>
              <a:rPr lang="cs-CZ" sz="1800" i="1" dirty="0">
                <a:solidFill>
                  <a:srgbClr val="FF0000"/>
                </a:solidFill>
              </a:rPr>
              <a:t>vzal</a:t>
            </a:r>
            <a:r>
              <a:rPr lang="cs-CZ" sz="1800" i="1" dirty="0"/>
              <a:t>.</a:t>
            </a:r>
            <a:endParaRPr lang="cs-CZ" sz="1800" dirty="0"/>
          </a:p>
          <a:p>
            <a:r>
              <a:rPr lang="cs-CZ" dirty="0"/>
              <a:t>Byla bys překvapena, kolik </a:t>
            </a:r>
            <a:r>
              <a:rPr lang="pl-PL" dirty="0"/>
              <a:t>jich tam bylo odvezeno. </a:t>
            </a:r>
          </a:p>
          <a:p>
            <a:r>
              <a:rPr lang="pl-PL" u="sng" dirty="0">
                <a:solidFill>
                  <a:srgbClr val="FF0000"/>
                </a:solidFill>
              </a:rPr>
              <a:t>Kdyby</a:t>
            </a:r>
            <a:r>
              <a:rPr lang="pl-PL" dirty="0"/>
              <a:t> to </a:t>
            </a:r>
            <a:r>
              <a:rPr lang="pl-PL" u="sng" dirty="0">
                <a:solidFill>
                  <a:srgbClr val="FF0000"/>
                </a:solidFill>
              </a:rPr>
              <a:t>byli bývali věděli</a:t>
            </a:r>
            <a:r>
              <a:rPr lang="pl-PL" dirty="0"/>
              <a:t>, tak tam vůbec </a:t>
            </a:r>
            <a:r>
              <a:rPr lang="cs-CZ" u="sng" dirty="0"/>
              <a:t>nechodili</a:t>
            </a:r>
            <a:r>
              <a:rPr lang="cs-CZ" dirty="0"/>
              <a:t>. </a:t>
            </a:r>
            <a:r>
              <a:rPr lang="pl-PL" sz="1800" i="1" u="sng" dirty="0">
                <a:solidFill>
                  <a:srgbClr val="FF0000"/>
                </a:solidFill>
              </a:rPr>
              <a:t>Kdyby</a:t>
            </a:r>
            <a:r>
              <a:rPr lang="pl-PL" sz="1800" i="1" dirty="0"/>
              <a:t> to </a:t>
            </a:r>
            <a:r>
              <a:rPr lang="pl-PL" sz="1800" i="1" u="sng" dirty="0">
                <a:solidFill>
                  <a:srgbClr val="FF0000"/>
                </a:solidFill>
              </a:rPr>
              <a:t>byli bývali věděli</a:t>
            </a:r>
            <a:r>
              <a:rPr lang="pl-PL" sz="1800" i="1" dirty="0"/>
              <a:t>, tak tam vůbec </a:t>
            </a:r>
            <a:r>
              <a:rPr lang="cs-CZ" sz="1800" i="1" u="sng" dirty="0">
                <a:solidFill>
                  <a:srgbClr val="FF0000"/>
                </a:solidFill>
              </a:rPr>
              <a:t>nebyli chodili</a:t>
            </a:r>
            <a:r>
              <a:rPr lang="cs-CZ" sz="1800" i="1" dirty="0"/>
              <a:t>. </a:t>
            </a:r>
            <a:endParaRPr lang="cs-CZ" dirty="0"/>
          </a:p>
          <a:p>
            <a:r>
              <a:rPr lang="cs-CZ" dirty="0"/>
              <a:t>Kdybychom si koupili dalekohled, orel mořský by býval v Dívčicích spatřen častěji. </a:t>
            </a:r>
          </a:p>
          <a:p>
            <a:r>
              <a:rPr lang="cs-CZ" dirty="0"/>
              <a:t>Mít o trochu víc místa, s chutí by se protáhl. </a:t>
            </a:r>
          </a:p>
          <a:p>
            <a:r>
              <a:rPr lang="cs-CZ" dirty="0"/>
              <a:t>Kéž </a:t>
            </a:r>
            <a:r>
              <a:rPr lang="cs-CZ" u="sng" dirty="0">
                <a:solidFill>
                  <a:srgbClr val="FF0000"/>
                </a:solidFill>
              </a:rPr>
              <a:t>bys nebyla bývala vybrána</a:t>
            </a:r>
            <a:r>
              <a:rPr lang="cs-CZ" u="sng" dirty="0"/>
              <a:t>.</a:t>
            </a:r>
          </a:p>
        </p:txBody>
      </p:sp>
    </p:spTree>
    <p:extLst>
      <p:ext uri="{BB962C8B-B14F-4D97-AF65-F5344CB8AC3E}">
        <p14:creationId xmlns:p14="http://schemas.microsoft.com/office/powerpoint/2010/main" val="1835889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0DD3CE-3E4D-4B30-BDD5-C098CAEE7340}"/>
              </a:ext>
            </a:extLst>
          </p:cNvPr>
          <p:cNvSpPr>
            <a:spLocks noGrp="1"/>
          </p:cNvSpPr>
          <p:nvPr>
            <p:ph type="title"/>
          </p:nvPr>
        </p:nvSpPr>
        <p:spPr/>
        <p:txBody>
          <a:bodyPr>
            <a:noAutofit/>
          </a:bodyPr>
          <a:lstStyle/>
          <a:p>
            <a:r>
              <a:rPr lang="cs-CZ" sz="2800" b="1" dirty="0"/>
              <a:t>Určete </a:t>
            </a:r>
            <a:r>
              <a:rPr lang="cs-CZ" sz="2800" b="1" dirty="0">
                <a:solidFill>
                  <a:srgbClr val="FF0000"/>
                </a:solidFill>
              </a:rPr>
              <a:t>vid</a:t>
            </a:r>
            <a:r>
              <a:rPr lang="cs-CZ" sz="2800" b="1" dirty="0"/>
              <a:t>, určete </a:t>
            </a:r>
            <a:r>
              <a:rPr lang="cs-CZ" sz="2800" b="1" dirty="0">
                <a:solidFill>
                  <a:srgbClr val="00B050"/>
                </a:solidFill>
              </a:rPr>
              <a:t>význam prézentního tvaru </a:t>
            </a:r>
            <a:r>
              <a:rPr lang="cs-CZ" sz="2800" b="1" dirty="0"/>
              <a:t>a rozhodněte, zda sloveso vyjadřuje děj </a:t>
            </a:r>
            <a:r>
              <a:rPr lang="cs-CZ" sz="2800" b="1" dirty="0">
                <a:solidFill>
                  <a:srgbClr val="0070C0"/>
                </a:solidFill>
              </a:rPr>
              <a:t>násobený</a:t>
            </a:r>
            <a:r>
              <a:rPr lang="cs-CZ" sz="2800" b="1" dirty="0"/>
              <a:t>, nebo </a:t>
            </a:r>
            <a:r>
              <a:rPr lang="cs-CZ" sz="2800" b="1" dirty="0">
                <a:solidFill>
                  <a:srgbClr val="7030A0"/>
                </a:solidFill>
              </a:rPr>
              <a:t>nenásobený</a:t>
            </a:r>
            <a:r>
              <a:rPr lang="cs-CZ" sz="2800" b="1" dirty="0"/>
              <a:t>:</a:t>
            </a:r>
            <a:endParaRPr lang="cs-CZ" sz="2800" dirty="0"/>
          </a:p>
        </p:txBody>
      </p:sp>
      <p:sp>
        <p:nvSpPr>
          <p:cNvPr id="3" name="Zástupný obsah 2">
            <a:extLst>
              <a:ext uri="{FF2B5EF4-FFF2-40B4-BE49-F238E27FC236}">
                <a16:creationId xmlns:a16="http://schemas.microsoft.com/office/drawing/2014/main" id="{3C163B96-0EAF-476E-9245-2249CE8C84EC}"/>
              </a:ext>
            </a:extLst>
          </p:cNvPr>
          <p:cNvSpPr>
            <a:spLocks noGrp="1"/>
          </p:cNvSpPr>
          <p:nvPr>
            <p:ph idx="1"/>
          </p:nvPr>
        </p:nvSpPr>
        <p:spPr/>
        <p:txBody>
          <a:bodyPr>
            <a:normAutofit fontScale="85000" lnSpcReduction="10000"/>
          </a:bodyPr>
          <a:lstStyle/>
          <a:p>
            <a:r>
              <a:rPr lang="cs-CZ" b="1" dirty="0"/>
              <a:t>Přijdeme</a:t>
            </a:r>
            <a:r>
              <a:rPr lang="cs-CZ" dirty="0"/>
              <a:t> včas? </a:t>
            </a:r>
          </a:p>
          <a:p>
            <a:r>
              <a:rPr lang="cs-CZ" dirty="0"/>
              <a:t>Barbora Špotáková </a:t>
            </a:r>
            <a:r>
              <a:rPr lang="cs-CZ" b="1" dirty="0"/>
              <a:t>hází</a:t>
            </a:r>
            <a:r>
              <a:rPr lang="cs-CZ" dirty="0"/>
              <a:t> oštěpem. </a:t>
            </a:r>
          </a:p>
          <a:p>
            <a:r>
              <a:rPr lang="cs-CZ" dirty="0"/>
              <a:t>Bratranec </a:t>
            </a:r>
            <a:r>
              <a:rPr lang="cs-CZ" b="1" dirty="0"/>
              <a:t>nosí</a:t>
            </a:r>
            <a:r>
              <a:rPr lang="cs-CZ" dirty="0"/>
              <a:t> červenobílou kšiltovku. </a:t>
            </a:r>
          </a:p>
          <a:p>
            <a:r>
              <a:rPr lang="cs-CZ" dirty="0"/>
              <a:t>Hele, tamhle </a:t>
            </a:r>
            <a:r>
              <a:rPr lang="cs-CZ" b="1" dirty="0"/>
              <a:t>letí</a:t>
            </a:r>
            <a:r>
              <a:rPr lang="cs-CZ" dirty="0"/>
              <a:t> čáp. </a:t>
            </a:r>
          </a:p>
          <a:p>
            <a:r>
              <a:rPr lang="cs-CZ" dirty="0"/>
              <a:t>Až táta </a:t>
            </a:r>
            <a:r>
              <a:rPr lang="cs-CZ" b="1" dirty="0"/>
              <a:t>odhází</a:t>
            </a:r>
            <a:r>
              <a:rPr lang="cs-CZ" dirty="0"/>
              <a:t> sníh, </a:t>
            </a:r>
            <a:r>
              <a:rPr lang="cs-CZ" b="1" dirty="0"/>
              <a:t>věnuje</a:t>
            </a:r>
            <a:r>
              <a:rPr lang="cs-CZ" dirty="0"/>
              <a:t> vám třeba půl hodiny. </a:t>
            </a:r>
          </a:p>
          <a:p>
            <a:r>
              <a:rPr lang="cs-CZ" dirty="0"/>
              <a:t>Vždy </a:t>
            </a:r>
            <a:r>
              <a:rPr lang="cs-CZ" b="1" dirty="0"/>
              <a:t>podaruje</a:t>
            </a:r>
            <a:r>
              <a:rPr lang="cs-CZ" dirty="0"/>
              <a:t> příbuzenstvo mnoha dary, ale nikdo tomu </a:t>
            </a:r>
            <a:r>
              <a:rPr lang="cs-CZ" b="1" dirty="0"/>
              <a:t>nevěnuje</a:t>
            </a:r>
            <a:r>
              <a:rPr lang="cs-CZ" dirty="0"/>
              <a:t> pozornost. </a:t>
            </a:r>
          </a:p>
          <a:p>
            <a:r>
              <a:rPr lang="cs-CZ" dirty="0"/>
              <a:t>Filip se ihned </a:t>
            </a:r>
            <a:r>
              <a:rPr lang="cs-CZ" b="1" dirty="0"/>
              <a:t>zorientuje</a:t>
            </a:r>
            <a:r>
              <a:rPr lang="cs-CZ" dirty="0"/>
              <a:t>, </a:t>
            </a:r>
            <a:r>
              <a:rPr lang="cs-CZ" b="1" dirty="0"/>
              <a:t>přeskáče</a:t>
            </a:r>
            <a:r>
              <a:rPr lang="cs-CZ" dirty="0"/>
              <a:t> povalené stoličky a vmžiku </a:t>
            </a:r>
            <a:r>
              <a:rPr lang="cs-CZ" b="1" dirty="0"/>
              <a:t>pootevře</a:t>
            </a:r>
            <a:r>
              <a:rPr lang="cs-CZ" dirty="0"/>
              <a:t> všechny tři zásuvky. </a:t>
            </a:r>
          </a:p>
          <a:p>
            <a:r>
              <a:rPr lang="cs-CZ" dirty="0"/>
              <a:t>Hynek </a:t>
            </a:r>
            <a:r>
              <a:rPr lang="cs-CZ" b="1" dirty="0"/>
              <a:t>jde</a:t>
            </a:r>
            <a:r>
              <a:rPr lang="cs-CZ" dirty="0"/>
              <a:t> příští rok do školy, ale při svých čtyřiceti kilogramech se už dnes </a:t>
            </a:r>
            <a:r>
              <a:rPr lang="cs-CZ" b="1" dirty="0"/>
              <a:t>nevejde</a:t>
            </a:r>
            <a:r>
              <a:rPr lang="cs-CZ" dirty="0"/>
              <a:t> do </a:t>
            </a:r>
            <a:r>
              <a:rPr lang="cs-CZ" dirty="0" err="1"/>
              <a:t>prvňákovské</a:t>
            </a:r>
            <a:r>
              <a:rPr lang="cs-CZ" dirty="0"/>
              <a:t> lavice. </a:t>
            </a:r>
          </a:p>
          <a:p>
            <a:r>
              <a:rPr lang="cs-CZ" dirty="0"/>
              <a:t>Dospělí jedinci </a:t>
            </a:r>
            <a:r>
              <a:rPr lang="cs-CZ" b="1" dirty="0"/>
              <a:t>dorůstají</a:t>
            </a:r>
            <a:r>
              <a:rPr lang="cs-CZ" dirty="0"/>
              <a:t> délky patnácti až sedmnácti centimetrů.</a:t>
            </a:r>
          </a:p>
        </p:txBody>
      </p:sp>
    </p:spTree>
    <p:extLst>
      <p:ext uri="{BB962C8B-B14F-4D97-AF65-F5344CB8AC3E}">
        <p14:creationId xmlns:p14="http://schemas.microsoft.com/office/powerpoint/2010/main" val="10346025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Určete </a:t>
            </a:r>
            <a:r>
              <a:rPr lang="cs-CZ" b="1" dirty="0">
                <a:solidFill>
                  <a:srgbClr val="FF0000"/>
                </a:solidFill>
              </a:rPr>
              <a:t>vid</a:t>
            </a:r>
            <a:r>
              <a:rPr lang="cs-CZ" b="1" dirty="0"/>
              <a:t>, určete </a:t>
            </a:r>
            <a:r>
              <a:rPr lang="cs-CZ" b="1" dirty="0">
                <a:solidFill>
                  <a:srgbClr val="00B050"/>
                </a:solidFill>
              </a:rPr>
              <a:t>význam prézentního tvaru </a:t>
            </a:r>
            <a:r>
              <a:rPr lang="cs-CZ" b="1" dirty="0"/>
              <a:t>a rozhodněte, zda sloveso vyjadřuje děj </a:t>
            </a:r>
            <a:r>
              <a:rPr lang="cs-CZ" b="1" dirty="0">
                <a:solidFill>
                  <a:srgbClr val="0070C0"/>
                </a:solidFill>
              </a:rPr>
              <a:t>násobený</a:t>
            </a:r>
            <a:r>
              <a:rPr lang="cs-CZ" b="1" dirty="0"/>
              <a:t>, nebo </a:t>
            </a:r>
            <a:r>
              <a:rPr lang="cs-CZ" b="1" dirty="0">
                <a:solidFill>
                  <a:srgbClr val="7030A0"/>
                </a:solidFill>
              </a:rPr>
              <a:t>nenásobený</a:t>
            </a:r>
            <a:r>
              <a:rPr lang="cs-CZ" b="1" dirty="0"/>
              <a:t>:</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přijdeme </a:t>
            </a:r>
            <a:r>
              <a:rPr lang="cs-CZ" b="1" dirty="0">
                <a:solidFill>
                  <a:srgbClr val="FF0000"/>
                </a:solidFill>
              </a:rPr>
              <a:t>– dokonavý</a:t>
            </a:r>
            <a:r>
              <a:rPr lang="cs-CZ" b="1" dirty="0"/>
              <a:t>, </a:t>
            </a:r>
            <a:r>
              <a:rPr lang="cs-CZ" b="1" dirty="0">
                <a:solidFill>
                  <a:srgbClr val="00B050"/>
                </a:solidFill>
              </a:rPr>
              <a:t>budoucí</a:t>
            </a:r>
            <a:r>
              <a:rPr lang="cs-CZ" b="1" dirty="0"/>
              <a:t>, </a:t>
            </a:r>
            <a:r>
              <a:rPr lang="cs-CZ" sz="2700" b="1" dirty="0">
                <a:solidFill>
                  <a:srgbClr val="7030A0"/>
                </a:solidFill>
              </a:rPr>
              <a:t>nenásobený</a:t>
            </a:r>
            <a:r>
              <a:rPr lang="cs-CZ" b="1" dirty="0"/>
              <a:t>; </a:t>
            </a:r>
          </a:p>
          <a:p>
            <a:r>
              <a:rPr lang="cs-CZ" b="1" dirty="0"/>
              <a:t>hází – </a:t>
            </a:r>
            <a:r>
              <a:rPr lang="cs-CZ" b="1" dirty="0">
                <a:solidFill>
                  <a:srgbClr val="FF0000"/>
                </a:solidFill>
              </a:rPr>
              <a:t>nedokonavý</a:t>
            </a:r>
            <a:r>
              <a:rPr lang="cs-CZ" b="1" dirty="0"/>
              <a:t>, </a:t>
            </a:r>
            <a:r>
              <a:rPr lang="cs-CZ" b="1" dirty="0">
                <a:solidFill>
                  <a:srgbClr val="00B050"/>
                </a:solidFill>
              </a:rPr>
              <a:t>aktuální přítomný </a:t>
            </a:r>
            <a:r>
              <a:rPr lang="cs-CZ" b="1" dirty="0">
                <a:solidFill>
                  <a:srgbClr val="7030A0"/>
                </a:solidFill>
              </a:rPr>
              <a:t>nenásobený</a:t>
            </a:r>
            <a:r>
              <a:rPr lang="cs-CZ" b="1" dirty="0"/>
              <a:t>/</a:t>
            </a:r>
            <a:r>
              <a:rPr lang="cs-CZ" b="1" dirty="0">
                <a:solidFill>
                  <a:srgbClr val="00B050"/>
                </a:solidFill>
              </a:rPr>
              <a:t>neaktuální přítomný </a:t>
            </a:r>
            <a:r>
              <a:rPr lang="cs-CZ" b="1" dirty="0">
                <a:solidFill>
                  <a:srgbClr val="0070C0"/>
                </a:solidFill>
              </a:rPr>
              <a:t>násobený</a:t>
            </a:r>
            <a:r>
              <a:rPr lang="cs-CZ" b="1" dirty="0"/>
              <a:t>; </a:t>
            </a:r>
          </a:p>
          <a:p>
            <a:r>
              <a:rPr lang="cs-CZ" b="1" dirty="0"/>
              <a:t>nosí – </a:t>
            </a:r>
            <a:r>
              <a:rPr lang="cs-CZ" b="1" dirty="0" err="1">
                <a:solidFill>
                  <a:srgbClr val="FF0000"/>
                </a:solidFill>
              </a:rPr>
              <a:t>nedok</a:t>
            </a:r>
            <a:r>
              <a:rPr lang="cs-CZ" b="1" dirty="0">
                <a:solidFill>
                  <a:srgbClr val="00B050"/>
                </a:solidFill>
              </a:rPr>
              <a:t>., </a:t>
            </a:r>
            <a:r>
              <a:rPr lang="cs-CZ" b="1" dirty="0" err="1">
                <a:solidFill>
                  <a:srgbClr val="00B050"/>
                </a:solidFill>
              </a:rPr>
              <a:t>neakt</a:t>
            </a:r>
            <a:r>
              <a:rPr lang="cs-CZ" b="1" dirty="0">
                <a:solidFill>
                  <a:srgbClr val="00B050"/>
                </a:solidFill>
              </a:rPr>
              <a:t>. přít</a:t>
            </a:r>
            <a:r>
              <a:rPr lang="cs-CZ" b="1" dirty="0"/>
              <a:t>., nás.; 	</a:t>
            </a:r>
          </a:p>
          <a:p>
            <a:r>
              <a:rPr lang="cs-CZ" b="1" dirty="0"/>
              <a:t>letí – </a:t>
            </a:r>
            <a:r>
              <a:rPr lang="cs-CZ" b="1" dirty="0" err="1">
                <a:solidFill>
                  <a:srgbClr val="FF0000"/>
                </a:solidFill>
              </a:rPr>
              <a:t>nedok</a:t>
            </a:r>
            <a:r>
              <a:rPr lang="cs-CZ" b="1" dirty="0">
                <a:solidFill>
                  <a:srgbClr val="FF0000"/>
                </a:solidFill>
              </a:rPr>
              <a:t>.</a:t>
            </a:r>
            <a:r>
              <a:rPr lang="cs-CZ" b="1" dirty="0"/>
              <a:t>, </a:t>
            </a:r>
            <a:r>
              <a:rPr lang="cs-CZ" b="1" dirty="0">
                <a:solidFill>
                  <a:srgbClr val="00B050"/>
                </a:solidFill>
              </a:rPr>
              <a:t>akt. přít., </a:t>
            </a:r>
            <a:r>
              <a:rPr lang="cs-CZ" b="1" dirty="0" err="1"/>
              <a:t>nenás</a:t>
            </a:r>
            <a:r>
              <a:rPr lang="cs-CZ" b="1" dirty="0"/>
              <a:t>.; </a:t>
            </a:r>
          </a:p>
          <a:p>
            <a:r>
              <a:rPr lang="cs-CZ" b="1" dirty="0"/>
              <a:t>odhází – </a:t>
            </a:r>
            <a:r>
              <a:rPr lang="cs-CZ" b="1" dirty="0">
                <a:solidFill>
                  <a:srgbClr val="FF0000"/>
                </a:solidFill>
              </a:rPr>
              <a:t>dok</a:t>
            </a:r>
            <a:r>
              <a:rPr lang="cs-CZ" b="1" dirty="0"/>
              <a:t>., </a:t>
            </a:r>
            <a:r>
              <a:rPr lang="cs-CZ" b="1" dirty="0">
                <a:solidFill>
                  <a:srgbClr val="00B050"/>
                </a:solidFill>
              </a:rPr>
              <a:t>bud., </a:t>
            </a:r>
            <a:r>
              <a:rPr lang="cs-CZ" b="1" dirty="0">
                <a:solidFill>
                  <a:srgbClr val="0070C0"/>
                </a:solidFill>
              </a:rPr>
              <a:t>nás. </a:t>
            </a:r>
            <a:r>
              <a:rPr lang="cs-CZ" b="1" dirty="0"/>
              <a:t>(distributivní); 	</a:t>
            </a:r>
          </a:p>
          <a:p>
            <a:r>
              <a:rPr lang="cs-CZ" b="1" dirty="0"/>
              <a:t>věnuje – </a:t>
            </a:r>
            <a:r>
              <a:rPr lang="cs-CZ" b="1" dirty="0">
                <a:solidFill>
                  <a:srgbClr val="FF0000"/>
                </a:solidFill>
              </a:rPr>
              <a:t>dok</a:t>
            </a:r>
            <a:r>
              <a:rPr lang="cs-CZ" b="1" dirty="0"/>
              <a:t>., </a:t>
            </a:r>
            <a:r>
              <a:rPr lang="cs-CZ" b="1" dirty="0">
                <a:solidFill>
                  <a:srgbClr val="00B050"/>
                </a:solidFill>
              </a:rPr>
              <a:t>bud.,</a:t>
            </a:r>
            <a:r>
              <a:rPr lang="cs-CZ" b="1" dirty="0"/>
              <a:t> </a:t>
            </a:r>
            <a:r>
              <a:rPr lang="cs-CZ" sz="2700" b="1" dirty="0" err="1">
                <a:solidFill>
                  <a:srgbClr val="7030A0"/>
                </a:solidFill>
              </a:rPr>
              <a:t>nenás</a:t>
            </a:r>
            <a:r>
              <a:rPr lang="cs-CZ" b="1" dirty="0"/>
              <a:t>.; </a:t>
            </a:r>
          </a:p>
          <a:p>
            <a:r>
              <a:rPr lang="cs-CZ" b="1" dirty="0"/>
              <a:t>podaruje – </a:t>
            </a:r>
            <a:r>
              <a:rPr lang="cs-CZ" b="1" dirty="0">
                <a:solidFill>
                  <a:srgbClr val="FF0000"/>
                </a:solidFill>
              </a:rPr>
              <a:t>dok</a:t>
            </a:r>
            <a:r>
              <a:rPr lang="cs-CZ" b="1" dirty="0"/>
              <a:t>., </a:t>
            </a:r>
            <a:r>
              <a:rPr lang="cs-CZ" b="1" dirty="0" err="1">
                <a:solidFill>
                  <a:srgbClr val="00B050"/>
                </a:solidFill>
              </a:rPr>
              <a:t>neakt</a:t>
            </a:r>
            <a:r>
              <a:rPr lang="cs-CZ" b="1" dirty="0">
                <a:solidFill>
                  <a:srgbClr val="00B050"/>
                </a:solidFill>
              </a:rPr>
              <a:t>. přít</a:t>
            </a:r>
            <a:r>
              <a:rPr lang="cs-CZ" b="1" dirty="0"/>
              <a:t>., </a:t>
            </a:r>
            <a:r>
              <a:rPr lang="cs-CZ" b="1" dirty="0">
                <a:solidFill>
                  <a:srgbClr val="0070C0"/>
                </a:solidFill>
              </a:rPr>
              <a:t>nás. </a:t>
            </a:r>
            <a:r>
              <a:rPr lang="cs-CZ" b="1" dirty="0"/>
              <a:t>(</a:t>
            </a:r>
            <a:r>
              <a:rPr lang="cs-CZ" b="1" dirty="0" err="1"/>
              <a:t>distr</a:t>
            </a:r>
            <a:r>
              <a:rPr lang="cs-CZ" b="1" dirty="0"/>
              <a:t>.); 	</a:t>
            </a:r>
          </a:p>
          <a:p>
            <a:r>
              <a:rPr lang="cs-CZ" b="1" dirty="0"/>
              <a:t>nevěnuje – </a:t>
            </a:r>
            <a:r>
              <a:rPr lang="cs-CZ" b="1" dirty="0">
                <a:solidFill>
                  <a:srgbClr val="FF0000"/>
                </a:solidFill>
              </a:rPr>
              <a:t>spíše </a:t>
            </a:r>
            <a:r>
              <a:rPr lang="cs-CZ" b="1" dirty="0" err="1">
                <a:solidFill>
                  <a:srgbClr val="FF0000"/>
                </a:solidFill>
              </a:rPr>
              <a:t>nedok</a:t>
            </a:r>
            <a:r>
              <a:rPr lang="cs-CZ" b="1" dirty="0"/>
              <a:t>., </a:t>
            </a:r>
            <a:r>
              <a:rPr lang="cs-CZ" b="1" dirty="0" err="1">
                <a:solidFill>
                  <a:srgbClr val="00B050"/>
                </a:solidFill>
              </a:rPr>
              <a:t>neakt</a:t>
            </a:r>
            <a:r>
              <a:rPr lang="cs-CZ" b="1" dirty="0">
                <a:solidFill>
                  <a:srgbClr val="00B050"/>
                </a:solidFill>
              </a:rPr>
              <a:t>. přít</a:t>
            </a:r>
            <a:r>
              <a:rPr lang="cs-CZ" b="1" dirty="0"/>
              <a:t>., </a:t>
            </a:r>
            <a:r>
              <a:rPr lang="cs-CZ" sz="2700" b="1" dirty="0" err="1">
                <a:solidFill>
                  <a:srgbClr val="7030A0"/>
                </a:solidFill>
              </a:rPr>
              <a:t>nenás</a:t>
            </a:r>
            <a:r>
              <a:rPr lang="cs-CZ" sz="2700" b="1" dirty="0">
                <a:solidFill>
                  <a:srgbClr val="7030A0"/>
                </a:solidFill>
              </a:rPr>
              <a:t>.</a:t>
            </a:r>
            <a:r>
              <a:rPr lang="cs-CZ" b="1" dirty="0"/>
              <a:t>/nás.;</a:t>
            </a:r>
          </a:p>
          <a:p>
            <a:r>
              <a:rPr lang="cs-CZ" b="1" dirty="0"/>
              <a:t>zorientuje se – </a:t>
            </a:r>
            <a:r>
              <a:rPr lang="cs-CZ" b="1" dirty="0">
                <a:solidFill>
                  <a:srgbClr val="FF0000"/>
                </a:solidFill>
              </a:rPr>
              <a:t>dok.</a:t>
            </a:r>
            <a:r>
              <a:rPr lang="cs-CZ" b="1" dirty="0"/>
              <a:t>, </a:t>
            </a:r>
            <a:r>
              <a:rPr lang="cs-CZ" b="1" dirty="0">
                <a:solidFill>
                  <a:srgbClr val="00B050"/>
                </a:solidFill>
              </a:rPr>
              <a:t>min./fiktivní</a:t>
            </a:r>
            <a:r>
              <a:rPr lang="cs-CZ" b="1" dirty="0"/>
              <a:t>, </a:t>
            </a:r>
            <a:r>
              <a:rPr lang="cs-CZ" sz="2700" b="1" dirty="0" err="1">
                <a:solidFill>
                  <a:srgbClr val="7030A0"/>
                </a:solidFill>
              </a:rPr>
              <a:t>nenás</a:t>
            </a:r>
            <a:r>
              <a:rPr lang="cs-CZ" sz="2700" b="1" dirty="0">
                <a:solidFill>
                  <a:srgbClr val="7030A0"/>
                </a:solidFill>
              </a:rPr>
              <a:t>.</a:t>
            </a:r>
            <a:r>
              <a:rPr lang="cs-CZ" b="1" dirty="0"/>
              <a:t>; </a:t>
            </a:r>
          </a:p>
          <a:p>
            <a:r>
              <a:rPr lang="cs-CZ" b="1" dirty="0"/>
              <a:t>přeskáče – </a:t>
            </a:r>
            <a:r>
              <a:rPr lang="cs-CZ" b="1" dirty="0">
                <a:solidFill>
                  <a:srgbClr val="FF0000"/>
                </a:solidFill>
              </a:rPr>
              <a:t>dok.</a:t>
            </a:r>
            <a:r>
              <a:rPr lang="cs-CZ" b="1" dirty="0"/>
              <a:t>, </a:t>
            </a:r>
            <a:r>
              <a:rPr lang="cs-CZ" b="1" dirty="0">
                <a:solidFill>
                  <a:srgbClr val="00B050"/>
                </a:solidFill>
              </a:rPr>
              <a:t>min./</a:t>
            </a:r>
            <a:r>
              <a:rPr lang="cs-CZ" b="1" dirty="0" err="1">
                <a:solidFill>
                  <a:srgbClr val="00B050"/>
                </a:solidFill>
              </a:rPr>
              <a:t>fikt</a:t>
            </a:r>
            <a:r>
              <a:rPr lang="cs-CZ" b="1" dirty="0">
                <a:solidFill>
                  <a:srgbClr val="00B050"/>
                </a:solidFill>
              </a:rPr>
              <a:t>.</a:t>
            </a:r>
            <a:r>
              <a:rPr lang="cs-CZ" b="1" dirty="0"/>
              <a:t>, nás. (</a:t>
            </a:r>
            <a:r>
              <a:rPr lang="cs-CZ" b="1" dirty="0" err="1"/>
              <a:t>distr</a:t>
            </a:r>
            <a:r>
              <a:rPr lang="cs-CZ" b="1" dirty="0"/>
              <a:t>.); 	</a:t>
            </a:r>
          </a:p>
          <a:p>
            <a:r>
              <a:rPr lang="cs-CZ" b="1" dirty="0"/>
              <a:t>pootevře – </a:t>
            </a:r>
            <a:r>
              <a:rPr lang="cs-CZ" b="1" dirty="0">
                <a:solidFill>
                  <a:srgbClr val="FF0000"/>
                </a:solidFill>
              </a:rPr>
              <a:t>dok.</a:t>
            </a:r>
            <a:r>
              <a:rPr lang="cs-CZ" b="1" dirty="0"/>
              <a:t>, </a:t>
            </a:r>
            <a:r>
              <a:rPr lang="cs-CZ" b="1" dirty="0">
                <a:solidFill>
                  <a:srgbClr val="00B050"/>
                </a:solidFill>
              </a:rPr>
              <a:t>min./</a:t>
            </a:r>
            <a:r>
              <a:rPr lang="cs-CZ" b="1" dirty="0" err="1">
                <a:solidFill>
                  <a:srgbClr val="00B050"/>
                </a:solidFill>
              </a:rPr>
              <a:t>fikt</a:t>
            </a:r>
            <a:r>
              <a:rPr lang="cs-CZ" b="1" dirty="0">
                <a:solidFill>
                  <a:srgbClr val="00B050"/>
                </a:solidFill>
              </a:rPr>
              <a:t>.</a:t>
            </a:r>
            <a:r>
              <a:rPr lang="cs-CZ" b="1" dirty="0"/>
              <a:t>, </a:t>
            </a:r>
            <a:r>
              <a:rPr lang="cs-CZ" sz="2700" b="1" dirty="0" err="1">
                <a:solidFill>
                  <a:srgbClr val="7030A0"/>
                </a:solidFill>
              </a:rPr>
              <a:t>nenás</a:t>
            </a:r>
            <a:r>
              <a:rPr lang="cs-CZ" sz="2700" b="1" dirty="0">
                <a:solidFill>
                  <a:srgbClr val="7030A0"/>
                </a:solidFill>
              </a:rPr>
              <a:t>.</a:t>
            </a:r>
            <a:r>
              <a:rPr lang="cs-CZ" b="1" dirty="0"/>
              <a:t>; 	</a:t>
            </a:r>
          </a:p>
          <a:p>
            <a:r>
              <a:rPr lang="cs-CZ" b="1" dirty="0"/>
              <a:t>jde – </a:t>
            </a:r>
            <a:r>
              <a:rPr lang="cs-CZ" b="1" dirty="0" err="1">
                <a:solidFill>
                  <a:srgbClr val="FF0000"/>
                </a:solidFill>
              </a:rPr>
              <a:t>nedok</a:t>
            </a:r>
            <a:r>
              <a:rPr lang="cs-CZ" b="1" dirty="0">
                <a:solidFill>
                  <a:srgbClr val="FF0000"/>
                </a:solidFill>
              </a:rPr>
              <a:t>.</a:t>
            </a:r>
            <a:r>
              <a:rPr lang="cs-CZ" b="1" dirty="0"/>
              <a:t>, </a:t>
            </a:r>
            <a:r>
              <a:rPr lang="cs-CZ" b="1" dirty="0">
                <a:solidFill>
                  <a:srgbClr val="00B050"/>
                </a:solidFill>
              </a:rPr>
              <a:t>plánovaný bud.</a:t>
            </a:r>
            <a:r>
              <a:rPr lang="cs-CZ" b="1" dirty="0"/>
              <a:t>, </a:t>
            </a:r>
            <a:r>
              <a:rPr lang="cs-CZ" sz="2700" b="1" dirty="0" err="1">
                <a:solidFill>
                  <a:srgbClr val="7030A0"/>
                </a:solidFill>
              </a:rPr>
              <a:t>nenás</a:t>
            </a:r>
            <a:r>
              <a:rPr lang="cs-CZ" sz="2700" b="1" dirty="0">
                <a:solidFill>
                  <a:srgbClr val="7030A0"/>
                </a:solidFill>
              </a:rPr>
              <a:t>.</a:t>
            </a:r>
            <a:r>
              <a:rPr lang="cs-CZ" b="1" dirty="0"/>
              <a:t>; </a:t>
            </a:r>
          </a:p>
          <a:p>
            <a:r>
              <a:rPr lang="cs-CZ" b="1" dirty="0"/>
              <a:t>nevejde se – </a:t>
            </a:r>
            <a:r>
              <a:rPr lang="cs-CZ" b="1" dirty="0">
                <a:solidFill>
                  <a:srgbClr val="FF0000"/>
                </a:solidFill>
              </a:rPr>
              <a:t>dok.</a:t>
            </a:r>
            <a:r>
              <a:rPr lang="cs-CZ" b="1" dirty="0"/>
              <a:t>, </a:t>
            </a:r>
            <a:r>
              <a:rPr lang="cs-CZ" b="1" dirty="0" err="1">
                <a:solidFill>
                  <a:srgbClr val="00B050"/>
                </a:solidFill>
              </a:rPr>
              <a:t>neakt</a:t>
            </a:r>
            <a:r>
              <a:rPr lang="cs-CZ" b="1" dirty="0">
                <a:solidFill>
                  <a:srgbClr val="00B050"/>
                </a:solidFill>
              </a:rPr>
              <a:t>. přít.</a:t>
            </a:r>
            <a:r>
              <a:rPr lang="cs-CZ" b="1" dirty="0"/>
              <a:t>, </a:t>
            </a:r>
            <a:r>
              <a:rPr lang="cs-CZ" sz="2700" b="1" dirty="0" err="1">
                <a:solidFill>
                  <a:srgbClr val="7030A0"/>
                </a:solidFill>
              </a:rPr>
              <a:t>nenás</a:t>
            </a:r>
            <a:r>
              <a:rPr lang="cs-CZ" b="1" dirty="0"/>
              <a:t>.; 	</a:t>
            </a:r>
          </a:p>
          <a:p>
            <a:r>
              <a:rPr lang="cs-CZ" b="1" dirty="0"/>
              <a:t>dorůstají – </a:t>
            </a:r>
            <a:r>
              <a:rPr lang="cs-CZ" b="1" dirty="0" err="1">
                <a:solidFill>
                  <a:srgbClr val="FF0000"/>
                </a:solidFill>
              </a:rPr>
              <a:t>nedok</a:t>
            </a:r>
            <a:r>
              <a:rPr lang="cs-CZ" b="1" dirty="0">
                <a:solidFill>
                  <a:srgbClr val="FF0000"/>
                </a:solidFill>
              </a:rPr>
              <a:t>.</a:t>
            </a:r>
            <a:r>
              <a:rPr lang="cs-CZ" b="1" dirty="0"/>
              <a:t>, </a:t>
            </a:r>
            <a:r>
              <a:rPr lang="cs-CZ" b="1" dirty="0">
                <a:solidFill>
                  <a:srgbClr val="00B050"/>
                </a:solidFill>
              </a:rPr>
              <a:t>všeobecně platný</a:t>
            </a:r>
            <a:r>
              <a:rPr lang="cs-CZ" b="1" dirty="0"/>
              <a:t>, </a:t>
            </a:r>
            <a:r>
              <a:rPr lang="cs-CZ" sz="2700" b="1" dirty="0" err="1">
                <a:solidFill>
                  <a:srgbClr val="7030A0"/>
                </a:solidFill>
              </a:rPr>
              <a:t>nenás</a:t>
            </a:r>
            <a:r>
              <a:rPr lang="cs-CZ" b="1" dirty="0"/>
              <a:t>.</a:t>
            </a:r>
          </a:p>
        </p:txBody>
      </p:sp>
    </p:spTree>
    <p:extLst>
      <p:ext uri="{BB962C8B-B14F-4D97-AF65-F5344CB8AC3E}">
        <p14:creationId xmlns:p14="http://schemas.microsoft.com/office/powerpoint/2010/main" val="12344254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 příště</a:t>
            </a:r>
          </a:p>
        </p:txBody>
      </p:sp>
      <p:sp>
        <p:nvSpPr>
          <p:cNvPr id="3" name="Zástupný symbol pro obsah 2"/>
          <p:cNvSpPr>
            <a:spLocks noGrp="1"/>
          </p:cNvSpPr>
          <p:nvPr>
            <p:ph idx="1"/>
          </p:nvPr>
        </p:nvSpPr>
        <p:spPr/>
        <p:txBody>
          <a:bodyPr>
            <a:normAutofit lnSpcReduction="10000"/>
          </a:bodyPr>
          <a:lstStyle/>
          <a:p>
            <a:r>
              <a:rPr lang="cs-CZ" dirty="0"/>
              <a:t>Na příští seminář je třeba vypracovat krátký úkol ve formě on-line testu.</a:t>
            </a:r>
          </a:p>
          <a:p>
            <a:r>
              <a:rPr lang="cs-CZ" dirty="0"/>
              <a:t>Na úkol máte 30 minut a jej </a:t>
            </a:r>
            <a:r>
              <a:rPr lang="cs-CZ" dirty="0" err="1"/>
              <a:t>jej</a:t>
            </a:r>
            <a:r>
              <a:rPr lang="cs-CZ" dirty="0"/>
              <a:t> třeba vypracovat do příští středy 00.00 hod.</a:t>
            </a:r>
          </a:p>
          <a:p>
            <a:r>
              <a:rPr lang="cs-CZ" dirty="0"/>
              <a:t>Na začátku příští hodiny projdu řešení. Připravte si otázky na nejasnosti.</a:t>
            </a:r>
          </a:p>
          <a:p>
            <a:r>
              <a:rPr lang="cs-CZ" dirty="0"/>
              <a:t>Těm, kteří bez omluvy odevzdají úkol pozdě, bude úkol počítán jako nesplněný. Ti, kteří budou mít více než tři nesplněné(pozdě odevzdané úkoly, nebudou připuštěni ke zkoušce (= opakování ročníku). </a:t>
            </a:r>
            <a:r>
              <a:rPr lang="cs-CZ"/>
              <a:t>Známka ze zkoušky se bude skládat z dílčích známek za odevzdané domácí úkoly a ze známky ze závěrečného on-line testu.</a:t>
            </a:r>
          </a:p>
        </p:txBody>
      </p:sp>
    </p:spTree>
    <p:extLst>
      <p:ext uri="{BB962C8B-B14F-4D97-AF65-F5344CB8AC3E}">
        <p14:creationId xmlns:p14="http://schemas.microsoft.com/office/powerpoint/2010/main" val="1375328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Tvary slovesné</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59928148"/>
              </p:ext>
            </p:extLst>
          </p:nvPr>
        </p:nvGraphicFramePr>
        <p:xfrm>
          <a:off x="562708" y="1819655"/>
          <a:ext cx="9437267" cy="4666961"/>
        </p:xfrm>
        <a:graphic>
          <a:graphicData uri="http://schemas.openxmlformats.org/drawingml/2006/table">
            <a:tbl>
              <a:tblPr firstRow="1" bandRow="1">
                <a:tableStyleId>{5C22544A-7EE6-4342-B048-85BDC9FD1C3A}</a:tableStyleId>
              </a:tblPr>
              <a:tblGrid>
                <a:gridCol w="1584317">
                  <a:extLst>
                    <a:ext uri="{9D8B030D-6E8A-4147-A177-3AD203B41FA5}">
                      <a16:colId xmlns:a16="http://schemas.microsoft.com/office/drawing/2014/main" val="20000"/>
                    </a:ext>
                  </a:extLst>
                </a:gridCol>
                <a:gridCol w="1308825">
                  <a:extLst>
                    <a:ext uri="{9D8B030D-6E8A-4147-A177-3AD203B41FA5}">
                      <a16:colId xmlns:a16="http://schemas.microsoft.com/office/drawing/2014/main" val="20001"/>
                    </a:ext>
                  </a:extLst>
                </a:gridCol>
                <a:gridCol w="1308825">
                  <a:extLst>
                    <a:ext uri="{9D8B030D-6E8A-4147-A177-3AD203B41FA5}">
                      <a16:colId xmlns:a16="http://schemas.microsoft.com/office/drawing/2014/main" val="20002"/>
                    </a:ext>
                  </a:extLst>
                </a:gridCol>
                <a:gridCol w="1308825">
                  <a:extLst>
                    <a:ext uri="{9D8B030D-6E8A-4147-A177-3AD203B41FA5}">
                      <a16:colId xmlns:a16="http://schemas.microsoft.com/office/drawing/2014/main" val="20003"/>
                    </a:ext>
                  </a:extLst>
                </a:gridCol>
                <a:gridCol w="1308825">
                  <a:extLst>
                    <a:ext uri="{9D8B030D-6E8A-4147-A177-3AD203B41FA5}">
                      <a16:colId xmlns:a16="http://schemas.microsoft.com/office/drawing/2014/main" val="20004"/>
                    </a:ext>
                  </a:extLst>
                </a:gridCol>
                <a:gridCol w="1308825">
                  <a:extLst>
                    <a:ext uri="{9D8B030D-6E8A-4147-A177-3AD203B41FA5}">
                      <a16:colId xmlns:a16="http://schemas.microsoft.com/office/drawing/2014/main" val="20005"/>
                    </a:ext>
                  </a:extLst>
                </a:gridCol>
                <a:gridCol w="1308825">
                  <a:extLst>
                    <a:ext uri="{9D8B030D-6E8A-4147-A177-3AD203B41FA5}">
                      <a16:colId xmlns:a16="http://schemas.microsoft.com/office/drawing/2014/main" val="20006"/>
                    </a:ext>
                  </a:extLst>
                </a:gridCol>
              </a:tblGrid>
              <a:tr h="11907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určité tvary syntetické</a:t>
                      </a:r>
                    </a:p>
                    <a:p>
                      <a:endParaRPr lang="cs-C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neurčité tvary syntetické</a:t>
                      </a:r>
                    </a:p>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verbální substantivum</a:t>
                      </a:r>
                    </a:p>
                  </a:txBody>
                  <a:tcPr/>
                </a:tc>
                <a:extLst>
                  <a:ext uri="{0D108BD9-81ED-4DB2-BD59-A6C34878D82A}">
                    <a16:rowId xmlns:a16="http://schemas.microsoft.com/office/drawing/2014/main" val="10000"/>
                  </a:ext>
                </a:extLst>
              </a:tr>
              <a:tr h="915931">
                <a:tc>
                  <a:txBody>
                    <a:bodyPr/>
                    <a:lstStyle/>
                    <a:p>
                      <a:endParaRPr lang="cs-CZ" dirty="0"/>
                    </a:p>
                  </a:txBody>
                  <a:tcPr/>
                </a:tc>
                <a:tc>
                  <a:txBody>
                    <a:bodyPr/>
                    <a:lstStyle/>
                    <a:p>
                      <a:r>
                        <a:rPr lang="cs-CZ" dirty="0"/>
                        <a:t>infinitiv</a:t>
                      </a:r>
                    </a:p>
                  </a:txBody>
                  <a:tcPr/>
                </a:tc>
                <a:tc>
                  <a:txBody>
                    <a:bodyPr/>
                    <a:lstStyle/>
                    <a:p>
                      <a:r>
                        <a:rPr lang="cs-CZ" dirty="0"/>
                        <a:t>participium l-</a:t>
                      </a:r>
                      <a:r>
                        <a:rPr lang="cs-CZ" dirty="0" err="1"/>
                        <a:t>ové</a:t>
                      </a:r>
                      <a:endParaRPr lang="cs-CZ" dirty="0"/>
                    </a:p>
                  </a:txBody>
                  <a:tcPr/>
                </a:tc>
                <a:tc>
                  <a:txBody>
                    <a:bodyPr/>
                    <a:lstStyle/>
                    <a:p>
                      <a:r>
                        <a:rPr lang="cs-CZ" dirty="0"/>
                        <a:t>participium pasivní (n-/t-</a:t>
                      </a:r>
                      <a:r>
                        <a:rPr lang="cs-CZ" dirty="0" err="1"/>
                        <a:t>ové</a:t>
                      </a:r>
                      <a:r>
                        <a:rPr lang="cs-CZ" dirty="0"/>
                        <a:t>)</a:t>
                      </a:r>
                    </a:p>
                  </a:txBody>
                  <a:tcPr/>
                </a:tc>
                <a:tc>
                  <a:txBody>
                    <a:bodyPr/>
                    <a:lstStyle/>
                    <a:p>
                      <a:r>
                        <a:rPr lang="cs-CZ" dirty="0"/>
                        <a:t>přechodník přítomný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přechodník minulý</a:t>
                      </a:r>
                    </a:p>
                  </a:txBody>
                  <a:tcPr/>
                </a:tc>
                <a:tc>
                  <a:txBody>
                    <a:bodyPr/>
                    <a:lstStyle/>
                    <a:p>
                      <a:endParaRPr lang="cs-CZ" dirty="0"/>
                    </a:p>
                  </a:txBody>
                  <a:tcPr/>
                </a:tc>
                <a:extLst>
                  <a:ext uri="{0D108BD9-81ED-4DB2-BD59-A6C34878D82A}">
                    <a16:rowId xmlns:a16="http://schemas.microsoft.com/office/drawing/2014/main" val="10001"/>
                  </a:ext>
                </a:extLst>
              </a:tr>
              <a:tr h="1465489">
                <a:tc>
                  <a:txBody>
                    <a:bodyPr/>
                    <a:lstStyle/>
                    <a:p>
                      <a:r>
                        <a:rPr lang="cs-CZ" b="1" i="1" dirty="0"/>
                        <a:t>běž-í-m, -í-š, -í-0, …</a:t>
                      </a:r>
                    </a:p>
                    <a:p>
                      <a:r>
                        <a:rPr lang="cs-CZ" b="1" i="1" dirty="0"/>
                        <a:t>době-n-u,-e-š, -e-0</a:t>
                      </a:r>
                    </a:p>
                    <a:p>
                      <a:endParaRPr lang="cs-CZ" b="1" i="1" dirty="0"/>
                    </a:p>
                    <a:p>
                      <a:r>
                        <a:rPr lang="cs-CZ" b="1" i="1" dirty="0"/>
                        <a:t>běž-</a:t>
                      </a:r>
                      <a:r>
                        <a:rPr lang="cs-CZ" b="1" i="1" u="sng" dirty="0"/>
                        <a:t>0</a:t>
                      </a:r>
                      <a:r>
                        <a:rPr lang="cs-CZ" b="1" i="1" dirty="0"/>
                        <a:t>,</a:t>
                      </a:r>
                      <a:r>
                        <a:rPr lang="cs-CZ" b="1" i="1" baseline="0" dirty="0"/>
                        <a:t>  -</a:t>
                      </a:r>
                      <a:r>
                        <a:rPr lang="cs-CZ" b="1" i="1" u="sng" baseline="0" dirty="0" err="1"/>
                        <a:t>me</a:t>
                      </a:r>
                      <a:r>
                        <a:rPr lang="cs-CZ" b="1" i="1" baseline="0" dirty="0"/>
                        <a:t>, -</a:t>
                      </a:r>
                      <a:r>
                        <a:rPr lang="cs-CZ" b="1" i="1" u="sng" baseline="0" dirty="0" err="1"/>
                        <a:t>te</a:t>
                      </a:r>
                      <a:endParaRPr lang="cs-CZ" b="1" i="1" u="sng" baseline="0" dirty="0"/>
                    </a:p>
                    <a:p>
                      <a:r>
                        <a:rPr lang="cs-CZ" b="1" i="1" baseline="0" dirty="0"/>
                        <a:t>doběh-n-i-</a:t>
                      </a:r>
                      <a:r>
                        <a:rPr lang="cs-CZ" b="1" i="1" u="sng" baseline="0" dirty="0"/>
                        <a:t>0</a:t>
                      </a:r>
                      <a:r>
                        <a:rPr lang="cs-CZ" b="1" i="1" baseline="0" dirty="0"/>
                        <a:t>,-ě-</a:t>
                      </a:r>
                      <a:r>
                        <a:rPr lang="cs-CZ" b="1" i="1" u="sng" baseline="0" dirty="0"/>
                        <a:t>me</a:t>
                      </a:r>
                      <a:r>
                        <a:rPr lang="cs-CZ" b="1" i="1" baseline="0" dirty="0"/>
                        <a:t>,-ě-</a:t>
                      </a:r>
                      <a:r>
                        <a:rPr lang="cs-CZ" b="1" i="1" u="sng" baseline="0" dirty="0"/>
                        <a:t>te</a:t>
                      </a:r>
                      <a:endParaRPr lang="cs-CZ" b="1" i="1" u="sng" dirty="0"/>
                    </a:p>
                  </a:txBody>
                  <a:tcPr/>
                </a:tc>
                <a:tc>
                  <a:txBody>
                    <a:bodyPr/>
                    <a:lstStyle/>
                    <a:p>
                      <a:r>
                        <a:rPr lang="cs-CZ" b="1" i="1" dirty="0"/>
                        <a:t>běžet, doběhnout</a:t>
                      </a:r>
                    </a:p>
                  </a:txBody>
                  <a:tcPr/>
                </a:tc>
                <a:tc>
                  <a:txBody>
                    <a:bodyPr/>
                    <a:lstStyle/>
                    <a:p>
                      <a:r>
                        <a:rPr lang="cs-CZ" b="1" i="1" dirty="0"/>
                        <a:t>běže-l-0,-l-a, -l-o, -l-i,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b="1" i="1" dirty="0"/>
                        <a:t>doběh-(nu)-l-0,-l-a, -l-o, -l-i, …</a:t>
                      </a:r>
                    </a:p>
                    <a:p>
                      <a:endParaRPr lang="cs-CZ" b="1" i="1" dirty="0"/>
                    </a:p>
                  </a:txBody>
                  <a:tcPr/>
                </a:tc>
                <a:tc>
                  <a:txBody>
                    <a:bodyPr/>
                    <a:lstStyle/>
                    <a:p>
                      <a:r>
                        <a:rPr lang="cs-CZ" b="1" i="1" dirty="0"/>
                        <a:t>doběh-nu-t, -ta, -to, -ti, …</a:t>
                      </a:r>
                    </a:p>
                  </a:txBody>
                  <a:tcPr/>
                </a:tc>
                <a:tc>
                  <a:txBody>
                    <a:bodyPr/>
                    <a:lstStyle/>
                    <a:p>
                      <a:r>
                        <a:rPr lang="cs-CZ" b="1" i="1" dirty="0"/>
                        <a:t>běže-e, -</a:t>
                      </a:r>
                      <a:r>
                        <a:rPr lang="cs-CZ" b="1" i="1" dirty="0" err="1"/>
                        <a:t>íc</a:t>
                      </a:r>
                      <a:r>
                        <a:rPr lang="cs-CZ" b="1" i="1" dirty="0"/>
                        <a:t>,</a:t>
                      </a:r>
                      <a:r>
                        <a:rPr lang="cs-CZ" b="1" i="1" baseline="0" dirty="0"/>
                        <a:t> -</a:t>
                      </a:r>
                      <a:r>
                        <a:rPr lang="cs-CZ" b="1" i="1" baseline="0" dirty="0" err="1"/>
                        <a:t>íce</a:t>
                      </a:r>
                      <a:endParaRPr lang="cs-CZ" b="1" i="1" dirty="0"/>
                    </a:p>
                  </a:txBody>
                  <a:tcPr/>
                </a:tc>
                <a:tc>
                  <a:txBody>
                    <a:bodyPr/>
                    <a:lstStyle/>
                    <a:p>
                      <a:r>
                        <a:rPr lang="cs-CZ" b="1" i="1" dirty="0"/>
                        <a:t>doběh-nu-v, -vši, -vše</a:t>
                      </a:r>
                    </a:p>
                  </a:txBody>
                  <a:tcPr/>
                </a:tc>
                <a:tc>
                  <a:txBody>
                    <a:bodyPr/>
                    <a:lstStyle/>
                    <a:p>
                      <a:r>
                        <a:rPr lang="cs-CZ" b="1" i="1" dirty="0"/>
                        <a:t>běž-en-í, doběh-nu-t-í</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60068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Najděte v textu</a:t>
            </a:r>
          </a:p>
        </p:txBody>
      </p:sp>
      <p:sp>
        <p:nvSpPr>
          <p:cNvPr id="3" name="Zástupný symbol pro obsah 2"/>
          <p:cNvSpPr>
            <a:spLocks noGrp="1"/>
          </p:cNvSpPr>
          <p:nvPr>
            <p:ph idx="1"/>
          </p:nvPr>
        </p:nvSpPr>
        <p:spPr/>
        <p:txBody>
          <a:bodyPr/>
          <a:lstStyle/>
          <a:p>
            <a:r>
              <a:rPr lang="cs-CZ" dirty="0">
                <a:solidFill>
                  <a:srgbClr val="FF0000"/>
                </a:solidFill>
              </a:rPr>
              <a:t>infinitiv pasíva</a:t>
            </a:r>
          </a:p>
          <a:p>
            <a:r>
              <a:rPr lang="cs-CZ" dirty="0">
                <a:solidFill>
                  <a:srgbClr val="00B050"/>
                </a:solidFill>
              </a:rPr>
              <a:t>imperativ pasíva</a:t>
            </a:r>
          </a:p>
          <a:p>
            <a:r>
              <a:rPr lang="cs-CZ" dirty="0">
                <a:solidFill>
                  <a:srgbClr val="00B0F0"/>
                </a:solidFill>
              </a:rPr>
              <a:t>pasivní příčestí </a:t>
            </a:r>
          </a:p>
          <a:p>
            <a:r>
              <a:rPr lang="cs-CZ" dirty="0">
                <a:solidFill>
                  <a:srgbClr val="7030A0"/>
                </a:solidFill>
              </a:rPr>
              <a:t>indikativ futura</a:t>
            </a:r>
          </a:p>
          <a:p>
            <a:r>
              <a:rPr lang="cs-CZ" dirty="0"/>
              <a:t>Není vždy výhrou být vybrán. Bude těžké obstát. Buď připraven. Byl jsem zapsán. To už bylo řečeno. Kams dala oči? Budu psát úkoly včas. Už neotálej. Jsem na to zcela sama. Dobře děláš. </a:t>
            </a:r>
          </a:p>
          <a:p>
            <a:endParaRPr lang="cs-CZ" dirty="0"/>
          </a:p>
        </p:txBody>
      </p:sp>
    </p:spTree>
    <p:extLst>
      <p:ext uri="{BB962C8B-B14F-4D97-AF65-F5344CB8AC3E}">
        <p14:creationId xmlns:p14="http://schemas.microsoft.com/office/powerpoint/2010/main" val="3728697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a:t>
            </a:r>
          </a:p>
        </p:txBody>
      </p:sp>
      <p:sp>
        <p:nvSpPr>
          <p:cNvPr id="3" name="Zástupný symbol pro obsah 2"/>
          <p:cNvSpPr>
            <a:spLocks noGrp="1"/>
          </p:cNvSpPr>
          <p:nvPr>
            <p:ph idx="1"/>
          </p:nvPr>
        </p:nvSpPr>
        <p:spPr/>
        <p:txBody>
          <a:bodyPr/>
          <a:lstStyle/>
          <a:p>
            <a:r>
              <a:rPr lang="cs-CZ" dirty="0">
                <a:solidFill>
                  <a:srgbClr val="FF0000"/>
                </a:solidFill>
              </a:rPr>
              <a:t>infinitiv pasíva</a:t>
            </a:r>
          </a:p>
          <a:p>
            <a:r>
              <a:rPr lang="cs-CZ" dirty="0">
                <a:solidFill>
                  <a:srgbClr val="00B050"/>
                </a:solidFill>
              </a:rPr>
              <a:t>imperativ pasíva</a:t>
            </a:r>
          </a:p>
          <a:p>
            <a:r>
              <a:rPr lang="cs-CZ" dirty="0">
                <a:solidFill>
                  <a:srgbClr val="00B0F0"/>
                </a:solidFill>
              </a:rPr>
              <a:t>pasivní příčestí </a:t>
            </a:r>
          </a:p>
          <a:p>
            <a:r>
              <a:rPr lang="cs-CZ" dirty="0">
                <a:solidFill>
                  <a:srgbClr val="7030A0"/>
                </a:solidFill>
              </a:rPr>
              <a:t>indikativ futura</a:t>
            </a:r>
          </a:p>
          <a:p>
            <a:r>
              <a:rPr lang="cs-CZ" dirty="0"/>
              <a:t>Není vždy výhrou </a:t>
            </a:r>
            <a:r>
              <a:rPr lang="cs-CZ" dirty="0">
                <a:solidFill>
                  <a:srgbClr val="FF0000"/>
                </a:solidFill>
              </a:rPr>
              <a:t>být vybrán</a:t>
            </a:r>
            <a:r>
              <a:rPr lang="cs-CZ" dirty="0"/>
              <a:t>. Bude těžké obstát. </a:t>
            </a:r>
            <a:r>
              <a:rPr lang="cs-CZ" dirty="0">
                <a:solidFill>
                  <a:srgbClr val="00B050"/>
                </a:solidFill>
              </a:rPr>
              <a:t>Buď připraven</a:t>
            </a:r>
            <a:r>
              <a:rPr lang="cs-CZ" dirty="0"/>
              <a:t>. Byl jsem </a:t>
            </a:r>
            <a:r>
              <a:rPr lang="cs-CZ" dirty="0">
                <a:solidFill>
                  <a:srgbClr val="00B0F0"/>
                </a:solidFill>
              </a:rPr>
              <a:t>zapsán</a:t>
            </a:r>
            <a:r>
              <a:rPr lang="cs-CZ" dirty="0"/>
              <a:t>. To už bylo </a:t>
            </a:r>
            <a:r>
              <a:rPr lang="cs-CZ" dirty="0">
                <a:solidFill>
                  <a:srgbClr val="00B0F0"/>
                </a:solidFill>
              </a:rPr>
              <a:t>řečeno</a:t>
            </a:r>
            <a:r>
              <a:rPr lang="cs-CZ" dirty="0"/>
              <a:t>. Kams dala oči? </a:t>
            </a:r>
            <a:r>
              <a:rPr lang="cs-CZ" dirty="0">
                <a:solidFill>
                  <a:srgbClr val="7030A0"/>
                </a:solidFill>
              </a:rPr>
              <a:t>Budu psát </a:t>
            </a:r>
            <a:r>
              <a:rPr lang="cs-CZ" dirty="0"/>
              <a:t>úkoly včas. Už neotálej. Jsem na to zcela sama. Dobře děláš.</a:t>
            </a:r>
          </a:p>
          <a:p>
            <a:endParaRPr lang="cs-CZ" dirty="0"/>
          </a:p>
        </p:txBody>
      </p:sp>
    </p:spTree>
    <p:extLst>
      <p:ext uri="{BB962C8B-B14F-4D97-AF65-F5344CB8AC3E}">
        <p14:creationId xmlns:p14="http://schemas.microsoft.com/office/powerpoint/2010/main" val="3706168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Morfologické kategorie sloves</a:t>
            </a:r>
          </a:p>
        </p:txBody>
      </p:sp>
      <p:sp>
        <p:nvSpPr>
          <p:cNvPr id="3" name="Zástupný symbol pro obsah 2"/>
          <p:cNvSpPr>
            <a:spLocks noGrp="1"/>
          </p:cNvSpPr>
          <p:nvPr>
            <p:ph idx="1"/>
          </p:nvPr>
        </p:nvSpPr>
        <p:spPr/>
        <p:txBody>
          <a:bodyPr/>
          <a:lstStyle/>
          <a:p>
            <a:r>
              <a:rPr lang="cs-CZ" dirty="0"/>
              <a:t>Osoba a číslo (kategorie syntakticky závisle proměnné, které vyjadřují rysy nominálních výrazů)</a:t>
            </a:r>
          </a:p>
          <a:p>
            <a:r>
              <a:rPr lang="cs-CZ" dirty="0"/>
              <a:t>Způsob (vyjadřuje jaký je způsob toho, co je vyjádřeno predikátem)</a:t>
            </a:r>
          </a:p>
          <a:p>
            <a:r>
              <a:rPr lang="cs-CZ" dirty="0"/>
              <a:t>Čas (vyjadřuje umístění děje vyjádřeného predikátem na časovou osu vzhledem k okamžiku promluvy)</a:t>
            </a:r>
          </a:p>
          <a:p>
            <a:r>
              <a:rPr lang="cs-CZ" dirty="0"/>
              <a:t>Rod slovesný (vztah podmětu a činitele děje)</a:t>
            </a:r>
          </a:p>
          <a:p>
            <a:r>
              <a:rPr lang="cs-CZ" dirty="0"/>
              <a:t>Vid (lexikálně gramatická kategorie)</a:t>
            </a:r>
          </a:p>
        </p:txBody>
      </p:sp>
    </p:spTree>
    <p:extLst>
      <p:ext uri="{BB962C8B-B14F-4D97-AF65-F5344CB8AC3E}">
        <p14:creationId xmlns:p14="http://schemas.microsoft.com/office/powerpoint/2010/main" val="1487540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783C94-0AE3-4CE8-A507-1F19C91ED9F4}"/>
              </a:ext>
            </a:extLst>
          </p:cNvPr>
          <p:cNvSpPr>
            <a:spLocks noGrp="1"/>
          </p:cNvSpPr>
          <p:nvPr>
            <p:ph type="title"/>
          </p:nvPr>
        </p:nvSpPr>
        <p:spPr/>
        <p:txBody>
          <a:bodyPr/>
          <a:lstStyle/>
          <a:p>
            <a:r>
              <a:rPr lang="cs-CZ" dirty="0"/>
              <a:t>Otázky</a:t>
            </a:r>
          </a:p>
        </p:txBody>
      </p:sp>
      <p:sp>
        <p:nvSpPr>
          <p:cNvPr id="3" name="Zástupný obsah 2">
            <a:extLst>
              <a:ext uri="{FF2B5EF4-FFF2-40B4-BE49-F238E27FC236}">
                <a16:creationId xmlns:a16="http://schemas.microsoft.com/office/drawing/2014/main" id="{4731AFEA-5A19-42C1-852F-D721F03CEEE6}"/>
              </a:ext>
            </a:extLst>
          </p:cNvPr>
          <p:cNvSpPr>
            <a:spLocks noGrp="1"/>
          </p:cNvSpPr>
          <p:nvPr>
            <p:ph idx="1"/>
          </p:nvPr>
        </p:nvSpPr>
        <p:spPr/>
        <p:txBody>
          <a:bodyPr/>
          <a:lstStyle/>
          <a:p>
            <a:r>
              <a:rPr lang="cs-CZ" dirty="0"/>
              <a:t>Čím je v češtině vyjádřen význam </a:t>
            </a:r>
            <a:r>
              <a:rPr lang="cs-CZ" dirty="0" err="1"/>
              <a:t>osoby+čísla</a:t>
            </a:r>
            <a:r>
              <a:rPr lang="cs-CZ" dirty="0"/>
              <a:t>?</a:t>
            </a:r>
          </a:p>
          <a:p>
            <a:r>
              <a:rPr lang="cs-CZ" dirty="0"/>
              <a:t>Které slovesné indikativní činné tvary jsou syntetické?</a:t>
            </a:r>
          </a:p>
          <a:p>
            <a:r>
              <a:rPr lang="cs-CZ" dirty="0"/>
              <a:t>Které imperativní tvary lze vyjádřit opisem pomocí částice?</a:t>
            </a:r>
          </a:p>
          <a:p>
            <a:r>
              <a:rPr lang="cs-CZ" dirty="0"/>
              <a:t>Jaký je rozdíl mezi pomocnými tvary slovesa </a:t>
            </a:r>
            <a:r>
              <a:rPr lang="cs-CZ" i="1" dirty="0"/>
              <a:t>být</a:t>
            </a:r>
            <a:r>
              <a:rPr lang="cs-CZ" dirty="0"/>
              <a:t>, jimiž se tvoří indikativní tvary minulého času a tvary slovesa </a:t>
            </a:r>
            <a:r>
              <a:rPr lang="cs-CZ" i="1" dirty="0"/>
              <a:t>být</a:t>
            </a:r>
            <a:r>
              <a:rPr lang="cs-CZ" dirty="0"/>
              <a:t>, jimiž se tvoří tvary pasiva v prézentu?</a:t>
            </a:r>
          </a:p>
          <a:p>
            <a:endParaRPr lang="cs-CZ" dirty="0"/>
          </a:p>
        </p:txBody>
      </p:sp>
    </p:spTree>
    <p:extLst>
      <p:ext uri="{BB962C8B-B14F-4D97-AF65-F5344CB8AC3E}">
        <p14:creationId xmlns:p14="http://schemas.microsoft.com/office/powerpoint/2010/main" val="2624279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FEFF6D-A8B4-45AD-B6F8-BA05F4AE7FAA}"/>
              </a:ext>
            </a:extLst>
          </p:cNvPr>
          <p:cNvSpPr>
            <a:spLocks noGrp="1"/>
          </p:cNvSpPr>
          <p:nvPr>
            <p:ph type="title"/>
          </p:nvPr>
        </p:nvSpPr>
        <p:spPr/>
        <p:txBody>
          <a:bodyPr/>
          <a:lstStyle/>
          <a:p>
            <a:r>
              <a:rPr lang="cs-CZ" dirty="0"/>
              <a:t>Otázky</a:t>
            </a:r>
          </a:p>
        </p:txBody>
      </p:sp>
      <p:sp>
        <p:nvSpPr>
          <p:cNvPr id="3" name="Zástupný obsah 2">
            <a:extLst>
              <a:ext uri="{FF2B5EF4-FFF2-40B4-BE49-F238E27FC236}">
                <a16:creationId xmlns:a16="http://schemas.microsoft.com/office/drawing/2014/main" id="{9F2827E1-D9C3-43C5-92B0-7FCC9AA889C5}"/>
              </a:ext>
            </a:extLst>
          </p:cNvPr>
          <p:cNvSpPr>
            <a:spLocks noGrp="1"/>
          </p:cNvSpPr>
          <p:nvPr>
            <p:ph idx="1"/>
          </p:nvPr>
        </p:nvSpPr>
        <p:spPr/>
        <p:txBody>
          <a:bodyPr/>
          <a:lstStyle/>
          <a:p>
            <a:r>
              <a:rPr lang="cs-CZ" dirty="0"/>
              <a:t>V kterých slovesných tvarech lze v češtině odlišit vykání a tykání?</a:t>
            </a:r>
          </a:p>
          <a:p>
            <a:r>
              <a:rPr lang="cs-CZ" dirty="0"/>
              <a:t>Kterým modem (způsobem) lze v češtině nahradit imperativ?</a:t>
            </a:r>
          </a:p>
          <a:p>
            <a:r>
              <a:rPr lang="cs-CZ" dirty="0"/>
              <a:t>Lze v češtině vyjádřit imperativ 3. osoby?</a:t>
            </a:r>
          </a:p>
          <a:p>
            <a:r>
              <a:rPr lang="cs-CZ" dirty="0"/>
              <a:t>Může slovesný tvar plnit funkci podmětu?</a:t>
            </a:r>
          </a:p>
          <a:p>
            <a:r>
              <a:rPr lang="cs-CZ" dirty="0"/>
              <a:t>Je v češtině obligatorní užití osobního zájmena k vyjádření gramatické kategorie osoby?</a:t>
            </a:r>
          </a:p>
          <a:p>
            <a:r>
              <a:rPr lang="cs-CZ" dirty="0"/>
              <a:t>Jak lze vyjádřit v češtině současnost/předčasnost dějů?</a:t>
            </a:r>
          </a:p>
        </p:txBody>
      </p:sp>
    </p:spTree>
    <p:extLst>
      <p:ext uri="{BB962C8B-B14F-4D97-AF65-F5344CB8AC3E}">
        <p14:creationId xmlns:p14="http://schemas.microsoft.com/office/powerpoint/2010/main" val="976350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1. os. </a:t>
            </a:r>
            <a:r>
              <a:rPr lang="cs-CZ" sz="2400" dirty="0" err="1"/>
              <a:t>sg</a:t>
            </a:r>
            <a:r>
              <a:rPr lang="cs-CZ" sz="2400" dirty="0"/>
              <a:t>. vyjadřuje vztah k samotnému mluvčímu/pisateli (on je subjektem, jemu se přisuzuje děj nebo vlastnost).</a:t>
            </a:r>
            <a:br>
              <a:rPr lang="cs-CZ" sz="2400" dirty="0"/>
            </a:br>
            <a:r>
              <a:rPr lang="cs-CZ" sz="2400" dirty="0"/>
              <a:t>Gramatická forma:</a:t>
            </a:r>
          </a:p>
        </p:txBody>
      </p:sp>
      <p:sp>
        <p:nvSpPr>
          <p:cNvPr id="3" name="Zástupný symbol pro obsah 2"/>
          <p:cNvSpPr>
            <a:spLocks noGrp="1"/>
          </p:cNvSpPr>
          <p:nvPr>
            <p:ph idx="1"/>
          </p:nvPr>
        </p:nvSpPr>
        <p:spPr/>
        <p:txBody>
          <a:bodyPr/>
          <a:lstStyle/>
          <a:p>
            <a:r>
              <a:rPr lang="cs-CZ" dirty="0">
                <a:solidFill>
                  <a:srgbClr val="FF0000"/>
                </a:solidFill>
              </a:rPr>
              <a:t>Neběhá</a:t>
            </a:r>
            <a:r>
              <a:rPr lang="cs-CZ" b="1" u="sng" dirty="0">
                <a:solidFill>
                  <a:srgbClr val="FF0000"/>
                </a:solidFill>
              </a:rPr>
              <a:t>m</a:t>
            </a:r>
            <a:r>
              <a:rPr lang="cs-CZ" dirty="0"/>
              <a:t> pro vítězství, ale čistě pro radost.</a:t>
            </a:r>
          </a:p>
          <a:p>
            <a:r>
              <a:rPr lang="cs-CZ" dirty="0">
                <a:solidFill>
                  <a:srgbClr val="FF0000"/>
                </a:solidFill>
              </a:rPr>
              <a:t>Běhal jse</a:t>
            </a:r>
            <a:r>
              <a:rPr lang="cs-CZ" b="1" u="sng" dirty="0">
                <a:solidFill>
                  <a:srgbClr val="FF0000"/>
                </a:solidFill>
              </a:rPr>
              <a:t>m</a:t>
            </a:r>
            <a:r>
              <a:rPr lang="cs-CZ" dirty="0">
                <a:solidFill>
                  <a:srgbClr val="FF0000"/>
                </a:solidFill>
              </a:rPr>
              <a:t> </a:t>
            </a:r>
            <a:r>
              <a:rPr lang="cs-CZ" dirty="0"/>
              <a:t>od dvaceti.</a:t>
            </a:r>
          </a:p>
          <a:p>
            <a:r>
              <a:rPr lang="cs-CZ" dirty="0"/>
              <a:t>Já </a:t>
            </a:r>
            <a:r>
              <a:rPr lang="cs-CZ" dirty="0">
                <a:solidFill>
                  <a:srgbClr val="FF0000"/>
                </a:solidFill>
              </a:rPr>
              <a:t>bud</a:t>
            </a:r>
            <a:r>
              <a:rPr lang="cs-CZ" b="1" u="sng" dirty="0">
                <a:solidFill>
                  <a:srgbClr val="FF0000"/>
                </a:solidFill>
              </a:rPr>
              <a:t>u</a:t>
            </a:r>
            <a:r>
              <a:rPr lang="cs-CZ" dirty="0">
                <a:solidFill>
                  <a:srgbClr val="FF0000"/>
                </a:solidFill>
              </a:rPr>
              <a:t> běhat </a:t>
            </a:r>
            <a:r>
              <a:rPr lang="cs-CZ" dirty="0"/>
              <a:t>stejně.</a:t>
            </a:r>
          </a:p>
          <a:p>
            <a:r>
              <a:rPr lang="pt-BR" b="1" u="sng" dirty="0">
                <a:solidFill>
                  <a:srgbClr val="FF0000"/>
                </a:solidFill>
              </a:rPr>
              <a:t>Já</a:t>
            </a:r>
            <a:r>
              <a:rPr lang="pt-BR" dirty="0">
                <a:solidFill>
                  <a:srgbClr val="FF0000"/>
                </a:solidFill>
              </a:rPr>
              <a:t> běhal </a:t>
            </a:r>
            <a:r>
              <a:rPr lang="pt-BR" dirty="0"/>
              <a:t>s rodinou po Malé Fatře</a:t>
            </a:r>
            <a:r>
              <a:rPr lang="cs-CZ" dirty="0"/>
              <a:t>.</a:t>
            </a:r>
          </a:p>
          <a:p>
            <a:r>
              <a:rPr lang="cs-CZ" dirty="0"/>
              <a:t>Kdyby byl čas, </a:t>
            </a:r>
            <a:r>
              <a:rPr lang="cs-CZ" dirty="0">
                <a:solidFill>
                  <a:srgbClr val="FF0000"/>
                </a:solidFill>
              </a:rPr>
              <a:t>běhal by</a:t>
            </a:r>
            <a:r>
              <a:rPr lang="cs-CZ" b="1" u="sng" dirty="0">
                <a:solidFill>
                  <a:srgbClr val="FF0000"/>
                </a:solidFill>
              </a:rPr>
              <a:t>ch</a:t>
            </a:r>
            <a:r>
              <a:rPr lang="cs-CZ" dirty="0">
                <a:solidFill>
                  <a:srgbClr val="FF0000"/>
                </a:solidFill>
              </a:rPr>
              <a:t> </a:t>
            </a:r>
            <a:r>
              <a:rPr lang="cs-CZ" dirty="0"/>
              <a:t>pořád.</a:t>
            </a:r>
          </a:p>
          <a:p>
            <a:r>
              <a:rPr lang="cs-CZ" dirty="0">
                <a:solidFill>
                  <a:srgbClr val="FF0000"/>
                </a:solidFill>
              </a:rPr>
              <a:t>Jse</a:t>
            </a:r>
            <a:r>
              <a:rPr lang="cs-CZ" b="1" u="sng" dirty="0">
                <a:solidFill>
                  <a:srgbClr val="FF0000"/>
                </a:solidFill>
              </a:rPr>
              <a:t>m</a:t>
            </a:r>
            <a:r>
              <a:rPr lang="cs-CZ" dirty="0">
                <a:solidFill>
                  <a:srgbClr val="FF0000"/>
                </a:solidFill>
              </a:rPr>
              <a:t> předběhnuta</a:t>
            </a:r>
            <a:r>
              <a:rPr lang="cs-CZ" dirty="0"/>
              <a:t>.</a:t>
            </a:r>
          </a:p>
          <a:p>
            <a:r>
              <a:rPr lang="cs-CZ" dirty="0">
                <a:solidFill>
                  <a:srgbClr val="FF0000"/>
                </a:solidFill>
              </a:rPr>
              <a:t>Byla jse</a:t>
            </a:r>
            <a:r>
              <a:rPr lang="cs-CZ" b="1" u="sng" dirty="0">
                <a:solidFill>
                  <a:srgbClr val="FF0000"/>
                </a:solidFill>
              </a:rPr>
              <a:t>m</a:t>
            </a:r>
            <a:r>
              <a:rPr lang="cs-CZ" dirty="0">
                <a:solidFill>
                  <a:srgbClr val="FF0000"/>
                </a:solidFill>
              </a:rPr>
              <a:t> předběhnuta</a:t>
            </a:r>
            <a:r>
              <a:rPr lang="cs-CZ" dirty="0"/>
              <a:t>.</a:t>
            </a:r>
          </a:p>
          <a:p>
            <a:r>
              <a:rPr lang="cs-CZ" dirty="0">
                <a:solidFill>
                  <a:srgbClr val="FF0000"/>
                </a:solidFill>
              </a:rPr>
              <a:t>Bud</a:t>
            </a:r>
            <a:r>
              <a:rPr lang="cs-CZ" b="1" u="sng" dirty="0">
                <a:solidFill>
                  <a:srgbClr val="FF0000"/>
                </a:solidFill>
              </a:rPr>
              <a:t>u</a:t>
            </a:r>
            <a:r>
              <a:rPr lang="cs-CZ" dirty="0">
                <a:solidFill>
                  <a:srgbClr val="FF0000"/>
                </a:solidFill>
              </a:rPr>
              <a:t> předběhnuta</a:t>
            </a:r>
            <a:r>
              <a:rPr lang="cs-CZ" dirty="0"/>
              <a:t>.</a:t>
            </a:r>
          </a:p>
          <a:p>
            <a:endParaRPr lang="cs-CZ" dirty="0"/>
          </a:p>
          <a:p>
            <a:endParaRPr lang="cs-CZ" dirty="0"/>
          </a:p>
        </p:txBody>
      </p:sp>
    </p:spTree>
    <p:extLst>
      <p:ext uri="{BB962C8B-B14F-4D97-AF65-F5344CB8AC3E}">
        <p14:creationId xmlns:p14="http://schemas.microsoft.com/office/powerpoint/2010/main" val="294042294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1352</TotalTime>
  <Words>2337</Words>
  <Application>Microsoft Office PowerPoint</Application>
  <PresentationFormat>Širokoúhlá obrazovka</PresentationFormat>
  <Paragraphs>291</Paragraphs>
  <Slides>29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Arial</vt:lpstr>
      <vt:lpstr>Calibri</vt:lpstr>
      <vt:lpstr>Calibri Light</vt:lpstr>
      <vt:lpstr>Motiv Office</vt:lpstr>
      <vt:lpstr>CJJ04_8</vt:lpstr>
      <vt:lpstr>Sloveso. Prototypické gramatické a sémantické vlastnosti, syntaktické fce.</vt:lpstr>
      <vt:lpstr>Tvary slovesné</vt:lpstr>
      <vt:lpstr>Najděte v textu</vt:lpstr>
      <vt:lpstr>Řešení</vt:lpstr>
      <vt:lpstr>Morfologické kategorie sloves</vt:lpstr>
      <vt:lpstr>Otázky</vt:lpstr>
      <vt:lpstr>Otázky</vt:lpstr>
      <vt:lpstr>1. os. sg. vyjadřuje vztah k samotnému mluvčímu/pisateli (on je subjektem, jemu se přisuzuje děj nebo vlastnost). Gramatická forma:</vt:lpstr>
      <vt:lpstr>2. os. sg. vyjadřuje vztah k samotnému adresátovi. Gramatická forma:</vt:lpstr>
      <vt:lpstr>3. os. sg. vyjadřuje vztah k jedné substanci, která v daném komunikačním aktu nevystupuje v roli mluvčího ani adresáta. Gramatická forma:</vt:lpstr>
      <vt:lpstr>1. os. pl. zahrnuje více mluvčích/pisatelů + (adresáta/y + neúčastníka/neúčastníky komunikace) má tedy velmi široké použití: může zahrnovat i substance, k nimž se referuje 2. a/nebo 3. osobou. Gramatická forma:</vt:lpstr>
      <vt:lpstr>2. os. pl. = 1) více adresátů, 2) adresát/více adresátů + neúčastník/neúčastníci komunikace.  Gramatická forma:</vt:lpstr>
      <vt:lpstr>3. os. pl. vyjadřuje vztah k množině takových substancí, které v daném komunikačním aktu nevystupují v roli mluvčího ani adresáta.  Gramatická forma:</vt:lpstr>
      <vt:lpstr>Forma, jíž je vyjádřena kategorie osoby+čísla v závislosti na gramatických kategoriích slovesa (způsob, rod, čas)</vt:lpstr>
      <vt:lpstr>Které slovesné indikativní činné tvary jsou syntetické?</vt:lpstr>
      <vt:lpstr>Které imperativní tvary lze vyjádřit opisem pomocí částice?</vt:lpstr>
      <vt:lpstr>Jaký je rozdíl mezi pomocnými tvary slovesa být, jimiž se tvoří indikativní tvary minulého času a tvary slovesa být, jimiž se tvoří tvary pasivav prézentu?</vt:lpstr>
      <vt:lpstr>Najděte slovesné tvary a rozdělte je na syntetické a analytické</vt:lpstr>
      <vt:lpstr>Najděte slovesné tvary a rozdělte je na syntetické a analytické</vt:lpstr>
      <vt:lpstr>Vyjádři děj jako žádoucí</vt:lpstr>
      <vt:lpstr>Vyjádři děj jako žádoucí</vt:lpstr>
      <vt:lpstr>Transponovaná užití kategorie osoby, čísla, času a způsobu (zdvořilost, pragmatika, expresivita)</vt:lpstr>
      <vt:lpstr>Gramatikalizované formy transpozice</vt:lpstr>
      <vt:lpstr>Rozhodněte, které z následujících slovesných tvarů mají formu kondicionálu minulého a které vyjadřují kontrafaktuální (ireálný) děj:</vt:lpstr>
      <vt:lpstr>Rozhodněte, které z následujících slovesných tvarů mají formu kondicionálu minulého a které vyjadřují kontrafaktuální (ireálný) děj:</vt:lpstr>
      <vt:lpstr>Určete vid, určete význam prézentního tvaru a rozhodněte, zda sloveso vyjadřuje děj násobený, nebo nenásobený:</vt:lpstr>
      <vt:lpstr>Určete vid, určete význam prézentního tvaru a rozhodněte, zda sloveso vyjadřuje děj násobený, nebo nenásobený:</vt:lpstr>
      <vt:lpstr>Na příště</vt:lpstr>
    </vt:vector>
  </TitlesOfParts>
  <Company>FFMU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CJJ04_8</dc:title>
  <dc:creator>petr</dc:creator>
  <cp:lastModifiedBy>Klára Osolsobě</cp:lastModifiedBy>
  <cp:revision>76</cp:revision>
  <dcterms:created xsi:type="dcterms:W3CDTF">2020-01-22T11:09:30Z</dcterms:created>
  <dcterms:modified xsi:type="dcterms:W3CDTF">2022-04-01T12:06:35Z</dcterms:modified>
</cp:coreProperties>
</file>