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3" r:id="rId5"/>
    <p:sldId id="260" r:id="rId6"/>
    <p:sldId id="259" r:id="rId7"/>
    <p:sldId id="262" r:id="rId8"/>
    <p:sldId id="264" r:id="rId9"/>
    <p:sldId id="261" r:id="rId10"/>
    <p:sldId id="265" r:id="rId11"/>
    <p:sldId id="266" r:id="rId12"/>
    <p:sldId id="267" r:id="rId13"/>
    <p:sldId id="275" r:id="rId14"/>
    <p:sldId id="276" r:id="rId15"/>
    <p:sldId id="277" r:id="rId16"/>
    <p:sldId id="280" r:id="rId17"/>
    <p:sldId id="399" r:id="rId18"/>
    <p:sldId id="281" r:id="rId19"/>
    <p:sldId id="401" r:id="rId20"/>
    <p:sldId id="283" r:id="rId21"/>
    <p:sldId id="282" r:id="rId22"/>
    <p:sldId id="284" r:id="rId23"/>
    <p:sldId id="400" r:id="rId24"/>
    <p:sldId id="339" r:id="rId25"/>
    <p:sldId id="340" r:id="rId26"/>
    <p:sldId id="286" r:id="rId27"/>
    <p:sldId id="287" r:id="rId28"/>
    <p:sldId id="396" r:id="rId29"/>
    <p:sldId id="407" r:id="rId30"/>
    <p:sldId id="408" r:id="rId31"/>
    <p:sldId id="403" r:id="rId32"/>
    <p:sldId id="427" r:id="rId33"/>
    <p:sldId id="425" r:id="rId34"/>
    <p:sldId id="428" r:id="rId35"/>
    <p:sldId id="405" r:id="rId36"/>
    <p:sldId id="406" r:id="rId37"/>
    <p:sldId id="440" r:id="rId38"/>
    <p:sldId id="431" r:id="rId39"/>
    <p:sldId id="430" r:id="rId40"/>
    <p:sldId id="437" r:id="rId41"/>
    <p:sldId id="438" r:id="rId42"/>
    <p:sldId id="434" r:id="rId43"/>
    <p:sldId id="439" r:id="rId44"/>
    <p:sldId id="436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83" autoAdjust="0"/>
  </p:normalViewPr>
  <p:slideViewPr>
    <p:cSldViewPr snapToGrid="0">
      <p:cViewPr varScale="1">
        <p:scale>
          <a:sx n="60" d="100"/>
          <a:sy n="60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3841-F7D2-45F2-9850-8268D33F13C6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67BEE-8C3E-468D-9EF2-31EA063F03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72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https://www.youtube.com/watch?v=1Fg5iWmQjwk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7BEE-8C3E-468D-9EF2-31EA063F03F1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64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AE2FD-7481-4780-8401-DFAC2C419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389861-3E0D-4D1C-970F-63AB4543B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5DAF2-0697-466E-A7EE-BD17AE91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9BC47C-62FC-4CF7-AA51-CD38A8DE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042708-1C70-4013-A599-33D1E993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19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1A742-F6C1-4288-B76D-860F8D05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F93615-77DE-4E4F-8F60-09AC7368A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B425D0-1AAC-4A7C-8519-1B880E43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3F8148-F39E-445E-A56C-3336D0A2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359B36-B891-471E-BA70-FB787175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10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F88B366-D3DA-4664-A5E0-F8DF71D0D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6181EB-C7B9-48C6-883C-B7312CEAA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B1A8DA-6790-4A1C-A9C3-4F430A9C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B741C1-C7E1-446F-B1F2-33FA25D4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4405A5-2D77-4ED8-B934-3B1EB69A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18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6B9DF-5D23-4EEC-92E9-D3301F1E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41313"/>
            <a:ext cx="10943167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39B7A5-5889-439E-AD39-E43FB5D52D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7815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C0B2FC-D1D5-4BC7-95FD-72B456390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7815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813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3FF81-AC5C-4984-8518-E4346748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CDDDC5-4640-4B46-B68E-6414C0D1A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F2A3B4-8F16-4F71-8A38-810BD982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AC7980-2BB4-4955-BD44-1849597E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67AE50-B5C6-4E1A-841B-5E48B854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95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0A132-D48F-402E-9FD6-315C8108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BF7278-640A-409A-8AF2-3512E2D53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56A1C2-AF6C-4850-9B7B-3A5E6F35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9E5FF4-C118-4C97-B029-9FD50DA9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5C973B-A0F2-4F01-86AE-374EDC23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81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B166E-93F4-4B68-9176-D4BB237C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E91F4C-4E34-4693-88F9-314538F73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22DF79-EB7C-4C62-929D-1AB3AEEED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DA840D-C686-4E71-8FAA-0B1E0689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4538834-B4CE-4BAC-A1E0-CA56DD81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858F95-914A-403F-8030-BC08A1CB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0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13A77-B9D7-400F-ADC5-4631DEC0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EAE555-A4DB-4B5C-8699-76B3CCB34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2380F8-762B-4E23-8897-E429FBBB6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CD929A-8E6F-4B7B-AB4C-1F8E20C82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818624-A3E8-435C-A79D-9A7E6F229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38B7541-63F2-4927-B186-C41946A5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F4A54C-1E4E-4060-BCCF-A5F51220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540ADC7-CA86-435F-A85A-D67FFBC5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24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575DB-53A0-41F2-8DF6-832FFDD6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D455D4-4CE7-4FD9-BAF9-A05127FF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E2E8AF-A857-4EB1-A9A3-3AE8C46F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CF3C12-E5D6-4D3A-B370-016CDB85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946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F738A-555B-4968-983C-0E2716FE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2BB6FA-ED46-4D93-879C-33943FEE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37E275-AA2B-4360-B394-19CA4C49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90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85F9D-6B91-4E49-8797-BEFA3FDD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35A2A8-22BD-4515-A99C-7E1D0B601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290017-D32F-4BEA-8BD0-ABC68783F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2A4E2A-F407-4BA0-B028-16F559A5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D5DDCE-0B25-4433-8041-F2146987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9C6484-5FFE-48CA-8FC2-1CB2B6FF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80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4118B-7A65-4697-A485-662AE81D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21A8513-EFCE-44D2-983B-88A66F4A4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DD9E44-C586-42CC-B9DA-FD261F4FC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431F34-F08E-4873-B924-DD52C073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D17C46-41C6-4FAC-9594-EA4E0708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E2FAD-7724-4E68-AE36-07106807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53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8FA864-7105-463F-9851-9B38E425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26D1C7-99F2-492D-A3AB-512F938FE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E92D31-8C0C-4583-9D6D-DB061EEB3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AFC6-F2A5-4760-9167-8D25D5496303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243BA7-7FEA-4EEF-BF38-B12C92179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94438E-CA87-403B-93AD-BA7A09D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DBFA-C3CA-4174-973F-2D9E1E278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64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vocTKD5o5A" TargetMode="External"/><Relationship Id="rId4" Type="http://schemas.openxmlformats.org/officeDocument/2006/relationships/hyperlink" Target="https://www.youtube.com/watch?v=MvocTKD5o5A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L0nwCo0h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AL0nwCo0h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1S0RKRRyqh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Fg5iWmQjwk" TargetMode="Externa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5sqSEXxm4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F52EB-C5E4-48D0-A8EA-7BDFB080D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Audiovisual </a:t>
            </a:r>
            <a:r>
              <a:rPr lang="de-DE" sz="4400" b="1" dirty="0" err="1"/>
              <a:t>Metaphors</a:t>
            </a:r>
            <a:r>
              <a:rPr lang="de-DE" sz="4400" b="1" dirty="0"/>
              <a:t> </a:t>
            </a:r>
            <a:br>
              <a:rPr lang="de-DE" sz="4400" b="1" dirty="0"/>
            </a:br>
            <a:r>
              <a:rPr lang="de-DE" sz="4400" b="1" dirty="0"/>
              <a:t>in Moving Images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53B97C-8AB3-435D-8DBF-28519BF5E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587948" cy="3067119"/>
          </a:xfrm>
        </p:spPr>
        <p:txBody>
          <a:bodyPr>
            <a:normAutofit/>
          </a:bodyPr>
          <a:lstStyle/>
          <a:p>
            <a:r>
              <a:rPr lang="de-DE" dirty="0"/>
              <a:t>Seminars, 31. March-1. April 2022</a:t>
            </a:r>
          </a:p>
          <a:p>
            <a:r>
              <a:rPr lang="de-DE" dirty="0"/>
              <a:t>Brno, Masaryk University</a:t>
            </a:r>
          </a:p>
          <a:p>
            <a:endParaRPr lang="de-DE" dirty="0"/>
          </a:p>
          <a:p>
            <a:r>
              <a:rPr lang="de-DE" sz="2000" dirty="0"/>
              <a:t>Prof. Dr. Kathrin Fahlenbrach</a:t>
            </a:r>
          </a:p>
          <a:p>
            <a:r>
              <a:rPr lang="de-DE" sz="2000" dirty="0"/>
              <a:t>Institute for Media &amp; Communication</a:t>
            </a:r>
          </a:p>
          <a:p>
            <a:r>
              <a:rPr lang="de-DE" sz="2000" dirty="0"/>
              <a:t>University of Hamburg</a:t>
            </a:r>
          </a:p>
        </p:txBody>
      </p:sp>
    </p:spTree>
    <p:extLst>
      <p:ext uri="{BB962C8B-B14F-4D97-AF65-F5344CB8AC3E}">
        <p14:creationId xmlns:p14="http://schemas.microsoft.com/office/powerpoint/2010/main" val="1708242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C9FC4-8FBC-4EFF-9BF9-12B31F41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err="1"/>
              <a:t>Conceptual</a:t>
            </a:r>
            <a:r>
              <a:rPr lang="de-DE" sz="3200" b="1" dirty="0"/>
              <a:t> / Cognitive </a:t>
            </a:r>
            <a:r>
              <a:rPr lang="de-DE" sz="3200" b="1" dirty="0" err="1"/>
              <a:t>Metaphors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51A6FA-5573-45AD-A630-7FE0855BF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11888"/>
          </a:xfrm>
        </p:spPr>
        <p:txBody>
          <a:bodyPr>
            <a:normAutofit/>
          </a:bodyPr>
          <a:lstStyle/>
          <a:p>
            <a:r>
              <a:rPr lang="en-US" b="1" i="1" dirty="0"/>
              <a:t>Metaphors as cognitive concepts </a:t>
            </a:r>
            <a:r>
              <a:rPr lang="en-US" dirty="0"/>
              <a:t>transfer the </a:t>
            </a:r>
            <a:r>
              <a:rPr lang="en-US" b="1" dirty="0"/>
              <a:t>gestalt</a:t>
            </a:r>
            <a:r>
              <a:rPr lang="en-US" dirty="0"/>
              <a:t> of </a:t>
            </a:r>
            <a:r>
              <a:rPr lang="en-US" b="1" dirty="0"/>
              <a:t>body-based schemas</a:t>
            </a:r>
            <a:r>
              <a:rPr lang="en-US" dirty="0"/>
              <a:t> (such as 'way', 'force', 'balance', 'container') to an abstract </a:t>
            </a:r>
            <a:r>
              <a:rPr lang="en-US" b="1" dirty="0"/>
              <a:t>target</a:t>
            </a:r>
            <a:r>
              <a:rPr lang="en-US" dirty="0"/>
              <a:t> domain (e.g. life, time, society):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'life is a path’,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'time is a natural force/ a flying force' (e.g. time flies),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'society is a building' (e.g. 'upper level of society’) 	</a:t>
            </a:r>
          </a:p>
          <a:p>
            <a:r>
              <a:rPr lang="en-US" b="1" i="1" dirty="0"/>
              <a:t>Conceptual metaphors </a:t>
            </a:r>
            <a:r>
              <a:rPr lang="en-US" dirty="0"/>
              <a:t>are realized in different sign systems, e.g.: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in language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in body language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in visual and in audiovisual media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01866F-1E47-4B62-85F6-E8ED9CA27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40" y="4691270"/>
            <a:ext cx="2026640" cy="21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2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42326-38BF-4BF5-BBEE-B2068458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Cognitive Schemata &amp; </a:t>
            </a:r>
            <a:r>
              <a:rPr lang="de-DE" sz="3200" b="1" dirty="0" err="1"/>
              <a:t>Concepts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E5C1EA-8358-4961-AD47-05C2FC953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Schemas &amp; concepts </a:t>
            </a:r>
            <a:r>
              <a:rPr lang="en-US" dirty="0"/>
              <a:t>are </a:t>
            </a:r>
            <a:r>
              <a:rPr lang="en-US" b="1" dirty="0"/>
              <a:t>general knowledge structures </a:t>
            </a:r>
            <a:r>
              <a:rPr lang="en-US" dirty="0"/>
              <a:t>that reflect the most important features of the subject area to which they refer and, at the same time, indicate what relationships exist between these features</a:t>
            </a:r>
          </a:p>
          <a:p>
            <a:pPr lvl="1"/>
            <a:r>
              <a:rPr lang="en-US" dirty="0"/>
              <a:t>e.g. ‘building’: a fix space with single entries &amp; windows, often several levels </a:t>
            </a:r>
          </a:p>
          <a:p>
            <a:r>
              <a:rPr lang="en-US" b="1" dirty="0"/>
              <a:t>Why do we need Schemas? Central functions, e.g.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Reduction of complexity of sensorial data</a:t>
            </a:r>
          </a:p>
          <a:p>
            <a:pPr lvl="1"/>
            <a:r>
              <a:rPr lang="en-US" dirty="0"/>
              <a:t>Organization &amp; representation of knowledge (top-down-bottom-up-process of cognitive information processing)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 algn="r">
              <a:buNone/>
            </a:pPr>
            <a:r>
              <a:rPr lang="de-DE" sz="2800" dirty="0"/>
              <a:t> </a:t>
            </a:r>
            <a:r>
              <a:rPr lang="de-DE" sz="2000" dirty="0"/>
              <a:t>(Anderson, John R. 2005: </a:t>
            </a:r>
            <a:r>
              <a:rPr lang="de-DE" sz="2000" i="1" dirty="0"/>
              <a:t>Cognitive </a:t>
            </a:r>
            <a:r>
              <a:rPr lang="de-DE" sz="2000" i="1" dirty="0" err="1"/>
              <a:t>Psychology</a:t>
            </a:r>
            <a:r>
              <a:rPr lang="de-DE" sz="2000" dirty="0"/>
              <a:t>.)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9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5846A-E4F8-44D2-926A-CD9960F5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Body-</a:t>
            </a:r>
            <a:r>
              <a:rPr lang="de-DE" sz="3200" b="1" dirty="0" err="1"/>
              <a:t>Based</a:t>
            </a:r>
            <a:r>
              <a:rPr lang="de-DE" sz="3200" b="1" dirty="0"/>
              <a:t> </a:t>
            </a:r>
            <a:r>
              <a:rPr lang="de-DE" sz="3200" b="1" i="1" dirty="0"/>
              <a:t>Image Schemata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DBAE27-D737-4034-AE6C-558AEFA42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56" y="1690688"/>
            <a:ext cx="10422835" cy="4471573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Gestalt</a:t>
            </a:r>
            <a:r>
              <a:rPr lang="en-US" dirty="0"/>
              <a:t>: The </a:t>
            </a:r>
            <a:r>
              <a:rPr lang="en-US" b="1" dirty="0"/>
              <a:t>stimuli</a:t>
            </a:r>
            <a:r>
              <a:rPr lang="en-US" dirty="0"/>
              <a:t> received by the senses (e.g. light, shadow) are recognized by the cognitive system in their </a:t>
            </a:r>
            <a:r>
              <a:rPr lang="en-US" b="1" dirty="0"/>
              <a:t>elementary gestalt forms </a:t>
            </a:r>
            <a:r>
              <a:rPr lang="en-US" dirty="0"/>
              <a:t>and grouped according to patterns that belong together: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lines, dots etc.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circular, angular, soft, sharp etc. shape patterns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more complex shape patterns</a:t>
            </a:r>
          </a:p>
          <a:p>
            <a:r>
              <a:rPr lang="de-DE" b="1" dirty="0"/>
              <a:t>Image </a:t>
            </a:r>
            <a:r>
              <a:rPr lang="de-DE" b="1" dirty="0" err="1"/>
              <a:t>schemata</a:t>
            </a:r>
            <a:r>
              <a:rPr lang="de-DE" dirty="0"/>
              <a:t>: gestalt-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E.g., </a:t>
            </a:r>
            <a:r>
              <a:rPr lang="de-DE" dirty="0" err="1"/>
              <a:t>path</a:t>
            </a:r>
            <a:r>
              <a:rPr lang="de-DE" dirty="0"/>
              <a:t>-, container-, </a:t>
            </a:r>
            <a:r>
              <a:rPr lang="de-DE" dirty="0" err="1"/>
              <a:t>force</a:t>
            </a:r>
            <a:r>
              <a:rPr lang="de-DE" dirty="0"/>
              <a:t>-, balance-schema.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b="1" dirty="0" err="1"/>
              <a:t>gestalt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,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schema</a:t>
            </a:r>
            <a:r>
              <a:rPr lang="de-DE" dirty="0"/>
              <a:t> (e.g. ‚</a:t>
            </a:r>
            <a:r>
              <a:rPr lang="de-DE" dirty="0" err="1"/>
              <a:t>building</a:t>
            </a:r>
            <a:r>
              <a:rPr lang="de-DE" dirty="0"/>
              <a:t>‘)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Gestalt </a:t>
            </a:r>
            <a:r>
              <a:rPr lang="de-DE" dirty="0" err="1"/>
              <a:t>perception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crucial</a:t>
            </a:r>
            <a:r>
              <a:rPr lang="de-DE" dirty="0"/>
              <a:t> for 'body-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attribution</a:t>
            </a:r>
            <a:r>
              <a:rPr lang="de-DE" dirty="0"/>
              <a:t>' (</a:t>
            </a:r>
            <a:r>
              <a:rPr lang="de-DE" dirty="0" err="1"/>
              <a:t>embodiment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934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Image Schemata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“</a:t>
            </a:r>
            <a:r>
              <a:rPr lang="en-US" sz="2400" dirty="0"/>
              <a:t>An </a:t>
            </a:r>
            <a:r>
              <a:rPr lang="en-US" sz="2400" b="1" dirty="0"/>
              <a:t>image schema </a:t>
            </a:r>
            <a:r>
              <a:rPr lang="en-US" sz="2400" dirty="0"/>
              <a:t>is </a:t>
            </a:r>
            <a:r>
              <a:rPr lang="en-US" sz="2400" b="1" dirty="0"/>
              <a:t>a recurring dynamic pattern </a:t>
            </a:r>
            <a:r>
              <a:rPr lang="en-US" sz="2400" dirty="0"/>
              <a:t>of our perceptual interactions and motor programs that gives </a:t>
            </a:r>
            <a:r>
              <a:rPr lang="en-US" sz="2400" b="1" dirty="0"/>
              <a:t>coherence and structure to our experience</a:t>
            </a:r>
            <a:r>
              <a:rPr lang="en-US" sz="2400" dirty="0"/>
              <a:t>. […]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b="1" dirty="0"/>
              <a:t>Experience</a:t>
            </a:r>
            <a:r>
              <a:rPr lang="en-US" sz="2400" dirty="0"/>
              <a:t> is to be understood in a very rich, broad sense as including basic </a:t>
            </a:r>
            <a:r>
              <a:rPr lang="en-US" sz="2400" b="1" dirty="0"/>
              <a:t>perceptual, </a:t>
            </a:r>
            <a:r>
              <a:rPr lang="en-US" sz="2400" b="1" dirty="0" err="1"/>
              <a:t>motorprogram</a:t>
            </a:r>
            <a:r>
              <a:rPr lang="en-US" sz="2400" b="1" dirty="0"/>
              <a:t>, emotional, historical, social and linguistic dimensions</a:t>
            </a:r>
            <a:r>
              <a:rPr lang="en-US" sz="2400" dirty="0"/>
              <a:t>.”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	</a:t>
            </a:r>
            <a:r>
              <a:rPr lang="en-US" sz="1800" dirty="0"/>
              <a:t>Mark Johnson </a:t>
            </a:r>
            <a:r>
              <a:rPr lang="de-DE" sz="1800" dirty="0"/>
              <a:t>1987, </a:t>
            </a:r>
            <a:r>
              <a:rPr lang="en-US" sz="1800" i="1" dirty="0"/>
              <a:t>The Body in the Mind: The Bodily Basis of Meaning, Imagination, and Reason. Chicago: The University of Chicago Press. </a:t>
            </a:r>
            <a:r>
              <a:rPr lang="de-DE" sz="1800" dirty="0"/>
              <a:t>(</a:t>
            </a:r>
            <a:r>
              <a:rPr lang="de-DE" sz="1800" dirty="0" err="1"/>
              <a:t>xic</a:t>
            </a:r>
            <a:r>
              <a:rPr lang="de-DE" sz="1800" dirty="0"/>
              <a:t>, </a:t>
            </a:r>
            <a:r>
              <a:rPr lang="de-DE" sz="1800" dirty="0" err="1"/>
              <a:t>xvi</a:t>
            </a:r>
            <a:r>
              <a:rPr lang="de-DE" sz="1800" dirty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/>
              <a:t>Container-Schema:</a:t>
            </a:r>
            <a:br>
              <a:rPr lang="de-DE" sz="3600" b="1" dirty="0"/>
            </a:br>
            <a:r>
              <a:rPr lang="en-US" sz="3600" b="1" dirty="0"/>
              <a:t>Gestalt-Elements: </a:t>
            </a:r>
            <a:r>
              <a:rPr lang="de-DE" sz="3600" b="1" dirty="0"/>
              <a:t>In-Out 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47122" y="2116041"/>
            <a:ext cx="2379305" cy="863669"/>
          </a:xfrm>
        </p:spPr>
        <p:txBody>
          <a:bodyPr/>
          <a:lstStyle/>
          <a:p>
            <a:pPr>
              <a:buNone/>
            </a:pPr>
            <a:r>
              <a:rPr lang="de-DE" dirty="0"/>
              <a:t>			</a:t>
            </a:r>
            <a:r>
              <a:rPr lang="de-D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Out</a:t>
            </a: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3994988" y="2979710"/>
            <a:ext cx="3558750" cy="2596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</a:t>
            </a:r>
            <a:r>
              <a:rPr lang="de-D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endParaRPr lang="de-DE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Source-Path-Goal-</a:t>
            </a:r>
            <a:r>
              <a:rPr lang="de-DE" sz="3600" b="1" dirty="0"/>
              <a:t>Schema</a:t>
            </a:r>
            <a:r>
              <a:rPr lang="en-US" sz="3600" b="1" dirty="0"/>
              <a:t>  (SPG):</a:t>
            </a:r>
            <a:br>
              <a:rPr lang="en-US" sz="3600" b="1" dirty="0"/>
            </a:br>
            <a:r>
              <a:rPr lang="en-US" sz="3600" b="1" dirty="0"/>
              <a:t>Gestalt-Elements: Here – There - Path</a:t>
            </a:r>
            <a:br>
              <a:rPr lang="en-US" sz="3600" b="1" dirty="0"/>
            </a:br>
            <a:endParaRPr lang="de-DE" sz="3600" dirty="0"/>
          </a:p>
        </p:txBody>
      </p:sp>
      <p:sp>
        <p:nvSpPr>
          <p:cNvPr id="4" name="Gleichschenkliges Dreieck 3"/>
          <p:cNvSpPr/>
          <p:nvPr/>
        </p:nvSpPr>
        <p:spPr>
          <a:xfrm>
            <a:off x="1847528" y="3573016"/>
            <a:ext cx="1368152" cy="11521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Here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999656" y="4149080"/>
            <a:ext cx="59766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leichschenkliges Dreieck 6"/>
          <p:cNvSpPr/>
          <p:nvPr/>
        </p:nvSpPr>
        <p:spPr>
          <a:xfrm>
            <a:off x="8472264" y="3501008"/>
            <a:ext cx="1728192" cy="15841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There</a:t>
            </a:r>
            <a:endParaRPr lang="de-DE" dirty="0"/>
          </a:p>
        </p:txBody>
      </p:sp>
      <p:sp>
        <p:nvSpPr>
          <p:cNvPr id="9" name="Freihandform 8"/>
          <p:cNvSpPr/>
          <p:nvPr/>
        </p:nvSpPr>
        <p:spPr>
          <a:xfrm>
            <a:off x="2848947" y="3060442"/>
            <a:ext cx="6102220" cy="1819469"/>
          </a:xfrm>
          <a:custGeom>
            <a:avLst/>
            <a:gdLst>
              <a:gd name="connsiteX0" fmla="*/ 0 w 6102220"/>
              <a:gd name="connsiteY0" fmla="*/ 746449 h 1819469"/>
              <a:gd name="connsiteX1" fmla="*/ 18661 w 6102220"/>
              <a:gd name="connsiteY1" fmla="*/ 718457 h 1819469"/>
              <a:gd name="connsiteX2" fmla="*/ 466531 w 6102220"/>
              <a:gd name="connsiteY2" fmla="*/ 354563 h 1819469"/>
              <a:gd name="connsiteX3" fmla="*/ 671804 w 6102220"/>
              <a:gd name="connsiteY3" fmla="*/ 167951 h 1819469"/>
              <a:gd name="connsiteX4" fmla="*/ 746449 w 6102220"/>
              <a:gd name="connsiteY4" fmla="*/ 121298 h 1819469"/>
              <a:gd name="connsiteX5" fmla="*/ 895739 w 6102220"/>
              <a:gd name="connsiteY5" fmla="*/ 0 h 1819469"/>
              <a:gd name="connsiteX6" fmla="*/ 970384 w 6102220"/>
              <a:gd name="connsiteY6" fmla="*/ 55983 h 1819469"/>
              <a:gd name="connsiteX7" fmla="*/ 1007706 w 6102220"/>
              <a:gd name="connsiteY7" fmla="*/ 93306 h 1819469"/>
              <a:gd name="connsiteX8" fmla="*/ 1054359 w 6102220"/>
              <a:gd name="connsiteY8" fmla="*/ 158620 h 1819469"/>
              <a:gd name="connsiteX9" fmla="*/ 1082351 w 6102220"/>
              <a:gd name="connsiteY9" fmla="*/ 345232 h 1819469"/>
              <a:gd name="connsiteX10" fmla="*/ 1101012 w 6102220"/>
              <a:gd name="connsiteY10" fmla="*/ 438539 h 1819469"/>
              <a:gd name="connsiteX11" fmla="*/ 1156996 w 6102220"/>
              <a:gd name="connsiteY11" fmla="*/ 457200 h 1819469"/>
              <a:gd name="connsiteX12" fmla="*/ 1268963 w 6102220"/>
              <a:gd name="connsiteY12" fmla="*/ 466530 h 1819469"/>
              <a:gd name="connsiteX13" fmla="*/ 1604865 w 6102220"/>
              <a:gd name="connsiteY13" fmla="*/ 475861 h 1819469"/>
              <a:gd name="connsiteX14" fmla="*/ 1651518 w 6102220"/>
              <a:gd name="connsiteY14" fmla="*/ 485192 h 1819469"/>
              <a:gd name="connsiteX15" fmla="*/ 1679510 w 6102220"/>
              <a:gd name="connsiteY15" fmla="*/ 569167 h 1819469"/>
              <a:gd name="connsiteX16" fmla="*/ 1660849 w 6102220"/>
              <a:gd name="connsiteY16" fmla="*/ 830424 h 1819469"/>
              <a:gd name="connsiteX17" fmla="*/ 1642188 w 6102220"/>
              <a:gd name="connsiteY17" fmla="*/ 905069 h 1819469"/>
              <a:gd name="connsiteX18" fmla="*/ 1623526 w 6102220"/>
              <a:gd name="connsiteY18" fmla="*/ 1017037 h 1819469"/>
              <a:gd name="connsiteX19" fmla="*/ 1614196 w 6102220"/>
              <a:gd name="connsiteY19" fmla="*/ 1073020 h 1819469"/>
              <a:gd name="connsiteX20" fmla="*/ 1623526 w 6102220"/>
              <a:gd name="connsiteY20" fmla="*/ 1194318 h 1819469"/>
              <a:gd name="connsiteX21" fmla="*/ 1679510 w 6102220"/>
              <a:gd name="connsiteY21" fmla="*/ 1240971 h 1819469"/>
              <a:gd name="connsiteX22" fmla="*/ 1744824 w 6102220"/>
              <a:gd name="connsiteY22" fmla="*/ 1259632 h 1819469"/>
              <a:gd name="connsiteX23" fmla="*/ 1800808 w 6102220"/>
              <a:gd name="connsiteY23" fmla="*/ 1278294 h 1819469"/>
              <a:gd name="connsiteX24" fmla="*/ 1875453 w 6102220"/>
              <a:gd name="connsiteY24" fmla="*/ 1306286 h 1819469"/>
              <a:gd name="connsiteX25" fmla="*/ 1903445 w 6102220"/>
              <a:gd name="connsiteY25" fmla="*/ 1278294 h 1819469"/>
              <a:gd name="connsiteX26" fmla="*/ 1912775 w 6102220"/>
              <a:gd name="connsiteY26" fmla="*/ 1250302 h 1819469"/>
              <a:gd name="connsiteX27" fmla="*/ 1950098 w 6102220"/>
              <a:gd name="connsiteY27" fmla="*/ 1156996 h 1819469"/>
              <a:gd name="connsiteX28" fmla="*/ 2034073 w 6102220"/>
              <a:gd name="connsiteY28" fmla="*/ 1045028 h 1819469"/>
              <a:gd name="connsiteX29" fmla="*/ 2090057 w 6102220"/>
              <a:gd name="connsiteY29" fmla="*/ 979714 h 1819469"/>
              <a:gd name="connsiteX30" fmla="*/ 2211355 w 6102220"/>
              <a:gd name="connsiteY30" fmla="*/ 923730 h 1819469"/>
              <a:gd name="connsiteX31" fmla="*/ 2239347 w 6102220"/>
              <a:gd name="connsiteY31" fmla="*/ 914400 h 1819469"/>
              <a:gd name="connsiteX32" fmla="*/ 2304661 w 6102220"/>
              <a:gd name="connsiteY32" fmla="*/ 905069 h 1819469"/>
              <a:gd name="connsiteX33" fmla="*/ 2416629 w 6102220"/>
              <a:gd name="connsiteY33" fmla="*/ 914400 h 1819469"/>
              <a:gd name="connsiteX34" fmla="*/ 2500604 w 6102220"/>
              <a:gd name="connsiteY34" fmla="*/ 979714 h 1819469"/>
              <a:gd name="connsiteX35" fmla="*/ 2537926 w 6102220"/>
              <a:gd name="connsiteY35" fmla="*/ 1007706 h 1819469"/>
              <a:gd name="connsiteX36" fmla="*/ 2565918 w 6102220"/>
              <a:gd name="connsiteY36" fmla="*/ 1045028 h 1819469"/>
              <a:gd name="connsiteX37" fmla="*/ 2621902 w 6102220"/>
              <a:gd name="connsiteY37" fmla="*/ 1119673 h 1819469"/>
              <a:gd name="connsiteX38" fmla="*/ 2631233 w 6102220"/>
              <a:gd name="connsiteY38" fmla="*/ 1147665 h 1819469"/>
              <a:gd name="connsiteX39" fmla="*/ 2649894 w 6102220"/>
              <a:gd name="connsiteY39" fmla="*/ 1184988 h 1819469"/>
              <a:gd name="connsiteX40" fmla="*/ 2696547 w 6102220"/>
              <a:gd name="connsiteY40" fmla="*/ 1259632 h 1819469"/>
              <a:gd name="connsiteX41" fmla="*/ 2724539 w 6102220"/>
              <a:gd name="connsiteY41" fmla="*/ 1296955 h 1819469"/>
              <a:gd name="connsiteX42" fmla="*/ 2761861 w 6102220"/>
              <a:gd name="connsiteY42" fmla="*/ 1343608 h 1819469"/>
              <a:gd name="connsiteX43" fmla="*/ 2817845 w 6102220"/>
              <a:gd name="connsiteY43" fmla="*/ 1399592 h 1819469"/>
              <a:gd name="connsiteX44" fmla="*/ 2939143 w 6102220"/>
              <a:gd name="connsiteY44" fmla="*/ 1483567 h 1819469"/>
              <a:gd name="connsiteX45" fmla="*/ 3023118 w 6102220"/>
              <a:gd name="connsiteY45" fmla="*/ 1502228 h 1819469"/>
              <a:gd name="connsiteX46" fmla="*/ 3163077 w 6102220"/>
              <a:gd name="connsiteY46" fmla="*/ 1492898 h 1819469"/>
              <a:gd name="connsiteX47" fmla="*/ 3191069 w 6102220"/>
              <a:gd name="connsiteY47" fmla="*/ 1474237 h 1819469"/>
              <a:gd name="connsiteX48" fmla="*/ 3275045 w 6102220"/>
              <a:gd name="connsiteY48" fmla="*/ 1455575 h 1819469"/>
              <a:gd name="connsiteX49" fmla="*/ 3331029 w 6102220"/>
              <a:gd name="connsiteY49" fmla="*/ 1436914 h 1819469"/>
              <a:gd name="connsiteX50" fmla="*/ 3415004 w 6102220"/>
              <a:gd name="connsiteY50" fmla="*/ 1418253 h 1819469"/>
              <a:gd name="connsiteX51" fmla="*/ 3536302 w 6102220"/>
              <a:gd name="connsiteY51" fmla="*/ 1390261 h 1819469"/>
              <a:gd name="connsiteX52" fmla="*/ 3564294 w 6102220"/>
              <a:gd name="connsiteY52" fmla="*/ 1380930 h 1819469"/>
              <a:gd name="connsiteX53" fmla="*/ 3704253 w 6102220"/>
              <a:gd name="connsiteY53" fmla="*/ 1371600 h 1819469"/>
              <a:gd name="connsiteX54" fmla="*/ 4012163 w 6102220"/>
              <a:gd name="connsiteY54" fmla="*/ 1380930 h 1819469"/>
              <a:gd name="connsiteX55" fmla="*/ 4040155 w 6102220"/>
              <a:gd name="connsiteY55" fmla="*/ 1427583 h 1819469"/>
              <a:gd name="connsiteX56" fmla="*/ 4105469 w 6102220"/>
              <a:gd name="connsiteY56" fmla="*/ 1576873 h 1819469"/>
              <a:gd name="connsiteX57" fmla="*/ 4152122 w 6102220"/>
              <a:gd name="connsiteY57" fmla="*/ 1623526 h 1819469"/>
              <a:gd name="connsiteX58" fmla="*/ 4170784 w 6102220"/>
              <a:gd name="connsiteY58" fmla="*/ 1660849 h 1819469"/>
              <a:gd name="connsiteX59" fmla="*/ 4208106 w 6102220"/>
              <a:gd name="connsiteY59" fmla="*/ 1679510 h 1819469"/>
              <a:gd name="connsiteX60" fmla="*/ 4292082 w 6102220"/>
              <a:gd name="connsiteY60" fmla="*/ 1754155 h 1819469"/>
              <a:gd name="connsiteX61" fmla="*/ 4348065 w 6102220"/>
              <a:gd name="connsiteY61" fmla="*/ 1772816 h 1819469"/>
              <a:gd name="connsiteX62" fmla="*/ 4441371 w 6102220"/>
              <a:gd name="connsiteY62" fmla="*/ 1810139 h 1819469"/>
              <a:gd name="connsiteX63" fmla="*/ 4506686 w 6102220"/>
              <a:gd name="connsiteY63" fmla="*/ 1819469 h 1819469"/>
              <a:gd name="connsiteX64" fmla="*/ 4683967 w 6102220"/>
              <a:gd name="connsiteY64" fmla="*/ 1800808 h 1819469"/>
              <a:gd name="connsiteX65" fmla="*/ 4833257 w 6102220"/>
              <a:gd name="connsiteY65" fmla="*/ 1698171 h 1819469"/>
              <a:gd name="connsiteX66" fmla="*/ 4907902 w 6102220"/>
              <a:gd name="connsiteY66" fmla="*/ 1651518 h 1819469"/>
              <a:gd name="connsiteX67" fmla="*/ 5047861 w 6102220"/>
              <a:gd name="connsiteY67" fmla="*/ 1586204 h 1819469"/>
              <a:gd name="connsiteX68" fmla="*/ 5141167 w 6102220"/>
              <a:gd name="connsiteY68" fmla="*/ 1558212 h 1819469"/>
              <a:gd name="connsiteX69" fmla="*/ 5169159 w 6102220"/>
              <a:gd name="connsiteY69" fmla="*/ 1548881 h 1819469"/>
              <a:gd name="connsiteX70" fmla="*/ 5234473 w 6102220"/>
              <a:gd name="connsiteY70" fmla="*/ 1539551 h 1819469"/>
              <a:gd name="connsiteX71" fmla="*/ 5271796 w 6102220"/>
              <a:gd name="connsiteY71" fmla="*/ 1530220 h 1819469"/>
              <a:gd name="connsiteX72" fmla="*/ 5346441 w 6102220"/>
              <a:gd name="connsiteY72" fmla="*/ 1520890 h 1819469"/>
              <a:gd name="connsiteX73" fmla="*/ 5477069 w 6102220"/>
              <a:gd name="connsiteY73" fmla="*/ 1492898 h 1819469"/>
              <a:gd name="connsiteX74" fmla="*/ 5523722 w 6102220"/>
              <a:gd name="connsiteY74" fmla="*/ 1474237 h 1819469"/>
              <a:gd name="connsiteX75" fmla="*/ 5561045 w 6102220"/>
              <a:gd name="connsiteY75" fmla="*/ 1464906 h 1819469"/>
              <a:gd name="connsiteX76" fmla="*/ 5626359 w 6102220"/>
              <a:gd name="connsiteY76" fmla="*/ 1446245 h 1819469"/>
              <a:gd name="connsiteX77" fmla="*/ 5654351 w 6102220"/>
              <a:gd name="connsiteY77" fmla="*/ 1427583 h 1819469"/>
              <a:gd name="connsiteX78" fmla="*/ 5682343 w 6102220"/>
              <a:gd name="connsiteY78" fmla="*/ 1418253 h 1819469"/>
              <a:gd name="connsiteX79" fmla="*/ 5747657 w 6102220"/>
              <a:gd name="connsiteY79" fmla="*/ 1334277 h 1819469"/>
              <a:gd name="connsiteX80" fmla="*/ 5756988 w 6102220"/>
              <a:gd name="connsiteY80" fmla="*/ 1296955 h 1819469"/>
              <a:gd name="connsiteX81" fmla="*/ 5784980 w 6102220"/>
              <a:gd name="connsiteY81" fmla="*/ 1222310 h 1819469"/>
              <a:gd name="connsiteX82" fmla="*/ 5794310 w 6102220"/>
              <a:gd name="connsiteY82" fmla="*/ 1147665 h 1819469"/>
              <a:gd name="connsiteX83" fmla="*/ 5803641 w 6102220"/>
              <a:gd name="connsiteY83" fmla="*/ 1119673 h 1819469"/>
              <a:gd name="connsiteX84" fmla="*/ 5850294 w 6102220"/>
              <a:gd name="connsiteY84" fmla="*/ 1110343 h 1819469"/>
              <a:gd name="connsiteX85" fmla="*/ 5878286 w 6102220"/>
              <a:gd name="connsiteY85" fmla="*/ 1101012 h 1819469"/>
              <a:gd name="connsiteX86" fmla="*/ 5990253 w 6102220"/>
              <a:gd name="connsiteY86" fmla="*/ 1110343 h 1819469"/>
              <a:gd name="connsiteX87" fmla="*/ 6018245 w 6102220"/>
              <a:gd name="connsiteY87" fmla="*/ 1119673 h 1819469"/>
              <a:gd name="connsiteX88" fmla="*/ 6036906 w 6102220"/>
              <a:gd name="connsiteY88" fmla="*/ 1138335 h 1819469"/>
              <a:gd name="connsiteX89" fmla="*/ 6102220 w 6102220"/>
              <a:gd name="connsiteY89" fmla="*/ 1138335 h 181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102220" h="1819469">
                <a:moveTo>
                  <a:pt x="0" y="746449"/>
                </a:moveTo>
                <a:cubicBezTo>
                  <a:pt x="6220" y="737118"/>
                  <a:pt x="10074" y="725670"/>
                  <a:pt x="18661" y="718457"/>
                </a:cubicBezTo>
                <a:cubicBezTo>
                  <a:pt x="165949" y="594735"/>
                  <a:pt x="324199" y="483956"/>
                  <a:pt x="466531" y="354563"/>
                </a:cubicBezTo>
                <a:cubicBezTo>
                  <a:pt x="534955" y="292359"/>
                  <a:pt x="600764" y="227151"/>
                  <a:pt x="671804" y="167951"/>
                </a:cubicBezTo>
                <a:cubicBezTo>
                  <a:pt x="694345" y="149167"/>
                  <a:pt x="722976" y="138903"/>
                  <a:pt x="746449" y="121298"/>
                </a:cubicBezTo>
                <a:cubicBezTo>
                  <a:pt x="797744" y="82827"/>
                  <a:pt x="895739" y="0"/>
                  <a:pt x="895739" y="0"/>
                </a:cubicBezTo>
                <a:cubicBezTo>
                  <a:pt x="944595" y="16284"/>
                  <a:pt x="916777" y="2376"/>
                  <a:pt x="970384" y="55983"/>
                </a:cubicBezTo>
                <a:cubicBezTo>
                  <a:pt x="982825" y="68424"/>
                  <a:pt x="997947" y="78667"/>
                  <a:pt x="1007706" y="93306"/>
                </a:cubicBezTo>
                <a:cubicBezTo>
                  <a:pt x="1034993" y="134237"/>
                  <a:pt x="1019639" y="112327"/>
                  <a:pt x="1054359" y="158620"/>
                </a:cubicBezTo>
                <a:cubicBezTo>
                  <a:pt x="1093090" y="313548"/>
                  <a:pt x="1054846" y="143529"/>
                  <a:pt x="1082351" y="345232"/>
                </a:cubicBezTo>
                <a:cubicBezTo>
                  <a:pt x="1086637" y="376659"/>
                  <a:pt x="1083418" y="412148"/>
                  <a:pt x="1101012" y="438539"/>
                </a:cubicBezTo>
                <a:cubicBezTo>
                  <a:pt x="1111923" y="454906"/>
                  <a:pt x="1137393" y="455567"/>
                  <a:pt x="1156996" y="457200"/>
                </a:cubicBezTo>
                <a:cubicBezTo>
                  <a:pt x="1194318" y="460310"/>
                  <a:pt x="1231544" y="464971"/>
                  <a:pt x="1268963" y="466530"/>
                </a:cubicBezTo>
                <a:cubicBezTo>
                  <a:pt x="1380876" y="471193"/>
                  <a:pt x="1492898" y="472751"/>
                  <a:pt x="1604865" y="475861"/>
                </a:cubicBezTo>
                <a:cubicBezTo>
                  <a:pt x="1620416" y="478971"/>
                  <a:pt x="1638613" y="475974"/>
                  <a:pt x="1651518" y="485192"/>
                </a:cubicBezTo>
                <a:cubicBezTo>
                  <a:pt x="1669547" y="498070"/>
                  <a:pt x="1676260" y="552918"/>
                  <a:pt x="1679510" y="569167"/>
                </a:cubicBezTo>
                <a:cubicBezTo>
                  <a:pt x="1673290" y="656253"/>
                  <a:pt x="1670490" y="743650"/>
                  <a:pt x="1660849" y="830424"/>
                </a:cubicBezTo>
                <a:cubicBezTo>
                  <a:pt x="1658017" y="855915"/>
                  <a:pt x="1647955" y="880078"/>
                  <a:pt x="1642188" y="905069"/>
                </a:cubicBezTo>
                <a:cubicBezTo>
                  <a:pt x="1630816" y="954348"/>
                  <a:pt x="1631949" y="962287"/>
                  <a:pt x="1623526" y="1017037"/>
                </a:cubicBezTo>
                <a:cubicBezTo>
                  <a:pt x="1620649" y="1035735"/>
                  <a:pt x="1617306" y="1054359"/>
                  <a:pt x="1614196" y="1073020"/>
                </a:cubicBezTo>
                <a:cubicBezTo>
                  <a:pt x="1617306" y="1113453"/>
                  <a:pt x="1616053" y="1154460"/>
                  <a:pt x="1623526" y="1194318"/>
                </a:cubicBezTo>
                <a:cubicBezTo>
                  <a:pt x="1628510" y="1220897"/>
                  <a:pt x="1658693" y="1233401"/>
                  <a:pt x="1679510" y="1240971"/>
                </a:cubicBezTo>
                <a:cubicBezTo>
                  <a:pt x="1700789" y="1248709"/>
                  <a:pt x="1723183" y="1252973"/>
                  <a:pt x="1744824" y="1259632"/>
                </a:cubicBezTo>
                <a:cubicBezTo>
                  <a:pt x="1763625" y="1265417"/>
                  <a:pt x="1782544" y="1270988"/>
                  <a:pt x="1800808" y="1278294"/>
                </a:cubicBezTo>
                <a:cubicBezTo>
                  <a:pt x="1856593" y="1300608"/>
                  <a:pt x="1831572" y="1291658"/>
                  <a:pt x="1875453" y="1306286"/>
                </a:cubicBezTo>
                <a:cubicBezTo>
                  <a:pt x="1884784" y="1296955"/>
                  <a:pt x="1896126" y="1289273"/>
                  <a:pt x="1903445" y="1278294"/>
                </a:cubicBezTo>
                <a:cubicBezTo>
                  <a:pt x="1908901" y="1270110"/>
                  <a:pt x="1909244" y="1259482"/>
                  <a:pt x="1912775" y="1250302"/>
                </a:cubicBezTo>
                <a:cubicBezTo>
                  <a:pt x="1924800" y="1219037"/>
                  <a:pt x="1932863" y="1185720"/>
                  <a:pt x="1950098" y="1156996"/>
                </a:cubicBezTo>
                <a:cubicBezTo>
                  <a:pt x="1998201" y="1076825"/>
                  <a:pt x="1957817" y="1138231"/>
                  <a:pt x="2034073" y="1045028"/>
                </a:cubicBezTo>
                <a:cubicBezTo>
                  <a:pt x="2054105" y="1020545"/>
                  <a:pt x="2064542" y="998850"/>
                  <a:pt x="2090057" y="979714"/>
                </a:cubicBezTo>
                <a:cubicBezTo>
                  <a:pt x="2130698" y="949233"/>
                  <a:pt x="2161927" y="941704"/>
                  <a:pt x="2211355" y="923730"/>
                </a:cubicBezTo>
                <a:cubicBezTo>
                  <a:pt x="2220598" y="920369"/>
                  <a:pt x="2229703" y="916329"/>
                  <a:pt x="2239347" y="914400"/>
                </a:cubicBezTo>
                <a:cubicBezTo>
                  <a:pt x="2260912" y="910087"/>
                  <a:pt x="2282890" y="908179"/>
                  <a:pt x="2304661" y="905069"/>
                </a:cubicBezTo>
                <a:cubicBezTo>
                  <a:pt x="2341984" y="908179"/>
                  <a:pt x="2380543" y="904376"/>
                  <a:pt x="2416629" y="914400"/>
                </a:cubicBezTo>
                <a:cubicBezTo>
                  <a:pt x="2457021" y="925620"/>
                  <a:pt x="2472386" y="955527"/>
                  <a:pt x="2500604" y="979714"/>
                </a:cubicBezTo>
                <a:cubicBezTo>
                  <a:pt x="2512411" y="989834"/>
                  <a:pt x="2526930" y="996710"/>
                  <a:pt x="2537926" y="1007706"/>
                </a:cubicBezTo>
                <a:cubicBezTo>
                  <a:pt x="2548922" y="1018702"/>
                  <a:pt x="2555962" y="1033082"/>
                  <a:pt x="2565918" y="1045028"/>
                </a:cubicBezTo>
                <a:cubicBezTo>
                  <a:pt x="2590480" y="1074502"/>
                  <a:pt x="2605089" y="1069237"/>
                  <a:pt x="2621902" y="1119673"/>
                </a:cubicBezTo>
                <a:cubicBezTo>
                  <a:pt x="2625012" y="1129004"/>
                  <a:pt x="2627359" y="1138625"/>
                  <a:pt x="2631233" y="1147665"/>
                </a:cubicBezTo>
                <a:cubicBezTo>
                  <a:pt x="2636712" y="1160450"/>
                  <a:pt x="2643139" y="1172829"/>
                  <a:pt x="2649894" y="1184988"/>
                </a:cubicBezTo>
                <a:cubicBezTo>
                  <a:pt x="2660791" y="1204603"/>
                  <a:pt x="2681964" y="1239216"/>
                  <a:pt x="2696547" y="1259632"/>
                </a:cubicBezTo>
                <a:cubicBezTo>
                  <a:pt x="2705586" y="1272287"/>
                  <a:pt x="2715208" y="1284514"/>
                  <a:pt x="2724539" y="1296955"/>
                </a:cubicBezTo>
                <a:cubicBezTo>
                  <a:pt x="2740755" y="1345605"/>
                  <a:pt x="2721878" y="1308068"/>
                  <a:pt x="2761861" y="1343608"/>
                </a:cubicBezTo>
                <a:cubicBezTo>
                  <a:pt x="2781586" y="1361141"/>
                  <a:pt x="2796732" y="1383757"/>
                  <a:pt x="2817845" y="1399592"/>
                </a:cubicBezTo>
                <a:cubicBezTo>
                  <a:pt x="2842980" y="1418443"/>
                  <a:pt x="2903149" y="1467570"/>
                  <a:pt x="2939143" y="1483567"/>
                </a:cubicBezTo>
                <a:cubicBezTo>
                  <a:pt x="2949929" y="1488361"/>
                  <a:pt x="3015735" y="1500751"/>
                  <a:pt x="3023118" y="1502228"/>
                </a:cubicBezTo>
                <a:cubicBezTo>
                  <a:pt x="3069771" y="1499118"/>
                  <a:pt x="3116957" y="1500585"/>
                  <a:pt x="3163077" y="1492898"/>
                </a:cubicBezTo>
                <a:cubicBezTo>
                  <a:pt x="3174138" y="1491054"/>
                  <a:pt x="3180430" y="1477783"/>
                  <a:pt x="3191069" y="1474237"/>
                </a:cubicBezTo>
                <a:cubicBezTo>
                  <a:pt x="3218272" y="1465169"/>
                  <a:pt x="3247338" y="1462964"/>
                  <a:pt x="3275045" y="1455575"/>
                </a:cubicBezTo>
                <a:cubicBezTo>
                  <a:pt x="3294052" y="1450507"/>
                  <a:pt x="3312188" y="1442566"/>
                  <a:pt x="3331029" y="1436914"/>
                </a:cubicBezTo>
                <a:cubicBezTo>
                  <a:pt x="3363552" y="1427157"/>
                  <a:pt x="3380739" y="1425867"/>
                  <a:pt x="3415004" y="1418253"/>
                </a:cubicBezTo>
                <a:lnTo>
                  <a:pt x="3536302" y="1390261"/>
                </a:lnTo>
                <a:cubicBezTo>
                  <a:pt x="3545844" y="1387876"/>
                  <a:pt x="3554519" y="1382016"/>
                  <a:pt x="3564294" y="1380930"/>
                </a:cubicBezTo>
                <a:cubicBezTo>
                  <a:pt x="3610765" y="1375767"/>
                  <a:pt x="3657600" y="1374710"/>
                  <a:pt x="3704253" y="1371600"/>
                </a:cubicBezTo>
                <a:cubicBezTo>
                  <a:pt x="3806890" y="1374710"/>
                  <a:pt x="3909854" y="1372161"/>
                  <a:pt x="4012163" y="1380930"/>
                </a:cubicBezTo>
                <a:cubicBezTo>
                  <a:pt x="4030186" y="1382475"/>
                  <a:pt x="4036530" y="1418158"/>
                  <a:pt x="4040155" y="1427583"/>
                </a:cubicBezTo>
                <a:cubicBezTo>
                  <a:pt x="4046348" y="1443684"/>
                  <a:pt x="4086710" y="1551080"/>
                  <a:pt x="4105469" y="1576873"/>
                </a:cubicBezTo>
                <a:cubicBezTo>
                  <a:pt x="4118404" y="1594659"/>
                  <a:pt x="4142286" y="1603855"/>
                  <a:pt x="4152122" y="1623526"/>
                </a:cubicBezTo>
                <a:cubicBezTo>
                  <a:pt x="4158343" y="1635967"/>
                  <a:pt x="4160948" y="1651013"/>
                  <a:pt x="4170784" y="1660849"/>
                </a:cubicBezTo>
                <a:cubicBezTo>
                  <a:pt x="4180619" y="1670684"/>
                  <a:pt x="4197127" y="1670971"/>
                  <a:pt x="4208106" y="1679510"/>
                </a:cubicBezTo>
                <a:cubicBezTo>
                  <a:pt x="4241980" y="1705856"/>
                  <a:pt x="4253977" y="1735103"/>
                  <a:pt x="4292082" y="1754155"/>
                </a:cubicBezTo>
                <a:cubicBezTo>
                  <a:pt x="4309676" y="1762952"/>
                  <a:pt x="4329801" y="1765511"/>
                  <a:pt x="4348065" y="1772816"/>
                </a:cubicBezTo>
                <a:cubicBezTo>
                  <a:pt x="4405778" y="1795901"/>
                  <a:pt x="4368238" y="1793262"/>
                  <a:pt x="4441371" y="1810139"/>
                </a:cubicBezTo>
                <a:cubicBezTo>
                  <a:pt x="4462800" y="1815084"/>
                  <a:pt x="4484914" y="1816359"/>
                  <a:pt x="4506686" y="1819469"/>
                </a:cubicBezTo>
                <a:cubicBezTo>
                  <a:pt x="4565780" y="1813249"/>
                  <a:pt x="4625701" y="1812461"/>
                  <a:pt x="4683967" y="1800808"/>
                </a:cubicBezTo>
                <a:cubicBezTo>
                  <a:pt x="4734551" y="1790691"/>
                  <a:pt x="4801978" y="1717721"/>
                  <a:pt x="4833257" y="1698171"/>
                </a:cubicBezTo>
                <a:cubicBezTo>
                  <a:pt x="4858139" y="1682620"/>
                  <a:pt x="4882329" y="1665903"/>
                  <a:pt x="4907902" y="1651518"/>
                </a:cubicBezTo>
                <a:cubicBezTo>
                  <a:pt x="4943682" y="1631392"/>
                  <a:pt x="5008109" y="1601493"/>
                  <a:pt x="5047861" y="1586204"/>
                </a:cubicBezTo>
                <a:cubicBezTo>
                  <a:pt x="5111914" y="1561568"/>
                  <a:pt x="5087432" y="1573565"/>
                  <a:pt x="5141167" y="1558212"/>
                </a:cubicBezTo>
                <a:cubicBezTo>
                  <a:pt x="5150624" y="1555510"/>
                  <a:pt x="5159515" y="1550810"/>
                  <a:pt x="5169159" y="1548881"/>
                </a:cubicBezTo>
                <a:cubicBezTo>
                  <a:pt x="5190724" y="1544568"/>
                  <a:pt x="5212835" y="1543485"/>
                  <a:pt x="5234473" y="1539551"/>
                </a:cubicBezTo>
                <a:cubicBezTo>
                  <a:pt x="5247090" y="1537257"/>
                  <a:pt x="5259147" y="1532328"/>
                  <a:pt x="5271796" y="1530220"/>
                </a:cubicBezTo>
                <a:cubicBezTo>
                  <a:pt x="5296530" y="1526098"/>
                  <a:pt x="5321707" y="1525012"/>
                  <a:pt x="5346441" y="1520890"/>
                </a:cubicBezTo>
                <a:cubicBezTo>
                  <a:pt x="5346918" y="1520811"/>
                  <a:pt x="5451590" y="1501391"/>
                  <a:pt x="5477069" y="1492898"/>
                </a:cubicBezTo>
                <a:cubicBezTo>
                  <a:pt x="5492958" y="1487602"/>
                  <a:pt x="5507833" y="1479533"/>
                  <a:pt x="5523722" y="1474237"/>
                </a:cubicBezTo>
                <a:cubicBezTo>
                  <a:pt x="5535888" y="1470182"/>
                  <a:pt x="5548673" y="1468280"/>
                  <a:pt x="5561045" y="1464906"/>
                </a:cubicBezTo>
                <a:cubicBezTo>
                  <a:pt x="5582890" y="1458948"/>
                  <a:pt x="5604588" y="1452465"/>
                  <a:pt x="5626359" y="1446245"/>
                </a:cubicBezTo>
                <a:cubicBezTo>
                  <a:pt x="5635690" y="1440024"/>
                  <a:pt x="5644321" y="1432598"/>
                  <a:pt x="5654351" y="1427583"/>
                </a:cubicBezTo>
                <a:cubicBezTo>
                  <a:pt x="5663148" y="1423185"/>
                  <a:pt x="5675388" y="1425208"/>
                  <a:pt x="5682343" y="1418253"/>
                </a:cubicBezTo>
                <a:cubicBezTo>
                  <a:pt x="5707418" y="1393178"/>
                  <a:pt x="5747657" y="1334277"/>
                  <a:pt x="5747657" y="1334277"/>
                </a:cubicBezTo>
                <a:cubicBezTo>
                  <a:pt x="5750767" y="1321836"/>
                  <a:pt x="5752933" y="1309121"/>
                  <a:pt x="5756988" y="1296955"/>
                </a:cubicBezTo>
                <a:cubicBezTo>
                  <a:pt x="5765391" y="1271745"/>
                  <a:pt x="5778535" y="1248090"/>
                  <a:pt x="5784980" y="1222310"/>
                </a:cubicBezTo>
                <a:cubicBezTo>
                  <a:pt x="5791062" y="1197983"/>
                  <a:pt x="5789824" y="1172336"/>
                  <a:pt x="5794310" y="1147665"/>
                </a:cubicBezTo>
                <a:cubicBezTo>
                  <a:pt x="5796069" y="1137988"/>
                  <a:pt x="5795457" y="1125129"/>
                  <a:pt x="5803641" y="1119673"/>
                </a:cubicBezTo>
                <a:cubicBezTo>
                  <a:pt x="5816837" y="1110876"/>
                  <a:pt x="5834909" y="1114189"/>
                  <a:pt x="5850294" y="1110343"/>
                </a:cubicBezTo>
                <a:cubicBezTo>
                  <a:pt x="5859836" y="1107958"/>
                  <a:pt x="5868955" y="1104122"/>
                  <a:pt x="5878286" y="1101012"/>
                </a:cubicBezTo>
                <a:cubicBezTo>
                  <a:pt x="5915608" y="1104122"/>
                  <a:pt x="5953130" y="1105393"/>
                  <a:pt x="5990253" y="1110343"/>
                </a:cubicBezTo>
                <a:cubicBezTo>
                  <a:pt x="6000002" y="1111643"/>
                  <a:pt x="6009811" y="1114613"/>
                  <a:pt x="6018245" y="1119673"/>
                </a:cubicBezTo>
                <a:cubicBezTo>
                  <a:pt x="6025788" y="1124199"/>
                  <a:pt x="6028318" y="1136427"/>
                  <a:pt x="6036906" y="1138335"/>
                </a:cubicBezTo>
                <a:cubicBezTo>
                  <a:pt x="6058159" y="1143058"/>
                  <a:pt x="6080449" y="1138335"/>
                  <a:pt x="6102220" y="113833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/>
              <a:t>Path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b="1" dirty="0"/>
              <a:t>Balance-Schema </a:t>
            </a:r>
            <a:br>
              <a:rPr lang="de-DE" sz="3200" b="1" dirty="0"/>
            </a:br>
            <a:r>
              <a:rPr lang="en-US" sz="3200" b="1" dirty="0"/>
              <a:t>Gestalt-Elements: even vs. uneven </a:t>
            </a:r>
            <a:r>
              <a:rPr lang="en-US" sz="3200" dirty="0"/>
              <a:t>(in relation to a horizontal axis)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6226" y="1376772"/>
            <a:ext cx="9575101" cy="496855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400" dirty="0"/>
          </a:p>
          <a:p>
            <a:endParaRPr lang="en-US" sz="3400" dirty="0"/>
          </a:p>
          <a:p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r>
              <a:rPr lang="en-US" sz="3400" dirty="0"/>
              <a:t>				</a:t>
            </a:r>
            <a:endParaRPr lang="de-DE" sz="96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2783632" y="5589240"/>
            <a:ext cx="6120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>
            <a:cxnSpLocks/>
            <a:stCxn id="3" idx="0"/>
          </p:cNvCxnSpPr>
          <p:nvPr/>
        </p:nvCxnSpPr>
        <p:spPr>
          <a:xfrm>
            <a:off x="5403777" y="1376772"/>
            <a:ext cx="744758" cy="398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V="1">
            <a:off x="3791744" y="3789040"/>
            <a:ext cx="4320480" cy="7200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4151784" y="3284984"/>
            <a:ext cx="3960440" cy="10801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280" y="99391"/>
            <a:ext cx="8207375" cy="1143000"/>
          </a:xfrm>
        </p:spPr>
        <p:txBody>
          <a:bodyPr/>
          <a:lstStyle/>
          <a:p>
            <a:pPr algn="l" eaLnBrk="1" hangingPunct="1"/>
            <a:br>
              <a:rPr lang="de-DE" sz="3200" b="1" dirty="0"/>
            </a:br>
            <a:r>
              <a:rPr lang="de-DE" sz="3200" b="1" dirty="0" err="1"/>
              <a:t>Example</a:t>
            </a:r>
            <a:r>
              <a:rPr lang="de-DE" sz="3200" b="1" dirty="0"/>
              <a:t>: Image Schemata in Comics 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751" y="1892782"/>
            <a:ext cx="3890561" cy="369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704" y="1892782"/>
            <a:ext cx="3200263" cy="369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507742" y="5932614"/>
            <a:ext cx="4613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Asterix: </a:t>
            </a:r>
            <a:r>
              <a:rPr lang="de-DE" i="1" dirty="0"/>
              <a:t>La </a:t>
            </a:r>
            <a:r>
              <a:rPr lang="de-DE" i="1" dirty="0" err="1"/>
              <a:t>Zizanie</a:t>
            </a:r>
            <a:r>
              <a:rPr lang="de-DE" dirty="0"/>
              <a:t> (</a:t>
            </a:r>
            <a:r>
              <a:rPr lang="de-DE" dirty="0" err="1"/>
              <a:t>Goscinny</a:t>
            </a:r>
            <a:r>
              <a:rPr lang="de-DE" dirty="0"/>
              <a:t> and Uderzo, 1970)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2531"/>
            <a:ext cx="10515600" cy="1325563"/>
          </a:xfrm>
        </p:spPr>
        <p:txBody>
          <a:bodyPr>
            <a:noAutofit/>
          </a:bodyPr>
          <a:lstStyle/>
          <a:p>
            <a:pPr algn="l"/>
            <a:br>
              <a:rPr lang="de-DE" sz="2800" b="1" dirty="0"/>
            </a:br>
            <a:r>
              <a:rPr lang="de-DE" sz="2800" b="1" dirty="0"/>
              <a:t>The Source-Path-Goal-Schema (SPG) in Movies – An </a:t>
            </a:r>
            <a:r>
              <a:rPr lang="de-DE" sz="2800" b="1" dirty="0" err="1"/>
              <a:t>Example</a:t>
            </a:r>
            <a:r>
              <a:rPr lang="de-DE" sz="2800" b="1" dirty="0"/>
              <a:t>:</a:t>
            </a:r>
            <a:br>
              <a:rPr lang="de-DE" sz="2800" b="1" dirty="0"/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209" y="1254087"/>
            <a:ext cx="10942981" cy="7738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400" dirty="0"/>
              <a:t>	‚Life </a:t>
            </a:r>
            <a:r>
              <a:rPr lang="de-DE" sz="2400" dirty="0" err="1"/>
              <a:t>is</a:t>
            </a:r>
            <a:r>
              <a:rPr lang="de-DE" sz="2400" dirty="0"/>
              <a:t> a Journey‘-Metapher in </a:t>
            </a:r>
            <a:r>
              <a:rPr lang="de-DE" sz="2400" dirty="0" err="1"/>
              <a:t>animation</a:t>
            </a:r>
            <a:r>
              <a:rPr lang="de-DE" sz="2400" dirty="0"/>
              <a:t> </a:t>
            </a:r>
            <a:r>
              <a:rPr lang="de-DE" sz="2400" dirty="0" err="1"/>
              <a:t>movies</a:t>
            </a:r>
            <a:r>
              <a:rPr lang="de-DE" sz="2400" dirty="0"/>
              <a:t> (Charles Forceville)</a:t>
            </a:r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</p:txBody>
      </p:sp>
      <p:pic>
        <p:nvPicPr>
          <p:cNvPr id="4" name="Onlinemedien 3">
            <a:hlinkClick r:id="" action="ppaction://media"/>
            <a:extLst>
              <a:ext uri="{FF2B5EF4-FFF2-40B4-BE49-F238E27FC236}">
                <a16:creationId xmlns:a16="http://schemas.microsoft.com/office/drawing/2014/main" id="{18A47C85-87B0-424B-83AC-EC222BDBCD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7705" y="1757744"/>
            <a:ext cx="7953940" cy="447409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0A56DD1-0B11-45B4-A11A-DCE933034576}"/>
              </a:ext>
            </a:extLst>
          </p:cNvPr>
          <p:cNvSpPr/>
          <p:nvPr/>
        </p:nvSpPr>
        <p:spPr>
          <a:xfrm>
            <a:off x="2819400" y="5739393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endParaRPr lang="de-DE" sz="2000" dirty="0"/>
          </a:p>
          <a:p>
            <a:pPr>
              <a:buNone/>
            </a:pPr>
            <a:endParaRPr lang="de-DE" sz="2000" dirty="0"/>
          </a:p>
          <a:p>
            <a:pPr>
              <a:buNone/>
            </a:pPr>
            <a:r>
              <a:rPr lang="de-DE" dirty="0">
                <a:hlinkClick r:id="rId4"/>
              </a:rPr>
              <a:t>	https://www.youtube.com/watch?v=MvocTKD5o5A</a:t>
            </a:r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A516BC-5566-4FEA-9322-7740CE9A3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rgbClr val="002060"/>
                </a:solidFill>
              </a:rPr>
              <a:t>I.2. Group Work: Analysis of Image Schemata in a Movie Scene</a:t>
            </a:r>
          </a:p>
        </p:txBody>
      </p:sp>
    </p:spTree>
    <p:extLst>
      <p:ext uri="{BB962C8B-B14F-4D97-AF65-F5344CB8AC3E}">
        <p14:creationId xmlns:p14="http://schemas.microsoft.com/office/powerpoint/2010/main" val="377982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1013E-6B81-46DC-BF7B-A6FDB150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1. Part: </a:t>
            </a:r>
            <a:r>
              <a:rPr lang="en-US" sz="4400" b="1" cap="small" dirty="0"/>
              <a:t>Image Schemata and Primary Metaphors 		in Moving Images 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F9A8EC-7811-45B2-BEB9-93BB44C9E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10-11:30 am </a:t>
            </a:r>
          </a:p>
        </p:txBody>
      </p:sp>
    </p:spTree>
    <p:extLst>
      <p:ext uri="{BB962C8B-B14F-4D97-AF65-F5344CB8AC3E}">
        <p14:creationId xmlns:p14="http://schemas.microsoft.com/office/powerpoint/2010/main" val="33229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959E5-69DA-4420-B64A-F3E20D20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0"/>
            <a:ext cx="10528852" cy="1690688"/>
          </a:xfrm>
        </p:spPr>
        <p:txBody>
          <a:bodyPr>
            <a:normAutofit/>
          </a:bodyPr>
          <a:lstStyle/>
          <a:p>
            <a:r>
              <a:rPr lang="en-US" sz="3600" b="1" dirty="0"/>
              <a:t>Metaphoric use of image schemata by film style</a:t>
            </a:r>
            <a:br>
              <a:rPr lang="en-US" sz="3600" b="1" dirty="0"/>
            </a:br>
            <a:r>
              <a:rPr lang="en-US" sz="3100" b="1" dirty="0"/>
              <a:t>Example:  </a:t>
            </a:r>
            <a:r>
              <a:rPr lang="de-DE" sz="3100" b="1" i="1" dirty="0"/>
              <a:t>Inside Out </a:t>
            </a:r>
            <a:r>
              <a:rPr lang="de-DE" sz="3100" dirty="0"/>
              <a:t>(2015) – The Family-Dispute-Scene</a:t>
            </a:r>
            <a:endParaRPr lang="de-DE" sz="3200" dirty="0"/>
          </a:p>
        </p:txBody>
      </p:sp>
      <p:pic>
        <p:nvPicPr>
          <p:cNvPr id="4" name="Onlinemedien 3">
            <a:hlinkClick r:id="" action="ppaction://media"/>
            <a:extLst>
              <a:ext uri="{FF2B5EF4-FFF2-40B4-BE49-F238E27FC236}">
                <a16:creationId xmlns:a16="http://schemas.microsoft.com/office/drawing/2014/main" id="{30E27E78-6886-419A-AC72-C067E7A8460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1783" y="1780140"/>
            <a:ext cx="8779932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959E5-69DA-4420-B64A-F3E20D20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Metaphoric use of image schemata by film style</a:t>
            </a:r>
            <a:br>
              <a:rPr lang="en-US" sz="3600" b="1" dirty="0"/>
            </a:br>
            <a:r>
              <a:rPr lang="en-US" sz="3600" b="1" dirty="0"/>
              <a:t>An Example </a:t>
            </a:r>
            <a:r>
              <a:rPr lang="de-DE" sz="3200" b="1" i="1" dirty="0"/>
              <a:t>Inside Out </a:t>
            </a:r>
            <a:r>
              <a:rPr lang="de-DE" sz="3200" dirty="0"/>
              <a:t>(2015) – The Family-Dispute-Scene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402E2C-7783-489C-9E58-FEF066E24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Group-Task</a:t>
            </a:r>
            <a:r>
              <a:rPr lang="de-DE" dirty="0"/>
              <a:t>: </a:t>
            </a:r>
          </a:p>
          <a:p>
            <a:pPr marL="0" indent="0">
              <a:buNone/>
            </a:pPr>
            <a:r>
              <a:rPr lang="de-DE" dirty="0"/>
              <a:t>Link </a:t>
            </a:r>
            <a:r>
              <a:rPr lang="de-DE" dirty="0" err="1"/>
              <a:t>to</a:t>
            </a:r>
            <a:r>
              <a:rPr lang="de-DE" dirty="0"/>
              <a:t> the </a:t>
            </a:r>
            <a:r>
              <a:rPr lang="de-DE" dirty="0" err="1"/>
              <a:t>scene</a:t>
            </a:r>
            <a:r>
              <a:rPr lang="de-DE" dirty="0"/>
              <a:t>: </a:t>
            </a:r>
            <a:r>
              <a:rPr lang="en-US" sz="1900" u="sng" dirty="0">
                <a:hlinkClick r:id="rId2"/>
              </a:rPr>
              <a:t>https://www.youtube.com/watch?v=ZAL0nwCo0h8</a:t>
            </a:r>
            <a:r>
              <a:rPr lang="en-US" sz="1900" dirty="0"/>
              <a:t> </a:t>
            </a:r>
            <a:endParaRPr lang="de-DE" sz="1900" dirty="0"/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r>
              <a:rPr lang="en-US" dirty="0"/>
              <a:t>what </a:t>
            </a:r>
            <a:r>
              <a:rPr lang="en-US" b="1" i="1" dirty="0"/>
              <a:t>image schemata </a:t>
            </a:r>
            <a:r>
              <a:rPr lang="en-US" dirty="0"/>
              <a:t>can you identify in the </a:t>
            </a:r>
            <a:r>
              <a:rPr lang="en-US" b="1" dirty="0"/>
              <a:t>use of camera;</a:t>
            </a:r>
            <a:r>
              <a:rPr lang="en-US" dirty="0"/>
              <a:t> in the way</a:t>
            </a:r>
            <a:r>
              <a:rPr lang="en-US" b="1" dirty="0"/>
              <a:t>, images are composed</a:t>
            </a:r>
            <a:r>
              <a:rPr lang="en-US" dirty="0"/>
              <a:t>; the way, the </a:t>
            </a:r>
            <a:r>
              <a:rPr lang="en-US" b="1" dirty="0"/>
              <a:t>movement of characters </a:t>
            </a:r>
            <a:r>
              <a:rPr lang="en-US" dirty="0"/>
              <a:t>and </a:t>
            </a:r>
            <a:r>
              <a:rPr lang="en-US" b="1" dirty="0"/>
              <a:t>objects</a:t>
            </a:r>
            <a:r>
              <a:rPr lang="en-US" dirty="0"/>
              <a:t> are displayed, but also by the </a:t>
            </a:r>
            <a:r>
              <a:rPr lang="en-US" b="1" dirty="0"/>
              <a:t>use of sounds</a:t>
            </a:r>
            <a:r>
              <a:rPr lang="en-US" dirty="0"/>
              <a:t>?</a:t>
            </a:r>
            <a:endParaRPr lang="de-DE" dirty="0"/>
          </a:p>
          <a:p>
            <a:r>
              <a:rPr lang="en-US" dirty="0"/>
              <a:t>More specifically, please look especially for the following </a:t>
            </a:r>
            <a:r>
              <a:rPr lang="en-US" b="1" dirty="0"/>
              <a:t>image schemata</a:t>
            </a:r>
            <a:r>
              <a:rPr lang="en-US" dirty="0"/>
              <a:t>: 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Container (in/out)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Paths (here-there)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Force (strong/intense – weak/low)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26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D139C-D0E0-4F79-B674-C62F9C3E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Part II: </a:t>
            </a:r>
            <a:r>
              <a:rPr lang="en-US" sz="4400" b="1" cap="small" dirty="0"/>
              <a:t>Part II</a:t>
            </a:r>
            <a:r>
              <a:rPr lang="en-US" sz="4400" b="1" dirty="0"/>
              <a:t> </a:t>
            </a:r>
            <a:r>
              <a:rPr lang="en-US" sz="4400" b="1" cap="small" dirty="0"/>
              <a:t>Audiovisual Metaphors in Movies: Space Metaphors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91C785-179C-4823-9848-276823A46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2:00-3:30 pm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466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2AA2C-A4B0-4074-A563-539B192A2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rgbClr val="002060"/>
                </a:solidFill>
              </a:rPr>
              <a:t>II.1: </a:t>
            </a:r>
            <a:r>
              <a:rPr lang="de-DE" sz="3200" b="1" dirty="0" err="1">
                <a:solidFill>
                  <a:srgbClr val="002060"/>
                </a:solidFill>
              </a:rPr>
              <a:t>Introduction</a:t>
            </a:r>
            <a:r>
              <a:rPr lang="de-DE" sz="3200" b="1" dirty="0">
                <a:solidFill>
                  <a:srgbClr val="002060"/>
                </a:solidFill>
              </a:rPr>
              <a:t> </a:t>
            </a:r>
            <a:r>
              <a:rPr lang="de-DE" sz="3200" b="1" dirty="0" err="1">
                <a:solidFill>
                  <a:srgbClr val="002060"/>
                </a:solidFill>
              </a:rPr>
              <a:t>into</a:t>
            </a:r>
            <a:r>
              <a:rPr lang="de-DE" sz="3200" b="1" dirty="0">
                <a:solidFill>
                  <a:srgbClr val="002060"/>
                </a:solidFill>
              </a:rPr>
              <a:t> Audiovisual </a:t>
            </a:r>
            <a:r>
              <a:rPr lang="de-DE" sz="3200" b="1" dirty="0" err="1">
                <a:solidFill>
                  <a:srgbClr val="002060"/>
                </a:solidFill>
              </a:rPr>
              <a:t>Metaphors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9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5EB1A8AB-7E91-4C24-94FC-4B9AF4CEF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909" y="4725987"/>
            <a:ext cx="9064860" cy="1913329"/>
          </a:xfrm>
          <a:prstGeom prst="rect">
            <a:avLst/>
          </a:prstGeom>
          <a:solidFill>
            <a:srgbClr val="B3BA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28FF9AAF-6BFD-4D11-A216-0C735951E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5157789"/>
            <a:ext cx="3311525" cy="1081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84928339-1B57-4F71-A080-57B42275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908" y="1951107"/>
            <a:ext cx="4228856" cy="2565191"/>
          </a:xfrm>
          <a:prstGeom prst="rect">
            <a:avLst/>
          </a:prstGeom>
          <a:solidFill>
            <a:srgbClr val="B3BA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C988ADA2-C910-49EF-B6ED-0A54BCFD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524" y="2671133"/>
            <a:ext cx="1677362" cy="1615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2FB4BD27-9E02-420A-9169-A8AC8A21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150" y="2749618"/>
            <a:ext cx="1862139" cy="1688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79" name="Rectangle 7">
            <a:extLst>
              <a:ext uri="{FF2B5EF4-FFF2-40B4-BE49-F238E27FC236}">
                <a16:creationId xmlns:a16="http://schemas.microsoft.com/office/drawing/2014/main" id="{2F30C792-0923-4C10-A16B-6D4E3388B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485775"/>
            <a:ext cx="8207375" cy="1143000"/>
          </a:xfrm>
        </p:spPr>
        <p:txBody>
          <a:bodyPr/>
          <a:lstStyle/>
          <a:p>
            <a:br>
              <a:rPr lang="de-DE" altLang="de-DE" sz="2400"/>
            </a:br>
            <a:endParaRPr lang="de-DE" altLang="de-DE" sz="2400"/>
          </a:p>
        </p:txBody>
      </p:sp>
      <p:sp>
        <p:nvSpPr>
          <p:cNvPr id="105480" name="Rectangle 8">
            <a:extLst>
              <a:ext uri="{FF2B5EF4-FFF2-40B4-BE49-F238E27FC236}">
                <a16:creationId xmlns:a16="http://schemas.microsoft.com/office/drawing/2014/main" id="{DC461423-03E3-47A4-81FF-A290B4DAF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70567" y="2157802"/>
            <a:ext cx="1943100" cy="360362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de-DE" altLang="de-DE" sz="2000" b="1" dirty="0"/>
              <a:t>Source Domains</a:t>
            </a:r>
          </a:p>
        </p:txBody>
      </p:sp>
      <p:sp>
        <p:nvSpPr>
          <p:cNvPr id="105481" name="Rectangle 9">
            <a:extLst>
              <a:ext uri="{FF2B5EF4-FFF2-40B4-BE49-F238E27FC236}">
                <a16:creationId xmlns:a16="http://schemas.microsoft.com/office/drawing/2014/main" id="{46DEDF48-14F3-40F4-9EAD-68297C68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89" y="2778527"/>
            <a:ext cx="1727199" cy="27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de-DE" altLang="de-DE" sz="1800" dirty="0"/>
              <a:t>Image Schemata</a:t>
            </a:r>
          </a:p>
        </p:txBody>
      </p:sp>
      <p:sp>
        <p:nvSpPr>
          <p:cNvPr id="105482" name="Rectangle 10">
            <a:extLst>
              <a:ext uri="{FF2B5EF4-FFF2-40B4-BE49-F238E27FC236}">
                <a16:creationId xmlns:a16="http://schemas.microsoft.com/office/drawing/2014/main" id="{B9D1B529-E1EC-42FB-8E0E-5819584C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3357563"/>
            <a:ext cx="18732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tabLst>
                <a:tab pos="22447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22447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2244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de-DE" altLang="de-DE" sz="1200"/>
          </a:p>
        </p:txBody>
      </p:sp>
      <p:sp>
        <p:nvSpPr>
          <p:cNvPr id="105483" name="Line 11">
            <a:extLst>
              <a:ext uri="{FF2B5EF4-FFF2-40B4-BE49-F238E27FC236}">
                <a16:creationId xmlns:a16="http://schemas.microsoft.com/office/drawing/2014/main" id="{929CC157-608A-4D78-A4F4-80C82B832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4439" y="3768089"/>
            <a:ext cx="2974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84" name="Line 12">
            <a:extLst>
              <a:ext uri="{FF2B5EF4-FFF2-40B4-BE49-F238E27FC236}">
                <a16:creationId xmlns:a16="http://schemas.microsoft.com/office/drawing/2014/main" id="{4D7EB4CB-960C-4514-9ACC-0673D7872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8724" y="3562178"/>
            <a:ext cx="2974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85" name="Line 13">
            <a:extLst>
              <a:ext uri="{FF2B5EF4-FFF2-40B4-BE49-F238E27FC236}">
                <a16:creationId xmlns:a16="http://schemas.microsoft.com/office/drawing/2014/main" id="{0B985AF1-044F-4100-B6EC-FD7F54CF0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8724" y="3373819"/>
            <a:ext cx="2974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86" name="Freeform 14">
            <a:extLst>
              <a:ext uri="{FF2B5EF4-FFF2-40B4-BE49-F238E27FC236}">
                <a16:creationId xmlns:a16="http://schemas.microsoft.com/office/drawing/2014/main" id="{FBF7A9E8-8157-4765-A582-1C928ABA359B}"/>
              </a:ext>
            </a:extLst>
          </p:cNvPr>
          <p:cNvSpPr>
            <a:spLocks/>
          </p:cNvSpPr>
          <p:nvPr/>
        </p:nvSpPr>
        <p:spPr bwMode="auto">
          <a:xfrm>
            <a:off x="2788833" y="2325528"/>
            <a:ext cx="288925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87" name="Freeform 15">
            <a:extLst>
              <a:ext uri="{FF2B5EF4-FFF2-40B4-BE49-F238E27FC236}">
                <a16:creationId xmlns:a16="http://schemas.microsoft.com/office/drawing/2014/main" id="{D308A982-302E-4EB4-9B68-8BC5A4A97E4A}"/>
              </a:ext>
            </a:extLst>
          </p:cNvPr>
          <p:cNvSpPr>
            <a:spLocks/>
          </p:cNvSpPr>
          <p:nvPr/>
        </p:nvSpPr>
        <p:spPr bwMode="auto">
          <a:xfrm flipH="1">
            <a:off x="4872981" y="2343099"/>
            <a:ext cx="285750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88" name="Rectangle 16">
            <a:extLst>
              <a:ext uri="{FF2B5EF4-FFF2-40B4-BE49-F238E27FC236}">
                <a16:creationId xmlns:a16="http://schemas.microsoft.com/office/drawing/2014/main" id="{8E9F46AD-2F8E-4DB7-8C14-1318D5740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297" y="2785425"/>
            <a:ext cx="2012982" cy="57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800" dirty="0"/>
              <a:t>Cognitive </a:t>
            </a:r>
            <a:r>
              <a:rPr lang="de-DE" altLang="de-DE" sz="1800" dirty="0" err="1"/>
              <a:t>Concepts</a:t>
            </a:r>
            <a:r>
              <a:rPr lang="de-DE" altLang="de-DE" sz="1800" dirty="0"/>
              <a:t> </a:t>
            </a:r>
          </a:p>
        </p:txBody>
      </p:sp>
      <p:sp>
        <p:nvSpPr>
          <p:cNvPr id="105489" name="Rectangle 17">
            <a:extLst>
              <a:ext uri="{FF2B5EF4-FFF2-40B4-BE49-F238E27FC236}">
                <a16:creationId xmlns:a16="http://schemas.microsoft.com/office/drawing/2014/main" id="{DC2EE76F-A9F4-4206-9BB7-3ED8D0CE1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424" y="3067052"/>
            <a:ext cx="1316037" cy="10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Force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Path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Container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…</a:t>
            </a:r>
          </a:p>
        </p:txBody>
      </p:sp>
      <p:sp>
        <p:nvSpPr>
          <p:cNvPr id="105490" name="Rectangle 18">
            <a:extLst>
              <a:ext uri="{FF2B5EF4-FFF2-40B4-BE49-F238E27FC236}">
                <a16:creationId xmlns:a16="http://schemas.microsoft.com/office/drawing/2014/main" id="{92E9E1DA-7426-469C-986C-87F85C6D6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598" y="3113743"/>
            <a:ext cx="1335087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</a:t>
            </a:r>
            <a:r>
              <a:rPr lang="de-DE" altLang="de-DE" sz="1600" dirty="0" err="1"/>
              <a:t>Fire</a:t>
            </a:r>
            <a:endParaRPr lang="de-DE" altLang="de-DE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Journey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House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…</a:t>
            </a:r>
          </a:p>
        </p:txBody>
      </p:sp>
      <p:sp>
        <p:nvSpPr>
          <p:cNvPr id="105491" name="Rectangle 19">
            <a:extLst>
              <a:ext uri="{FF2B5EF4-FFF2-40B4-BE49-F238E27FC236}">
                <a16:creationId xmlns:a16="http://schemas.microsoft.com/office/drawing/2014/main" id="{4878F077-1D35-44FF-9CB2-8B692D6DC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804" y="1905756"/>
            <a:ext cx="3773968" cy="2546833"/>
          </a:xfrm>
          <a:prstGeom prst="rect">
            <a:avLst/>
          </a:prstGeom>
          <a:solidFill>
            <a:srgbClr val="B3BA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92" name="Rectangle 20">
            <a:extLst>
              <a:ext uri="{FF2B5EF4-FFF2-40B4-BE49-F238E27FC236}">
                <a16:creationId xmlns:a16="http://schemas.microsoft.com/office/drawing/2014/main" id="{ACC581CD-5627-40F3-96FF-E7099D95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403" y="2774407"/>
            <a:ext cx="1511300" cy="143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93" name="Rectangle 21">
            <a:extLst>
              <a:ext uri="{FF2B5EF4-FFF2-40B4-BE49-F238E27FC236}">
                <a16:creationId xmlns:a16="http://schemas.microsoft.com/office/drawing/2014/main" id="{1264C20C-51D5-43C3-B4A8-3208347F9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3570" y="2794627"/>
            <a:ext cx="1511300" cy="143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94" name="Rectangle 22">
            <a:extLst>
              <a:ext uri="{FF2B5EF4-FFF2-40B4-BE49-F238E27FC236}">
                <a16:creationId xmlns:a16="http://schemas.microsoft.com/office/drawing/2014/main" id="{5B8B922E-59AC-4089-A5BE-00DCDB0A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987" y="2147895"/>
            <a:ext cx="19431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000" b="1" dirty="0"/>
              <a:t>Target Domains</a:t>
            </a:r>
          </a:p>
        </p:txBody>
      </p:sp>
      <p:sp>
        <p:nvSpPr>
          <p:cNvPr id="105495" name="Rectangle 23">
            <a:extLst>
              <a:ext uri="{FF2B5EF4-FFF2-40B4-BE49-F238E27FC236}">
                <a16:creationId xmlns:a16="http://schemas.microsoft.com/office/drawing/2014/main" id="{CF94AD0B-ED7C-4745-9027-83F98B99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3357563"/>
            <a:ext cx="18732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tabLst>
                <a:tab pos="22447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22447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2244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de-DE" altLang="de-DE" sz="1200"/>
          </a:p>
        </p:txBody>
      </p:sp>
      <p:sp>
        <p:nvSpPr>
          <p:cNvPr id="105496" name="Line 24">
            <a:extLst>
              <a:ext uri="{FF2B5EF4-FFF2-40B4-BE49-F238E27FC236}">
                <a16:creationId xmlns:a16="http://schemas.microsoft.com/office/drawing/2014/main" id="{945A28FA-A196-42F0-A95C-D4C3A7402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0138" y="378227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7" name="Line 25">
            <a:extLst>
              <a:ext uri="{FF2B5EF4-FFF2-40B4-BE49-F238E27FC236}">
                <a16:creationId xmlns:a16="http://schemas.microsoft.com/office/drawing/2014/main" id="{21388537-0A10-45F6-A433-E181315E5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8528" y="3593737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8" name="Line 26">
            <a:extLst>
              <a:ext uri="{FF2B5EF4-FFF2-40B4-BE49-F238E27FC236}">
                <a16:creationId xmlns:a16="http://schemas.microsoft.com/office/drawing/2014/main" id="{163C2BE4-DEDA-4B79-AC22-8BF25A485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6019" y="338153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9" name="Freeform 27">
            <a:extLst>
              <a:ext uri="{FF2B5EF4-FFF2-40B4-BE49-F238E27FC236}">
                <a16:creationId xmlns:a16="http://schemas.microsoft.com/office/drawing/2014/main" id="{4E795B54-3058-470D-A983-CE5BE689F545}"/>
              </a:ext>
            </a:extLst>
          </p:cNvPr>
          <p:cNvSpPr>
            <a:spLocks/>
          </p:cNvSpPr>
          <p:nvPr/>
        </p:nvSpPr>
        <p:spPr bwMode="auto">
          <a:xfrm>
            <a:off x="7598087" y="2372842"/>
            <a:ext cx="431800" cy="361950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01" name="Rectangle 29">
            <a:extLst>
              <a:ext uri="{FF2B5EF4-FFF2-40B4-BE49-F238E27FC236}">
                <a16:creationId xmlns:a16="http://schemas.microsoft.com/office/drawing/2014/main" id="{4BBFA439-A51C-4F7B-967E-5021B1A31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832" y="3079153"/>
            <a:ext cx="1560123" cy="79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 err="1"/>
              <a:t>Emotions</a:t>
            </a:r>
            <a:endParaRPr lang="de-DE" altLang="de-DE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 err="1"/>
              <a:t>Processes</a:t>
            </a:r>
            <a:endParaRPr lang="de-DE" altLang="de-DE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States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…</a:t>
            </a:r>
          </a:p>
        </p:txBody>
      </p:sp>
      <p:sp>
        <p:nvSpPr>
          <p:cNvPr id="105502" name="Rectangle 30">
            <a:extLst>
              <a:ext uri="{FF2B5EF4-FFF2-40B4-BE49-F238E27FC236}">
                <a16:creationId xmlns:a16="http://schemas.microsoft.com/office/drawing/2014/main" id="{30A06874-9281-4063-8326-6F21C8D1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043" y="3019025"/>
            <a:ext cx="1325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Love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Life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Society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…</a:t>
            </a:r>
          </a:p>
        </p:txBody>
      </p:sp>
      <p:sp>
        <p:nvSpPr>
          <p:cNvPr id="105504" name="Line 32">
            <a:extLst>
              <a:ext uri="{FF2B5EF4-FFF2-40B4-BE49-F238E27FC236}">
                <a16:creationId xmlns:a16="http://schemas.microsoft.com/office/drawing/2014/main" id="{C25629B1-08B0-435E-B61F-6599987D1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3320033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05" name="Line 33">
            <a:extLst>
              <a:ext uri="{FF2B5EF4-FFF2-40B4-BE49-F238E27FC236}">
                <a16:creationId xmlns:a16="http://schemas.microsoft.com/office/drawing/2014/main" id="{7012FF0C-0C69-4CE3-B131-64DC0DD88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3537519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06" name="Line 34">
            <a:extLst>
              <a:ext uri="{FF2B5EF4-FFF2-40B4-BE49-F238E27FC236}">
                <a16:creationId xmlns:a16="http://schemas.microsoft.com/office/drawing/2014/main" id="{B1FF3F03-E255-47D6-9CE3-DEAEA9F1B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749847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07" name="Line 35">
            <a:extLst>
              <a:ext uri="{FF2B5EF4-FFF2-40B4-BE49-F238E27FC236}">
                <a16:creationId xmlns:a16="http://schemas.microsoft.com/office/drawing/2014/main" id="{10EE0711-C027-4A09-8D41-C64450720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3968526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08" name="Rectangle 36">
            <a:extLst>
              <a:ext uri="{FF2B5EF4-FFF2-40B4-BE49-F238E27FC236}">
                <a16:creationId xmlns:a16="http://schemas.microsoft.com/office/drawing/2014/main" id="{594D7A2B-6823-4291-9A76-CE058D67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157789"/>
            <a:ext cx="3311525" cy="1081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509" name="Line 37">
            <a:extLst>
              <a:ext uri="{FF2B5EF4-FFF2-40B4-BE49-F238E27FC236}">
                <a16:creationId xmlns:a16="http://schemas.microsoft.com/office/drawing/2014/main" id="{753AF95D-6342-4BE0-BA3E-CBD4F487B1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5962" y="3749847"/>
            <a:ext cx="0" cy="86360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10" name="Line 38">
            <a:extLst>
              <a:ext uri="{FF2B5EF4-FFF2-40B4-BE49-F238E27FC236}">
                <a16:creationId xmlns:a16="http://schemas.microsoft.com/office/drawing/2014/main" id="{E6706CBF-E5FD-464F-A7DF-FDBCC6EBF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2394" y="3537519"/>
            <a:ext cx="0" cy="107950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11" name="Line 39">
            <a:extLst>
              <a:ext uri="{FF2B5EF4-FFF2-40B4-BE49-F238E27FC236}">
                <a16:creationId xmlns:a16="http://schemas.microsoft.com/office/drawing/2014/main" id="{95F17BE4-A841-4B68-99D7-192DE1929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643" y="3320033"/>
            <a:ext cx="0" cy="1296987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12" name="Rectangle 40">
            <a:extLst>
              <a:ext uri="{FF2B5EF4-FFF2-40B4-BE49-F238E27FC236}">
                <a16:creationId xmlns:a16="http://schemas.microsoft.com/office/drawing/2014/main" id="{DD108992-8758-4316-9188-A69FAC89A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5163205"/>
            <a:ext cx="7877312" cy="55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LOVE IS FIRE				e.g. </a:t>
            </a:r>
            <a:r>
              <a:rPr lang="de-DE" altLang="de-DE" sz="1600" dirty="0" err="1"/>
              <a:t>linguistic</a:t>
            </a:r>
            <a:r>
              <a:rPr lang="de-DE" altLang="de-DE" sz="1600" dirty="0"/>
              <a:t>: ‚Burning </a:t>
            </a:r>
            <a:r>
              <a:rPr lang="de-DE" altLang="de-DE" sz="1600" dirty="0" err="1"/>
              <a:t>with</a:t>
            </a:r>
            <a:r>
              <a:rPr lang="de-DE" altLang="de-DE" sz="1600" dirty="0"/>
              <a:t> Love‘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de-DE" sz="1600" dirty="0"/>
          </a:p>
        </p:txBody>
      </p:sp>
      <p:sp>
        <p:nvSpPr>
          <p:cNvPr id="105513" name="Rectangle 41">
            <a:extLst>
              <a:ext uri="{FF2B5EF4-FFF2-40B4-BE49-F238E27FC236}">
                <a16:creationId xmlns:a16="http://schemas.microsoft.com/office/drawing/2014/main" id="{6BA0C049-4812-49BA-BA32-F175DF96F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656" y="5462627"/>
            <a:ext cx="7608887" cy="27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LIFE IS A JOURNEY 			e.g. </a:t>
            </a:r>
            <a:r>
              <a:rPr lang="de-DE" altLang="de-DE" sz="1600" dirty="0" err="1"/>
              <a:t>linguistic</a:t>
            </a:r>
            <a:r>
              <a:rPr lang="de-DE" altLang="de-DE" sz="1600" dirty="0"/>
              <a:t>: ‚Goal in Life‘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de-DE" sz="1600" dirty="0"/>
          </a:p>
        </p:txBody>
      </p:sp>
      <p:sp>
        <p:nvSpPr>
          <p:cNvPr id="105514" name="Rectangle 42">
            <a:extLst>
              <a:ext uri="{FF2B5EF4-FFF2-40B4-BE49-F238E27FC236}">
                <a16:creationId xmlns:a16="http://schemas.microsoft.com/office/drawing/2014/main" id="{5B1F541F-DECA-44DC-8669-00123FC0B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130" y="5729428"/>
            <a:ext cx="787607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dirty="0"/>
              <a:t>e.g. A SOCIETY IS A BODY			e.g. </a:t>
            </a:r>
            <a:r>
              <a:rPr lang="de-DE" altLang="de-DE" sz="1600" dirty="0" err="1"/>
              <a:t>linguistic</a:t>
            </a:r>
            <a:r>
              <a:rPr lang="de-DE" altLang="de-DE" sz="1600" dirty="0"/>
              <a:t>: ‚Health of a </a:t>
            </a:r>
            <a:r>
              <a:rPr lang="de-DE" altLang="de-DE" sz="1600" dirty="0" err="1"/>
              <a:t>society</a:t>
            </a:r>
            <a:r>
              <a:rPr lang="de-DE" altLang="de-DE" sz="1600" dirty="0"/>
              <a:t>‘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de-DE" sz="1600" dirty="0"/>
          </a:p>
        </p:txBody>
      </p:sp>
      <p:sp>
        <p:nvSpPr>
          <p:cNvPr id="105515" name="Rectangle 43">
            <a:extLst>
              <a:ext uri="{FF2B5EF4-FFF2-40B4-BE49-F238E27FC236}">
                <a16:creationId xmlns:a16="http://schemas.microsoft.com/office/drawing/2014/main" id="{8384316B-5EF8-4A92-B652-39231F7DA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519" y="4686372"/>
            <a:ext cx="3457575" cy="7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000" b="1" dirty="0" err="1"/>
              <a:t>Conceptual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Metaphors</a:t>
            </a:r>
            <a:endParaRPr lang="de-DE" altLang="de-DE" sz="2000" b="1" dirty="0"/>
          </a:p>
        </p:txBody>
      </p:sp>
      <p:sp>
        <p:nvSpPr>
          <p:cNvPr id="105516" name="Rectangle 44">
            <a:extLst>
              <a:ext uri="{FF2B5EF4-FFF2-40B4-BE49-F238E27FC236}">
                <a16:creationId xmlns:a16="http://schemas.microsoft.com/office/drawing/2014/main" id="{34351DB0-1BDD-43BF-A3CB-7DADAC3A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725988"/>
            <a:ext cx="25209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000" b="1" dirty="0" err="1"/>
              <a:t>Symbolic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Metaphors</a:t>
            </a:r>
            <a:endParaRPr lang="de-DE" altLang="de-DE" sz="2000" b="1" dirty="0"/>
          </a:p>
        </p:txBody>
      </p:sp>
      <p:sp>
        <p:nvSpPr>
          <p:cNvPr id="105517" name="Line 45">
            <a:extLst>
              <a:ext uri="{FF2B5EF4-FFF2-40B4-BE49-F238E27FC236}">
                <a16:creationId xmlns:a16="http://schemas.microsoft.com/office/drawing/2014/main" id="{8CC66843-CA07-4F95-8D59-42A54B93D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9" y="6022975"/>
            <a:ext cx="1152525" cy="0"/>
          </a:xfrm>
          <a:prstGeom prst="line">
            <a:avLst/>
          </a:prstGeom>
          <a:noFill/>
          <a:ln w="38100">
            <a:solidFill>
              <a:srgbClr val="F7F7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18" name="Line 46">
            <a:extLst>
              <a:ext uri="{FF2B5EF4-FFF2-40B4-BE49-F238E27FC236}">
                <a16:creationId xmlns:a16="http://schemas.microsoft.com/office/drawing/2014/main" id="{94F76171-5C2B-4D14-A261-927ADA3C1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9" y="5734050"/>
            <a:ext cx="1152525" cy="0"/>
          </a:xfrm>
          <a:prstGeom prst="line">
            <a:avLst/>
          </a:prstGeom>
          <a:noFill/>
          <a:ln w="38100">
            <a:solidFill>
              <a:srgbClr val="F7F7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19" name="Line 47">
            <a:extLst>
              <a:ext uri="{FF2B5EF4-FFF2-40B4-BE49-F238E27FC236}">
                <a16:creationId xmlns:a16="http://schemas.microsoft.com/office/drawing/2014/main" id="{1C70A113-560F-4F45-A7A8-F0712C10D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9" y="5446713"/>
            <a:ext cx="1152525" cy="0"/>
          </a:xfrm>
          <a:prstGeom prst="line">
            <a:avLst/>
          </a:prstGeom>
          <a:noFill/>
          <a:ln w="38100">
            <a:solidFill>
              <a:srgbClr val="F7F7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21" name="Rectangle 49">
            <a:extLst>
              <a:ext uri="{FF2B5EF4-FFF2-40B4-BE49-F238E27FC236}">
                <a16:creationId xmlns:a16="http://schemas.microsoft.com/office/drawing/2014/main" id="{98A64F6F-113B-487F-A942-1DFEC1442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723" y="369857"/>
            <a:ext cx="93497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711200">
              <a:lnSpc>
                <a:spcPct val="85000"/>
              </a:lnSpc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1pPr>
            <a:lvl2pPr algn="l" defTabSz="711200">
              <a:lnSpc>
                <a:spcPct val="85000"/>
              </a:lnSpc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2pPr>
            <a:lvl3pPr algn="l" defTabSz="711200">
              <a:lnSpc>
                <a:spcPct val="85000"/>
              </a:lnSpc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3pPr>
            <a:lvl4pPr algn="l" defTabSz="711200">
              <a:lnSpc>
                <a:spcPct val="85000"/>
              </a:lnSpc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4pPr>
            <a:lvl5pPr algn="l" defTabSz="711200">
              <a:lnSpc>
                <a:spcPct val="85000"/>
              </a:lnSpc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5pPr>
            <a:lvl6pPr marL="457200" defTabSz="711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6pPr>
            <a:lvl7pPr marL="914400" defTabSz="711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7pPr>
            <a:lvl8pPr marL="1371600" defTabSz="711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8pPr>
            <a:lvl9pPr marL="1828800" defTabSz="711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F374F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3200" dirty="0" err="1">
                <a:solidFill>
                  <a:schemeClr val="tx1"/>
                </a:solidFill>
              </a:rPr>
              <a:t>Conceptual</a:t>
            </a:r>
            <a:r>
              <a:rPr lang="de-DE" altLang="de-DE" sz="3200" dirty="0">
                <a:solidFill>
                  <a:schemeClr val="tx1"/>
                </a:solidFill>
              </a:rPr>
              <a:t> </a:t>
            </a:r>
            <a:r>
              <a:rPr lang="de-DE" altLang="de-DE" sz="3200" dirty="0" err="1">
                <a:solidFill>
                  <a:schemeClr val="tx1"/>
                </a:solidFill>
              </a:rPr>
              <a:t>Metaphors</a:t>
            </a:r>
            <a:r>
              <a:rPr lang="de-DE" altLang="de-DE" sz="3200" dirty="0">
                <a:solidFill>
                  <a:schemeClr val="tx1"/>
                </a:solidFill>
              </a:rPr>
              <a:t> –  </a:t>
            </a:r>
            <a:r>
              <a:rPr lang="de-DE" altLang="de-DE" sz="3200" dirty="0" err="1">
                <a:solidFill>
                  <a:schemeClr val="tx1"/>
                </a:solidFill>
              </a:rPr>
              <a:t>Symbolic</a:t>
            </a:r>
            <a:r>
              <a:rPr lang="de-DE" altLang="de-DE" sz="3200" dirty="0">
                <a:solidFill>
                  <a:schemeClr val="tx1"/>
                </a:solidFill>
              </a:rPr>
              <a:t> </a:t>
            </a:r>
            <a:r>
              <a:rPr lang="de-DE" altLang="de-DE" sz="3200" dirty="0" err="1">
                <a:solidFill>
                  <a:schemeClr val="tx1"/>
                </a:solidFill>
              </a:rPr>
              <a:t>Metaphors</a:t>
            </a:r>
            <a:r>
              <a:rPr lang="de-DE" altLang="de-DE" sz="3200" dirty="0">
                <a:solidFill>
                  <a:srgbClr val="A7B0CB"/>
                </a:solidFill>
              </a:rPr>
              <a:t> </a:t>
            </a:r>
            <a:br>
              <a:rPr lang="de-DE" altLang="de-DE" sz="3200" dirty="0">
                <a:solidFill>
                  <a:srgbClr val="A7B0CB"/>
                </a:solidFill>
              </a:rPr>
            </a:br>
            <a:endParaRPr lang="de-DE" altLang="de-DE" sz="3200" dirty="0"/>
          </a:p>
        </p:txBody>
      </p:sp>
      <p:sp>
        <p:nvSpPr>
          <p:cNvPr id="105523" name="Freeform 51">
            <a:extLst>
              <a:ext uri="{FF2B5EF4-FFF2-40B4-BE49-F238E27FC236}">
                <a16:creationId xmlns:a16="http://schemas.microsoft.com/office/drawing/2014/main" id="{E1EAF97B-0523-4F11-9789-74D4B2B09976}"/>
              </a:ext>
            </a:extLst>
          </p:cNvPr>
          <p:cNvSpPr>
            <a:spLocks/>
          </p:cNvSpPr>
          <p:nvPr/>
        </p:nvSpPr>
        <p:spPr bwMode="auto">
          <a:xfrm flipH="1">
            <a:off x="9698039" y="2373636"/>
            <a:ext cx="285750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build="p"/>
      <p:bldP spid="105481" grpId="0"/>
      <p:bldP spid="105488" grpId="0"/>
      <p:bldP spid="105489" grpId="0"/>
      <p:bldP spid="105489" grpId="1"/>
      <p:bldP spid="105490" grpId="0"/>
      <p:bldP spid="105490" grpId="1"/>
      <p:bldP spid="105494" grpId="0"/>
      <p:bldP spid="105501" grpId="0"/>
      <p:bldP spid="105502" grpId="0"/>
      <p:bldP spid="105512" grpId="0"/>
      <p:bldP spid="105513" grpId="0"/>
      <p:bldP spid="105514" grpId="0"/>
      <p:bldP spid="105515" grpId="0"/>
      <p:bldP spid="1055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070602F7-5189-466F-B7F5-39139807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30363"/>
            <a:ext cx="25542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AD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A094EFC6-D796-48E7-8B90-9994DE6D0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158" y="2078318"/>
            <a:ext cx="3928111" cy="2430182"/>
          </a:xfrm>
          <a:prstGeom prst="rect">
            <a:avLst/>
          </a:prstGeom>
          <a:solidFill>
            <a:srgbClr val="B3BA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1DB3C701-2169-4F56-832F-5CB863585A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01850" y="2157416"/>
            <a:ext cx="2376488" cy="358775"/>
          </a:xfrm>
          <a:noFill/>
          <a:ln/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de-DE" altLang="de-DE" sz="2000" b="1" dirty="0"/>
              <a:t>Source Domains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100BFD08-E94D-4E4E-B7E4-92B5AF1D1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99" y="2730503"/>
            <a:ext cx="1511300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6CD58242-CFE8-4421-9BAF-31A6E945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860" y="2772569"/>
            <a:ext cx="1511300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03" name="Rectangle 7">
            <a:extLst>
              <a:ext uri="{FF2B5EF4-FFF2-40B4-BE49-F238E27FC236}">
                <a16:creationId xmlns:a16="http://schemas.microsoft.com/office/drawing/2014/main" id="{6DA99BBD-B5E0-4AA7-A235-425D2275C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635" y="2787199"/>
            <a:ext cx="1536522" cy="4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de-DE" altLang="de-DE" sz="1600" b="1" dirty="0"/>
              <a:t>Image Schema</a:t>
            </a:r>
          </a:p>
        </p:txBody>
      </p:sp>
      <p:sp>
        <p:nvSpPr>
          <p:cNvPr id="106504" name="Rectangle 8">
            <a:extLst>
              <a:ext uri="{FF2B5EF4-FFF2-40B4-BE49-F238E27FC236}">
                <a16:creationId xmlns:a16="http://schemas.microsoft.com/office/drawing/2014/main" id="{09CCE0FB-8CED-446A-8E5E-636E276F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3355976"/>
            <a:ext cx="1873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tabLst>
                <a:tab pos="22447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22447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2244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de-DE" altLang="de-DE" sz="1200"/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4FFD5920-ED2E-4BE5-AA2F-C5ACF755E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3135" y="37592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06" name="Line 10">
            <a:extLst>
              <a:ext uri="{FF2B5EF4-FFF2-40B4-BE49-F238E27FC236}">
                <a16:creationId xmlns:a16="http://schemas.microsoft.com/office/drawing/2014/main" id="{762BFEF8-A926-4E40-9C1C-F28BA0C6F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3134" y="3568424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07" name="Line 11">
            <a:extLst>
              <a:ext uri="{FF2B5EF4-FFF2-40B4-BE49-F238E27FC236}">
                <a16:creationId xmlns:a16="http://schemas.microsoft.com/office/drawing/2014/main" id="{FF697DA8-99D4-4080-A46C-43B3C3548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3135" y="33655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08" name="Freeform 12">
            <a:extLst>
              <a:ext uri="{FF2B5EF4-FFF2-40B4-BE49-F238E27FC236}">
                <a16:creationId xmlns:a16="http://schemas.microsoft.com/office/drawing/2014/main" id="{377F38C9-BF62-454D-8908-493526B54490}"/>
              </a:ext>
            </a:extLst>
          </p:cNvPr>
          <p:cNvSpPr>
            <a:spLocks/>
          </p:cNvSpPr>
          <p:nvPr/>
        </p:nvSpPr>
        <p:spPr bwMode="auto">
          <a:xfrm>
            <a:off x="2101851" y="2371728"/>
            <a:ext cx="288925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09" name="Freeform 13">
            <a:extLst>
              <a:ext uri="{FF2B5EF4-FFF2-40B4-BE49-F238E27FC236}">
                <a16:creationId xmlns:a16="http://schemas.microsoft.com/office/drawing/2014/main" id="{7C89DEF5-3D32-4D72-984B-B4C406E06DF0}"/>
              </a:ext>
            </a:extLst>
          </p:cNvPr>
          <p:cNvSpPr>
            <a:spLocks/>
          </p:cNvSpPr>
          <p:nvPr/>
        </p:nvSpPr>
        <p:spPr bwMode="auto">
          <a:xfrm flipH="1">
            <a:off x="4191000" y="2371728"/>
            <a:ext cx="285750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10" name="Rectangle 14">
            <a:extLst>
              <a:ext uri="{FF2B5EF4-FFF2-40B4-BE49-F238E27FC236}">
                <a16:creationId xmlns:a16="http://schemas.microsoft.com/office/drawing/2014/main" id="{5D78F131-9A10-469C-B448-B2BC68CB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712" y="2783053"/>
            <a:ext cx="17287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b="1" dirty="0"/>
              <a:t>Gestalt of </a:t>
            </a:r>
            <a:r>
              <a:rPr lang="de-DE" altLang="de-DE" sz="1600" b="1" i="1" dirty="0" err="1"/>
              <a:t>Fire</a:t>
            </a:r>
            <a:endParaRPr lang="de-DE" altLang="de-DE" sz="1600" b="1" i="1" dirty="0"/>
          </a:p>
        </p:txBody>
      </p:sp>
      <p:sp>
        <p:nvSpPr>
          <p:cNvPr id="106511" name="Rectangle 15">
            <a:extLst>
              <a:ext uri="{FF2B5EF4-FFF2-40B4-BE49-F238E27FC236}">
                <a16:creationId xmlns:a16="http://schemas.microsoft.com/office/drawing/2014/main" id="{2FBAA410-B95A-4CDD-A7F6-E43B5A4A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514" y="3352524"/>
            <a:ext cx="8112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600" b="1" i="1" dirty="0"/>
              <a:t>Force</a:t>
            </a:r>
          </a:p>
        </p:txBody>
      </p:sp>
      <p:sp>
        <p:nvSpPr>
          <p:cNvPr id="106512" name="Rectangle 16">
            <a:extLst>
              <a:ext uri="{FF2B5EF4-FFF2-40B4-BE49-F238E27FC236}">
                <a16:creationId xmlns:a16="http://schemas.microsoft.com/office/drawing/2014/main" id="{48CE26EE-26C4-4261-8F75-9A8428A95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269" y="3254938"/>
            <a:ext cx="16033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de-DE" altLang="de-DE" sz="1200" dirty="0"/>
              <a:t>e.g. Heat </a:t>
            </a:r>
            <a:r>
              <a:rPr lang="de-DE" altLang="de-DE" sz="1200" dirty="0" err="1"/>
              <a:t>Haze</a:t>
            </a:r>
            <a:endParaRPr lang="de-DE" altLang="de-DE" sz="12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200" dirty="0"/>
              <a:t>e.g. </a:t>
            </a:r>
            <a:r>
              <a:rPr lang="de-DE" altLang="de-DE" sz="1200" dirty="0" err="1"/>
              <a:t>Cracking</a:t>
            </a:r>
            <a:r>
              <a:rPr lang="de-DE" altLang="de-DE" sz="1200" dirty="0"/>
              <a:t> Noise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200" dirty="0"/>
              <a:t>e.g. Music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200" dirty="0"/>
              <a:t>e.g. </a:t>
            </a:r>
            <a:r>
              <a:rPr lang="de-DE" altLang="de-DE" sz="1200" dirty="0" err="1"/>
              <a:t>Red</a:t>
            </a:r>
            <a:r>
              <a:rPr lang="de-DE" altLang="de-DE" sz="1200" dirty="0"/>
              <a:t> Colours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200" dirty="0"/>
              <a:t>…</a:t>
            </a:r>
          </a:p>
        </p:txBody>
      </p:sp>
      <p:sp>
        <p:nvSpPr>
          <p:cNvPr id="106513" name="Line 17">
            <a:extLst>
              <a:ext uri="{FF2B5EF4-FFF2-40B4-BE49-F238E27FC236}">
                <a16:creationId xmlns:a16="http://schemas.microsoft.com/office/drawing/2014/main" id="{65BC52A8-AAC4-4840-A1E7-F33F8CA26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0644" y="3568424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14" name="Rectangle 18">
            <a:extLst>
              <a:ext uri="{FF2B5EF4-FFF2-40B4-BE49-F238E27FC236}">
                <a16:creationId xmlns:a16="http://schemas.microsoft.com/office/drawing/2014/main" id="{B5741C34-C08D-4AAC-B553-BC45FD05A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158" y="1150940"/>
            <a:ext cx="7921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F7F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de-DE" altLang="de-DE" sz="2400" b="1" dirty="0" err="1"/>
              <a:t>Conceptual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Metaphor</a:t>
            </a:r>
            <a:r>
              <a:rPr lang="de-DE" altLang="de-DE" sz="2400" b="1" dirty="0"/>
              <a:t>: ‚Love </a:t>
            </a:r>
            <a:r>
              <a:rPr lang="de-DE" altLang="de-DE" sz="2400" b="1" dirty="0" err="1"/>
              <a:t>is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Fire</a:t>
            </a:r>
            <a:r>
              <a:rPr lang="de-DE" altLang="de-DE" sz="2400" b="1" dirty="0"/>
              <a:t>‘ </a:t>
            </a:r>
          </a:p>
        </p:txBody>
      </p:sp>
      <p:sp>
        <p:nvSpPr>
          <p:cNvPr id="106515" name="Rectangle 19">
            <a:extLst>
              <a:ext uri="{FF2B5EF4-FFF2-40B4-BE49-F238E27FC236}">
                <a16:creationId xmlns:a16="http://schemas.microsoft.com/office/drawing/2014/main" id="{20E8BA38-52B6-41EC-B38C-85519886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4" y="2099212"/>
            <a:ext cx="3752848" cy="2430182"/>
          </a:xfrm>
          <a:prstGeom prst="rect">
            <a:avLst/>
          </a:prstGeom>
          <a:solidFill>
            <a:srgbClr val="B3BA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16" name="Rectangle 20">
            <a:extLst>
              <a:ext uri="{FF2B5EF4-FFF2-40B4-BE49-F238E27FC236}">
                <a16:creationId xmlns:a16="http://schemas.microsoft.com/office/drawing/2014/main" id="{ABE88A94-F6EA-4388-91C5-B8BD13223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2852738"/>
            <a:ext cx="1636712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17" name="Rectangle 21">
            <a:extLst>
              <a:ext uri="{FF2B5EF4-FFF2-40B4-BE49-F238E27FC236}">
                <a16:creationId xmlns:a16="http://schemas.microsoft.com/office/drawing/2014/main" id="{60525398-D1F9-4221-B029-36F6E4D9F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288" y="2852738"/>
            <a:ext cx="1314450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518" name="Rectangle 22">
            <a:extLst>
              <a:ext uri="{FF2B5EF4-FFF2-40B4-BE49-F238E27FC236}">
                <a16:creationId xmlns:a16="http://schemas.microsoft.com/office/drawing/2014/main" id="{790CAB41-FBED-48FC-9382-C6E13E043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2276476"/>
            <a:ext cx="19431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000" b="1" dirty="0"/>
              <a:t>Target Domains </a:t>
            </a:r>
          </a:p>
        </p:txBody>
      </p:sp>
      <p:sp>
        <p:nvSpPr>
          <p:cNvPr id="106519" name="Rectangle 23">
            <a:extLst>
              <a:ext uri="{FF2B5EF4-FFF2-40B4-BE49-F238E27FC236}">
                <a16:creationId xmlns:a16="http://schemas.microsoft.com/office/drawing/2014/main" id="{00530F2C-C466-435C-B2C6-ADECB4439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355976"/>
            <a:ext cx="1873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tabLst>
                <a:tab pos="22447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22447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2244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22447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de-DE" altLang="de-DE" sz="1200"/>
          </a:p>
        </p:txBody>
      </p:sp>
      <p:sp>
        <p:nvSpPr>
          <p:cNvPr id="106520" name="Line 24">
            <a:extLst>
              <a:ext uri="{FF2B5EF4-FFF2-40B4-BE49-F238E27FC236}">
                <a16:creationId xmlns:a16="http://schemas.microsoft.com/office/drawing/2014/main" id="{366D2A1D-45EE-40F4-9487-3E4AF49067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3264" y="378777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1" name="Line 25">
            <a:extLst>
              <a:ext uri="{FF2B5EF4-FFF2-40B4-BE49-F238E27FC236}">
                <a16:creationId xmlns:a16="http://schemas.microsoft.com/office/drawing/2014/main" id="{33F95E5B-08F2-4FDA-A515-557447EAA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3264" y="357187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2" name="Line 26">
            <a:extLst>
              <a:ext uri="{FF2B5EF4-FFF2-40B4-BE49-F238E27FC236}">
                <a16:creationId xmlns:a16="http://schemas.microsoft.com/office/drawing/2014/main" id="{E8862830-4744-4FBD-B97B-8FF9AE90A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3264" y="335597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3" name="Freeform 27">
            <a:extLst>
              <a:ext uri="{FF2B5EF4-FFF2-40B4-BE49-F238E27FC236}">
                <a16:creationId xmlns:a16="http://schemas.microsoft.com/office/drawing/2014/main" id="{6D18CF70-AD53-4181-B8C7-6C23B4189A48}"/>
              </a:ext>
            </a:extLst>
          </p:cNvPr>
          <p:cNvSpPr>
            <a:spLocks/>
          </p:cNvSpPr>
          <p:nvPr/>
        </p:nvSpPr>
        <p:spPr bwMode="auto">
          <a:xfrm>
            <a:off x="7070329" y="2479141"/>
            <a:ext cx="431800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4" name="Freeform 28">
            <a:extLst>
              <a:ext uri="{FF2B5EF4-FFF2-40B4-BE49-F238E27FC236}">
                <a16:creationId xmlns:a16="http://schemas.microsoft.com/office/drawing/2014/main" id="{0F3B0664-9C7E-4E8A-8B04-DC7EF8C7DB1B}"/>
              </a:ext>
            </a:extLst>
          </p:cNvPr>
          <p:cNvSpPr>
            <a:spLocks/>
          </p:cNvSpPr>
          <p:nvPr/>
        </p:nvSpPr>
        <p:spPr bwMode="auto">
          <a:xfrm flipH="1">
            <a:off x="9181306" y="2492375"/>
            <a:ext cx="360363" cy="360363"/>
          </a:xfrm>
          <a:custGeom>
            <a:avLst/>
            <a:gdLst>
              <a:gd name="T0" fmla="*/ 182 w 182"/>
              <a:gd name="T1" fmla="*/ 0 h 227"/>
              <a:gd name="T2" fmla="*/ 0 w 182"/>
              <a:gd name="T3" fmla="*/ 0 h 227"/>
              <a:gd name="T4" fmla="*/ 0 w 18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5" name="Rectangle 29">
            <a:extLst>
              <a:ext uri="{FF2B5EF4-FFF2-40B4-BE49-F238E27FC236}">
                <a16:creationId xmlns:a16="http://schemas.microsoft.com/office/drawing/2014/main" id="{1F97B117-BFF7-44B1-B6AC-F5C2ED062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030001"/>
            <a:ext cx="172878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1950" indent="-36195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27088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de-DE" altLang="de-DE" sz="1600" b="1" dirty="0"/>
              <a:t>Emotional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de-DE" altLang="de-DE" sz="1600" b="1" dirty="0"/>
              <a:t>Experience</a:t>
            </a:r>
          </a:p>
          <a:p>
            <a:pPr algn="ctr">
              <a:lnSpc>
                <a:spcPct val="60000"/>
              </a:lnSpc>
              <a:buFontTx/>
              <a:buNone/>
            </a:pPr>
            <a:endParaRPr lang="de-DE" altLang="de-DE" sz="1200" dirty="0"/>
          </a:p>
          <a:p>
            <a:pPr algn="ctr">
              <a:lnSpc>
                <a:spcPct val="60000"/>
              </a:lnSpc>
              <a:buFontTx/>
              <a:buNone/>
            </a:pPr>
            <a:r>
              <a:rPr lang="de-DE" altLang="de-DE" sz="1600" dirty="0" err="1"/>
              <a:t>Dynamic,Intensity</a:t>
            </a:r>
            <a:endParaRPr lang="de-DE" altLang="de-DE" sz="1600" dirty="0"/>
          </a:p>
        </p:txBody>
      </p:sp>
      <p:sp>
        <p:nvSpPr>
          <p:cNvPr id="106526" name="Line 30">
            <a:extLst>
              <a:ext uri="{FF2B5EF4-FFF2-40B4-BE49-F238E27FC236}">
                <a16:creationId xmlns:a16="http://schemas.microsoft.com/office/drawing/2014/main" id="{46845494-98CA-4F50-864F-F81675E1D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2789" y="396875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7" name="Line 31">
            <a:extLst>
              <a:ext uri="{FF2B5EF4-FFF2-40B4-BE49-F238E27FC236}">
                <a16:creationId xmlns:a16="http://schemas.microsoft.com/office/drawing/2014/main" id="{1401BB7A-A79C-4C78-B79D-786DA0F4D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3135" y="39671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8" name="Line 32">
            <a:extLst>
              <a:ext uri="{FF2B5EF4-FFF2-40B4-BE49-F238E27FC236}">
                <a16:creationId xmlns:a16="http://schemas.microsoft.com/office/drawing/2014/main" id="{11DC750C-CBC7-443E-A66D-B6A527DB8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8176" y="5717381"/>
            <a:ext cx="1438275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29" name="Line 33">
            <a:extLst>
              <a:ext uri="{FF2B5EF4-FFF2-40B4-BE49-F238E27FC236}">
                <a16:creationId xmlns:a16="http://schemas.microsoft.com/office/drawing/2014/main" id="{69ED45FD-4C83-4CEE-A720-4EE4B7161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1850" y="4365626"/>
            <a:ext cx="1588" cy="1368425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530" name="Rectangle 34">
            <a:extLst>
              <a:ext uri="{FF2B5EF4-FFF2-40B4-BE49-F238E27FC236}">
                <a16:creationId xmlns:a16="http://schemas.microsoft.com/office/drawing/2014/main" id="{D2B1B268-9100-410D-A903-EDC8D4D8F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187" y="3175154"/>
            <a:ext cx="126365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de-DE" altLang="de-DE" sz="1600" b="1" i="1" dirty="0"/>
              <a:t>Love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de-DE" altLang="de-DE" sz="1600" dirty="0" err="1"/>
              <a:t>Synaesthetic</a:t>
            </a:r>
            <a:r>
              <a:rPr lang="de-DE" altLang="de-DE" sz="1600" dirty="0"/>
              <a:t>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de-DE" altLang="de-DE" sz="1600" dirty="0"/>
              <a:t>Gestalt</a:t>
            </a:r>
          </a:p>
        </p:txBody>
      </p:sp>
      <p:sp>
        <p:nvSpPr>
          <p:cNvPr id="106534" name="Text Box 38">
            <a:extLst>
              <a:ext uri="{FF2B5EF4-FFF2-40B4-BE49-F238E27FC236}">
                <a16:creationId xmlns:a16="http://schemas.microsoft.com/office/drawing/2014/main" id="{D025087A-20EA-42A3-9903-471661641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158" y="359790"/>
            <a:ext cx="8821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altLang="de-DE" sz="3200" b="1" dirty="0"/>
              <a:t>Audiovisual </a:t>
            </a:r>
            <a:r>
              <a:rPr lang="de-DE" altLang="de-DE" sz="3200" b="1" dirty="0" err="1"/>
              <a:t>Metaphors</a:t>
            </a:r>
            <a:r>
              <a:rPr lang="de-DE" altLang="de-DE" sz="3200" b="1" dirty="0"/>
              <a:t> in Moving Images</a:t>
            </a:r>
          </a:p>
        </p:txBody>
      </p:sp>
      <p:pic>
        <p:nvPicPr>
          <p:cNvPr id="4" name="Sequenz 01">
            <a:hlinkClick r:id="" action="ppaction://media"/>
            <a:extLst>
              <a:ext uri="{FF2B5EF4-FFF2-40B4-BE49-F238E27FC236}">
                <a16:creationId xmlns:a16="http://schemas.microsoft.com/office/drawing/2014/main" id="{0252FCA2-F08B-4711-AFB9-2EFA41936E4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0534" y="4596724"/>
            <a:ext cx="2806827" cy="22457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E9720-8C54-4E41-928C-6C1A64C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Audiovisual Metaphors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518E7B-511C-40E9-8505-4D63863C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“(…) movies, television shows, video games, or other moving images recurrently generate </a:t>
            </a:r>
            <a:r>
              <a:rPr lang="en-US" b="1" dirty="0"/>
              <a:t>audiovisual metaphors </a:t>
            </a:r>
            <a:r>
              <a:rPr lang="en-US" dirty="0"/>
              <a:t>in their </a:t>
            </a:r>
            <a:r>
              <a:rPr lang="en-US" b="1" dirty="0"/>
              <a:t>motifs</a:t>
            </a:r>
            <a:r>
              <a:rPr lang="en-US" dirty="0"/>
              <a:t> and in their </a:t>
            </a:r>
            <a:r>
              <a:rPr lang="en-US" b="1" dirty="0"/>
              <a:t>audiovisual</a:t>
            </a:r>
            <a:r>
              <a:rPr lang="en-US" dirty="0"/>
              <a:t> </a:t>
            </a:r>
            <a:r>
              <a:rPr lang="en-US" b="1" dirty="0"/>
              <a:t>compositions</a:t>
            </a:r>
            <a:r>
              <a:rPr lang="en-US" dirty="0"/>
              <a:t> </a:t>
            </a:r>
          </a:p>
          <a:p>
            <a:pPr marL="514350" indent="-514350">
              <a:buAutoNum type="alphaLcParenBoth"/>
            </a:pPr>
            <a:r>
              <a:rPr lang="en-US" dirty="0"/>
              <a:t>by manifesting </a:t>
            </a:r>
            <a:r>
              <a:rPr lang="en-US" b="1" dirty="0"/>
              <a:t>conceptual metaphors </a:t>
            </a:r>
            <a:r>
              <a:rPr lang="en-US" dirty="0"/>
              <a:t>already established in our minds and in (media-)culture; and </a:t>
            </a:r>
          </a:p>
          <a:p>
            <a:pPr marL="514350" indent="-514350">
              <a:buAutoNum type="alphaLcParenBoth"/>
            </a:pPr>
            <a:r>
              <a:rPr lang="en-US" dirty="0"/>
              <a:t>by </a:t>
            </a:r>
            <a:r>
              <a:rPr lang="en-US" b="1" dirty="0"/>
              <a:t>creating original mappings </a:t>
            </a:r>
            <a:r>
              <a:rPr lang="en-US" dirty="0"/>
              <a:t>in the </a:t>
            </a:r>
            <a:r>
              <a:rPr lang="en-US" b="1" dirty="0"/>
              <a:t>metaphoric use of embodied source domains</a:t>
            </a:r>
            <a:r>
              <a:rPr lang="en-US" dirty="0"/>
              <a:t>, which are elements of the very audiovisual composition and abstract or complex target domains in the genre-typical semantic framework of a piece.</a:t>
            </a:r>
          </a:p>
          <a:p>
            <a:pPr marL="457200" lvl="1" indent="0" algn="r">
              <a:buNone/>
            </a:pPr>
            <a:r>
              <a:rPr lang="en-US" dirty="0"/>
              <a:t>(Fahlenbrach 2016, p. 34)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540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5F2B0-BE24-4465-9EB2-04D31B4B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err="1"/>
              <a:t>Example</a:t>
            </a:r>
            <a:r>
              <a:rPr lang="de-DE" sz="3200" b="1" dirty="0"/>
              <a:t> for </a:t>
            </a:r>
            <a:r>
              <a:rPr lang="de-DE" sz="3200" b="1" dirty="0" err="1"/>
              <a:t>Metaphors</a:t>
            </a:r>
            <a:r>
              <a:rPr lang="de-DE" sz="3200" b="1" dirty="0"/>
              <a:t> in Visual &amp; Audiovisual Media:</a:t>
            </a:r>
            <a:br>
              <a:rPr lang="de-DE" sz="3200" dirty="0"/>
            </a:br>
            <a:r>
              <a:rPr lang="de-DE" sz="3200" b="1" dirty="0"/>
              <a:t>„</a:t>
            </a:r>
            <a:r>
              <a:rPr lang="de-DE" sz="3200" b="1" dirty="0" err="1"/>
              <a:t>Predatory</a:t>
            </a:r>
            <a:r>
              <a:rPr lang="de-DE" sz="3200" b="1" dirty="0"/>
              <a:t> </a:t>
            </a:r>
            <a:r>
              <a:rPr lang="de-DE" sz="3200" b="1" dirty="0" err="1"/>
              <a:t>Capitalism</a:t>
            </a:r>
            <a:r>
              <a:rPr lang="de-DE" sz="3200" b="1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9841A7-6B79-4F5B-815F-9FF68BE20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03" y="1355103"/>
            <a:ext cx="6450497" cy="1722645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Conceptual</a:t>
            </a:r>
            <a:r>
              <a:rPr lang="de-DE" b="1" dirty="0"/>
              <a:t> </a:t>
            </a:r>
            <a:r>
              <a:rPr lang="de-DE" b="1" dirty="0" err="1"/>
              <a:t>Metaphors</a:t>
            </a:r>
            <a:r>
              <a:rPr lang="de-DE" dirty="0"/>
              <a:t>: </a:t>
            </a:r>
          </a:p>
          <a:p>
            <a:pPr marL="0" indent="0">
              <a:buNone/>
            </a:pPr>
            <a:r>
              <a:rPr lang="de-DE" dirty="0"/>
              <a:t>‚</a:t>
            </a:r>
            <a:r>
              <a:rPr lang="de-DE" dirty="0" err="1"/>
              <a:t>Capitalism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‘ -&gt;‘</a:t>
            </a:r>
            <a:r>
              <a:rPr lang="de-DE" dirty="0" err="1"/>
              <a:t>capitalism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‘ -&gt;‘</a:t>
            </a:r>
            <a:r>
              <a:rPr lang="de-DE" dirty="0" err="1"/>
              <a:t>capitalism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predator</a:t>
            </a:r>
            <a:r>
              <a:rPr lang="de-DE" dirty="0"/>
              <a:t>‘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F8F62-0E8A-40E0-B4D0-499DF7E78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6" y="1819897"/>
            <a:ext cx="4274550" cy="48890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2008B3-364A-478B-A200-FA20B146D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29" y="3184676"/>
            <a:ext cx="6699871" cy="33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25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4800600" y="1630363"/>
            <a:ext cx="25542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285323" y="1135843"/>
            <a:ext cx="4547947" cy="2878436"/>
          </a:xfrm>
          <a:prstGeom prst="rect">
            <a:avLst/>
          </a:prstGeom>
          <a:solidFill>
            <a:srgbClr val="B3BAD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51129" y="1314075"/>
            <a:ext cx="2690745" cy="425876"/>
          </a:xfrm>
          <a:noFill/>
          <a:ln/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de-DE" sz="2000" b="1" dirty="0"/>
              <a:t>Source Domain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1458005" y="1918183"/>
            <a:ext cx="1851173" cy="1788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3728713" y="1834906"/>
            <a:ext cx="1809377" cy="18499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1434223" y="1955881"/>
            <a:ext cx="1645071" cy="57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de-DE" sz="1600" b="1" dirty="0"/>
              <a:t>Image Schema</a:t>
            </a:r>
          </a:p>
        </p:txBody>
      </p:sp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2135188" y="3355976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tabLst>
                <a:tab pos="2244725" algn="l"/>
              </a:tabLst>
            </a:pPr>
            <a:endParaRPr lang="de-DE" sz="1200"/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>
            <a:off x="3332935" y="2812596"/>
            <a:ext cx="3271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8" name="Line 10"/>
          <p:cNvSpPr>
            <a:spLocks noChangeShapeType="1"/>
          </p:cNvSpPr>
          <p:nvPr/>
        </p:nvSpPr>
        <p:spPr bwMode="auto">
          <a:xfrm>
            <a:off x="3332935" y="2625271"/>
            <a:ext cx="3271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>
            <a:off x="3332935" y="2418896"/>
            <a:ext cx="3271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0" name="Freeform 12"/>
          <p:cNvSpPr>
            <a:spLocks/>
          </p:cNvSpPr>
          <p:nvPr/>
        </p:nvSpPr>
        <p:spPr bwMode="auto">
          <a:xfrm>
            <a:off x="2410572" y="1477668"/>
            <a:ext cx="327131" cy="427761"/>
          </a:xfrm>
          <a:custGeom>
            <a:avLst/>
            <a:gdLst/>
            <a:ahLst/>
            <a:cxnLst>
              <a:cxn ang="0">
                <a:pos x="182" y="0"/>
              </a:cxn>
              <a:cxn ang="0">
                <a:pos x="0" y="0"/>
              </a:cxn>
              <a:cxn ang="0">
                <a:pos x="0" y="227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1" name="Freeform 13"/>
          <p:cNvSpPr>
            <a:spLocks/>
          </p:cNvSpPr>
          <p:nvPr/>
        </p:nvSpPr>
        <p:spPr bwMode="auto">
          <a:xfrm flipH="1">
            <a:off x="4347652" y="1506477"/>
            <a:ext cx="285750" cy="360363"/>
          </a:xfrm>
          <a:custGeom>
            <a:avLst/>
            <a:gdLst/>
            <a:ahLst/>
            <a:cxnLst>
              <a:cxn ang="0">
                <a:pos x="182" y="0"/>
              </a:cxn>
              <a:cxn ang="0">
                <a:pos x="0" y="0"/>
              </a:cxn>
              <a:cxn ang="0">
                <a:pos x="0" y="227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2" name="Rectangle 14"/>
          <p:cNvSpPr>
            <a:spLocks noChangeArrowheads="1"/>
          </p:cNvSpPr>
          <p:nvPr/>
        </p:nvSpPr>
        <p:spPr bwMode="auto">
          <a:xfrm>
            <a:off x="3796073" y="2172941"/>
            <a:ext cx="1988526" cy="30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90000"/>
              </a:lnSpc>
              <a:spcBef>
                <a:spcPct val="20000"/>
              </a:spcBef>
            </a:pPr>
            <a:r>
              <a:rPr lang="de-DE" sz="1600" b="1" i="1" dirty="0"/>
              <a:t>Gestalt of Predator</a:t>
            </a:r>
          </a:p>
        </p:txBody>
      </p:sp>
      <p:sp>
        <p:nvSpPr>
          <p:cNvPr id="135183" name="Rectangle 15"/>
          <p:cNvSpPr>
            <a:spLocks noChangeArrowheads="1"/>
          </p:cNvSpPr>
          <p:nvPr/>
        </p:nvSpPr>
        <p:spPr bwMode="auto">
          <a:xfrm>
            <a:off x="1915528" y="2522291"/>
            <a:ext cx="811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de-DE" sz="1600" b="1" i="1" dirty="0"/>
              <a:t>Force</a:t>
            </a:r>
          </a:p>
        </p:txBody>
      </p:sp>
      <p:sp>
        <p:nvSpPr>
          <p:cNvPr id="135184" name="Rectangle 16"/>
          <p:cNvSpPr>
            <a:spLocks noChangeArrowheads="1"/>
          </p:cNvSpPr>
          <p:nvPr/>
        </p:nvSpPr>
        <p:spPr bwMode="auto">
          <a:xfrm>
            <a:off x="3812711" y="2429352"/>
            <a:ext cx="2177403" cy="91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de-DE" sz="1600" dirty="0" err="1"/>
              <a:t>physical</a:t>
            </a:r>
            <a:r>
              <a:rPr lang="de-DE" sz="1600" dirty="0"/>
              <a:t> </a:t>
            </a:r>
            <a:r>
              <a:rPr lang="de-DE" sz="1600" dirty="0" err="1"/>
              <a:t>superiority</a:t>
            </a:r>
            <a:endParaRPr lang="de-DE" sz="1600" dirty="0"/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de-DE" sz="1600" dirty="0" err="1"/>
              <a:t>physical</a:t>
            </a:r>
            <a:r>
              <a:rPr lang="de-DE" sz="1600" dirty="0"/>
              <a:t> </a:t>
            </a:r>
            <a:r>
              <a:rPr lang="de-DE" sz="1600" dirty="0" err="1"/>
              <a:t>threat</a:t>
            </a:r>
            <a:r>
              <a:rPr lang="de-DE" sz="1600" dirty="0"/>
              <a:t> 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de-DE" sz="1600" dirty="0" err="1"/>
              <a:t>agressiveness</a:t>
            </a:r>
            <a:endParaRPr lang="de-DE" sz="1600" dirty="0"/>
          </a:p>
          <a:p>
            <a:pPr marL="95250" indent="-95250">
              <a:lnSpc>
                <a:spcPct val="90000"/>
              </a:lnSpc>
              <a:spcBef>
                <a:spcPct val="20000"/>
              </a:spcBef>
            </a:pPr>
            <a:endParaRPr lang="de-DE" sz="1600" dirty="0"/>
          </a:p>
        </p:txBody>
      </p:sp>
      <p:sp>
        <p:nvSpPr>
          <p:cNvPr id="135185" name="Line 17"/>
          <p:cNvSpPr>
            <a:spLocks noChangeShapeType="1"/>
          </p:cNvSpPr>
          <p:nvPr/>
        </p:nvSpPr>
        <p:spPr bwMode="auto">
          <a:xfrm>
            <a:off x="5723395" y="2625271"/>
            <a:ext cx="1009650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7" name="Rectangle 19"/>
          <p:cNvSpPr>
            <a:spLocks noChangeArrowheads="1"/>
          </p:cNvSpPr>
          <p:nvPr/>
        </p:nvSpPr>
        <p:spPr bwMode="auto">
          <a:xfrm>
            <a:off x="6733045" y="1107044"/>
            <a:ext cx="4539374" cy="2878436"/>
          </a:xfrm>
          <a:prstGeom prst="rect">
            <a:avLst/>
          </a:prstGeom>
          <a:solidFill>
            <a:srgbClr val="B3BAD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88" name="Rectangle 20"/>
          <p:cNvSpPr>
            <a:spLocks noChangeArrowheads="1"/>
          </p:cNvSpPr>
          <p:nvPr/>
        </p:nvSpPr>
        <p:spPr bwMode="auto">
          <a:xfrm>
            <a:off x="7113261" y="1946383"/>
            <a:ext cx="1806927" cy="16298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35189" name="Rectangle 21"/>
          <p:cNvSpPr>
            <a:spLocks noChangeArrowheads="1"/>
          </p:cNvSpPr>
          <p:nvPr/>
        </p:nvSpPr>
        <p:spPr bwMode="auto">
          <a:xfrm>
            <a:off x="9337869" y="1861217"/>
            <a:ext cx="1806927" cy="1682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90" name="Rectangle 22"/>
          <p:cNvSpPr>
            <a:spLocks noChangeArrowheads="1"/>
          </p:cNvSpPr>
          <p:nvPr/>
        </p:nvSpPr>
        <p:spPr bwMode="auto">
          <a:xfrm>
            <a:off x="7967606" y="1305191"/>
            <a:ext cx="1943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de-DE" sz="2000" b="1" dirty="0"/>
              <a:t>Target Domain</a:t>
            </a:r>
          </a:p>
        </p:txBody>
      </p:sp>
      <p:sp>
        <p:nvSpPr>
          <p:cNvPr id="135191" name="Rectangle 23"/>
          <p:cNvSpPr>
            <a:spLocks noChangeArrowheads="1"/>
          </p:cNvSpPr>
          <p:nvPr/>
        </p:nvSpPr>
        <p:spPr bwMode="auto">
          <a:xfrm>
            <a:off x="6580188" y="3355976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tabLst>
                <a:tab pos="2244725" algn="l"/>
              </a:tabLst>
            </a:pPr>
            <a:endParaRPr lang="de-DE" sz="1200"/>
          </a:p>
        </p:txBody>
      </p:sp>
      <p:sp>
        <p:nvSpPr>
          <p:cNvPr id="135192" name="Line 24"/>
          <p:cNvSpPr>
            <a:spLocks noChangeShapeType="1"/>
          </p:cNvSpPr>
          <p:nvPr/>
        </p:nvSpPr>
        <p:spPr bwMode="auto">
          <a:xfrm>
            <a:off x="8939156" y="272291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3" name="Line 25"/>
          <p:cNvSpPr>
            <a:spLocks noChangeShapeType="1"/>
          </p:cNvSpPr>
          <p:nvPr/>
        </p:nvSpPr>
        <p:spPr bwMode="auto">
          <a:xfrm>
            <a:off x="8939156" y="250701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4" name="Line 26"/>
          <p:cNvSpPr>
            <a:spLocks noChangeShapeType="1"/>
          </p:cNvSpPr>
          <p:nvPr/>
        </p:nvSpPr>
        <p:spPr bwMode="auto">
          <a:xfrm>
            <a:off x="8939156" y="229111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5" name="Freeform 27"/>
          <p:cNvSpPr>
            <a:spLocks/>
          </p:cNvSpPr>
          <p:nvPr/>
        </p:nvSpPr>
        <p:spPr bwMode="auto">
          <a:xfrm>
            <a:off x="7751706" y="1530161"/>
            <a:ext cx="431800" cy="360363"/>
          </a:xfrm>
          <a:custGeom>
            <a:avLst/>
            <a:gdLst/>
            <a:ahLst/>
            <a:cxnLst>
              <a:cxn ang="0">
                <a:pos x="182" y="0"/>
              </a:cxn>
              <a:cxn ang="0">
                <a:pos x="0" y="0"/>
              </a:cxn>
              <a:cxn ang="0">
                <a:pos x="0" y="227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6" name="Freeform 28"/>
          <p:cNvSpPr>
            <a:spLocks/>
          </p:cNvSpPr>
          <p:nvPr/>
        </p:nvSpPr>
        <p:spPr bwMode="auto">
          <a:xfrm flipH="1">
            <a:off x="9735187" y="1521091"/>
            <a:ext cx="360363" cy="360363"/>
          </a:xfrm>
          <a:custGeom>
            <a:avLst/>
            <a:gdLst/>
            <a:ahLst/>
            <a:cxnLst>
              <a:cxn ang="0">
                <a:pos x="182" y="0"/>
              </a:cxn>
              <a:cxn ang="0">
                <a:pos x="0" y="0"/>
              </a:cxn>
              <a:cxn ang="0">
                <a:pos x="0" y="227"/>
              </a:cxn>
            </a:cxnLst>
            <a:rect l="0" t="0" r="r" b="b"/>
            <a:pathLst>
              <a:path w="182" h="227">
                <a:moveTo>
                  <a:pt x="182" y="0"/>
                </a:moveTo>
                <a:lnTo>
                  <a:pt x="0" y="0"/>
                </a:lnTo>
                <a:lnTo>
                  <a:pt x="0" y="2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7" name="Rectangle 29"/>
          <p:cNvSpPr>
            <a:spLocks noChangeArrowheads="1"/>
          </p:cNvSpPr>
          <p:nvPr/>
        </p:nvSpPr>
        <p:spPr bwMode="auto">
          <a:xfrm>
            <a:off x="7113261" y="2085522"/>
            <a:ext cx="168225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de-DE" sz="16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de-DE" sz="1600" dirty="0"/>
              <a:t>Collective </a:t>
            </a:r>
            <a:r>
              <a:rPr lang="de-DE" sz="1600" dirty="0" err="1"/>
              <a:t>Anxiety</a:t>
            </a:r>
            <a:r>
              <a:rPr lang="de-DE" sz="1600" dirty="0"/>
              <a:t> of </a:t>
            </a:r>
            <a:r>
              <a:rPr lang="de-DE" sz="1600" dirty="0" err="1"/>
              <a:t>uncontrolled</a:t>
            </a:r>
            <a:r>
              <a:rPr lang="de-DE" sz="1600" dirty="0"/>
              <a:t> </a:t>
            </a:r>
            <a:r>
              <a:rPr lang="de-DE" sz="1600" dirty="0" err="1"/>
              <a:t>Capitalism</a:t>
            </a:r>
            <a:endParaRPr lang="de-DE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de-DE" sz="1600" dirty="0"/>
          </a:p>
        </p:txBody>
      </p:sp>
      <p:sp>
        <p:nvSpPr>
          <p:cNvPr id="135198" name="Line 30"/>
          <p:cNvSpPr>
            <a:spLocks noChangeShapeType="1"/>
          </p:cNvSpPr>
          <p:nvPr/>
        </p:nvSpPr>
        <p:spPr bwMode="auto">
          <a:xfrm>
            <a:off x="8948681" y="290389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9" name="Line 31"/>
          <p:cNvSpPr>
            <a:spLocks noChangeShapeType="1"/>
          </p:cNvSpPr>
          <p:nvPr/>
        </p:nvSpPr>
        <p:spPr bwMode="auto">
          <a:xfrm>
            <a:off x="3332935" y="3020559"/>
            <a:ext cx="3271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0" name="Line 32"/>
          <p:cNvSpPr>
            <a:spLocks noChangeShapeType="1"/>
          </p:cNvSpPr>
          <p:nvPr/>
        </p:nvSpPr>
        <p:spPr bwMode="auto">
          <a:xfrm flipH="1">
            <a:off x="8200848" y="5384839"/>
            <a:ext cx="1438275" cy="0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1" name="Line 33"/>
          <p:cNvSpPr>
            <a:spLocks noChangeShapeType="1"/>
          </p:cNvSpPr>
          <p:nvPr/>
        </p:nvSpPr>
        <p:spPr bwMode="auto">
          <a:xfrm>
            <a:off x="9607512" y="4014279"/>
            <a:ext cx="1588" cy="1368425"/>
          </a:xfrm>
          <a:prstGeom prst="line">
            <a:avLst/>
          </a:prstGeom>
          <a:noFill/>
          <a:ln w="38100">
            <a:solidFill>
              <a:srgbClr val="B3BAD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2" name="Rectangle 34"/>
          <p:cNvSpPr>
            <a:spLocks noChangeArrowheads="1"/>
          </p:cNvSpPr>
          <p:nvPr/>
        </p:nvSpPr>
        <p:spPr bwMode="auto">
          <a:xfrm>
            <a:off x="9420362" y="2064377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5250" indent="-95250">
              <a:lnSpc>
                <a:spcPct val="75000"/>
              </a:lnSpc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de-DE" sz="1600" dirty="0" err="1"/>
              <a:t>deregulated</a:t>
            </a:r>
            <a:r>
              <a:rPr lang="de-DE" sz="1600" dirty="0"/>
              <a:t> power</a:t>
            </a:r>
          </a:p>
          <a:p>
            <a:pPr marL="95250" indent="-95250">
              <a:lnSpc>
                <a:spcPct val="75000"/>
              </a:lnSpc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de-DE" sz="1600" dirty="0" err="1"/>
              <a:t>threat</a:t>
            </a:r>
            <a:r>
              <a:rPr lang="de-DE" sz="1600" dirty="0"/>
              <a:t> for </a:t>
            </a:r>
            <a:r>
              <a:rPr lang="de-DE" sz="1600" dirty="0" err="1"/>
              <a:t>individuals</a:t>
            </a:r>
            <a:endParaRPr lang="de-DE" sz="1600" dirty="0"/>
          </a:p>
          <a:p>
            <a:pPr marL="95250" indent="-95250">
              <a:lnSpc>
                <a:spcPct val="75000"/>
              </a:lnSpc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de-DE" sz="1600" dirty="0" err="1"/>
              <a:t>destruction</a:t>
            </a:r>
            <a:r>
              <a:rPr lang="de-DE" sz="1600" dirty="0"/>
              <a:t> of </a:t>
            </a:r>
            <a:r>
              <a:rPr lang="de-DE" sz="1600" dirty="0" err="1"/>
              <a:t>commonwealth</a:t>
            </a:r>
            <a:endParaRPr lang="de-DE" sz="1600" dirty="0"/>
          </a:p>
          <a:p>
            <a:pPr marL="95250" indent="-95250">
              <a:lnSpc>
                <a:spcPct val="75000"/>
              </a:lnSpc>
              <a:spcBef>
                <a:spcPct val="20000"/>
              </a:spcBef>
              <a:tabLst>
                <a:tab pos="177800" algn="l"/>
              </a:tabLst>
            </a:pPr>
            <a:endParaRPr lang="de-DE" sz="1600" dirty="0"/>
          </a:p>
          <a:p>
            <a:pPr marL="95250" indent="-95250">
              <a:lnSpc>
                <a:spcPct val="90000"/>
              </a:lnSpc>
              <a:spcBef>
                <a:spcPct val="20000"/>
              </a:spcBef>
              <a:tabLst>
                <a:tab pos="177800" algn="l"/>
              </a:tabLst>
            </a:pPr>
            <a:r>
              <a:rPr lang="de-DE" sz="1600" dirty="0"/>
              <a:t>		</a:t>
            </a:r>
          </a:p>
        </p:txBody>
      </p:sp>
      <p:sp>
        <p:nvSpPr>
          <p:cNvPr id="135205" name="Rectangle 37"/>
          <p:cNvSpPr>
            <a:spLocks noChangeArrowheads="1"/>
          </p:cNvSpPr>
          <p:nvPr/>
        </p:nvSpPr>
        <p:spPr bwMode="auto">
          <a:xfrm>
            <a:off x="1208850" y="433386"/>
            <a:ext cx="920832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723900">
              <a:lnSpc>
                <a:spcPct val="85000"/>
              </a:lnSpc>
            </a:pPr>
            <a:r>
              <a:rPr lang="de-DE" sz="3200" b="1" dirty="0"/>
              <a:t>‚</a:t>
            </a:r>
            <a:r>
              <a:rPr lang="de-DE" sz="3200" b="1" dirty="0" err="1"/>
              <a:t>Predatory</a:t>
            </a:r>
            <a:r>
              <a:rPr lang="de-DE" sz="3200" b="1" dirty="0"/>
              <a:t> </a:t>
            </a:r>
            <a:r>
              <a:rPr lang="de-DE" sz="3200" b="1" dirty="0" err="1"/>
              <a:t>Capitalism</a:t>
            </a:r>
            <a:r>
              <a:rPr lang="de-DE" sz="3200" b="1" dirty="0"/>
              <a:t>‘ </a:t>
            </a:r>
            <a:r>
              <a:rPr lang="de-DE" sz="3200" b="1" dirty="0" err="1"/>
              <a:t>as</a:t>
            </a:r>
            <a:r>
              <a:rPr lang="de-DE" sz="3200" b="1" dirty="0"/>
              <a:t> an Audiovisual </a:t>
            </a:r>
            <a:r>
              <a:rPr lang="de-DE" sz="3200" b="1" dirty="0" err="1"/>
              <a:t>Metaphor</a:t>
            </a:r>
            <a:br>
              <a:rPr lang="de-DE" sz="3200" dirty="0">
                <a:solidFill>
                  <a:srgbClr val="A7B0CB"/>
                </a:solidFill>
              </a:rPr>
            </a:br>
            <a:br>
              <a:rPr lang="de-DE" sz="3200" dirty="0">
                <a:solidFill>
                  <a:srgbClr val="A7B0CB"/>
                </a:solidFill>
              </a:rPr>
            </a:br>
            <a:r>
              <a:rPr lang="de-DE" sz="3200" dirty="0">
                <a:solidFill>
                  <a:srgbClr val="A7B0CB"/>
                </a:solidFill>
              </a:rPr>
              <a:t>				</a:t>
            </a:r>
          </a:p>
        </p:txBody>
      </p:sp>
      <p:pic>
        <p:nvPicPr>
          <p:cNvPr id="2" name="METROPOLIS_ausschnitt_001">
            <a:hlinkClick r:id="" action="ppaction://media"/>
            <a:extLst>
              <a:ext uri="{FF2B5EF4-FFF2-40B4-BE49-F238E27FC236}">
                <a16:creationId xmlns:a16="http://schemas.microsoft.com/office/drawing/2014/main" id="{A89B99CC-7B05-4309-9655-AFFCA299E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017" y="4107024"/>
            <a:ext cx="3431853" cy="274548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6AADA70-1847-4DA2-B61A-E7162D6A8025}"/>
              </a:ext>
            </a:extLst>
          </p:cNvPr>
          <p:cNvSpPr/>
          <p:nvPr/>
        </p:nvSpPr>
        <p:spPr>
          <a:xfrm>
            <a:off x="8388642" y="6424614"/>
            <a:ext cx="308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Metropolis</a:t>
            </a:r>
            <a:r>
              <a:rPr lang="de-DE" dirty="0"/>
              <a:t> (Fritz Lang, D 1927)</a:t>
            </a:r>
          </a:p>
        </p:txBody>
      </p:sp>
      <p:pic>
        <p:nvPicPr>
          <p:cNvPr id="39" name="METROPOLIS_ausschnitt_001">
            <a:hlinkClick r:id="" action="ppaction://media"/>
            <a:extLst>
              <a:ext uri="{FF2B5EF4-FFF2-40B4-BE49-F238E27FC236}">
                <a16:creationId xmlns:a16="http://schemas.microsoft.com/office/drawing/2014/main" id="{5C49C1F1-313B-4E02-9730-A7871F898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8972" y="4148139"/>
            <a:ext cx="3431853" cy="2745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43" name="Group 27">
            <a:extLst>
              <a:ext uri="{FF2B5EF4-FFF2-40B4-BE49-F238E27FC236}">
                <a16:creationId xmlns:a16="http://schemas.microsoft.com/office/drawing/2014/main" id="{E10366DB-490F-432D-B3D5-5F8BCAB2029F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823913"/>
            <a:ext cx="8153400" cy="1350962"/>
            <a:chOff x="288" y="717"/>
            <a:chExt cx="5136" cy="851"/>
          </a:xfrm>
        </p:grpSpPr>
        <p:sp>
          <p:nvSpPr>
            <p:cNvPr id="34818" name="Rectangle 2">
              <a:extLst>
                <a:ext uri="{FF2B5EF4-FFF2-40B4-BE49-F238E27FC236}">
                  <a16:creationId xmlns:a16="http://schemas.microsoft.com/office/drawing/2014/main" id="{E34A0396-B371-429C-ABEC-6AE6A3BA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717"/>
              <a:ext cx="5136" cy="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 sz="3200" b="1" i="1" dirty="0" err="1"/>
                <a:t>Two</a:t>
              </a:r>
              <a:r>
                <a:rPr lang="de-DE" altLang="de-DE" sz="3200" b="1" i="1" dirty="0"/>
                <a:t> </a:t>
              </a:r>
              <a:r>
                <a:rPr lang="de-DE" altLang="de-DE" sz="3200" b="1" i="1" dirty="0" err="1"/>
                <a:t>Types</a:t>
              </a:r>
              <a:r>
                <a:rPr lang="de-DE" altLang="de-DE" sz="3200" b="1" i="1" dirty="0"/>
                <a:t> of </a:t>
              </a:r>
              <a:r>
                <a:rPr lang="de-DE" altLang="de-DE" sz="3200" b="1" i="1" dirty="0" err="1"/>
                <a:t>Conceptual</a:t>
              </a:r>
              <a:r>
                <a:rPr lang="de-DE" altLang="de-DE" sz="3200" b="1" i="1" dirty="0"/>
                <a:t> </a:t>
              </a:r>
              <a:r>
                <a:rPr lang="de-DE" altLang="de-DE" sz="3200" b="1" i="1" dirty="0" err="1"/>
                <a:t>Metaphors</a:t>
              </a:r>
              <a:r>
                <a:rPr lang="de-DE" altLang="de-DE" sz="3200" b="1" i="1" dirty="0"/>
                <a:t> </a:t>
              </a:r>
            </a:p>
          </p:txBody>
        </p:sp>
        <p:sp>
          <p:nvSpPr>
            <p:cNvPr id="34824" name="Line 8">
              <a:extLst>
                <a:ext uri="{FF2B5EF4-FFF2-40B4-BE49-F238E27FC236}">
                  <a16:creationId xmlns:a16="http://schemas.microsoft.com/office/drawing/2014/main" id="{84B692B9-7CC4-4411-B987-FAD88F586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3" y="1145"/>
              <a:ext cx="576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825" name="Line 9">
              <a:extLst>
                <a:ext uri="{FF2B5EF4-FFF2-40B4-BE49-F238E27FC236}">
                  <a16:creationId xmlns:a16="http://schemas.microsoft.com/office/drawing/2014/main" id="{225B9C4E-5682-4879-B39E-F99047DEC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8" y="1150"/>
              <a:ext cx="658" cy="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C2607BCA-E26E-42D7-A9C1-646FADFF0639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260600"/>
            <a:ext cx="8153400" cy="1371600"/>
            <a:chOff x="288" y="1622"/>
            <a:chExt cx="5136" cy="864"/>
          </a:xfrm>
        </p:grpSpPr>
        <p:grpSp>
          <p:nvGrpSpPr>
            <p:cNvPr id="34835" name="Group 19">
              <a:extLst>
                <a:ext uri="{FF2B5EF4-FFF2-40B4-BE49-F238E27FC236}">
                  <a16:creationId xmlns:a16="http://schemas.microsoft.com/office/drawing/2014/main" id="{9314CDE4-C695-4135-8A72-1D890A62C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622"/>
              <a:ext cx="1872" cy="864"/>
              <a:chOff x="288" y="1200"/>
              <a:chExt cx="1872" cy="864"/>
            </a:xfrm>
          </p:grpSpPr>
          <p:sp>
            <p:nvSpPr>
              <p:cNvPr id="34819" name="Rectangle 3">
                <a:extLst>
                  <a:ext uri="{FF2B5EF4-FFF2-40B4-BE49-F238E27FC236}">
                    <a16:creationId xmlns:a16="http://schemas.microsoft.com/office/drawing/2014/main" id="{28B3CEB0-6492-47E7-9D54-8BB232DDE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1200"/>
                <a:ext cx="1872" cy="6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altLang="de-DE" sz="2800" b="1" i="1" dirty="0"/>
                  <a:t>System</a:t>
                </a:r>
              </a:p>
              <a:p>
                <a:pPr algn="ctr"/>
                <a:r>
                  <a:rPr lang="de-DE" altLang="de-DE" sz="2800" b="1" i="1" dirty="0" err="1"/>
                  <a:t>Metaphors</a:t>
                </a:r>
                <a:r>
                  <a:rPr lang="de-DE" altLang="de-DE" b="1" i="1" dirty="0"/>
                  <a:t> </a:t>
                </a:r>
              </a:p>
            </p:txBody>
          </p:sp>
          <p:sp>
            <p:nvSpPr>
              <p:cNvPr id="34826" name="Line 10">
                <a:extLst>
                  <a:ext uri="{FF2B5EF4-FFF2-40B4-BE49-F238E27FC236}">
                    <a16:creationId xmlns:a16="http://schemas.microsoft.com/office/drawing/2014/main" id="{A2DC09E6-E076-4A28-9E65-FC3EDF079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8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4836" name="Group 20">
              <a:extLst>
                <a:ext uri="{FF2B5EF4-FFF2-40B4-BE49-F238E27FC236}">
                  <a16:creationId xmlns:a16="http://schemas.microsoft.com/office/drawing/2014/main" id="{20426B8C-4D60-453C-9D32-0A9645011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1622"/>
              <a:ext cx="1872" cy="864"/>
              <a:chOff x="3600" y="1200"/>
              <a:chExt cx="1872" cy="864"/>
            </a:xfrm>
          </p:grpSpPr>
          <p:sp>
            <p:nvSpPr>
              <p:cNvPr id="34820" name="Rectangle 4">
                <a:extLst>
                  <a:ext uri="{FF2B5EF4-FFF2-40B4-BE49-F238E27FC236}">
                    <a16:creationId xmlns:a16="http://schemas.microsoft.com/office/drawing/2014/main" id="{9E410AD3-0C43-47D2-820A-B0E7A8DA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872" cy="6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altLang="de-DE" sz="2800" b="1" i="1" dirty="0"/>
                  <a:t>Event </a:t>
                </a:r>
                <a:r>
                  <a:rPr lang="de-DE" altLang="de-DE" sz="2800" b="1" i="1" dirty="0" err="1"/>
                  <a:t>Structure</a:t>
                </a:r>
                <a:r>
                  <a:rPr lang="de-DE" altLang="de-DE" sz="2800" b="1" i="1" dirty="0"/>
                  <a:t> </a:t>
                </a:r>
              </a:p>
              <a:p>
                <a:pPr algn="ctr"/>
                <a:r>
                  <a:rPr lang="de-DE" altLang="de-DE" sz="2800" b="1" i="1" dirty="0" err="1"/>
                  <a:t>Metaphors</a:t>
                </a:r>
                <a:r>
                  <a:rPr lang="de-DE" altLang="de-DE" b="1" i="1" dirty="0"/>
                  <a:t> </a:t>
                </a:r>
              </a:p>
            </p:txBody>
          </p:sp>
          <p:sp>
            <p:nvSpPr>
              <p:cNvPr id="34827" name="Line 11">
                <a:extLst>
                  <a:ext uri="{FF2B5EF4-FFF2-40B4-BE49-F238E27FC236}">
                    <a16:creationId xmlns:a16="http://schemas.microsoft.com/office/drawing/2014/main" id="{8C48B408-E76B-44A3-929F-5504A7B56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0" y="18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34829" name="Text Box 13">
            <a:extLst>
              <a:ext uri="{FF2B5EF4-FFF2-40B4-BE49-F238E27FC236}">
                <a16:creationId xmlns:a16="http://schemas.microsoft.com/office/drawing/2014/main" id="{7B72606F-296C-4DC2-B8CF-CD0B1DE2F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4565651"/>
            <a:ext cx="42973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altLang="de-DE" sz="2000">
                <a:cs typeface="Times New Roman" panose="02020603050405020304" pitchFamily="18" charset="0"/>
              </a:rPr>
              <a:t>  ‘The mind is a machine’</a:t>
            </a:r>
            <a:endParaRPr lang="de-DE" altLang="de-DE" sz="200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>
                <a:cs typeface="Times New Roman" panose="02020603050405020304" pitchFamily="18" charset="0"/>
              </a:rPr>
              <a:t>  ‘Social organizations are plants’</a:t>
            </a:r>
            <a:endParaRPr lang="de-DE" altLang="de-DE" sz="200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>
                <a:cs typeface="Times New Roman" panose="02020603050405020304" pitchFamily="18" charset="0"/>
              </a:rPr>
              <a:t>  ‘Careers are buildings’</a:t>
            </a:r>
            <a:endParaRPr lang="de-DE" altLang="de-DE" sz="200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>
                <a:cs typeface="Times New Roman" panose="02020603050405020304" pitchFamily="18" charset="0"/>
              </a:rPr>
              <a:t>  ‘Society is a machine’ etc.</a:t>
            </a:r>
          </a:p>
          <a:p>
            <a:endParaRPr lang="en-GB" altLang="de-DE" sz="2000">
              <a:cs typeface="Times New Roman" panose="02020603050405020304" pitchFamily="18" charset="0"/>
            </a:endParaRPr>
          </a:p>
          <a:p>
            <a:r>
              <a:rPr lang="en-GB" altLang="de-DE" sz="2000">
                <a:cs typeface="Times New Roman" panose="02020603050405020304" pitchFamily="18" charset="0"/>
              </a:rPr>
              <a:t>(Kövecses 2002, 127)</a:t>
            </a:r>
            <a:r>
              <a:rPr lang="de-DE" altLang="de-DE" sz="2000"/>
              <a:t> </a:t>
            </a:r>
          </a:p>
          <a:p>
            <a:endParaRPr lang="de-DE" altLang="de-DE" sz="2000"/>
          </a:p>
        </p:txBody>
      </p:sp>
      <p:sp>
        <p:nvSpPr>
          <p:cNvPr id="34831" name="Text Box 15">
            <a:extLst>
              <a:ext uri="{FF2B5EF4-FFF2-40B4-BE49-F238E27FC236}">
                <a16:creationId xmlns:a16="http://schemas.microsoft.com/office/drawing/2014/main" id="{F4AB2401-C525-4A99-A208-7CB6AA56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4611689"/>
            <a:ext cx="37417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altLang="de-DE" sz="2000" dirty="0">
                <a:cs typeface="Times New Roman" panose="02020603050405020304" pitchFamily="18" charset="0"/>
              </a:rPr>
              <a:t>  ‘Progress is motion forward’</a:t>
            </a:r>
            <a:endParaRPr lang="de-DE" altLang="de-DE" sz="2000" dirty="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 dirty="0">
                <a:cs typeface="Times New Roman" panose="02020603050405020304" pitchFamily="18" charset="0"/>
              </a:rPr>
              <a:t>  ‘Action is self-propelled motion’</a:t>
            </a:r>
            <a:endParaRPr lang="de-DE" altLang="de-DE" sz="2000" dirty="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 dirty="0">
                <a:cs typeface="Times New Roman" panose="02020603050405020304" pitchFamily="18" charset="0"/>
              </a:rPr>
              <a:t>  ‘Means are paths’</a:t>
            </a:r>
            <a:endParaRPr lang="de-DE" altLang="de-DE" sz="2000" dirty="0"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GB" altLang="de-DE" sz="2000" dirty="0">
                <a:cs typeface="Times New Roman" panose="02020603050405020304" pitchFamily="18" charset="0"/>
              </a:rPr>
              <a:t>  ‘Changes are movements’ </a:t>
            </a:r>
          </a:p>
          <a:p>
            <a:endParaRPr lang="en-GB" altLang="de-DE" sz="2000" dirty="0">
              <a:cs typeface="Times New Roman" panose="02020603050405020304" pitchFamily="18" charset="0"/>
            </a:endParaRPr>
          </a:p>
          <a:p>
            <a:r>
              <a:rPr lang="en-GB" altLang="de-DE" sz="2000" dirty="0">
                <a:cs typeface="Times New Roman" panose="02020603050405020304" pitchFamily="18" charset="0"/>
              </a:rPr>
              <a:t>(</a:t>
            </a:r>
            <a:r>
              <a:rPr lang="en-GB" altLang="de-DE" sz="2000" dirty="0" err="1">
                <a:cs typeface="Times New Roman" panose="02020603050405020304" pitchFamily="18" charset="0"/>
              </a:rPr>
              <a:t>Kövecses</a:t>
            </a:r>
            <a:r>
              <a:rPr lang="en-GB" altLang="de-DE" sz="2000" dirty="0">
                <a:cs typeface="Times New Roman" panose="02020603050405020304" pitchFamily="18" charset="0"/>
              </a:rPr>
              <a:t> 2002, 134)</a:t>
            </a:r>
            <a:r>
              <a:rPr lang="de-DE" altLang="de-DE" sz="2000" dirty="0"/>
              <a:t> </a:t>
            </a:r>
          </a:p>
        </p:txBody>
      </p:sp>
      <p:grpSp>
        <p:nvGrpSpPr>
          <p:cNvPr id="34841" name="Group 25">
            <a:extLst>
              <a:ext uri="{FF2B5EF4-FFF2-40B4-BE49-F238E27FC236}">
                <a16:creationId xmlns:a16="http://schemas.microsoft.com/office/drawing/2014/main" id="{B2F0593A-B668-4AAA-81AA-B18CFE02AA2A}"/>
              </a:ext>
            </a:extLst>
          </p:cNvPr>
          <p:cNvGrpSpPr>
            <a:grpSpLocks/>
          </p:cNvGrpSpPr>
          <p:nvPr/>
        </p:nvGrpSpPr>
        <p:grpSpPr bwMode="auto">
          <a:xfrm>
            <a:off x="2241551" y="3556000"/>
            <a:ext cx="2449513" cy="1066800"/>
            <a:chOff x="726" y="2016"/>
            <a:chExt cx="1543" cy="672"/>
          </a:xfrm>
        </p:grpSpPr>
        <p:sp>
          <p:nvSpPr>
            <p:cNvPr id="34828" name="Text Box 12">
              <a:extLst>
                <a:ext uri="{FF2B5EF4-FFF2-40B4-BE49-F238E27FC236}">
                  <a16:creationId xmlns:a16="http://schemas.microsoft.com/office/drawing/2014/main" id="{0968533C-89EF-4369-95CC-46139769E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" y="2016"/>
              <a:ext cx="1543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altLang="de-DE" sz="2000" dirty="0" err="1"/>
                <a:t>Referring</a:t>
              </a:r>
              <a:r>
                <a:rPr lang="de-DE" altLang="de-DE" sz="2000" dirty="0"/>
                <a:t> </a:t>
              </a:r>
              <a:r>
                <a:rPr lang="de-DE" altLang="de-DE" sz="2000" dirty="0" err="1"/>
                <a:t>to</a:t>
              </a:r>
              <a:r>
                <a:rPr lang="de-DE" altLang="de-DE" sz="2000" dirty="0"/>
                <a:t> </a:t>
              </a:r>
            </a:p>
            <a:p>
              <a:pPr algn="ctr"/>
              <a:r>
                <a:rPr lang="de-DE" altLang="de-DE" sz="2000" dirty="0" err="1"/>
                <a:t>states</a:t>
              </a:r>
              <a:r>
                <a:rPr lang="de-DE" altLang="de-DE" sz="2000" dirty="0"/>
                <a:t>, </a:t>
              </a:r>
              <a:r>
                <a:rPr lang="de-DE" altLang="de-DE" sz="2000" dirty="0" err="1"/>
                <a:t>systems</a:t>
              </a:r>
              <a:r>
                <a:rPr lang="de-DE" altLang="de-DE" sz="2000" dirty="0"/>
                <a:t> etc.:</a:t>
              </a:r>
            </a:p>
            <a:p>
              <a:endParaRPr lang="de-DE" altLang="de-DE" dirty="0"/>
            </a:p>
          </p:txBody>
        </p:sp>
        <p:sp>
          <p:nvSpPr>
            <p:cNvPr id="34832" name="Line 16">
              <a:extLst>
                <a:ext uri="{FF2B5EF4-FFF2-40B4-BE49-F238E27FC236}">
                  <a16:creationId xmlns:a16="http://schemas.microsoft.com/office/drawing/2014/main" id="{D7227555-5700-4E1C-8307-460F89934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" y="24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4840" name="Group 24">
            <a:extLst>
              <a:ext uri="{FF2B5EF4-FFF2-40B4-BE49-F238E27FC236}">
                <a16:creationId xmlns:a16="http://schemas.microsoft.com/office/drawing/2014/main" id="{277EBCF8-E729-418D-94D6-3DAC362702CF}"/>
              </a:ext>
            </a:extLst>
          </p:cNvPr>
          <p:cNvGrpSpPr>
            <a:grpSpLocks/>
          </p:cNvGrpSpPr>
          <p:nvPr/>
        </p:nvGrpSpPr>
        <p:grpSpPr bwMode="auto">
          <a:xfrm>
            <a:off x="7440614" y="3602038"/>
            <a:ext cx="2416175" cy="1020762"/>
            <a:chOff x="3772" y="2045"/>
            <a:chExt cx="1522" cy="643"/>
          </a:xfrm>
        </p:grpSpPr>
        <p:sp>
          <p:nvSpPr>
            <p:cNvPr id="34830" name="Text Box 14">
              <a:extLst>
                <a:ext uri="{FF2B5EF4-FFF2-40B4-BE49-F238E27FC236}">
                  <a16:creationId xmlns:a16="http://schemas.microsoft.com/office/drawing/2014/main" id="{54F7E6AC-DB89-43FB-862F-151306FA8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2" y="2045"/>
              <a:ext cx="152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2000" dirty="0" err="1"/>
                <a:t>Referring</a:t>
              </a:r>
              <a:r>
                <a:rPr lang="de-DE" altLang="de-DE" sz="2000" dirty="0"/>
                <a:t> </a:t>
              </a:r>
              <a:r>
                <a:rPr lang="de-DE" altLang="de-DE" sz="2000" dirty="0" err="1"/>
                <a:t>to</a:t>
              </a:r>
              <a:endParaRPr lang="de-DE" altLang="de-DE" sz="2000" dirty="0"/>
            </a:p>
            <a:p>
              <a:pPr algn="ctr"/>
              <a:r>
                <a:rPr lang="de-DE" altLang="de-DE" sz="2000" dirty="0" err="1"/>
                <a:t>relations</a:t>
              </a:r>
              <a:r>
                <a:rPr lang="de-DE" altLang="de-DE" sz="2000" dirty="0"/>
                <a:t>, </a:t>
              </a:r>
              <a:r>
                <a:rPr lang="de-DE" altLang="de-DE" sz="2000" dirty="0" err="1"/>
                <a:t>events</a:t>
              </a:r>
              <a:r>
                <a:rPr lang="de-DE" altLang="de-DE" sz="2000" dirty="0"/>
                <a:t> etc.:</a:t>
              </a:r>
            </a:p>
          </p:txBody>
        </p:sp>
        <p:sp>
          <p:nvSpPr>
            <p:cNvPr id="34839" name="Line 23">
              <a:extLst>
                <a:ext uri="{FF2B5EF4-FFF2-40B4-BE49-F238E27FC236}">
                  <a16:creationId xmlns:a16="http://schemas.microsoft.com/office/drawing/2014/main" id="{9FC2529A-10ED-44E7-92B4-7C6DE1AAA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0" y="24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 autoUpdateAnimBg="0"/>
      <p:bldP spid="34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482E-7AFB-489F-95CB-032EB574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err="1"/>
              <a:t>Metaphors</a:t>
            </a:r>
            <a:r>
              <a:rPr lang="de-DE" sz="3200" b="1" dirty="0"/>
              <a:t> in Movies – A </a:t>
            </a:r>
            <a:r>
              <a:rPr lang="de-DE" sz="3200" b="1" dirty="0" err="1"/>
              <a:t>first</a:t>
            </a:r>
            <a:r>
              <a:rPr lang="de-DE" sz="3200" b="1" dirty="0"/>
              <a:t> </a:t>
            </a:r>
            <a:r>
              <a:rPr lang="de-DE" sz="3200" b="1" dirty="0" err="1"/>
              <a:t>Example</a:t>
            </a:r>
            <a:endParaRPr lang="de-DE" sz="3200" b="1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69F544-B057-4CC1-A29A-75E564B5C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685"/>
            <a:ext cx="10721009" cy="4932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i="1" dirty="0"/>
              <a:t>Inside Out </a:t>
            </a:r>
            <a:r>
              <a:rPr lang="de-DE" dirty="0"/>
              <a:t>(D: Pete </a:t>
            </a:r>
            <a:r>
              <a:rPr lang="de-DE" dirty="0" err="1"/>
              <a:t>Docter</a:t>
            </a:r>
            <a:r>
              <a:rPr lang="de-DE" dirty="0"/>
              <a:t>, Ronaldo del Carmen, USA 2015)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endParaRPr lang="de-DE" sz="2000" dirty="0">
              <a:hlinkClick r:id="rId2"/>
            </a:endParaRPr>
          </a:p>
          <a:p>
            <a:pPr marL="0" indent="0" algn="ctr">
              <a:buNone/>
            </a:pPr>
            <a:endParaRPr lang="de-DE" sz="2000" dirty="0">
              <a:hlinkClick r:id="rId2"/>
            </a:endParaRPr>
          </a:p>
          <a:p>
            <a:pPr marL="0" indent="0" algn="ctr">
              <a:buNone/>
            </a:pPr>
            <a:endParaRPr lang="de-DE" sz="2000" dirty="0">
              <a:hlinkClick r:id="rId2"/>
            </a:endParaRPr>
          </a:p>
          <a:p>
            <a:pPr marL="0" indent="0" algn="ctr">
              <a:buNone/>
            </a:pPr>
            <a:r>
              <a:rPr lang="de-DE" sz="2000" dirty="0">
                <a:hlinkClick r:id="rId2"/>
              </a:rPr>
              <a:t>https://www.youtube.com/watch?v=1S0RKRRyqhQ</a:t>
            </a:r>
            <a:r>
              <a:rPr lang="de-DE" sz="2000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48BFC0-E0CB-4F15-8EB0-C0CA18968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31" y="2391104"/>
            <a:ext cx="6768545" cy="37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1DF38-69DF-4C17-8B59-0ACE1DEB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 err="1"/>
              <a:t>Two</a:t>
            </a:r>
            <a:r>
              <a:rPr lang="de-DE" sz="3200" b="1" dirty="0"/>
              <a:t> </a:t>
            </a:r>
            <a:r>
              <a:rPr lang="de-DE" sz="3200" b="1" dirty="0" err="1"/>
              <a:t>Types</a:t>
            </a:r>
            <a:r>
              <a:rPr lang="de-DE" sz="3200" b="1" dirty="0"/>
              <a:t> of </a:t>
            </a:r>
            <a:r>
              <a:rPr lang="de-DE" sz="3200" b="1" dirty="0" err="1"/>
              <a:t>Conceptual</a:t>
            </a:r>
            <a:r>
              <a:rPr lang="de-DE" sz="3200" b="1" dirty="0"/>
              <a:t> </a:t>
            </a:r>
            <a:r>
              <a:rPr lang="de-DE" sz="3200" b="1" dirty="0" err="1"/>
              <a:t>Metaphors</a:t>
            </a:r>
            <a:r>
              <a:rPr lang="de-DE" sz="3200" b="1" dirty="0"/>
              <a:t> in Audiovisual </a:t>
            </a:r>
            <a:r>
              <a:rPr lang="de-DE" sz="3200" b="1" dirty="0" err="1"/>
              <a:t>Metaphors</a:t>
            </a:r>
            <a:endParaRPr lang="de-DE" sz="3200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688424-C226-44F2-A969-75DDEE7D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23" y="1865758"/>
            <a:ext cx="6002156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800" b="1" i="1" dirty="0"/>
              <a:t>System </a:t>
            </a:r>
            <a:r>
              <a:rPr lang="de-DE" altLang="de-DE" sz="2800" b="1" i="1" dirty="0" err="1"/>
              <a:t>Metaphors</a:t>
            </a:r>
            <a:r>
              <a:rPr lang="de-DE" altLang="de-DE" sz="2800" b="1" i="1" dirty="0"/>
              <a:t> for </a:t>
            </a:r>
          </a:p>
          <a:p>
            <a:pPr algn="ctr"/>
            <a:r>
              <a:rPr lang="de-DE" altLang="de-DE" sz="2800" b="1" i="1" dirty="0" err="1"/>
              <a:t>Designing</a:t>
            </a:r>
            <a:r>
              <a:rPr lang="de-DE" altLang="de-DE" sz="2800" b="1" i="1" dirty="0"/>
              <a:t> audiovisual </a:t>
            </a:r>
            <a:r>
              <a:rPr lang="de-DE" altLang="de-DE" sz="2800" b="1" i="1" dirty="0" err="1"/>
              <a:t>Motifs</a:t>
            </a:r>
            <a:r>
              <a:rPr lang="de-DE" altLang="de-DE" sz="2800" b="1" i="1" dirty="0"/>
              <a:t> </a:t>
            </a:r>
            <a:r>
              <a:rPr lang="de-DE" altLang="de-DE" b="1" i="1" dirty="0"/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E9E87C-9E01-4C9D-B127-72B8C6F00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40" y="3378980"/>
            <a:ext cx="53097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800" dirty="0"/>
              <a:t>Audiovisual </a:t>
            </a:r>
            <a:r>
              <a:rPr lang="de-DE" altLang="de-DE" sz="2800" dirty="0" err="1"/>
              <a:t>characters</a:t>
            </a:r>
            <a:r>
              <a:rPr lang="de-DE" altLang="de-DE" sz="2800" dirty="0"/>
              <a:t> and </a:t>
            </a:r>
            <a:r>
              <a:rPr lang="de-DE" altLang="de-DE" sz="2800" dirty="0" err="1"/>
              <a:t>objects</a:t>
            </a:r>
            <a:r>
              <a:rPr lang="de-DE" altLang="de-DE" sz="2800" dirty="0"/>
              <a:t> </a:t>
            </a:r>
          </a:p>
          <a:p>
            <a:pPr algn="ctr"/>
            <a:r>
              <a:rPr lang="de-DE" altLang="de-DE" sz="2800" dirty="0" err="1"/>
              <a:t>as</a:t>
            </a:r>
            <a:r>
              <a:rPr lang="de-DE" altLang="de-DE" sz="2800" dirty="0"/>
              <a:t> </a:t>
            </a:r>
            <a:r>
              <a:rPr lang="de-DE" altLang="de-DE" sz="2800" dirty="0" err="1"/>
              <a:t>complex</a:t>
            </a:r>
            <a:r>
              <a:rPr lang="de-DE" altLang="de-DE" sz="2800" dirty="0"/>
              <a:t> </a:t>
            </a:r>
            <a:r>
              <a:rPr lang="de-DE" altLang="de-DE" sz="2800" dirty="0" err="1"/>
              <a:t>systems</a:t>
            </a:r>
            <a:endParaRPr lang="de-DE" altLang="de-DE" sz="2800" dirty="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C4E6933-B586-4148-8C69-D281BE2EAC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702" y="2901606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434506C-84A3-494E-B04D-BF07F0E44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00" y="4631492"/>
            <a:ext cx="480958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altLang="de-DE" sz="2800" dirty="0"/>
              <a:t>  </a:t>
            </a:r>
            <a:r>
              <a:rPr lang="de-DE" altLang="de-DE" sz="2400" dirty="0"/>
              <a:t>‚</a:t>
            </a:r>
            <a:r>
              <a:rPr lang="de-DE" altLang="de-DE" sz="2400" dirty="0" err="1"/>
              <a:t>Complex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systems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are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buildings</a:t>
            </a:r>
            <a:r>
              <a:rPr lang="de-DE" altLang="de-DE" sz="2400" dirty="0"/>
              <a:t>‘</a:t>
            </a:r>
          </a:p>
          <a:p>
            <a:pPr>
              <a:buFontTx/>
              <a:buChar char="•"/>
            </a:pPr>
            <a:r>
              <a:rPr lang="de-DE" altLang="de-DE" sz="2400" dirty="0"/>
              <a:t>  </a:t>
            </a:r>
            <a:r>
              <a:rPr lang="de-DE" altLang="de-DE" sz="2400" dirty="0" err="1"/>
              <a:t>Referring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to</a:t>
            </a:r>
            <a:r>
              <a:rPr lang="de-DE" altLang="de-DE" sz="2400" dirty="0"/>
              <a:t> the  </a:t>
            </a:r>
            <a:r>
              <a:rPr lang="de-DE" altLang="de-DE" sz="2400" i="1" dirty="0"/>
              <a:t>container</a:t>
            </a:r>
            <a:r>
              <a:rPr lang="de-DE" altLang="de-DE" sz="2400" dirty="0"/>
              <a:t>-schema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88CBCD2C-1BC6-49E3-AE3E-CF701A83D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701" y="4238778"/>
            <a:ext cx="0" cy="5666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1E87FC-CFDA-45E9-B6F7-F6E61DB4496D}"/>
              </a:ext>
            </a:extLst>
          </p:cNvPr>
          <p:cNvGrpSpPr>
            <a:grpSpLocks/>
          </p:cNvGrpSpPr>
          <p:nvPr/>
        </p:nvGrpSpPr>
        <p:grpSpPr bwMode="auto">
          <a:xfrm>
            <a:off x="6543833" y="1825626"/>
            <a:ext cx="5569738" cy="1406869"/>
            <a:chOff x="432" y="144"/>
            <a:chExt cx="4752" cy="914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52CB2A3-C685-4AB2-B146-5D0350663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44"/>
              <a:ext cx="4752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 sz="2800" b="1" i="1" dirty="0"/>
                <a:t>Event </a:t>
              </a:r>
              <a:r>
                <a:rPr lang="de-DE" altLang="de-DE" sz="2800" b="1" i="1" dirty="0" err="1"/>
                <a:t>Structure</a:t>
              </a:r>
              <a:r>
                <a:rPr lang="de-DE" altLang="de-DE" sz="2800" b="1" i="1" dirty="0"/>
                <a:t> </a:t>
              </a:r>
              <a:r>
                <a:rPr lang="de-DE" altLang="de-DE" sz="2800" b="1" i="1" dirty="0" err="1"/>
                <a:t>Metaphors</a:t>
              </a:r>
              <a:r>
                <a:rPr lang="de-DE" altLang="de-DE" sz="2800" b="1" i="1" dirty="0"/>
                <a:t> for</a:t>
              </a:r>
            </a:p>
            <a:p>
              <a:pPr algn="ctr"/>
              <a:r>
                <a:rPr lang="de-DE" altLang="de-DE" sz="2800" b="1" i="1" dirty="0" err="1"/>
                <a:t>Designing</a:t>
              </a:r>
              <a:r>
                <a:rPr lang="de-DE" altLang="de-DE" sz="2800" b="1" i="1" dirty="0"/>
                <a:t> Audiovisual Style </a:t>
              </a:r>
            </a:p>
          </p:txBody>
        </p:sp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0EBCFB26-AC42-43E1-A89E-98DC67286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816"/>
              <a:ext cx="0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6" name="Text Box 3">
            <a:extLst>
              <a:ext uri="{FF2B5EF4-FFF2-40B4-BE49-F238E27FC236}">
                <a16:creationId xmlns:a16="http://schemas.microsoft.com/office/drawing/2014/main" id="{BB3218C2-6924-4869-9F56-E1A38DA6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782" y="3148452"/>
            <a:ext cx="52282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800" dirty="0"/>
              <a:t>Audiovisual</a:t>
            </a:r>
          </a:p>
          <a:p>
            <a:pPr algn="ctr"/>
            <a:r>
              <a:rPr lang="de-DE" altLang="de-DE" sz="2800" dirty="0" err="1"/>
              <a:t>Processes</a:t>
            </a:r>
            <a:r>
              <a:rPr lang="de-DE" altLang="de-DE" sz="2800" dirty="0"/>
              <a:t> and </a:t>
            </a:r>
            <a:r>
              <a:rPr lang="de-DE" altLang="de-DE" sz="2800" dirty="0" err="1"/>
              <a:t>relations</a:t>
            </a:r>
            <a:r>
              <a:rPr lang="de-DE" altLang="de-DE" sz="2800" dirty="0"/>
              <a:t> via </a:t>
            </a:r>
            <a:r>
              <a:rPr lang="de-DE" altLang="de-DE" sz="2800" i="1" dirty="0" err="1"/>
              <a:t>motion</a:t>
            </a:r>
            <a:endParaRPr lang="de-DE" altLang="de-DE" sz="2800" i="1" dirty="0"/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965D9A3F-7F4C-4A56-935F-B6D86B32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714" y="5105786"/>
            <a:ext cx="5519286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GB" altLang="de-DE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+mn-lt"/>
                <a:cs typeface="Times New Roman" panose="02020603050405020304" pitchFamily="18" charset="0"/>
              </a:rPr>
              <a:t>‘action is self-propelled movement’</a:t>
            </a:r>
            <a:r>
              <a:rPr lang="de-DE" altLang="de-DE" dirty="0">
                <a:latin typeface="+mn-lt"/>
              </a:rPr>
              <a:t> </a:t>
            </a:r>
            <a:endParaRPr lang="de-DE" altLang="de-DE" dirty="0">
              <a:latin typeface="+mn-lt"/>
              <a:cs typeface="Times New Roman" panose="02020603050405020304" pitchFamily="18" charset="0"/>
            </a:endParaRPr>
          </a:p>
          <a:p>
            <a:r>
              <a:rPr lang="de-DE" altLang="de-DE" dirty="0">
                <a:latin typeface="+mn-lt"/>
              </a:rPr>
              <a:t> </a:t>
            </a:r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64006260-95D2-46E3-8349-7FB32B2FEA5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9775" y="4046690"/>
            <a:ext cx="0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5E82A700-7CBC-4FF8-AC2A-85C71811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525" y="4491409"/>
            <a:ext cx="50123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3675" algn="l"/>
                <a:tab pos="387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5000"/>
              </a:lnSpc>
              <a:buFontTx/>
              <a:buChar char="•"/>
            </a:pPr>
            <a:r>
              <a:rPr lang="en-GB" altLang="de-DE" dirty="0">
                <a:latin typeface="+mn-lt"/>
                <a:cs typeface="Times New Roman" panose="02020603050405020304" pitchFamily="18" charset="0"/>
              </a:rPr>
              <a:t> ‘lack of control over change is lack of </a:t>
            </a:r>
          </a:p>
          <a:p>
            <a:pPr>
              <a:lnSpc>
                <a:spcPct val="75000"/>
              </a:lnSpc>
            </a:pPr>
            <a:r>
              <a:rPr lang="en-GB" altLang="de-DE" dirty="0">
                <a:latin typeface="+mn-lt"/>
                <a:cs typeface="Times New Roman" panose="02020603050405020304" pitchFamily="18" charset="0"/>
              </a:rPr>
              <a:t>	control over movement’</a:t>
            </a:r>
            <a:endParaRPr lang="de-DE" altLang="de-DE" dirty="0">
              <a:latin typeface="+mn-lt"/>
              <a:cs typeface="Times New Roman" panose="02020603050405020304" pitchFamily="18" charset="0"/>
            </a:endParaRPr>
          </a:p>
          <a:p>
            <a:r>
              <a:rPr lang="de-DE" altLang="de-DE" dirty="0">
                <a:latin typeface="+mn-lt"/>
              </a:rPr>
              <a:t> 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E1F8BE53-5B2B-4C04-9B46-524A21747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15" y="5940172"/>
            <a:ext cx="60021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 dirty="0" err="1"/>
              <a:t>Metaphoric</a:t>
            </a:r>
            <a:r>
              <a:rPr lang="de-DE" altLang="de-DE" sz="2800" dirty="0"/>
              <a:t> Design of </a:t>
            </a:r>
            <a:r>
              <a:rPr lang="de-DE" altLang="de-DE" sz="2800" dirty="0" err="1"/>
              <a:t>spatial</a:t>
            </a:r>
            <a:r>
              <a:rPr lang="de-DE" altLang="de-DE" sz="2800" dirty="0"/>
              <a:t> </a:t>
            </a:r>
            <a:r>
              <a:rPr lang="de-DE" altLang="de-DE" sz="2800" dirty="0" err="1"/>
              <a:t>Motifs</a:t>
            </a:r>
            <a:r>
              <a:rPr lang="de-DE" altLang="de-DE" sz="2800" dirty="0"/>
              <a:t> etc.</a:t>
            </a:r>
          </a:p>
          <a:p>
            <a:endParaRPr lang="de-DE" altLang="de-DE" sz="2400" dirty="0"/>
          </a:p>
        </p:txBody>
      </p:sp>
      <p:sp>
        <p:nvSpPr>
          <p:cNvPr id="36" name="Line 10">
            <a:extLst>
              <a:ext uri="{FF2B5EF4-FFF2-40B4-BE49-F238E27FC236}">
                <a16:creationId xmlns:a16="http://schemas.microsoft.com/office/drawing/2014/main" id="{4CE9B393-3F15-4DF6-8191-6A6BC7CAA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0458" y="5416952"/>
            <a:ext cx="1" cy="523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46ABD3F7-19EF-4185-9F16-1F69EC4B9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36" y="5878410"/>
            <a:ext cx="58438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 dirty="0" err="1"/>
              <a:t>Metaphoric</a:t>
            </a:r>
            <a:r>
              <a:rPr lang="de-DE" altLang="de-DE" sz="2800" dirty="0"/>
              <a:t> </a:t>
            </a:r>
            <a:r>
              <a:rPr lang="de-DE" altLang="de-DE" sz="2800" dirty="0" err="1"/>
              <a:t>use</a:t>
            </a:r>
            <a:r>
              <a:rPr lang="de-DE" altLang="de-DE" sz="2800" dirty="0"/>
              <a:t> of </a:t>
            </a:r>
            <a:r>
              <a:rPr lang="de-DE" altLang="de-DE" sz="2800" dirty="0" err="1"/>
              <a:t>camera</a:t>
            </a:r>
            <a:r>
              <a:rPr lang="de-DE" altLang="de-DE" sz="2800" dirty="0"/>
              <a:t> </a:t>
            </a:r>
            <a:r>
              <a:rPr lang="de-DE" altLang="de-DE" sz="2800" dirty="0" err="1"/>
              <a:t>movement</a:t>
            </a:r>
            <a:r>
              <a:rPr lang="de-DE" altLang="de-DE" sz="2800" dirty="0"/>
              <a:t>, </a:t>
            </a:r>
          </a:p>
          <a:p>
            <a:r>
              <a:rPr lang="de-DE" altLang="de-DE" sz="2800" dirty="0" err="1"/>
              <a:t>movement</a:t>
            </a:r>
            <a:r>
              <a:rPr lang="de-DE" altLang="de-DE" sz="2800" dirty="0"/>
              <a:t> of </a:t>
            </a:r>
            <a:r>
              <a:rPr lang="de-DE" altLang="de-DE" sz="2800" dirty="0" err="1"/>
              <a:t>characters</a:t>
            </a:r>
            <a:r>
              <a:rPr lang="de-DE" altLang="de-DE" sz="2800" dirty="0"/>
              <a:t> / </a:t>
            </a:r>
            <a:r>
              <a:rPr lang="de-DE" altLang="de-DE" sz="2800" dirty="0" err="1"/>
              <a:t>objects</a:t>
            </a:r>
            <a:r>
              <a:rPr lang="de-DE" altLang="de-DE" sz="2800" dirty="0"/>
              <a:t>…</a:t>
            </a:r>
          </a:p>
          <a:p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23911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utoUpdateAnimBg="0"/>
      <p:bldP spid="9" grpId="0" autoUpdateAnimBg="0"/>
      <p:bldP spid="26" grpId="0" autoUpdateAnimBg="0"/>
      <p:bldP spid="27" grpId="0" autoUpdateAnimBg="0"/>
      <p:bldP spid="35" grpId="0" autoUpdateAnimBg="0"/>
      <p:bldP spid="3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4365F-ED57-4AE7-A7B5-60C09C29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0C37D-B409-4E44-A6C4-1A7B1803E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II.2. Audiovisual Spaces </a:t>
            </a:r>
            <a:r>
              <a:rPr lang="de-DE" sz="2800" b="1" dirty="0" err="1">
                <a:solidFill>
                  <a:srgbClr val="002060"/>
                </a:solidFill>
              </a:rPr>
              <a:t>as</a:t>
            </a:r>
            <a:r>
              <a:rPr lang="de-DE" sz="2800" b="1" dirty="0">
                <a:solidFill>
                  <a:srgbClr val="002060"/>
                </a:solidFill>
              </a:rPr>
              <a:t> Audiovisual </a:t>
            </a:r>
            <a:r>
              <a:rPr lang="de-DE" sz="2800" b="1" dirty="0" err="1">
                <a:solidFill>
                  <a:srgbClr val="002060"/>
                </a:solidFill>
              </a:rPr>
              <a:t>Metaphors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1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266700"/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07412"/>
            <a:ext cx="9845842" cy="4781550"/>
          </a:xfrm>
        </p:spPr>
        <p:txBody>
          <a:bodyPr/>
          <a:lstStyle/>
          <a:p>
            <a:r>
              <a:rPr lang="de-DE" b="1" dirty="0"/>
              <a:t>Main </a:t>
            </a:r>
            <a:r>
              <a:rPr lang="de-DE" b="1" dirty="0" err="1"/>
              <a:t>function</a:t>
            </a:r>
            <a:r>
              <a:rPr lang="de-DE" b="1" dirty="0"/>
              <a:t> </a:t>
            </a:r>
            <a:r>
              <a:rPr lang="de-DE" dirty="0"/>
              <a:t>of audiovisual </a:t>
            </a:r>
            <a:r>
              <a:rPr lang="de-DE" dirty="0" err="1"/>
              <a:t>metaphors</a:t>
            </a:r>
            <a:r>
              <a:rPr lang="de-DE" dirty="0"/>
              <a:t> in </a:t>
            </a:r>
            <a:r>
              <a:rPr lang="de-DE" dirty="0" err="1"/>
              <a:t>movies</a:t>
            </a:r>
            <a:r>
              <a:rPr lang="de-DE" dirty="0"/>
              <a:t> and </a:t>
            </a:r>
            <a:r>
              <a:rPr lang="de-DE" dirty="0" err="1"/>
              <a:t>cinematic</a:t>
            </a:r>
            <a:r>
              <a:rPr lang="de-DE" dirty="0"/>
              <a:t> TV </a:t>
            </a:r>
            <a:r>
              <a:rPr lang="de-DE" dirty="0" err="1"/>
              <a:t>series</a:t>
            </a:r>
            <a:r>
              <a:rPr lang="de-DE" dirty="0"/>
              <a:t>: </a:t>
            </a:r>
            <a:r>
              <a:rPr lang="en-GB" dirty="0"/>
              <a:t>giving</a:t>
            </a:r>
            <a:r>
              <a:rPr lang="en-GB" b="1" dirty="0"/>
              <a:t> narrative meanings</a:t>
            </a:r>
            <a:r>
              <a:rPr lang="en-GB" dirty="0"/>
              <a:t> a </a:t>
            </a:r>
            <a:r>
              <a:rPr lang="en-GB" b="1" dirty="0"/>
              <a:t>bodily </a:t>
            </a:r>
            <a:r>
              <a:rPr lang="en-GB" dirty="0"/>
              <a:t>and</a:t>
            </a:r>
            <a:r>
              <a:rPr lang="en-GB" b="1" dirty="0"/>
              <a:t> affectively </a:t>
            </a:r>
            <a:r>
              <a:rPr lang="en-GB" dirty="0"/>
              <a:t>appealing </a:t>
            </a:r>
            <a:r>
              <a:rPr lang="en-GB" b="1" dirty="0"/>
              <a:t>aesthetic gestalt</a:t>
            </a:r>
            <a:r>
              <a:rPr lang="en-GB" dirty="0"/>
              <a:t> </a:t>
            </a:r>
          </a:p>
          <a:p>
            <a:r>
              <a:rPr lang="en-GB" b="1" dirty="0"/>
              <a:t>Key bodies </a:t>
            </a:r>
            <a:r>
              <a:rPr lang="en-GB" dirty="0"/>
              <a:t>and </a:t>
            </a:r>
            <a:r>
              <a:rPr lang="en-GB" b="1" dirty="0"/>
              <a:t>key action spaces </a:t>
            </a:r>
            <a:r>
              <a:rPr lang="en-GB" dirty="0"/>
              <a:t>of a cinematic narrative stand at the centre of its </a:t>
            </a:r>
            <a:r>
              <a:rPr lang="en-GB" b="1" dirty="0"/>
              <a:t>metaphoric embodiment</a:t>
            </a: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b="1" dirty="0" err="1"/>
              <a:t>bodies</a:t>
            </a:r>
            <a:r>
              <a:rPr lang="de-DE" dirty="0"/>
              <a:t> and </a:t>
            </a:r>
            <a:r>
              <a:rPr lang="de-DE" b="1" dirty="0" err="1"/>
              <a:t>action</a:t>
            </a:r>
            <a:r>
              <a:rPr lang="de-DE" b="1" dirty="0"/>
              <a:t> </a:t>
            </a:r>
            <a:r>
              <a:rPr lang="de-DE" b="1" dirty="0" err="1"/>
              <a:t>spaces</a:t>
            </a:r>
            <a:r>
              <a:rPr lang="de-DE" b="1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act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/>
              <a:t>audiovisual </a:t>
            </a:r>
            <a:r>
              <a:rPr lang="de-DE" b="1" dirty="0" err="1"/>
              <a:t>key</a:t>
            </a:r>
            <a:r>
              <a:rPr lang="de-DE" b="1" dirty="0"/>
              <a:t> </a:t>
            </a:r>
            <a:r>
              <a:rPr lang="de-DE" b="1" dirty="0" err="1"/>
              <a:t>metaphors</a:t>
            </a:r>
            <a:endParaRPr lang="de-DE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b="1" dirty="0" err="1"/>
              <a:t>metaphoric</a:t>
            </a:r>
            <a:r>
              <a:rPr lang="de-DE" b="1" dirty="0"/>
              <a:t> </a:t>
            </a:r>
            <a:r>
              <a:rPr lang="de-DE" b="1" dirty="0" err="1"/>
              <a:t>networks</a:t>
            </a:r>
            <a:r>
              <a:rPr lang="de-DE" dirty="0"/>
              <a:t> of </a:t>
            </a:r>
            <a:r>
              <a:rPr lang="de-DE" b="1" dirty="0" err="1"/>
              <a:t>submetaphors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and </a:t>
            </a:r>
            <a:r>
              <a:rPr lang="de-DE" dirty="0" err="1"/>
              <a:t>spaces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/>
              <a:t>audiovisual </a:t>
            </a:r>
            <a:r>
              <a:rPr lang="de-DE" b="1" dirty="0" err="1"/>
              <a:t>key</a:t>
            </a:r>
            <a:r>
              <a:rPr lang="de-DE" b="1" dirty="0"/>
              <a:t> </a:t>
            </a:r>
            <a:r>
              <a:rPr lang="de-DE" b="1" dirty="0" err="1"/>
              <a:t>metaphors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06FF1A6-E4C1-47BB-8A16-3D35481C2E58}"/>
              </a:ext>
            </a:extLst>
          </p:cNvPr>
          <p:cNvSpPr txBox="1">
            <a:spLocks/>
          </p:cNvSpPr>
          <p:nvPr/>
        </p:nvSpPr>
        <p:spPr>
          <a:xfrm>
            <a:off x="923223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Cinematic role of Audiovisual Metaphors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881402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 sz="3200" b="1" dirty="0"/>
            </a:br>
            <a:r>
              <a:rPr lang="de-DE" sz="3200" b="1" dirty="0"/>
              <a:t>Primary Audiovisual </a:t>
            </a:r>
            <a:r>
              <a:rPr lang="de-DE" sz="3200" b="1" dirty="0" err="1"/>
              <a:t>Metaphors</a:t>
            </a:r>
            <a:r>
              <a:rPr lang="de-DE" sz="3200" b="1" dirty="0"/>
              <a:t> in </a:t>
            </a:r>
            <a:r>
              <a:rPr lang="de-DE" sz="3200" b="1" dirty="0" err="1"/>
              <a:t>Cinematic</a:t>
            </a:r>
            <a:r>
              <a:rPr lang="de-DE" sz="3200" b="1" dirty="0"/>
              <a:t> Spaces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Audiovisual Spaces </a:t>
            </a:r>
            <a:r>
              <a:rPr lang="en-US" u="sng" dirty="0"/>
              <a:t>always</a:t>
            </a:r>
            <a:r>
              <a:rPr lang="en-US" dirty="0"/>
              <a:t> imply embodied </a:t>
            </a:r>
            <a:r>
              <a:rPr lang="en-US" b="1" dirty="0"/>
              <a:t>image schemata</a:t>
            </a:r>
            <a:r>
              <a:rPr lang="en-US" dirty="0"/>
              <a:t>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e.g. the </a:t>
            </a:r>
            <a:r>
              <a:rPr lang="en-US" b="1" dirty="0"/>
              <a:t>container-schemata</a:t>
            </a:r>
            <a:r>
              <a:rPr lang="en-US" dirty="0"/>
              <a:t> (in–out) between the </a:t>
            </a:r>
            <a:r>
              <a:rPr lang="en-US" b="1" dirty="0"/>
              <a:t>frame</a:t>
            </a:r>
            <a:r>
              <a:rPr lang="en-US" dirty="0"/>
              <a:t> and the pictorial </a:t>
            </a:r>
            <a:r>
              <a:rPr lang="en-US" b="1" dirty="0"/>
              <a:t>field</a:t>
            </a:r>
            <a:r>
              <a:rPr lang="en-US" dirty="0"/>
              <a:t>, as well as within the </a:t>
            </a:r>
            <a:r>
              <a:rPr lang="en-US" b="1" dirty="0"/>
              <a:t>depicted spaces </a:t>
            </a:r>
            <a:r>
              <a:rPr lang="en-US" dirty="0"/>
              <a:t>(e.g. in the display of limited spaces with doors, walls etc.);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e.g. </a:t>
            </a:r>
            <a:r>
              <a:rPr lang="en-US" b="1" dirty="0"/>
              <a:t>path-schema: movements</a:t>
            </a:r>
            <a:r>
              <a:rPr lang="en-US" dirty="0"/>
              <a:t> of the camera and of </a:t>
            </a:r>
            <a:r>
              <a:rPr lang="en-US" b="1" dirty="0"/>
              <a:t>moving objects</a:t>
            </a:r>
            <a:r>
              <a:rPr lang="en-US" dirty="0"/>
              <a:t> along </a:t>
            </a:r>
            <a:r>
              <a:rPr lang="en-US" b="1" dirty="0"/>
              <a:t>paths</a:t>
            </a:r>
            <a:r>
              <a:rPr lang="en-US" dirty="0"/>
              <a:t> (here­-there), and across the limits of the </a:t>
            </a:r>
            <a:r>
              <a:rPr lang="en-US" b="1" dirty="0"/>
              <a:t>depicted spaces </a:t>
            </a:r>
            <a:r>
              <a:rPr lang="en-US" dirty="0"/>
              <a:t>(e.g. interior rooms)</a:t>
            </a:r>
          </a:p>
          <a:p>
            <a:r>
              <a:rPr lang="en-US" dirty="0"/>
              <a:t>further </a:t>
            </a:r>
            <a:r>
              <a:rPr lang="en-US" b="1" dirty="0"/>
              <a:t>embodied elements in audiovisual spaces</a:t>
            </a:r>
            <a:r>
              <a:rPr lang="en-US" dirty="0"/>
              <a:t>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b="1" dirty="0"/>
              <a:t>gestalt patterns</a:t>
            </a:r>
            <a:r>
              <a:rPr lang="en-US" dirty="0"/>
              <a:t>: e.g. up-down, size (big­ - small), or dark–bright;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b="1" dirty="0"/>
              <a:t>cross-modal qualities</a:t>
            </a:r>
            <a:r>
              <a:rPr lang="en-US" dirty="0"/>
              <a:t>: </a:t>
            </a:r>
            <a:r>
              <a:rPr lang="en-GB" b="1" dirty="0"/>
              <a:t>duration</a:t>
            </a:r>
            <a:r>
              <a:rPr lang="en-GB" dirty="0"/>
              <a:t> (long-short), </a:t>
            </a:r>
            <a:r>
              <a:rPr lang="en-GB" b="1" dirty="0"/>
              <a:t>intensity</a:t>
            </a:r>
            <a:r>
              <a:rPr lang="en-GB" dirty="0"/>
              <a:t> (strong-weak), and </a:t>
            </a:r>
            <a:r>
              <a:rPr lang="en-GB" b="1" dirty="0"/>
              <a:t>position</a:t>
            </a:r>
            <a:r>
              <a:rPr lang="en-GB" dirty="0"/>
              <a:t> (above-below, central-peripheral, close-distant) 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sz="2400" b="1" dirty="0"/>
              <a:t>The Hotel </a:t>
            </a:r>
            <a:r>
              <a:rPr lang="de-DE" sz="2400" b="1" dirty="0" err="1"/>
              <a:t>as</a:t>
            </a:r>
            <a:r>
              <a:rPr lang="de-DE" sz="2400" b="1" dirty="0"/>
              <a:t> an audiovisual Key </a:t>
            </a:r>
            <a:r>
              <a:rPr lang="de-DE" sz="2400" b="1" dirty="0" err="1"/>
              <a:t>Metaphor</a:t>
            </a:r>
            <a:r>
              <a:rPr lang="de-DE" sz="2400" b="1" dirty="0"/>
              <a:t> </a:t>
            </a:r>
            <a:br>
              <a:rPr lang="de-DE" sz="2400" dirty="0"/>
            </a:br>
            <a:r>
              <a:rPr lang="de-DE" sz="2000" dirty="0" err="1"/>
              <a:t>Example</a:t>
            </a:r>
            <a:r>
              <a:rPr lang="de-DE" sz="2000" dirty="0"/>
              <a:t>: </a:t>
            </a:r>
            <a:r>
              <a:rPr lang="de-DE" sz="2000" i="1" dirty="0"/>
              <a:t>The Grand Budapest Hotel </a:t>
            </a:r>
            <a:r>
              <a:rPr lang="de-DE" sz="2000" dirty="0"/>
              <a:t>(Wes Anderson, USA/G/UK 2014) </a:t>
            </a:r>
          </a:p>
        </p:txBody>
      </p:sp>
      <p:pic>
        <p:nvPicPr>
          <p:cNvPr id="4" name="Inhaltsplatzhalter 3" descr="vlcsnap-2016-06-21-13h48m34s2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4492" y="1085973"/>
            <a:ext cx="9144000" cy="544522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>
            <a:hlinkClick r:id="" action="ppaction://media"/>
            <a:extLst>
              <a:ext uri="{FF2B5EF4-FFF2-40B4-BE49-F238E27FC236}">
                <a16:creationId xmlns:a16="http://schemas.microsoft.com/office/drawing/2014/main" id="{F0B3841A-2F17-4429-B1E4-93339A819F9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1895" y="364492"/>
            <a:ext cx="10385659" cy="584193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2941CA9-3626-4956-963C-9D8412EA48A1}"/>
              </a:ext>
            </a:extLst>
          </p:cNvPr>
          <p:cNvSpPr/>
          <p:nvPr/>
        </p:nvSpPr>
        <p:spPr>
          <a:xfrm>
            <a:off x="1996708" y="6308842"/>
            <a:ext cx="666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The Grand Budapest Hotel </a:t>
            </a:r>
            <a:r>
              <a:rPr lang="de-DE" dirty="0"/>
              <a:t>(Wes Anderson, USA/G/UK 2014)  - Trailer </a:t>
            </a:r>
          </a:p>
        </p:txBody>
      </p:sp>
    </p:spTree>
    <p:extLst>
      <p:ext uri="{BB962C8B-B14F-4D97-AF65-F5344CB8AC3E}">
        <p14:creationId xmlns:p14="http://schemas.microsoft.com/office/powerpoint/2010/main" val="435652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588F4-999B-4F80-B892-50C380AE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b="1" dirty="0" err="1"/>
              <a:t>Gustave‘s</a:t>
            </a:r>
            <a:r>
              <a:rPr lang="de-DE" sz="2800" b="1" dirty="0"/>
              <a:t> </a:t>
            </a:r>
            <a:r>
              <a:rPr lang="de-DE" sz="2800" b="1" dirty="0" err="1"/>
              <a:t>Movements</a:t>
            </a:r>
            <a:r>
              <a:rPr lang="de-DE" sz="2800" b="1" dirty="0"/>
              <a:t> in the Hotel</a:t>
            </a:r>
          </a:p>
        </p:txBody>
      </p:sp>
      <p:pic>
        <p:nvPicPr>
          <p:cNvPr id="7" name="04_budapesthotel_I">
            <a:hlinkClick r:id="" action="ppaction://media"/>
            <a:extLst>
              <a:ext uri="{FF2B5EF4-FFF2-40B4-BE49-F238E27FC236}">
                <a16:creationId xmlns:a16="http://schemas.microsoft.com/office/drawing/2014/main" id="{11DEF58B-E5F3-4E2A-A76D-DAD6EE984D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810" y="1325563"/>
            <a:ext cx="9616722" cy="4747978"/>
          </a:xfrm>
        </p:spPr>
      </p:pic>
    </p:spTree>
    <p:extLst>
      <p:ext uri="{BB962C8B-B14F-4D97-AF65-F5344CB8AC3E}">
        <p14:creationId xmlns:p14="http://schemas.microsoft.com/office/powerpoint/2010/main" val="37898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588F4-999B-4F80-B892-50C380AE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b="1" dirty="0" err="1"/>
              <a:t>Gustave‘s</a:t>
            </a:r>
            <a:r>
              <a:rPr lang="de-DE" sz="2800" b="1" dirty="0"/>
              <a:t> </a:t>
            </a:r>
            <a:r>
              <a:rPr lang="de-DE" sz="2800" b="1" dirty="0" err="1"/>
              <a:t>Movements</a:t>
            </a:r>
            <a:r>
              <a:rPr lang="de-DE" sz="2800" b="1" dirty="0"/>
              <a:t> in the Hotel</a:t>
            </a:r>
          </a:p>
        </p:txBody>
      </p:sp>
      <p:pic>
        <p:nvPicPr>
          <p:cNvPr id="4" name="05_budapesthotel.II">
            <a:hlinkClick r:id="" action="ppaction://media"/>
            <a:extLst>
              <a:ext uri="{FF2B5EF4-FFF2-40B4-BE49-F238E27FC236}">
                <a16:creationId xmlns:a16="http://schemas.microsoft.com/office/drawing/2014/main" id="{36C3B09D-0548-4A7D-AE4F-59D81AAE9F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98979"/>
            <a:ext cx="8953349" cy="5121858"/>
          </a:xfrm>
        </p:spPr>
      </p:pic>
    </p:spTree>
    <p:extLst>
      <p:ext uri="{BB962C8B-B14F-4D97-AF65-F5344CB8AC3E}">
        <p14:creationId xmlns:p14="http://schemas.microsoft.com/office/powerpoint/2010/main" val="11015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>
            <a:hlinkClick r:id="" action="ppaction://media"/>
            <a:extLst>
              <a:ext uri="{FF2B5EF4-FFF2-40B4-BE49-F238E27FC236}">
                <a16:creationId xmlns:a16="http://schemas.microsoft.com/office/drawing/2014/main" id="{BA28B6F5-14C2-4662-B3D2-EC5F185EEC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9036" y="1575184"/>
            <a:ext cx="8658221" cy="487024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62D029F-B86A-4D7D-B118-53ACB2FAEB5A}"/>
              </a:ext>
            </a:extLst>
          </p:cNvPr>
          <p:cNvSpPr/>
          <p:nvPr/>
        </p:nvSpPr>
        <p:spPr>
          <a:xfrm>
            <a:off x="3430139" y="6488668"/>
            <a:ext cx="495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https://www.youtube.com/watch?v=JN5sqSEXxm4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8095B6B-5185-400A-B748-E0FFA038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621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b="1" dirty="0" err="1"/>
              <a:t>Gustave‘s</a:t>
            </a:r>
            <a:r>
              <a:rPr lang="de-DE" sz="2800" b="1" dirty="0"/>
              <a:t> </a:t>
            </a:r>
            <a:r>
              <a:rPr lang="de-DE" sz="2800" b="1" dirty="0" err="1"/>
              <a:t>Movements</a:t>
            </a:r>
            <a:r>
              <a:rPr lang="de-DE" sz="2800" b="1" dirty="0"/>
              <a:t> in the Hotel</a:t>
            </a:r>
          </a:p>
        </p:txBody>
      </p:sp>
    </p:spTree>
    <p:extLst>
      <p:ext uri="{BB962C8B-B14F-4D97-AF65-F5344CB8AC3E}">
        <p14:creationId xmlns:p14="http://schemas.microsoft.com/office/powerpoint/2010/main" val="2512641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1896" y="269776"/>
            <a:ext cx="9217912" cy="1143000"/>
          </a:xfrm>
        </p:spPr>
        <p:txBody>
          <a:bodyPr>
            <a:noAutofit/>
          </a:bodyPr>
          <a:lstStyle/>
          <a:p>
            <a:br>
              <a:rPr lang="de-DE" sz="2800" b="1" dirty="0"/>
            </a:br>
            <a:r>
              <a:rPr lang="de-DE" sz="2800" b="1" dirty="0"/>
              <a:t>Motiv of Hotel </a:t>
            </a:r>
            <a:r>
              <a:rPr lang="de-DE" sz="2800" b="1" dirty="0" err="1"/>
              <a:t>as</a:t>
            </a:r>
            <a:r>
              <a:rPr lang="de-DE" sz="2800" b="1" dirty="0"/>
              <a:t> Key Audiovisual </a:t>
            </a:r>
            <a:r>
              <a:rPr lang="de-DE" sz="2800" b="1" dirty="0" err="1"/>
              <a:t>Metaphor</a:t>
            </a:r>
            <a:r>
              <a:rPr lang="de-DE" sz="2800" b="1" dirty="0"/>
              <a:t>:</a:t>
            </a:r>
            <a:br>
              <a:rPr lang="de-DE" sz="2800" b="1" dirty="0"/>
            </a:br>
            <a:r>
              <a:rPr lang="de-DE" sz="2800" dirty="0"/>
              <a:t>‚social </a:t>
            </a:r>
            <a:r>
              <a:rPr lang="de-DE" sz="2800" dirty="0" err="1"/>
              <a:t>life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a </a:t>
            </a:r>
            <a:r>
              <a:rPr lang="de-DE" sz="2800" dirty="0" err="1"/>
              <a:t>hotel</a:t>
            </a:r>
            <a:r>
              <a:rPr lang="de-DE" sz="2800" dirty="0"/>
              <a:t>‘</a:t>
            </a:r>
            <a:br>
              <a:rPr lang="de-DE" sz="2800" b="1" dirty="0"/>
            </a:br>
            <a:endParaRPr lang="de-DE" sz="2800" b="1" dirty="0"/>
          </a:p>
        </p:txBody>
      </p:sp>
      <p:pic>
        <p:nvPicPr>
          <p:cNvPr id="6" name="Inhaltsplatzhalter 5" descr="vlcsnap-2016-06-21-11h39m24s1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26" y="1909732"/>
            <a:ext cx="7206657" cy="4053746"/>
          </a:xfrm>
        </p:spPr>
      </p:pic>
      <p:sp>
        <p:nvSpPr>
          <p:cNvPr id="7" name="Rechteck 6"/>
          <p:cNvSpPr/>
          <p:nvPr/>
        </p:nvSpPr>
        <p:spPr>
          <a:xfrm>
            <a:off x="7449954" y="1790378"/>
            <a:ext cx="46099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Key Audiovisual Metaphor: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‘society is a building’ – ‘social life is an hotel’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‘social hierarchies are levels of a building’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Container-schema as source domain</a:t>
            </a:r>
            <a:endParaRPr lang="de-DE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hierarchic structure of levels as source domain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759049-5205-4002-BF62-DF007FCAE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I.1. Short General Introduction into Metaphors &amp; Image Schemata</a:t>
            </a:r>
            <a:endParaRPr lang="de-DE" sz="2800" b="1" dirty="0">
              <a:solidFill>
                <a:srgbClr val="002060"/>
              </a:solidFill>
            </a:endParaRPr>
          </a:p>
          <a:p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03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718575" y="6433592"/>
            <a:ext cx="11394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/>
              <a:t>Audiovisual </a:t>
            </a:r>
            <a:r>
              <a:rPr lang="de-DE" sz="2400" dirty="0" err="1"/>
              <a:t>Submetaphors</a:t>
            </a:r>
            <a:r>
              <a:rPr lang="de-DE" sz="2400" dirty="0"/>
              <a:t>:   ‚</a:t>
            </a:r>
            <a:r>
              <a:rPr lang="de-DE" sz="2400" dirty="0" err="1"/>
              <a:t>wealth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big</a:t>
            </a:r>
            <a:r>
              <a:rPr lang="de-DE" sz="2400" dirty="0"/>
              <a:t>, </a:t>
            </a:r>
            <a:r>
              <a:rPr lang="de-DE" sz="2400" dirty="0" err="1"/>
              <a:t>bright</a:t>
            </a:r>
            <a:r>
              <a:rPr lang="de-DE" sz="2400" dirty="0"/>
              <a:t> </a:t>
            </a:r>
            <a:r>
              <a:rPr lang="de-DE" sz="2400" dirty="0" err="1"/>
              <a:t>room</a:t>
            </a:r>
            <a:r>
              <a:rPr lang="de-DE" sz="2400" dirty="0"/>
              <a:t>‘ - ‘</a:t>
            </a:r>
            <a:r>
              <a:rPr lang="de-DE" sz="2400" dirty="0" err="1"/>
              <a:t>poverty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small</a:t>
            </a:r>
            <a:r>
              <a:rPr lang="de-DE" sz="2400" dirty="0"/>
              <a:t>, </a:t>
            </a:r>
            <a:r>
              <a:rPr lang="de-DE" sz="2400" dirty="0" err="1"/>
              <a:t>dark</a:t>
            </a:r>
            <a:r>
              <a:rPr lang="de-DE" sz="2400" dirty="0"/>
              <a:t> </a:t>
            </a:r>
            <a:r>
              <a:rPr lang="de-DE" sz="2400" dirty="0" err="1"/>
              <a:t>room</a:t>
            </a:r>
            <a:r>
              <a:rPr lang="de-DE" sz="2400" dirty="0"/>
              <a:t>‘</a:t>
            </a:r>
          </a:p>
        </p:txBody>
      </p:sp>
      <p:pic>
        <p:nvPicPr>
          <p:cNvPr id="14" name="Inhaltsplatzhalter 13" descr="vlcsnap-2016-06-21-11h41m55s9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1504" y="3969630"/>
            <a:ext cx="4392488" cy="2470776"/>
          </a:xfrm>
        </p:spPr>
      </p:pic>
      <p:pic>
        <p:nvPicPr>
          <p:cNvPr id="15" name="Grafik 14" descr="vlcsnap-2016-06-23-13h31m29s1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1412776"/>
            <a:ext cx="4392488" cy="2470774"/>
          </a:xfrm>
          <a:prstGeom prst="rect">
            <a:avLst/>
          </a:prstGeom>
        </p:spPr>
      </p:pic>
      <p:pic>
        <p:nvPicPr>
          <p:cNvPr id="16" name="Grafik 15" descr="vlcsnap-2016-06-23-13h31m42s5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3992" y="1412778"/>
            <a:ext cx="4392488" cy="2470775"/>
          </a:xfrm>
          <a:prstGeom prst="rect">
            <a:avLst/>
          </a:prstGeom>
        </p:spPr>
      </p:pic>
      <p:pic>
        <p:nvPicPr>
          <p:cNvPr id="17" name="Grafik 16" descr="vlcsnap-2016-06-21-11h42m08s2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3992" y="3964560"/>
            <a:ext cx="4392488" cy="2470776"/>
          </a:xfrm>
          <a:prstGeom prst="rect">
            <a:avLst/>
          </a:prstGeom>
        </p:spPr>
      </p:pic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933650" y="116631"/>
            <a:ext cx="9237163" cy="1143000"/>
          </a:xfrm>
        </p:spPr>
        <p:txBody>
          <a:bodyPr>
            <a:normAutofit/>
          </a:bodyPr>
          <a:lstStyle/>
          <a:p>
            <a:br>
              <a:rPr lang="de-DE" sz="2400" b="1" dirty="0"/>
            </a:br>
            <a:r>
              <a:rPr lang="de-DE" sz="2400" b="1" dirty="0"/>
              <a:t>‚social </a:t>
            </a:r>
            <a:r>
              <a:rPr lang="de-DE" sz="2400" b="1" dirty="0" err="1"/>
              <a:t>life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a </a:t>
            </a:r>
            <a:r>
              <a:rPr lang="de-DE" sz="2400" b="1" dirty="0" err="1"/>
              <a:t>hotel</a:t>
            </a:r>
            <a:r>
              <a:rPr lang="de-DE" sz="2400" b="1" dirty="0"/>
              <a:t>‘: The </a:t>
            </a:r>
            <a:r>
              <a:rPr lang="de-DE" sz="2400" b="1" i="1" dirty="0"/>
              <a:t>Grand Budapest Hotel </a:t>
            </a:r>
            <a:r>
              <a:rPr lang="de-DE" sz="2400" b="1" dirty="0"/>
              <a:t>in the </a:t>
            </a:r>
            <a:r>
              <a:rPr lang="de-DE" sz="2400" b="1" dirty="0" err="1"/>
              <a:t>early</a:t>
            </a:r>
            <a:r>
              <a:rPr lang="de-DE" sz="2400" b="1" dirty="0"/>
              <a:t> 1930s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702866" y="5355709"/>
            <a:ext cx="629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Audiovisual </a:t>
            </a:r>
            <a:r>
              <a:rPr lang="de-DE" sz="2400" dirty="0" err="1"/>
              <a:t>Submetaphor</a:t>
            </a:r>
            <a:r>
              <a:rPr lang="de-DE" sz="2400" dirty="0"/>
              <a:t>: </a:t>
            </a:r>
          </a:p>
          <a:p>
            <a:pPr algn="ctr"/>
            <a:r>
              <a:rPr lang="de-DE" sz="2400" dirty="0"/>
              <a:t>‚Political Repression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occupation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</a:t>
            </a:r>
            <a:r>
              <a:rPr lang="de-DE" sz="2400" dirty="0" err="1"/>
              <a:t>building</a:t>
            </a:r>
            <a:r>
              <a:rPr lang="de-DE" sz="2400" dirty="0"/>
              <a:t>‘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856650" y="169476"/>
            <a:ext cx="9140910" cy="1143000"/>
          </a:xfrm>
        </p:spPr>
        <p:txBody>
          <a:bodyPr>
            <a:normAutofit/>
          </a:bodyPr>
          <a:lstStyle/>
          <a:p>
            <a:br>
              <a:rPr lang="de-DE" sz="2400" b="1" dirty="0"/>
            </a:br>
            <a:r>
              <a:rPr lang="de-DE" sz="2400" b="1" dirty="0"/>
              <a:t>‚social </a:t>
            </a:r>
            <a:r>
              <a:rPr lang="de-DE" sz="2400" b="1" dirty="0" err="1"/>
              <a:t>life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a </a:t>
            </a:r>
            <a:r>
              <a:rPr lang="de-DE" sz="2400" b="1" dirty="0" err="1"/>
              <a:t>hotel</a:t>
            </a:r>
            <a:r>
              <a:rPr lang="de-DE" sz="2400" b="1" dirty="0"/>
              <a:t>‘: The Grand Budapest Hotel </a:t>
            </a:r>
            <a:r>
              <a:rPr lang="de-DE" sz="2400" b="1" dirty="0" err="1"/>
              <a:t>during</a:t>
            </a:r>
            <a:r>
              <a:rPr lang="de-DE" sz="2400" b="1" dirty="0"/>
              <a:t> </a:t>
            </a:r>
            <a:r>
              <a:rPr lang="de-DE" sz="2400" b="1" dirty="0" err="1"/>
              <a:t>fashist</a:t>
            </a:r>
            <a:r>
              <a:rPr lang="de-DE" sz="2400" b="1" dirty="0"/>
              <a:t> </a:t>
            </a:r>
            <a:r>
              <a:rPr lang="de-DE" sz="2400" b="1" dirty="0" err="1"/>
              <a:t>Dictatorship</a:t>
            </a:r>
            <a:r>
              <a:rPr lang="de-DE" sz="2400" b="1" dirty="0"/>
              <a:t> in 1930s  </a:t>
            </a:r>
          </a:p>
        </p:txBody>
      </p:sp>
      <p:pic>
        <p:nvPicPr>
          <p:cNvPr id="9" name="Inhaltsplatzhalter 8" descr="vlcsnap-2016-06-21-11h53m59s16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8342" y="2266024"/>
            <a:ext cx="5035990" cy="2736304"/>
          </a:xfrm>
        </p:spPr>
      </p:pic>
      <p:pic>
        <p:nvPicPr>
          <p:cNvPr id="10" name="Grafik 9" descr="vlcsnap-2016-06-21-11h55m42s2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266023"/>
            <a:ext cx="4864540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5408" y="38982"/>
            <a:ext cx="8823276" cy="1143000"/>
          </a:xfrm>
        </p:spPr>
        <p:txBody>
          <a:bodyPr>
            <a:normAutofit/>
          </a:bodyPr>
          <a:lstStyle/>
          <a:p>
            <a:br>
              <a:rPr lang="de-DE" sz="2400" b="1" dirty="0"/>
            </a:br>
            <a:r>
              <a:rPr lang="de-DE" sz="2400" b="1" dirty="0"/>
              <a:t>‚social </a:t>
            </a:r>
            <a:r>
              <a:rPr lang="de-DE" sz="2400" b="1" dirty="0" err="1"/>
              <a:t>life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a </a:t>
            </a:r>
            <a:r>
              <a:rPr lang="de-DE" sz="2400" b="1" dirty="0" err="1"/>
              <a:t>hotel</a:t>
            </a:r>
            <a:r>
              <a:rPr lang="de-DE" sz="2400" b="1" dirty="0"/>
              <a:t>‘: The </a:t>
            </a:r>
            <a:r>
              <a:rPr lang="de-DE" sz="2400" b="1" i="1" dirty="0"/>
              <a:t>Grand Budapest Hotel </a:t>
            </a:r>
            <a:r>
              <a:rPr lang="de-DE" sz="2400" b="1" dirty="0"/>
              <a:t>in 1968 </a:t>
            </a:r>
          </a:p>
        </p:txBody>
      </p:sp>
      <p:pic>
        <p:nvPicPr>
          <p:cNvPr id="8" name="Inhaltsplatzhalter 7" descr="vlcsnap-2016-06-23-13h14m15s7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12776"/>
            <a:ext cx="4427984" cy="2490741"/>
          </a:xfrm>
        </p:spPr>
      </p:pic>
      <p:pic>
        <p:nvPicPr>
          <p:cNvPr id="9" name="Grafik 8" descr="vlcsnap-2016-06-23-13h13m47s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1412777"/>
            <a:ext cx="4355976" cy="2450237"/>
          </a:xfrm>
          <a:prstGeom prst="rect">
            <a:avLst/>
          </a:prstGeom>
        </p:spPr>
      </p:pic>
      <p:pic>
        <p:nvPicPr>
          <p:cNvPr id="10" name="Grafik 9" descr="vlcsnap-2016-06-23-13h13m57s15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365105"/>
            <a:ext cx="4431814" cy="2492896"/>
          </a:xfrm>
          <a:prstGeom prst="rect">
            <a:avLst/>
          </a:prstGeom>
        </p:spPr>
      </p:pic>
      <p:pic>
        <p:nvPicPr>
          <p:cNvPr id="11" name="Grafik 10" descr="vlcsnap-2016-06-23-13h14m05s24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6528" y="4367260"/>
            <a:ext cx="4427984" cy="249074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83438" y="3933057"/>
            <a:ext cx="11041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Audiovisual </a:t>
            </a:r>
            <a:r>
              <a:rPr lang="de-DE" sz="2000" dirty="0" err="1"/>
              <a:t>Submetaphor</a:t>
            </a:r>
            <a:r>
              <a:rPr lang="de-DE" sz="2000" dirty="0"/>
              <a:t>:  ‚an </a:t>
            </a:r>
            <a:r>
              <a:rPr lang="de-DE" sz="2000" dirty="0" err="1"/>
              <a:t>individualistic</a:t>
            </a:r>
            <a:r>
              <a:rPr lang="de-DE" sz="2000" dirty="0"/>
              <a:t> </a:t>
            </a:r>
            <a:r>
              <a:rPr lang="de-DE" sz="2000" dirty="0" err="1"/>
              <a:t>society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dirty="0" err="1"/>
              <a:t>small</a:t>
            </a:r>
            <a:r>
              <a:rPr lang="de-DE" sz="2000" dirty="0"/>
              <a:t> human </a:t>
            </a:r>
            <a:r>
              <a:rPr lang="de-DE" sz="2000" dirty="0" err="1"/>
              <a:t>group</a:t>
            </a:r>
            <a:r>
              <a:rPr lang="de-DE" sz="2000" dirty="0"/>
              <a:t> in a </a:t>
            </a:r>
            <a:r>
              <a:rPr lang="de-DE" sz="2000" dirty="0" err="1"/>
              <a:t>huge</a:t>
            </a:r>
            <a:r>
              <a:rPr lang="de-DE" sz="2000" dirty="0"/>
              <a:t> </a:t>
            </a:r>
            <a:r>
              <a:rPr lang="de-DE" sz="2000" dirty="0" err="1"/>
              <a:t>empty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r>
              <a:rPr lang="de-DE" sz="2000" dirty="0"/>
              <a:t>‘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8239" y="440060"/>
            <a:ext cx="9144002" cy="1143000"/>
          </a:xfrm>
        </p:spPr>
        <p:txBody>
          <a:bodyPr>
            <a:noAutofit/>
          </a:bodyPr>
          <a:lstStyle/>
          <a:p>
            <a:r>
              <a:rPr lang="de-DE" sz="2800" b="1" dirty="0" err="1"/>
              <a:t>Bodily</a:t>
            </a:r>
            <a:r>
              <a:rPr lang="de-DE" sz="2800" b="1" dirty="0"/>
              <a:t> Performances of Gustave </a:t>
            </a:r>
            <a:r>
              <a:rPr lang="de-DE" sz="2800" b="1" dirty="0" err="1"/>
              <a:t>as</a:t>
            </a:r>
            <a:r>
              <a:rPr lang="de-DE" sz="2800" b="1" dirty="0"/>
              <a:t> Key audiovisual </a:t>
            </a:r>
            <a:r>
              <a:rPr lang="de-DE" sz="2800" b="1" dirty="0" err="1"/>
              <a:t>Metaphor</a:t>
            </a:r>
            <a:br>
              <a:rPr lang="de-DE" sz="2800" b="1" dirty="0"/>
            </a:br>
            <a:r>
              <a:rPr lang="de-DE" sz="2800" b="1" dirty="0"/>
              <a:t>‚</a:t>
            </a:r>
            <a:r>
              <a:rPr lang="de-DE" sz="2800" b="1" dirty="0" err="1"/>
              <a:t>Trespassing</a:t>
            </a:r>
            <a:r>
              <a:rPr lang="de-DE" sz="2800" b="1" dirty="0"/>
              <a:t> of social </a:t>
            </a:r>
            <a:r>
              <a:rPr lang="de-DE" sz="2800" b="1" dirty="0" err="1"/>
              <a:t>limits</a:t>
            </a:r>
            <a:r>
              <a:rPr lang="de-DE" sz="2800" b="1" dirty="0"/>
              <a:t> </a:t>
            </a:r>
            <a:r>
              <a:rPr lang="de-DE" sz="2800" b="1" dirty="0" err="1"/>
              <a:t>is</a:t>
            </a:r>
            <a:r>
              <a:rPr lang="de-DE" sz="2800" b="1" dirty="0"/>
              <a:t> </a:t>
            </a:r>
            <a:r>
              <a:rPr lang="de-DE" sz="2800" b="1" dirty="0" err="1"/>
              <a:t>passing</a:t>
            </a:r>
            <a:r>
              <a:rPr lang="de-DE" sz="2800" b="1" dirty="0"/>
              <a:t> </a:t>
            </a:r>
            <a:r>
              <a:rPr lang="de-DE" sz="2800" b="1" dirty="0" err="1"/>
              <a:t>levels</a:t>
            </a:r>
            <a:r>
              <a:rPr lang="de-DE" sz="2800" b="1" dirty="0"/>
              <a:t> of a </a:t>
            </a:r>
            <a:r>
              <a:rPr lang="de-DE" sz="2800" b="1" dirty="0" err="1"/>
              <a:t>building</a:t>
            </a:r>
            <a:r>
              <a:rPr lang="de-DE" sz="2800" b="1" dirty="0"/>
              <a:t>‘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 descr="vlcsnap-2016-06-21-11h34m47s1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69" y="1862757"/>
            <a:ext cx="6035631" cy="3395043"/>
          </a:xfrm>
          <a:prstGeom prst="rect">
            <a:avLst/>
          </a:prstGeom>
        </p:spPr>
      </p:pic>
      <p:pic>
        <p:nvPicPr>
          <p:cNvPr id="6" name="Grafik 5" descr="vlcsnap-2016-06-21-11h37m02s2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862757"/>
            <a:ext cx="6035630" cy="339504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394351" y="5444089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err="1"/>
              <a:t>Example</a:t>
            </a:r>
            <a:r>
              <a:rPr lang="de-DE" sz="2000" dirty="0"/>
              <a:t>: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Gustaves </a:t>
            </a:r>
            <a:r>
              <a:rPr lang="de-DE" sz="2000" dirty="0" err="1"/>
              <a:t>Gazes</a:t>
            </a:r>
            <a:r>
              <a:rPr lang="de-DE" sz="2000" dirty="0"/>
              <a:t>, </a:t>
            </a:r>
            <a:r>
              <a:rPr lang="de-DE" sz="2000" dirty="0" err="1"/>
              <a:t>performed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camera</a:t>
            </a:r>
            <a:r>
              <a:rPr lang="de-DE" sz="2000" dirty="0"/>
              <a:t> &amp; </a:t>
            </a:r>
            <a:r>
              <a:rPr lang="de-DE" sz="2000" dirty="0" err="1"/>
              <a:t>editing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transgressing</a:t>
            </a:r>
            <a:r>
              <a:rPr lang="de-DE" sz="2000" dirty="0"/>
              <a:t> the </a:t>
            </a:r>
            <a:r>
              <a:rPr lang="de-DE" sz="2000" dirty="0" err="1"/>
              <a:t>levels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the hotel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719736" y="57332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de-DE" sz="1600" dirty="0"/>
          </a:p>
        </p:txBody>
      </p:sp>
      <p:pic>
        <p:nvPicPr>
          <p:cNvPr id="12" name="05_budapesthotel.I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443672"/>
            <a:ext cx="9144000" cy="4758804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93019" y="116632"/>
            <a:ext cx="10645541" cy="1143000"/>
          </a:xfrm>
        </p:spPr>
        <p:txBody>
          <a:bodyPr>
            <a:noAutofit/>
          </a:bodyPr>
          <a:lstStyle/>
          <a:p>
            <a:br>
              <a:rPr lang="de-DE" sz="2800" b="1" dirty="0"/>
            </a:br>
            <a:r>
              <a:rPr lang="de-DE" sz="2800" b="1" dirty="0"/>
              <a:t>‚</a:t>
            </a:r>
            <a:r>
              <a:rPr lang="de-DE" sz="2800" b="1" dirty="0" err="1"/>
              <a:t>mastery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social</a:t>
            </a:r>
            <a:r>
              <a:rPr lang="de-DE" sz="2800" b="1" dirty="0"/>
              <a:t> order </a:t>
            </a:r>
            <a:r>
              <a:rPr lang="de-DE" sz="2800" b="1" dirty="0" err="1"/>
              <a:t>is</a:t>
            </a:r>
            <a:r>
              <a:rPr lang="de-DE" sz="2800" b="1" dirty="0"/>
              <a:t> fluid/</a:t>
            </a:r>
            <a:r>
              <a:rPr lang="de-DE" sz="2800" b="1" dirty="0" err="1"/>
              <a:t>self-controlled</a:t>
            </a:r>
            <a:r>
              <a:rPr lang="de-DE" sz="2800" b="1" dirty="0"/>
              <a:t> </a:t>
            </a:r>
            <a:r>
              <a:rPr lang="de-DE" sz="2800" b="1" dirty="0" err="1"/>
              <a:t>motion</a:t>
            </a:r>
            <a:r>
              <a:rPr lang="de-DE" sz="2800" b="1" dirty="0"/>
              <a:t> </a:t>
            </a:r>
            <a:r>
              <a:rPr lang="de-DE" sz="2800" b="1" dirty="0" err="1"/>
              <a:t>thoughout</a:t>
            </a:r>
            <a:r>
              <a:rPr lang="de-DE" sz="2800" b="1" dirty="0"/>
              <a:t> in a </a:t>
            </a:r>
            <a:r>
              <a:rPr lang="de-DE" sz="2800" b="1" dirty="0" err="1"/>
              <a:t>building</a:t>
            </a:r>
            <a:r>
              <a:rPr lang="de-DE" sz="2800" b="1" dirty="0"/>
              <a:t>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0BEBB-F151-48DA-970F-2E89F55B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Classic Understanding of </a:t>
            </a:r>
            <a:r>
              <a:rPr lang="de-DE" sz="3200" b="1" dirty="0" err="1"/>
              <a:t>Metaphors</a:t>
            </a:r>
            <a:r>
              <a:rPr lang="de-DE" sz="3200" b="1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E5E0D2-B9F7-415F-A14E-B9E397C8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i="1" dirty="0"/>
              <a:t>metaphor</a:t>
            </a:r>
            <a:r>
              <a:rPr lang="en-US" dirty="0"/>
              <a:t> is "...a figure by which the </a:t>
            </a:r>
            <a:r>
              <a:rPr lang="en-US" b="1" dirty="0"/>
              <a:t>actual meaning </a:t>
            </a:r>
            <a:r>
              <a:rPr lang="en-US" dirty="0"/>
              <a:t>of a word is transferred to </a:t>
            </a:r>
            <a:r>
              <a:rPr lang="en-US" b="1" dirty="0"/>
              <a:t>another meaning </a:t>
            </a:r>
            <a:r>
              <a:rPr lang="en-US" dirty="0"/>
              <a:t>which belongs to it only by the force of a comparison." </a:t>
            </a:r>
          </a:p>
          <a:p>
            <a:pPr marL="0" indent="0" algn="r">
              <a:buNone/>
            </a:pPr>
            <a:r>
              <a:rPr lang="en-US" sz="2000" dirty="0"/>
              <a:t>(Du </a:t>
            </a:r>
            <a:r>
              <a:rPr lang="en-US" sz="2000" dirty="0" err="1"/>
              <a:t>Marsais</a:t>
            </a:r>
            <a:r>
              <a:rPr lang="en-US" sz="2000" dirty="0"/>
              <a:t>, quoted in Winfried </a:t>
            </a:r>
            <a:r>
              <a:rPr lang="en-US" sz="2000" dirty="0" err="1"/>
              <a:t>Nöth</a:t>
            </a:r>
            <a:r>
              <a:rPr lang="en-US" sz="2000" dirty="0"/>
              <a:t>. </a:t>
            </a:r>
            <a:r>
              <a:rPr lang="en-US" sz="2000" dirty="0" err="1"/>
              <a:t>Handbuch</a:t>
            </a:r>
            <a:r>
              <a:rPr lang="en-US" sz="2000" dirty="0"/>
              <a:t> der </a:t>
            </a:r>
            <a:r>
              <a:rPr lang="en-US" sz="2000" dirty="0" err="1"/>
              <a:t>Semiotik</a:t>
            </a:r>
            <a:r>
              <a:rPr lang="en-US" sz="2000" dirty="0"/>
              <a:t>, 2000, p. 342).</a:t>
            </a:r>
          </a:p>
          <a:p>
            <a:pPr marL="0" indent="0" algn="r">
              <a:buNone/>
            </a:pPr>
            <a:endParaRPr lang="de-DE" sz="2000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metaphor</a:t>
            </a:r>
            <a:r>
              <a:rPr lang="en-US" dirty="0"/>
              <a:t> is based on a relationship of </a:t>
            </a:r>
            <a:r>
              <a:rPr lang="en-US" b="1" i="1" dirty="0"/>
              <a:t>similarity</a:t>
            </a:r>
            <a:r>
              <a:rPr lang="en-US" dirty="0"/>
              <a:t>:</a:t>
            </a:r>
          </a:p>
          <a:p>
            <a:r>
              <a:rPr lang="en-US" sz="2400" dirty="0"/>
              <a:t>two </a:t>
            </a:r>
            <a:r>
              <a:rPr lang="en-US" sz="2400" b="1" dirty="0"/>
              <a:t>signs</a:t>
            </a:r>
            <a:r>
              <a:rPr lang="en-US" sz="2400" dirty="0"/>
              <a:t> (e.g. words or pictorial motifs) are linked by a </a:t>
            </a:r>
            <a:r>
              <a:rPr lang="en-US" sz="2400" b="1" dirty="0"/>
              <a:t>common signifying feature</a:t>
            </a:r>
            <a:r>
              <a:rPr lang="en-US" sz="2400" dirty="0"/>
              <a:t> (e.g. 'The </a:t>
            </a:r>
            <a:r>
              <a:rPr lang="en-US" sz="2400" b="1" i="1" dirty="0"/>
              <a:t>world</a:t>
            </a:r>
            <a:r>
              <a:rPr lang="en-US" sz="2400" dirty="0"/>
              <a:t> is a </a:t>
            </a:r>
            <a:r>
              <a:rPr lang="en-US" sz="2400" b="1" i="1" dirty="0"/>
              <a:t>stage</a:t>
            </a:r>
            <a:r>
              <a:rPr lang="en-US" sz="2400" dirty="0"/>
              <a:t>', </a:t>
            </a:r>
            <a:r>
              <a:rPr lang="en-US" sz="2400" b="1" i="1" dirty="0"/>
              <a:t>'Boiling</a:t>
            </a:r>
            <a:r>
              <a:rPr lang="en-US" sz="2400" dirty="0"/>
              <a:t> with </a:t>
            </a:r>
            <a:r>
              <a:rPr lang="en-US" sz="2400" b="1" i="1" dirty="0"/>
              <a:t>rage</a:t>
            </a:r>
            <a:r>
              <a:rPr lang="en-US" sz="2400" dirty="0"/>
              <a:t>’)</a:t>
            </a:r>
          </a:p>
          <a:p>
            <a:r>
              <a:rPr lang="en-US" sz="2400" dirty="0"/>
              <a:t>Basic metaphorical principle: </a:t>
            </a:r>
            <a:r>
              <a:rPr lang="en-US" sz="2400" b="1" dirty="0"/>
              <a:t>analogy/comparison</a:t>
            </a:r>
            <a:r>
              <a:rPr lang="en-US" sz="2400" dirty="0"/>
              <a:t> between </a:t>
            </a:r>
            <a:r>
              <a:rPr lang="en-US" sz="2400" b="1" dirty="0"/>
              <a:t>different concepts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823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F7C4C-9628-4FEE-A26F-42C9942A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Classic Understanding of </a:t>
            </a:r>
            <a:r>
              <a:rPr lang="de-DE" sz="3200" b="1" dirty="0" err="1"/>
              <a:t>Metaphors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CA5D8-45A5-4B01-8BCB-7EBC0C0C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Metaphors</a:t>
            </a:r>
            <a:r>
              <a:rPr lang="en-US" dirty="0"/>
              <a:t> are considered as </a:t>
            </a:r>
            <a:r>
              <a:rPr lang="en-US" b="1" dirty="0"/>
              <a:t>tropes of figural </a:t>
            </a:r>
            <a:r>
              <a:rPr lang="en-US" dirty="0"/>
              <a:t>speech: they act as stylistic devices of </a:t>
            </a:r>
            <a:r>
              <a:rPr lang="en-US" b="1" dirty="0"/>
              <a:t>emphasis</a:t>
            </a:r>
            <a:r>
              <a:rPr lang="en-US" dirty="0"/>
              <a:t> and </a:t>
            </a:r>
            <a:r>
              <a:rPr lang="en-US" b="1" dirty="0"/>
              <a:t>figurative illustration of abstract </a:t>
            </a:r>
            <a:r>
              <a:rPr lang="en-US" dirty="0"/>
              <a:t>thoughts, ideas, arguments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</a:t>
            </a:r>
            <a:r>
              <a:rPr lang="en-US" b="1" dirty="0"/>
              <a:t>Something said </a:t>
            </a:r>
            <a:r>
              <a:rPr lang="en-US" dirty="0"/>
              <a:t>refers to something that is not said, is </a:t>
            </a:r>
            <a:r>
              <a:rPr lang="en-US" b="1" dirty="0"/>
              <a:t>absent</a:t>
            </a:r>
            <a:r>
              <a:rPr lang="en-US" dirty="0"/>
              <a:t> in the concrete utterance, but is </a:t>
            </a:r>
            <a:r>
              <a:rPr lang="en-US" b="1" dirty="0"/>
              <a:t>actually meant</a:t>
            </a:r>
            <a:r>
              <a:rPr lang="en-US" dirty="0"/>
              <a:t>, whereby what is actually </a:t>
            </a:r>
            <a:r>
              <a:rPr lang="en-US" b="1" dirty="0"/>
              <a:t>meant</a:t>
            </a:r>
            <a:r>
              <a:rPr lang="en-US" dirty="0"/>
              <a:t> must become clear from the </a:t>
            </a:r>
            <a:r>
              <a:rPr lang="en-US" b="1" dirty="0"/>
              <a:t>structure of what is said</a:t>
            </a:r>
            <a:r>
              <a:rPr lang="en-US" dirty="0"/>
              <a:t>." 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de-DE" sz="1800" dirty="0">
                <a:ea typeface="ＭＳ Ｐゴシック" pitchFamily="-111" charset="-128"/>
              </a:rPr>
              <a:t>(</a:t>
            </a:r>
            <a:r>
              <a:rPr lang="de-DE" sz="1800" dirty="0"/>
              <a:t>Dennis Gräf et al. (2011). </a:t>
            </a:r>
            <a:r>
              <a:rPr lang="de-DE" sz="1800" i="1" dirty="0"/>
              <a:t>Filmsemiotik. Eine Einführung in die Analyse audiovisueller Formate</a:t>
            </a:r>
            <a:r>
              <a:rPr lang="de-DE" sz="1800" dirty="0"/>
              <a:t>. Marburg</a:t>
            </a:r>
            <a:r>
              <a:rPr lang="de-DE" sz="1800" dirty="0">
                <a:ea typeface="ＭＳ Ｐゴシック" pitchFamily="-111" charset="-128"/>
              </a:rPr>
              <a:t>, P. 53)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966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3D204-75B7-4182-8F8E-86B45344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err="1"/>
              <a:t>Founders</a:t>
            </a:r>
            <a:r>
              <a:rPr lang="de-DE" sz="3200" b="1" dirty="0"/>
              <a:t> of Cognitive </a:t>
            </a:r>
            <a:r>
              <a:rPr lang="de-DE" sz="3200" b="1" dirty="0" err="1"/>
              <a:t>Metaphor</a:t>
            </a:r>
            <a:r>
              <a:rPr lang="de-DE" sz="3200" b="1" dirty="0"/>
              <a:t> Theory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76AE03-CEB4-49EC-B317-1FD6702AD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220px-Lakoff,_George.jpg">
            <a:extLst>
              <a:ext uri="{FF2B5EF4-FFF2-40B4-BE49-F238E27FC236}">
                <a16:creationId xmlns:a16="http://schemas.microsoft.com/office/drawing/2014/main" id="{80C5A694-15E0-48E2-8807-9D5C7C8C16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633" y="1777735"/>
            <a:ext cx="3334072" cy="444037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EADFFFC-4A4B-438E-A5F4-1A5F5A75E1B7}"/>
              </a:ext>
            </a:extLst>
          </p:cNvPr>
          <p:cNvSpPr/>
          <p:nvPr/>
        </p:nvSpPr>
        <p:spPr>
          <a:xfrm>
            <a:off x="4509665" y="1966598"/>
            <a:ext cx="644440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/>
              <a:t>George </a:t>
            </a:r>
            <a:r>
              <a:rPr lang="de-DE" sz="2800" dirty="0" err="1"/>
              <a:t>Lakoff</a:t>
            </a:r>
            <a:r>
              <a:rPr lang="de-DE" sz="2800" dirty="0"/>
              <a:t> (1941)</a:t>
            </a:r>
          </a:p>
          <a:p>
            <a:pPr algn="l"/>
            <a:r>
              <a:rPr lang="de-DE" sz="2800" b="0" dirty="0"/>
              <a:t>Linguist, USA (</a:t>
            </a:r>
            <a:r>
              <a:rPr lang="de-DE" sz="2800" b="0" dirty="0" err="1"/>
              <a:t>Berkely</a:t>
            </a:r>
            <a:r>
              <a:rPr lang="de-DE" sz="2800" b="0" dirty="0"/>
              <a:t>)</a:t>
            </a:r>
          </a:p>
          <a:p>
            <a:pPr algn="l"/>
            <a:r>
              <a:rPr lang="de-DE" sz="2800" b="0" dirty="0"/>
              <a:t>Early Works, e.g. :</a:t>
            </a:r>
          </a:p>
          <a:p>
            <a:pPr algn="l"/>
            <a:endParaRPr lang="de-DE" sz="2400" b="0" dirty="0"/>
          </a:p>
          <a:p>
            <a:pPr algn="l">
              <a:buFont typeface="Arial" pitchFamily="34" charset="0"/>
              <a:buChar char="•"/>
            </a:pPr>
            <a:r>
              <a:rPr lang="de-DE" sz="2400" b="0" dirty="0"/>
              <a:t> (1980): </a:t>
            </a:r>
            <a:r>
              <a:rPr lang="de-DE" sz="2400" dirty="0"/>
              <a:t>“</a:t>
            </a:r>
            <a:r>
              <a:rPr lang="de-DE" sz="2400" dirty="0" err="1"/>
              <a:t>Metaphors</a:t>
            </a:r>
            <a:r>
              <a:rPr lang="de-DE" sz="2400" dirty="0"/>
              <a:t> </a:t>
            </a:r>
            <a:r>
              <a:rPr lang="de-DE" sz="2400" dirty="0" err="1"/>
              <a:t>we</a:t>
            </a:r>
            <a:r>
              <a:rPr lang="de-DE" sz="2400" dirty="0"/>
              <a:t> Live </a:t>
            </a:r>
            <a:r>
              <a:rPr lang="de-DE" sz="2400" dirty="0" err="1"/>
              <a:t>by</a:t>
            </a:r>
            <a:r>
              <a:rPr lang="de-DE" sz="2400" b="0" dirty="0"/>
              <a:t>“ (</a:t>
            </a:r>
            <a:r>
              <a:rPr lang="de-DE" sz="2400" b="0" dirty="0" err="1"/>
              <a:t>with</a:t>
            </a:r>
            <a:r>
              <a:rPr lang="de-DE" sz="2400" b="0" dirty="0"/>
              <a:t> Mark 	    Johnson</a:t>
            </a:r>
          </a:p>
          <a:p>
            <a:pPr algn="l">
              <a:buFont typeface="Arial" pitchFamily="34" charset="0"/>
              <a:buChar char="•"/>
            </a:pPr>
            <a:r>
              <a:rPr lang="de-DE" sz="2400" b="0" dirty="0"/>
              <a:t> (1987): „</a:t>
            </a:r>
            <a:r>
              <a:rPr lang="de-DE" sz="2400" dirty="0"/>
              <a:t>Woman, </a:t>
            </a:r>
            <a:r>
              <a:rPr lang="de-DE" sz="2400" dirty="0" err="1"/>
              <a:t>Fire</a:t>
            </a:r>
            <a:r>
              <a:rPr lang="de-DE" sz="2400" dirty="0"/>
              <a:t>, and </a:t>
            </a:r>
            <a:r>
              <a:rPr lang="de-DE" sz="2400" dirty="0" err="1"/>
              <a:t>Dangerous</a:t>
            </a:r>
            <a:r>
              <a:rPr lang="de-DE" sz="2400" dirty="0"/>
              <a:t> Things. 	   </a:t>
            </a: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Categories</a:t>
            </a:r>
            <a:r>
              <a:rPr lang="de-DE" sz="2400" dirty="0"/>
              <a:t> </a:t>
            </a:r>
            <a:r>
              <a:rPr lang="de-DE" sz="2400" dirty="0" err="1"/>
              <a:t>Reveal</a:t>
            </a:r>
            <a:r>
              <a:rPr lang="de-DE" sz="2400" dirty="0"/>
              <a:t> </a:t>
            </a:r>
            <a:r>
              <a:rPr lang="de-DE" sz="2400" dirty="0" err="1"/>
              <a:t>about</a:t>
            </a:r>
            <a:r>
              <a:rPr lang="de-DE" sz="2400" dirty="0"/>
              <a:t> the </a:t>
            </a:r>
            <a:r>
              <a:rPr lang="de-DE" sz="2400" dirty="0" err="1"/>
              <a:t>Mind</a:t>
            </a:r>
            <a:r>
              <a:rPr lang="de-DE" sz="2400" b="0" dirty="0"/>
              <a:t>“</a:t>
            </a:r>
          </a:p>
          <a:p>
            <a:pPr algn="l">
              <a:buFont typeface="Arial" pitchFamily="34" charset="0"/>
              <a:buChar char="•"/>
            </a:pPr>
            <a:endParaRPr lang="de-DE" sz="1800" b="0" dirty="0"/>
          </a:p>
          <a:p>
            <a:pPr algn="l"/>
            <a:endParaRPr lang="de-DE" sz="1800" b="0" dirty="0"/>
          </a:p>
          <a:p>
            <a:pPr algn="l"/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419648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836B4A-C804-4654-B08B-8CB14C137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D3DE5BB-4611-4E5F-84CE-E217864A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 err="1"/>
              <a:t>Founders</a:t>
            </a:r>
            <a:r>
              <a:rPr lang="de-DE" sz="3200" b="1" dirty="0"/>
              <a:t> of Cognitive </a:t>
            </a:r>
            <a:r>
              <a:rPr lang="de-DE" sz="3200" b="1" dirty="0" err="1"/>
              <a:t>Metaphor</a:t>
            </a:r>
            <a:r>
              <a:rPr lang="de-DE" sz="3200" b="1" dirty="0"/>
              <a:t> Theory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F498A0-D86F-4208-96BA-420D5EEEE2BB}"/>
              </a:ext>
            </a:extLst>
          </p:cNvPr>
          <p:cNvSpPr/>
          <p:nvPr/>
        </p:nvSpPr>
        <p:spPr>
          <a:xfrm>
            <a:off x="3988431" y="2511974"/>
            <a:ext cx="66762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/>
              <a:t>Mark Johnson (1949)</a:t>
            </a:r>
          </a:p>
          <a:p>
            <a:pPr algn="l"/>
            <a:r>
              <a:rPr lang="de-DE" sz="2800" b="0" dirty="0" err="1"/>
              <a:t>Philosopher</a:t>
            </a:r>
            <a:r>
              <a:rPr lang="de-DE" sz="2800" b="0" dirty="0"/>
              <a:t>, USA (Oregon)</a:t>
            </a:r>
          </a:p>
          <a:p>
            <a:pPr algn="l"/>
            <a:r>
              <a:rPr lang="de-DE" sz="2800" b="0" dirty="0"/>
              <a:t>Early Works, e.g.:</a:t>
            </a:r>
          </a:p>
          <a:p>
            <a:pPr algn="l"/>
            <a:endParaRPr lang="de-DE" sz="2400" b="0" dirty="0"/>
          </a:p>
          <a:p>
            <a:pPr algn="l">
              <a:buFont typeface="Arial" pitchFamily="34" charset="0"/>
              <a:buChar char="•"/>
            </a:pPr>
            <a:endParaRPr lang="en-US" sz="2400" dirty="0"/>
          </a:p>
          <a:p>
            <a:pPr algn="l">
              <a:buFont typeface="Arial" pitchFamily="34" charset="0"/>
              <a:buChar char="•"/>
            </a:pPr>
            <a:r>
              <a:rPr lang="en-US" sz="2400" b="0" dirty="0"/>
              <a:t> (1981) </a:t>
            </a:r>
            <a:r>
              <a:rPr lang="en-US" sz="2400" b="0" i="1" dirty="0"/>
              <a:t>Philosophical Perspectives on Metaphor.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0" dirty="0"/>
              <a:t> (1987) </a:t>
            </a:r>
            <a:r>
              <a:rPr lang="en-US" sz="2400" b="0" i="1" dirty="0"/>
              <a:t>The Body in the Mind. The Bodily Basis of 	  	  Meaning, Imagination and Reason</a:t>
            </a:r>
            <a:r>
              <a:rPr lang="en-US" sz="2400" i="1" dirty="0"/>
              <a:t>.</a:t>
            </a:r>
            <a:endParaRPr lang="de-DE" sz="1800" b="0" dirty="0"/>
          </a:p>
          <a:p>
            <a:pPr algn="l"/>
            <a:endParaRPr lang="de-DE" sz="1800" b="0" dirty="0"/>
          </a:p>
        </p:txBody>
      </p:sp>
      <p:pic>
        <p:nvPicPr>
          <p:cNvPr id="6" name="Inhaltsplatzhalter 6" descr="picture-591.jpg">
            <a:extLst>
              <a:ext uri="{FF2B5EF4-FFF2-40B4-BE49-F238E27FC236}">
                <a16:creationId xmlns:a16="http://schemas.microsoft.com/office/drawing/2014/main" id="{A6372067-EF20-424D-8BAB-24580FDDBC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25625"/>
            <a:ext cx="2981334" cy="44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95B35-E895-4E2E-BA67-DF9DF119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Cognitive Understanding of </a:t>
            </a:r>
            <a:r>
              <a:rPr lang="de-DE" sz="3200" b="1" dirty="0" err="1"/>
              <a:t>Metaphors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E8C218-9290-407F-823F-2A84A2BAF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/>
              <a:t>Metaphors</a:t>
            </a:r>
            <a:r>
              <a:rPr lang="en-US" dirty="0"/>
              <a:t> do not only establish a </a:t>
            </a:r>
            <a:r>
              <a:rPr lang="en-US" b="1" dirty="0"/>
              <a:t>comparison </a:t>
            </a:r>
            <a:r>
              <a:rPr lang="en-US" dirty="0"/>
              <a:t>between </a:t>
            </a:r>
            <a:r>
              <a:rPr lang="en-US" b="1" dirty="0"/>
              <a:t>conventional meanings</a:t>
            </a:r>
            <a:r>
              <a:rPr lang="en-US" dirty="0"/>
              <a:t> of e.g. words, pictures and sounds (=</a:t>
            </a:r>
            <a:r>
              <a:rPr lang="en-US" b="1" i="1" dirty="0">
                <a:solidFill>
                  <a:srgbClr val="FF0000"/>
                </a:solidFill>
              </a:rPr>
              <a:t>symbolic metaphors</a:t>
            </a:r>
            <a:r>
              <a:rPr lang="en-US" dirty="0"/>
              <a:t>).</a:t>
            </a:r>
          </a:p>
          <a:p>
            <a:r>
              <a:rPr lang="en-US" b="1" i="1" dirty="0"/>
              <a:t>Metaphors</a:t>
            </a:r>
            <a:r>
              <a:rPr lang="en-US" dirty="0"/>
              <a:t> are a basic </a:t>
            </a:r>
            <a:r>
              <a:rPr lang="en-US" b="1" dirty="0"/>
              <a:t>principle of human thinking </a:t>
            </a:r>
            <a:r>
              <a:rPr lang="en-US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We conceptualize </a:t>
            </a:r>
            <a:r>
              <a:rPr lang="en-US" b="1" dirty="0"/>
              <a:t>abstract and complex terms/concepts</a:t>
            </a:r>
            <a:r>
              <a:rPr lang="en-US" dirty="0"/>
              <a:t> etc. with the help of simple </a:t>
            </a:r>
            <a:r>
              <a:rPr lang="en-US" b="1" dirty="0"/>
              <a:t>gestalt patterns </a:t>
            </a:r>
          </a:p>
          <a:p>
            <a:r>
              <a:rPr lang="en-US" b="1" i="1" dirty="0"/>
              <a:t>Metaphors</a:t>
            </a:r>
            <a:r>
              <a:rPr lang="en-US" dirty="0"/>
              <a:t> are based on </a:t>
            </a:r>
            <a:r>
              <a:rPr lang="en-US" b="1" dirty="0"/>
              <a:t>cognitive transfer</a:t>
            </a:r>
            <a:r>
              <a:rPr lang="en-US" dirty="0"/>
              <a:t> between a (mostly abstract) </a:t>
            </a:r>
            <a:r>
              <a:rPr lang="en-US" b="1" dirty="0"/>
              <a:t>target domain</a:t>
            </a:r>
            <a:r>
              <a:rPr lang="en-US" dirty="0"/>
              <a:t> and a (sensual-concrete, body-based) </a:t>
            </a:r>
            <a:r>
              <a:rPr lang="en-US" b="1" dirty="0"/>
              <a:t>source</a:t>
            </a:r>
            <a:r>
              <a:rPr lang="en-US" dirty="0"/>
              <a:t> </a:t>
            </a:r>
            <a:r>
              <a:rPr lang="en-US" b="1" dirty="0"/>
              <a:t>area</a:t>
            </a:r>
            <a:r>
              <a:rPr lang="en-US" dirty="0"/>
              <a:t> (= </a:t>
            </a:r>
            <a:r>
              <a:rPr lang="en-US" b="1" i="1" dirty="0">
                <a:solidFill>
                  <a:srgbClr val="FF0000"/>
                </a:solidFill>
              </a:rPr>
              <a:t>conceptual metaphors</a:t>
            </a:r>
            <a:r>
              <a:rPr lang="en-US" dirty="0"/>
              <a:t>)</a:t>
            </a:r>
          </a:p>
          <a:p>
            <a:r>
              <a:rPr lang="en-US" dirty="0"/>
              <a:t>also</a:t>
            </a:r>
            <a:r>
              <a:rPr lang="en-US" b="1" i="1" dirty="0">
                <a:solidFill>
                  <a:srgbClr val="FF0000"/>
                </a:solidFill>
              </a:rPr>
              <a:t> Symbolic metaphors </a:t>
            </a:r>
            <a:r>
              <a:rPr lang="en-US" dirty="0"/>
              <a:t>are based on </a:t>
            </a:r>
            <a:r>
              <a:rPr lang="en-US" b="1" i="1" dirty="0">
                <a:solidFill>
                  <a:srgbClr val="FF0000"/>
                </a:solidFill>
              </a:rPr>
              <a:t>conceptual metaphors </a:t>
            </a:r>
            <a:r>
              <a:rPr lang="en-US" dirty="0"/>
              <a:t>of thinking!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e.g. “time flies” (symbolic metaphor)  -&gt; ‘time is a natural force’ (conceptual metaphor)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36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2283</Words>
  <Application>Microsoft Office PowerPoint</Application>
  <PresentationFormat>Breitbild</PresentationFormat>
  <Paragraphs>300</Paragraphs>
  <Slides>44</Slides>
  <Notes>1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Office</vt:lpstr>
      <vt:lpstr>Audiovisual Metaphors  in Moving Images</vt:lpstr>
      <vt:lpstr>1. Part: Image Schemata and Primary Metaphors   in Moving Images  </vt:lpstr>
      <vt:lpstr>Metaphors in Movies – A first Example</vt:lpstr>
      <vt:lpstr>PowerPoint-Präsentation</vt:lpstr>
      <vt:lpstr>Classic Understanding of Metaphors </vt:lpstr>
      <vt:lpstr>Classic Understanding of Metaphors</vt:lpstr>
      <vt:lpstr>Founders of Cognitive Metaphor Theory</vt:lpstr>
      <vt:lpstr>Founders of Cognitive Metaphor Theory</vt:lpstr>
      <vt:lpstr>Cognitive Understanding of Metaphors</vt:lpstr>
      <vt:lpstr>Conceptual / Cognitive Metaphors</vt:lpstr>
      <vt:lpstr>Cognitive Schemata &amp; Concepts</vt:lpstr>
      <vt:lpstr>Body-Based Image Schemata</vt:lpstr>
      <vt:lpstr>Image Schemata </vt:lpstr>
      <vt:lpstr>Container-Schema: Gestalt-Elements: In-Out </vt:lpstr>
      <vt:lpstr>Source-Path-Goal-Schema  (SPG): Gestalt-Elements: Here – There - Path </vt:lpstr>
      <vt:lpstr>Balance-Schema  Gestalt-Elements: even vs. uneven (in relation to a horizontal axis)</vt:lpstr>
      <vt:lpstr> Example: Image Schemata in Comics </vt:lpstr>
      <vt:lpstr> The Source-Path-Goal-Schema (SPG) in Movies – An Example: </vt:lpstr>
      <vt:lpstr>PowerPoint-Präsentation</vt:lpstr>
      <vt:lpstr>Metaphoric use of image schemata by film style Example:  Inside Out (2015) – The Family-Dispute-Scene</vt:lpstr>
      <vt:lpstr>Metaphoric use of image schemata by film style An Example Inside Out (2015) – The Family-Dispute-Scene </vt:lpstr>
      <vt:lpstr>Part II: Part II Audiovisual Metaphors in Movies: Space Metaphors </vt:lpstr>
      <vt:lpstr>PowerPoint-Präsentation</vt:lpstr>
      <vt:lpstr> </vt:lpstr>
      <vt:lpstr>PowerPoint-Präsentation</vt:lpstr>
      <vt:lpstr>Audiovisual Metaphors</vt:lpstr>
      <vt:lpstr>Example for Metaphors in Visual &amp; Audiovisual Media: „Predatory Capitalism“</vt:lpstr>
      <vt:lpstr>PowerPoint-Präsentation</vt:lpstr>
      <vt:lpstr>PowerPoint-Präsentation</vt:lpstr>
      <vt:lpstr>Two Types of Conceptual Metaphors in Audiovisual Metaphors</vt:lpstr>
      <vt:lpstr>PowerPoint-Präsentation</vt:lpstr>
      <vt:lpstr> </vt:lpstr>
      <vt:lpstr> Primary Audiovisual Metaphors in Cinematic Spaces </vt:lpstr>
      <vt:lpstr>The Hotel as an audiovisual Key Metaphor  Example: The Grand Budapest Hotel (Wes Anderson, USA/G/UK 2014) </vt:lpstr>
      <vt:lpstr>PowerPoint-Präsentation</vt:lpstr>
      <vt:lpstr>Gustave‘s Movements in the Hotel</vt:lpstr>
      <vt:lpstr>Gustave‘s Movements in the Hotel</vt:lpstr>
      <vt:lpstr>Gustave‘s Movements in the Hotel</vt:lpstr>
      <vt:lpstr> Motiv of Hotel as Key Audiovisual Metaphor: ‚social life is a hotel‘ </vt:lpstr>
      <vt:lpstr> ‚social life is a hotel‘: The Grand Budapest Hotel in the early 1930s  </vt:lpstr>
      <vt:lpstr> ‚social life is a hotel‘: The Grand Budapest Hotel during fashist Dictatorship in 1930s  </vt:lpstr>
      <vt:lpstr> ‚social life is a hotel‘: The Grand Budapest Hotel in 1968 </vt:lpstr>
      <vt:lpstr>Bodily Performances of Gustave as Key audiovisual Metaphor ‚Trespassing of social limits is passing levels of a building‘</vt:lpstr>
      <vt:lpstr> ‚mastery of social order is fluid/self-controlled motion thoughout in a building‘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Kathrin Fahlenbrach</dc:creator>
  <cp:lastModifiedBy>Kathrin Fahlenbrach</cp:lastModifiedBy>
  <cp:revision>156</cp:revision>
  <dcterms:created xsi:type="dcterms:W3CDTF">2022-03-29T09:20:30Z</dcterms:created>
  <dcterms:modified xsi:type="dcterms:W3CDTF">2022-03-31T13:40:33Z</dcterms:modified>
</cp:coreProperties>
</file>