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69" r:id="rId1"/>
  </p:sldMasterIdLst>
  <p:sldIdLst>
    <p:sldId id="256" r:id="rId2"/>
    <p:sldId id="257" r:id="rId3"/>
    <p:sldId id="258" r:id="rId4"/>
    <p:sldId id="279" r:id="rId5"/>
    <p:sldId id="278" r:id="rId6"/>
    <p:sldId id="280" r:id="rId7"/>
    <p:sldId id="259" r:id="rId8"/>
    <p:sldId id="261" r:id="rId9"/>
    <p:sldId id="260" r:id="rId10"/>
    <p:sldId id="275" r:id="rId11"/>
    <p:sldId id="262" r:id="rId12"/>
    <p:sldId id="274" r:id="rId13"/>
    <p:sldId id="263" r:id="rId14"/>
    <p:sldId id="276" r:id="rId15"/>
    <p:sldId id="277" r:id="rId16"/>
    <p:sldId id="264" r:id="rId17"/>
    <p:sldId id="265" r:id="rId18"/>
    <p:sldId id="266" r:id="rId19"/>
    <p:sldId id="267" r:id="rId20"/>
    <p:sldId id="268" r:id="rId21"/>
    <p:sldId id="269" r:id="rId22"/>
    <p:sldId id="270" r:id="rId23"/>
    <p:sldId id="271" r:id="rId24"/>
    <p:sldId id="272" r:id="rId25"/>
    <p:sldId id="273" r:id="rId2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3" d="100"/>
          <a:sy n="63" d="100"/>
        </p:scale>
        <p:origin x="732" y="6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Úvodní snímek">
    <p:spTree>
      <p:nvGrpSpPr>
        <p:cNvPr id="1" name=""/>
        <p:cNvGrpSpPr/>
        <p:nvPr/>
      </p:nvGrpSpPr>
      <p:grpSpPr>
        <a:xfrm>
          <a:off x="0" y="0"/>
          <a:ext cx="0" cy="0"/>
          <a:chOff x="0" y="0"/>
          <a:chExt cx="0" cy="0"/>
        </a:xfrm>
      </p:grpSpPr>
      <p:pic>
        <p:nvPicPr>
          <p:cNvPr id="66" name="Picture 2" descr="\\DROBO-FS\QuickDrops\JB\PPTX NG\Droplets\LightingOverlay.png"/>
          <p:cNvPicPr>
            <a:picLocks noChangeAspect="1" noChangeArrowheads="1"/>
          </p:cNvPicPr>
          <p:nvPr/>
        </p:nvPicPr>
        <p:blipFill>
          <a:blip r:embed="rId2">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4="http://schemas.microsoft.com/office/drawing/2010/main">
                <a:solidFill>
                  <a:srgbClr val="FFFFFF"/>
                </a:solidFill>
              </a14:hiddenFill>
            </a:ext>
          </a:extLst>
        </p:spPr>
      </p:pic>
      <p:grpSp>
        <p:nvGrpSpPr>
          <p:cNvPr id="11" name="Group 10"/>
          <p:cNvGrpSpPr/>
          <p:nvPr/>
        </p:nvGrpSpPr>
        <p:grpSpPr>
          <a:xfrm>
            <a:off x="0"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12" name="Rectangle 5"/>
            <p:cNvSpPr>
              <a:spLocks noChangeArrowheads="1"/>
            </p:cNvSpPr>
            <p:nvPr/>
          </p:nvSpPr>
          <p:spPr bwMode="auto">
            <a:xfrm>
              <a:off x="1209675" y="4763"/>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13" name="Freeform 6"/>
            <p:cNvSpPr>
              <a:spLocks noEditPoints="1"/>
            </p:cNvSpPr>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4" name="Freeform 7"/>
            <p:cNvSpPr>
              <a:spLocks noEditPoints="1"/>
            </p:cNvSpPr>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5" name="Rectangle 8"/>
            <p:cNvSpPr>
              <a:spLocks noChangeArrowheads="1"/>
            </p:cNvSpPr>
            <p:nvPr/>
          </p:nvSpPr>
          <p:spPr bwMode="auto">
            <a:xfrm>
              <a:off x="414338" y="9525"/>
              <a:ext cx="28575" cy="448151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16" name="Freeform 9"/>
            <p:cNvSpPr>
              <a:spLocks noEditPoints="1"/>
            </p:cNvSpPr>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7" name="Freeform 10"/>
            <p:cNvSpPr/>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8" name="Freeform 11"/>
            <p:cNvSpPr/>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9" name="Freeform 12"/>
            <p:cNvSpPr>
              <a:spLocks noEditPoints="1"/>
            </p:cNvSpPr>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0" name="Freeform 13"/>
            <p:cNvSpPr/>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1" name="Freeform 14"/>
            <p:cNvSpPr/>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2" name="Freeform 15"/>
            <p:cNvSpPr>
              <a:spLocks noEditPoints="1"/>
            </p:cNvSpPr>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3" name="Freeform 16"/>
            <p:cNvSpPr>
              <a:spLocks noEditPoints="1"/>
            </p:cNvSpPr>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4" name="Freeform 17"/>
            <p:cNvSpPr/>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5" name="Freeform 18"/>
            <p:cNvSpPr>
              <a:spLocks noEditPoints="1"/>
            </p:cNvSpPr>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6" name="Freeform 19"/>
            <p:cNvSpPr/>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7" name="Freeform 20"/>
            <p:cNvSpPr>
              <a:spLocks noEditPoints="1"/>
            </p:cNvSpPr>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8" name="Freeform 21"/>
            <p:cNvSpPr>
              <a:spLocks noEditPoints="1"/>
            </p:cNvSpPr>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9" name="Freeform 22"/>
            <p:cNvSpPr/>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0" name="Freeform 23"/>
            <p:cNvSpPr>
              <a:spLocks noEditPoints="1"/>
            </p:cNvSpPr>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1" name="Freeform 24"/>
            <p:cNvSpPr>
              <a:spLocks noEditPoints="1"/>
            </p:cNvSpPr>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2" name="Freeform 25"/>
            <p:cNvSpPr/>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3" name="Freeform 26"/>
            <p:cNvSpPr>
              <a:spLocks noEditPoints="1"/>
            </p:cNvSpPr>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4" name="Freeform 27"/>
            <p:cNvSpPr/>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5" name="Freeform 28"/>
            <p:cNvSpPr>
              <a:spLocks noEditPoints="1"/>
            </p:cNvSpPr>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6" name="Freeform 29"/>
            <p:cNvSpPr/>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7" name="Freeform 30"/>
            <p:cNvSpPr>
              <a:spLocks noEditPoints="1"/>
            </p:cNvSpPr>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8" name="Freeform 31"/>
            <p:cNvSpPr/>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9" name="Freeform 32"/>
            <p:cNvSpPr>
              <a:spLocks noEditPoints="1"/>
            </p:cNvSpPr>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0" name="Rectangle 33"/>
            <p:cNvSpPr>
              <a:spLocks noChangeArrowheads="1"/>
            </p:cNvSpPr>
            <p:nvPr/>
          </p:nvSpPr>
          <p:spPr bwMode="auto">
            <a:xfrm>
              <a:off x="642938" y="6610350"/>
              <a:ext cx="23813" cy="242888"/>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41" name="Freeform 34"/>
            <p:cNvSpPr>
              <a:spLocks noEditPoints="1"/>
            </p:cNvSpPr>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2" name="Freeform 35"/>
            <p:cNvSpPr/>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3" name="Freeform 36"/>
            <p:cNvSpPr/>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4" name="Freeform 37"/>
            <p:cNvSpPr>
              <a:spLocks noEditPoints="1"/>
            </p:cNvSpPr>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5" name="Freeform 38"/>
            <p:cNvSpPr/>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6" name="Freeform 39"/>
            <p:cNvSpPr/>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7" name="Freeform 40"/>
            <p:cNvSpPr>
              <a:spLocks noEditPoints="1"/>
            </p:cNvSpPr>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8" name="Freeform 41"/>
            <p:cNvSpPr/>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9" name="Freeform 42"/>
            <p:cNvSpPr>
              <a:spLocks noEditPoints="1"/>
            </p:cNvSpPr>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0" name="Freeform 43"/>
            <p:cNvSpPr/>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1" name="Freeform 44"/>
            <p:cNvSpPr>
              <a:spLocks noEditPoints="1"/>
            </p:cNvSpPr>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2" name="Rectangle 45"/>
            <p:cNvSpPr>
              <a:spLocks noChangeArrowheads="1"/>
            </p:cNvSpPr>
            <p:nvPr/>
          </p:nvSpPr>
          <p:spPr bwMode="auto">
            <a:xfrm>
              <a:off x="1228725" y="4662488"/>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53" name="Freeform 46"/>
            <p:cNvSpPr/>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4" name="Freeform 47"/>
            <p:cNvSpPr>
              <a:spLocks noEditPoints="1"/>
            </p:cNvSpPr>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5" name="Freeform 48"/>
            <p:cNvSpPr/>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6" name="Freeform 49"/>
            <p:cNvSpPr>
              <a:spLocks noEditPoints="1"/>
            </p:cNvSpPr>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7" name="Freeform 50"/>
            <p:cNvSpPr>
              <a:spLocks noEditPoints="1"/>
            </p:cNvSpPr>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8" name="Freeform 51"/>
            <p:cNvSpPr/>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9" name="Freeform 52"/>
            <p:cNvSpPr/>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0" name="Freeform 53"/>
            <p:cNvSpPr>
              <a:spLocks noEditPoints="1"/>
            </p:cNvSpPr>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1" name="Freeform 54"/>
            <p:cNvSpPr>
              <a:spLocks noEditPoints="1"/>
            </p:cNvSpPr>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2" name="Freeform 55"/>
            <p:cNvSpPr/>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3" name="Freeform 56"/>
            <p:cNvSpPr>
              <a:spLocks noEditPoints="1"/>
            </p:cNvSpPr>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4" name="Freeform 57"/>
            <p:cNvSpPr/>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5" name="Freeform 58"/>
            <p:cNvSpPr>
              <a:spLocks noEditPoints="1"/>
            </p:cNvSpPr>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grpSp>
      <p:sp>
        <p:nvSpPr>
          <p:cNvPr id="2" name="Title 1"/>
          <p:cNvSpPr>
            <a:spLocks noGrp="1"/>
          </p:cNvSpPr>
          <p:nvPr>
            <p:ph type="ctrTitle"/>
          </p:nvPr>
        </p:nvSpPr>
        <p:spPr>
          <a:xfrm>
            <a:off x="1876424" y="1122363"/>
            <a:ext cx="8791575" cy="2387600"/>
          </a:xfrm>
        </p:spPr>
        <p:txBody>
          <a:bodyPr anchor="b">
            <a:normAutofit/>
          </a:bodyPr>
          <a:lstStyle>
            <a:lvl1pPr algn="l">
              <a:defRPr sz="4800"/>
            </a:lvl1pPr>
          </a:lstStyle>
          <a:p>
            <a:r>
              <a:rPr lang="cs-CZ"/>
              <a:t>Kliknutím lze upravit styl.</a:t>
            </a:r>
            <a:endParaRPr lang="en-US" dirty="0"/>
          </a:p>
        </p:txBody>
      </p:sp>
      <p:sp>
        <p:nvSpPr>
          <p:cNvPr id="3" name="Subtitle 2"/>
          <p:cNvSpPr>
            <a:spLocks noGrp="1"/>
          </p:cNvSpPr>
          <p:nvPr>
            <p:ph type="subTitle" idx="1"/>
          </p:nvPr>
        </p:nvSpPr>
        <p:spPr>
          <a:xfrm>
            <a:off x="1876424" y="3602038"/>
            <a:ext cx="8791575" cy="1655762"/>
          </a:xfrm>
        </p:spPr>
        <p:txBody>
          <a:bodyPr>
            <a:normAutofit/>
          </a:bodyPr>
          <a:lstStyle>
            <a:lvl1pPr marL="0" indent="0" algn="l">
              <a:buNone/>
              <a:defRPr sz="2000"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endParaRPr lang="en-US" dirty="0"/>
          </a:p>
        </p:txBody>
      </p:sp>
      <p:sp>
        <p:nvSpPr>
          <p:cNvPr id="4" name="Date Placeholder 3"/>
          <p:cNvSpPr>
            <a:spLocks noGrp="1"/>
          </p:cNvSpPr>
          <p:nvPr>
            <p:ph type="dt" sz="half" idx="10"/>
          </p:nvPr>
        </p:nvSpPr>
        <p:spPr>
          <a:xfrm>
            <a:off x="7077511" y="5410201"/>
            <a:ext cx="2743200" cy="365125"/>
          </a:xfrm>
        </p:spPr>
        <p:txBody>
          <a:bodyPr/>
          <a:lstStyle/>
          <a:p>
            <a:fld id="{48A87A34-81AB-432B-8DAE-1953F412C126}" type="datetimeFigureOut">
              <a:rPr lang="en-US" dirty="0"/>
              <a:t>4/12/2022</a:t>
            </a:fld>
            <a:endParaRPr lang="en-US" dirty="0"/>
          </a:p>
        </p:txBody>
      </p:sp>
      <p:sp>
        <p:nvSpPr>
          <p:cNvPr id="5" name="Footer Placeholder 4"/>
          <p:cNvSpPr>
            <a:spLocks noGrp="1"/>
          </p:cNvSpPr>
          <p:nvPr>
            <p:ph type="ftr" sz="quarter" idx="11"/>
          </p:nvPr>
        </p:nvSpPr>
        <p:spPr>
          <a:xfrm>
            <a:off x="1876424" y="5410201"/>
            <a:ext cx="5124886" cy="365125"/>
          </a:xfrm>
        </p:spPr>
        <p:txBody>
          <a:bodyPr/>
          <a:lstStyle/>
          <a:p>
            <a:endParaRPr lang="en-US" dirty="0"/>
          </a:p>
        </p:txBody>
      </p:sp>
      <p:sp>
        <p:nvSpPr>
          <p:cNvPr id="6" name="Slide Number Placeholder 5"/>
          <p:cNvSpPr>
            <a:spLocks noGrp="1"/>
          </p:cNvSpPr>
          <p:nvPr>
            <p:ph type="sldNum" sz="quarter" idx="12"/>
          </p:nvPr>
        </p:nvSpPr>
        <p:spPr>
          <a:xfrm>
            <a:off x="9896911" y="5410199"/>
            <a:ext cx="771089"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atický obrázek s popiskem">
    <p:spTree>
      <p:nvGrpSpPr>
        <p:cNvPr id="1" name=""/>
        <p:cNvGrpSpPr/>
        <p:nvPr/>
      </p:nvGrpSpPr>
      <p:grpSpPr>
        <a:xfrm>
          <a:off x="0" y="0"/>
          <a:ext cx="0" cy="0"/>
          <a:chOff x="0" y="0"/>
          <a:chExt cx="0" cy="0"/>
        </a:xfrm>
      </p:grpSpPr>
      <p:sp>
        <p:nvSpPr>
          <p:cNvPr id="2" name="Title 1"/>
          <p:cNvSpPr>
            <a:spLocks noGrp="1"/>
          </p:cNvSpPr>
          <p:nvPr>
            <p:ph type="title"/>
          </p:nvPr>
        </p:nvSpPr>
        <p:spPr>
          <a:xfrm>
            <a:off x="1141410" y="4304664"/>
            <a:ext cx="9912355" cy="819355"/>
          </a:xfrm>
        </p:spPr>
        <p:txBody>
          <a:bodyPr anchor="b">
            <a:normAutofit/>
          </a:bodyPr>
          <a:lstStyle>
            <a:lvl1pPr>
              <a:defRPr sz="3200"/>
            </a:lvl1pPr>
          </a:lstStyle>
          <a:p>
            <a:r>
              <a:rPr lang="cs-CZ"/>
              <a:t>Kliknutím lze upravit styl.</a:t>
            </a:r>
            <a:endParaRPr lang="en-US" dirty="0"/>
          </a:p>
        </p:txBody>
      </p:sp>
      <p:sp>
        <p:nvSpPr>
          <p:cNvPr id="3" name="Picture Placeholder 2"/>
          <p:cNvSpPr>
            <a:spLocks noGrp="1" noChangeAspect="1"/>
          </p:cNvSpPr>
          <p:nvPr>
            <p:ph type="pic" idx="1"/>
          </p:nvPr>
        </p:nvSpPr>
        <p:spPr>
          <a:xfrm>
            <a:off x="1141411" y="606426"/>
            <a:ext cx="9912354" cy="3299778"/>
          </a:xfrm>
          <a:prstGeom prst="round2DiagRect">
            <a:avLst>
              <a:gd name="adj1" fmla="val 486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3200"/>
            </a:lvl1pPr>
          </a:lstStyle>
          <a:p>
            <a:pPr marL="0" lvl="0" indent="0">
              <a:buNone/>
            </a:pPr>
            <a:r>
              <a:rPr lang="cs-CZ"/>
              <a:t>Kliknutím na ikonu přidáte obrázek.</a:t>
            </a:r>
            <a:endParaRPr lang="en-US" dirty="0"/>
          </a:p>
        </p:txBody>
      </p:sp>
      <p:sp>
        <p:nvSpPr>
          <p:cNvPr id="4" name="Text Placeholder 3"/>
          <p:cNvSpPr>
            <a:spLocks noGrp="1"/>
          </p:cNvSpPr>
          <p:nvPr>
            <p:ph type="body" sz="half" idx="2"/>
          </p:nvPr>
        </p:nvSpPr>
        <p:spPr>
          <a:xfrm>
            <a:off x="1141364" y="5124020"/>
            <a:ext cx="9910859" cy="682472"/>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Date Placeholder 4"/>
          <p:cNvSpPr>
            <a:spLocks noGrp="1"/>
          </p:cNvSpPr>
          <p:nvPr>
            <p:ph type="dt" sz="half" idx="10"/>
          </p:nvPr>
        </p:nvSpPr>
        <p:spPr/>
        <p:txBody>
          <a:bodyPr/>
          <a:lstStyle/>
          <a:p>
            <a:fld id="{48A87A34-81AB-432B-8DAE-1953F412C126}" type="datetimeFigureOut">
              <a:rPr lang="en-US" dirty="0"/>
              <a:t>4/12/2022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Název a popisek">
    <p:spTree>
      <p:nvGrpSpPr>
        <p:cNvPr id="1" name=""/>
        <p:cNvGrpSpPr/>
        <p:nvPr/>
      </p:nvGrpSpPr>
      <p:grpSpPr>
        <a:xfrm>
          <a:off x="0" y="0"/>
          <a:ext cx="0" cy="0"/>
          <a:chOff x="0" y="0"/>
          <a:chExt cx="0" cy="0"/>
        </a:xfrm>
      </p:grpSpPr>
      <p:sp>
        <p:nvSpPr>
          <p:cNvPr id="2" name="Title 1"/>
          <p:cNvSpPr>
            <a:spLocks noGrp="1"/>
          </p:cNvSpPr>
          <p:nvPr>
            <p:ph type="title"/>
          </p:nvPr>
        </p:nvSpPr>
        <p:spPr>
          <a:xfrm>
            <a:off x="1141456" y="609600"/>
            <a:ext cx="9905955" cy="3429000"/>
          </a:xfrm>
        </p:spPr>
        <p:txBody>
          <a:bodyPr anchor="ctr">
            <a:normAutofit/>
          </a:bodyPr>
          <a:lstStyle>
            <a:lvl1pPr>
              <a:defRPr sz="3600"/>
            </a:lvl1pPr>
          </a:lstStyle>
          <a:p>
            <a:r>
              <a:rPr lang="cs-CZ"/>
              <a:t>Kliknutím lze upravit styl.</a:t>
            </a:r>
            <a:endParaRPr lang="en-US" dirty="0"/>
          </a:p>
        </p:txBody>
      </p:sp>
      <p:sp>
        <p:nvSpPr>
          <p:cNvPr id="4" name="Text Placeholder 3"/>
          <p:cNvSpPr>
            <a:spLocks noGrp="1"/>
          </p:cNvSpPr>
          <p:nvPr>
            <p:ph type="body" sz="half" idx="2"/>
          </p:nvPr>
        </p:nvSpPr>
        <p:spPr>
          <a:xfrm>
            <a:off x="1141410" y="4419599"/>
            <a:ext cx="9904459" cy="1371599"/>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Date Placeholder 4"/>
          <p:cNvSpPr>
            <a:spLocks noGrp="1"/>
          </p:cNvSpPr>
          <p:nvPr>
            <p:ph type="dt" sz="half" idx="10"/>
          </p:nvPr>
        </p:nvSpPr>
        <p:spPr/>
        <p:txBody>
          <a:bodyPr/>
          <a:lstStyle/>
          <a:p>
            <a:fld id="{48A87A34-81AB-432B-8DAE-1953F412C126}" type="datetimeFigureOut">
              <a:rPr lang="en-US" dirty="0"/>
              <a:t>4/12/2022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ce s popiskem">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599"/>
            <a:ext cx="9302752" cy="2748429"/>
          </a:xfrm>
        </p:spPr>
        <p:txBody>
          <a:bodyPr anchor="ctr">
            <a:normAutofit/>
          </a:bodyPr>
          <a:lstStyle>
            <a:lvl1pPr>
              <a:defRPr sz="3600"/>
            </a:lvl1pPr>
          </a:lstStyle>
          <a:p>
            <a:r>
              <a:rPr lang="cs-CZ"/>
              <a:t>Kliknutím lze upravit styl.</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4" name="Text Placeholder 3"/>
          <p:cNvSpPr>
            <a:spLocks noGrp="1"/>
          </p:cNvSpPr>
          <p:nvPr>
            <p:ph type="body" sz="half" idx="2"/>
          </p:nvPr>
        </p:nvSpPr>
        <p:spPr>
          <a:xfrm>
            <a:off x="1141411" y="4309919"/>
            <a:ext cx="9906002" cy="1489496"/>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Date Placeholder 4"/>
          <p:cNvSpPr>
            <a:spLocks noGrp="1"/>
          </p:cNvSpPr>
          <p:nvPr>
            <p:ph type="dt" sz="half" idx="10"/>
          </p:nvPr>
        </p:nvSpPr>
        <p:spPr/>
        <p:txBody>
          <a:bodyPr/>
          <a:lstStyle/>
          <a:p>
            <a:fld id="{48A87A34-81AB-432B-8DAE-1953F412C126}" type="datetimeFigureOut">
              <a:rPr lang="en-US" dirty="0"/>
              <a:t>4/12/2022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60" name="TextBox 59"/>
          <p:cNvSpPr txBox="1"/>
          <p:nvPr/>
        </p:nvSpPr>
        <p:spPr>
          <a:xfrm>
            <a:off x="903512" y="73239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61" name="TextBox 60"/>
          <p:cNvSpPr txBox="1"/>
          <p:nvPr/>
        </p:nvSpPr>
        <p:spPr>
          <a:xfrm>
            <a:off x="10537370" y="2764972"/>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Jmenovka">
    <p:spTree>
      <p:nvGrpSpPr>
        <p:cNvPr id="1" name=""/>
        <p:cNvGrpSpPr/>
        <p:nvPr/>
      </p:nvGrpSpPr>
      <p:grpSpPr>
        <a:xfrm>
          <a:off x="0" y="0"/>
          <a:ext cx="0" cy="0"/>
          <a:chOff x="0" y="0"/>
          <a:chExt cx="0" cy="0"/>
        </a:xfrm>
      </p:grpSpPr>
      <p:sp>
        <p:nvSpPr>
          <p:cNvPr id="2" name="Title 1"/>
          <p:cNvSpPr>
            <a:spLocks noGrp="1"/>
          </p:cNvSpPr>
          <p:nvPr>
            <p:ph type="title"/>
          </p:nvPr>
        </p:nvSpPr>
        <p:spPr>
          <a:xfrm>
            <a:off x="1141410" y="2134041"/>
            <a:ext cx="9906001" cy="2511835"/>
          </a:xfrm>
        </p:spPr>
        <p:txBody>
          <a:bodyPr anchor="b">
            <a:normAutofit/>
          </a:bodyPr>
          <a:lstStyle>
            <a:lvl1pPr>
              <a:defRPr sz="3600"/>
            </a:lvl1pPr>
          </a:lstStyle>
          <a:p>
            <a:r>
              <a:rPr lang="cs-CZ"/>
              <a:t>Kliknutím lze upravit styl.</a:t>
            </a:r>
            <a:endParaRPr lang="en-US" dirty="0"/>
          </a:p>
        </p:txBody>
      </p:sp>
      <p:sp>
        <p:nvSpPr>
          <p:cNvPr id="4" name="Text Placeholder 3"/>
          <p:cNvSpPr>
            <a:spLocks noGrp="1"/>
          </p:cNvSpPr>
          <p:nvPr>
            <p:ph type="body" sz="half" idx="2"/>
          </p:nvPr>
        </p:nvSpPr>
        <p:spPr>
          <a:xfrm>
            <a:off x="1141364" y="4657655"/>
            <a:ext cx="9904505" cy="1140644"/>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Date Placeholder 4"/>
          <p:cNvSpPr>
            <a:spLocks noGrp="1"/>
          </p:cNvSpPr>
          <p:nvPr>
            <p:ph type="dt" sz="half" idx="10"/>
          </p:nvPr>
        </p:nvSpPr>
        <p:spPr/>
        <p:txBody>
          <a:bodyPr/>
          <a:lstStyle/>
          <a:p>
            <a:fld id="{48A87A34-81AB-432B-8DAE-1953F412C126}" type="datetimeFigureOut">
              <a:rPr lang="en-US" dirty="0"/>
              <a:t>4/12/2022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sloupce">
    <p:spTree>
      <p:nvGrpSpPr>
        <p:cNvPr id="1" name=""/>
        <p:cNvGrpSpPr/>
        <p:nvPr/>
      </p:nvGrpSpPr>
      <p:grpSpPr>
        <a:xfrm>
          <a:off x="0" y="0"/>
          <a:ext cx="0" cy="0"/>
          <a:chOff x="0" y="0"/>
          <a:chExt cx="0" cy="0"/>
        </a:xfrm>
      </p:grpSpPr>
      <p:sp>
        <p:nvSpPr>
          <p:cNvPr id="15" name="Title 1"/>
          <p:cNvSpPr>
            <a:spLocks noGrp="1"/>
          </p:cNvSpPr>
          <p:nvPr>
            <p:ph type="title"/>
          </p:nvPr>
        </p:nvSpPr>
        <p:spPr>
          <a:xfrm>
            <a:off x="1141413" y="609600"/>
            <a:ext cx="9905998" cy="1905000"/>
          </a:xfrm>
        </p:spPr>
        <p:txBody>
          <a:bodyPr/>
          <a:lstStyle/>
          <a:p>
            <a:r>
              <a:rPr lang="cs-CZ"/>
              <a:t>Kliknutím lze upravit styl.</a:t>
            </a:r>
            <a:endParaRPr lang="en-US" dirty="0"/>
          </a:p>
        </p:txBody>
      </p:sp>
      <p:sp>
        <p:nvSpPr>
          <p:cNvPr id="7" name="Text Placeholder 2"/>
          <p:cNvSpPr>
            <a:spLocks noGrp="1"/>
          </p:cNvSpPr>
          <p:nvPr>
            <p:ph type="body" idx="1"/>
          </p:nvPr>
        </p:nvSpPr>
        <p:spPr>
          <a:xfrm>
            <a:off x="1141410" y="2674463"/>
            <a:ext cx="3196899"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8" name="Text Placeholder 3"/>
          <p:cNvSpPr>
            <a:spLocks noGrp="1"/>
          </p:cNvSpPr>
          <p:nvPr>
            <p:ph type="body" sz="half" idx="15"/>
          </p:nvPr>
        </p:nvSpPr>
        <p:spPr>
          <a:xfrm>
            <a:off x="1127918" y="3360263"/>
            <a:ext cx="3208735"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Po kliknutí můžete upravovat styly textu v předloze.</a:t>
            </a:r>
          </a:p>
        </p:txBody>
      </p:sp>
      <p:sp>
        <p:nvSpPr>
          <p:cNvPr id="9" name="Text Placeholder 4"/>
          <p:cNvSpPr>
            <a:spLocks noGrp="1"/>
          </p:cNvSpPr>
          <p:nvPr>
            <p:ph type="body" sz="quarter" idx="3"/>
          </p:nvPr>
        </p:nvSpPr>
        <p:spPr>
          <a:xfrm>
            <a:off x="4514766" y="2677635"/>
            <a:ext cx="3184385"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10" name="Text Placeholder 3"/>
          <p:cNvSpPr>
            <a:spLocks noGrp="1"/>
          </p:cNvSpPr>
          <p:nvPr>
            <p:ph type="body" sz="half" idx="16"/>
          </p:nvPr>
        </p:nvSpPr>
        <p:spPr>
          <a:xfrm>
            <a:off x="4504213" y="3363435"/>
            <a:ext cx="3195830"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Po kliknutí můžete upravovat styly textu v předloze.</a:t>
            </a:r>
          </a:p>
        </p:txBody>
      </p:sp>
      <p:sp>
        <p:nvSpPr>
          <p:cNvPr id="11" name="Text Placeholder 4"/>
          <p:cNvSpPr>
            <a:spLocks noGrp="1"/>
          </p:cNvSpPr>
          <p:nvPr>
            <p:ph type="body" sz="quarter" idx="13"/>
          </p:nvPr>
        </p:nvSpPr>
        <p:spPr>
          <a:xfrm>
            <a:off x="7852442" y="2674463"/>
            <a:ext cx="3194968"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12" name="Text Placeholder 3"/>
          <p:cNvSpPr>
            <a:spLocks noGrp="1"/>
          </p:cNvSpPr>
          <p:nvPr>
            <p:ph type="body" sz="half" idx="17"/>
          </p:nvPr>
        </p:nvSpPr>
        <p:spPr>
          <a:xfrm>
            <a:off x="7852442" y="3360263"/>
            <a:ext cx="3194968"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Po kliknutí můžete upravovat styly textu v předloze.</a:t>
            </a:r>
          </a:p>
        </p:txBody>
      </p:sp>
      <p:sp>
        <p:nvSpPr>
          <p:cNvPr id="3" name="Date Placeholder 2"/>
          <p:cNvSpPr>
            <a:spLocks noGrp="1"/>
          </p:cNvSpPr>
          <p:nvPr>
            <p:ph type="dt" sz="half" idx="10"/>
          </p:nvPr>
        </p:nvSpPr>
        <p:spPr/>
        <p:txBody>
          <a:bodyPr/>
          <a:lstStyle/>
          <a:p>
            <a:fld id="{48A87A34-81AB-432B-8DAE-1953F412C126}" type="datetimeFigureOut">
              <a:rPr lang="en-US" dirty="0"/>
              <a:t>4/12/2022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sloupce s obrázky">
    <p:spTree>
      <p:nvGrpSpPr>
        <p:cNvPr id="1" name=""/>
        <p:cNvGrpSpPr/>
        <p:nvPr/>
      </p:nvGrpSpPr>
      <p:grpSpPr>
        <a:xfrm>
          <a:off x="0" y="0"/>
          <a:ext cx="0" cy="0"/>
          <a:chOff x="0" y="0"/>
          <a:chExt cx="0" cy="0"/>
        </a:xfrm>
      </p:grpSpPr>
      <p:sp>
        <p:nvSpPr>
          <p:cNvPr id="30" name="Title 1"/>
          <p:cNvSpPr>
            <a:spLocks noGrp="1"/>
          </p:cNvSpPr>
          <p:nvPr>
            <p:ph type="title"/>
          </p:nvPr>
        </p:nvSpPr>
        <p:spPr>
          <a:xfrm>
            <a:off x="1141411" y="609600"/>
            <a:ext cx="9905999" cy="1905000"/>
          </a:xfrm>
        </p:spPr>
        <p:txBody>
          <a:bodyPr/>
          <a:lstStyle/>
          <a:p>
            <a:r>
              <a:rPr lang="cs-CZ"/>
              <a:t>Kliknutím lze upravit styl.</a:t>
            </a:r>
            <a:endParaRPr lang="en-US" dirty="0"/>
          </a:p>
        </p:txBody>
      </p:sp>
      <p:sp>
        <p:nvSpPr>
          <p:cNvPr id="19" name="Text Placeholder 2"/>
          <p:cNvSpPr>
            <a:spLocks noGrp="1"/>
          </p:cNvSpPr>
          <p:nvPr>
            <p:ph type="body" idx="1"/>
          </p:nvPr>
        </p:nvSpPr>
        <p:spPr>
          <a:xfrm>
            <a:off x="1141413" y="4404596"/>
            <a:ext cx="319524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20" name="Picture Placeholder 2"/>
          <p:cNvSpPr>
            <a:spLocks noGrp="1" noChangeAspect="1"/>
          </p:cNvSpPr>
          <p:nvPr>
            <p:ph type="pic" idx="15"/>
          </p:nvPr>
        </p:nvSpPr>
        <p:spPr>
          <a:xfrm>
            <a:off x="1141413" y="2666998"/>
            <a:ext cx="31952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cs-CZ"/>
              <a:t>Kliknutím na ikonu přidáte obrázek.</a:t>
            </a:r>
            <a:endParaRPr lang="en-US" dirty="0"/>
          </a:p>
        </p:txBody>
      </p:sp>
      <p:sp>
        <p:nvSpPr>
          <p:cNvPr id="21" name="Text Placeholder 3"/>
          <p:cNvSpPr>
            <a:spLocks noGrp="1"/>
          </p:cNvSpPr>
          <p:nvPr>
            <p:ph type="body" sz="half" idx="18"/>
          </p:nvPr>
        </p:nvSpPr>
        <p:spPr>
          <a:xfrm>
            <a:off x="1141413" y="4980858"/>
            <a:ext cx="3195240" cy="81784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Po kliknutí můžete upravovat styly textu v předloze.</a:t>
            </a:r>
          </a:p>
        </p:txBody>
      </p:sp>
      <p:sp>
        <p:nvSpPr>
          <p:cNvPr id="22" name="Text Placeholder 4"/>
          <p:cNvSpPr>
            <a:spLocks noGrp="1"/>
          </p:cNvSpPr>
          <p:nvPr>
            <p:ph type="body" sz="quarter" idx="3"/>
          </p:nvPr>
        </p:nvSpPr>
        <p:spPr>
          <a:xfrm>
            <a:off x="4489053" y="4404596"/>
            <a:ext cx="320040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23" name="Picture Placeholder 2"/>
          <p:cNvSpPr>
            <a:spLocks noGrp="1" noChangeAspect="1"/>
          </p:cNvSpPr>
          <p:nvPr>
            <p:ph type="pic" idx="21"/>
          </p:nvPr>
        </p:nvSpPr>
        <p:spPr>
          <a:xfrm>
            <a:off x="4489053" y="2666998"/>
            <a:ext cx="31989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cs-CZ"/>
              <a:t>Kliknutím na ikonu přidáte obrázek.</a:t>
            </a:r>
            <a:endParaRPr lang="en-US" dirty="0"/>
          </a:p>
        </p:txBody>
      </p:sp>
      <p:sp>
        <p:nvSpPr>
          <p:cNvPr id="24" name="Text Placeholder 3"/>
          <p:cNvSpPr>
            <a:spLocks noGrp="1"/>
          </p:cNvSpPr>
          <p:nvPr>
            <p:ph type="body" sz="half" idx="19"/>
          </p:nvPr>
        </p:nvSpPr>
        <p:spPr>
          <a:xfrm>
            <a:off x="4487593" y="4980857"/>
            <a:ext cx="3200400" cy="81034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Po kliknutí můžete upravovat styly textu v předloze.</a:t>
            </a:r>
          </a:p>
        </p:txBody>
      </p:sp>
      <p:sp>
        <p:nvSpPr>
          <p:cNvPr id="25" name="Text Placeholder 4"/>
          <p:cNvSpPr>
            <a:spLocks noGrp="1"/>
          </p:cNvSpPr>
          <p:nvPr>
            <p:ph type="body" sz="quarter" idx="13"/>
          </p:nvPr>
        </p:nvSpPr>
        <p:spPr>
          <a:xfrm>
            <a:off x="7852567" y="4404595"/>
            <a:ext cx="3190741"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26" name="Picture Placeholder 2"/>
          <p:cNvSpPr>
            <a:spLocks noGrp="1" noChangeAspect="1"/>
          </p:cNvSpPr>
          <p:nvPr>
            <p:ph type="pic" idx="22"/>
          </p:nvPr>
        </p:nvSpPr>
        <p:spPr>
          <a:xfrm>
            <a:off x="7852442" y="2666998"/>
            <a:ext cx="3194969"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cs-CZ"/>
              <a:t>Kliknutím na ikonu přidáte obrázek.</a:t>
            </a:r>
            <a:endParaRPr lang="en-US" dirty="0"/>
          </a:p>
        </p:txBody>
      </p:sp>
      <p:sp>
        <p:nvSpPr>
          <p:cNvPr id="27" name="Text Placeholder 3"/>
          <p:cNvSpPr>
            <a:spLocks noGrp="1"/>
          </p:cNvSpPr>
          <p:nvPr>
            <p:ph type="body" sz="half" idx="20"/>
          </p:nvPr>
        </p:nvSpPr>
        <p:spPr>
          <a:xfrm>
            <a:off x="7852442" y="4980854"/>
            <a:ext cx="3194968" cy="81034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Po kliknutí můžete upravovat styly textu v předloze.</a:t>
            </a:r>
          </a:p>
        </p:txBody>
      </p:sp>
      <p:sp>
        <p:nvSpPr>
          <p:cNvPr id="3" name="Date Placeholder 2"/>
          <p:cNvSpPr>
            <a:spLocks noGrp="1"/>
          </p:cNvSpPr>
          <p:nvPr>
            <p:ph type="dt" sz="half" idx="10"/>
          </p:nvPr>
        </p:nvSpPr>
        <p:spPr/>
        <p:txBody>
          <a:bodyPr/>
          <a:lstStyle/>
          <a:p>
            <a:fld id="{48A87A34-81AB-432B-8DAE-1953F412C126}" type="datetimeFigureOut">
              <a:rPr lang="en-US" dirty="0"/>
              <a:t>4/12/2022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Vertical Text Placeholder 2"/>
          <p:cNvSpPr>
            <a:spLocks noGrp="1"/>
          </p:cNvSpPr>
          <p:nvPr>
            <p:ph type="body" orient="vert" idx="1"/>
          </p:nvPr>
        </p:nvSpPr>
        <p:spPr/>
        <p:txBody>
          <a:bodyPr vert="eaVert" ancho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4/12/2022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42400" y="609599"/>
            <a:ext cx="2005011" cy="5181601"/>
          </a:xfrm>
        </p:spPr>
        <p:txBody>
          <a:bodyPr vert="eaVert"/>
          <a:lstStyle/>
          <a:p>
            <a:r>
              <a:rPr lang="cs-CZ"/>
              <a:t>Kliknutím lze upravit styl.</a:t>
            </a:r>
            <a:endParaRPr lang="en-US" dirty="0"/>
          </a:p>
        </p:txBody>
      </p:sp>
      <p:sp>
        <p:nvSpPr>
          <p:cNvPr id="3" name="Vertical Text Placeholder 2"/>
          <p:cNvSpPr>
            <a:spLocks noGrp="1"/>
          </p:cNvSpPr>
          <p:nvPr>
            <p:ph type="body" orient="vert" idx="1"/>
          </p:nvPr>
        </p:nvSpPr>
        <p:spPr>
          <a:xfrm>
            <a:off x="1141410" y="609599"/>
            <a:ext cx="7748590" cy="5181601"/>
          </a:xfrm>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4/12/2022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idx="1"/>
          </p:nvPr>
        </p:nvSpPr>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4/12/2022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oddílu">
    <p:spTree>
      <p:nvGrpSpPr>
        <p:cNvPr id="1" name=""/>
        <p:cNvGrpSpPr/>
        <p:nvPr/>
      </p:nvGrpSpPr>
      <p:grpSpPr>
        <a:xfrm>
          <a:off x="0" y="0"/>
          <a:ext cx="0" cy="0"/>
          <a:chOff x="0" y="0"/>
          <a:chExt cx="0" cy="0"/>
        </a:xfrm>
      </p:grpSpPr>
      <p:sp>
        <p:nvSpPr>
          <p:cNvPr id="2" name="Title 1"/>
          <p:cNvSpPr>
            <a:spLocks noGrp="1"/>
          </p:cNvSpPr>
          <p:nvPr>
            <p:ph type="title"/>
          </p:nvPr>
        </p:nvSpPr>
        <p:spPr>
          <a:xfrm>
            <a:off x="1141411" y="1419226"/>
            <a:ext cx="9906000" cy="2852737"/>
          </a:xfrm>
        </p:spPr>
        <p:txBody>
          <a:bodyPr anchor="b">
            <a:normAutofit/>
          </a:bodyPr>
          <a:lstStyle>
            <a:lvl1pPr>
              <a:defRPr sz="3600"/>
            </a:lvl1pPr>
          </a:lstStyle>
          <a:p>
            <a:r>
              <a:rPr lang="cs-CZ"/>
              <a:t>Kliknutím lze upravit styl.</a:t>
            </a:r>
            <a:endParaRPr lang="en-US" dirty="0"/>
          </a:p>
        </p:txBody>
      </p:sp>
      <p:sp>
        <p:nvSpPr>
          <p:cNvPr id="3" name="Text Placeholder 2"/>
          <p:cNvSpPr>
            <a:spLocks noGrp="1"/>
          </p:cNvSpPr>
          <p:nvPr>
            <p:ph type="body" idx="1"/>
          </p:nvPr>
        </p:nvSpPr>
        <p:spPr>
          <a:xfrm>
            <a:off x="1141411" y="4424362"/>
            <a:ext cx="9906000" cy="1374776"/>
          </a:xfrm>
        </p:spPr>
        <p:txBody>
          <a:bodyPr>
            <a:normAutofit/>
          </a:bodyPr>
          <a:lstStyle>
            <a:lvl1pPr marL="0" indent="0">
              <a:buNone/>
              <a:defRPr sz="1800" cap="all" baseline="0">
                <a:solidFill>
                  <a:schemeClr val="tx1">
                    <a:tint val="75000"/>
                  </a:schemeClr>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Po kliknutí můžete upravovat styly textu v předloze.</a:t>
            </a:r>
          </a:p>
        </p:txBody>
      </p:sp>
      <p:sp>
        <p:nvSpPr>
          <p:cNvPr id="4" name="Date Placeholder 3"/>
          <p:cNvSpPr>
            <a:spLocks noGrp="1"/>
          </p:cNvSpPr>
          <p:nvPr>
            <p:ph type="dt" sz="half" idx="10"/>
          </p:nvPr>
        </p:nvSpPr>
        <p:spPr/>
        <p:txBody>
          <a:bodyPr/>
          <a:lstStyle/>
          <a:p>
            <a:fld id="{48A87A34-81AB-432B-8DAE-1953F412C126}" type="datetimeFigureOut">
              <a:rPr lang="en-US" dirty="0"/>
              <a:t>4/12/2022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sz="half" idx="1"/>
          </p:nvPr>
        </p:nvSpPr>
        <p:spPr>
          <a:xfrm>
            <a:off x="1141410" y="2249486"/>
            <a:ext cx="4878389" cy="3541714"/>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Content Placeholder 3"/>
          <p:cNvSpPr>
            <a:spLocks noGrp="1"/>
          </p:cNvSpPr>
          <p:nvPr>
            <p:ph sz="half" idx="2"/>
          </p:nvPr>
        </p:nvSpPr>
        <p:spPr>
          <a:xfrm>
            <a:off x="6172200" y="2249486"/>
            <a:ext cx="4875211" cy="3541714"/>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4/12/2022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Title 1"/>
          <p:cNvSpPr>
            <a:spLocks noGrp="1"/>
          </p:cNvSpPr>
          <p:nvPr>
            <p:ph type="title"/>
          </p:nvPr>
        </p:nvSpPr>
        <p:spPr>
          <a:xfrm>
            <a:off x="1141411" y="619126"/>
            <a:ext cx="9906000" cy="1477961"/>
          </a:xfrm>
        </p:spPr>
        <p:txBody>
          <a:bodyPr/>
          <a:lstStyle/>
          <a:p>
            <a:r>
              <a:rPr lang="cs-CZ"/>
              <a:t>Kliknutím lze upravit styl.</a:t>
            </a:r>
            <a:endParaRPr lang="en-US" dirty="0"/>
          </a:p>
        </p:txBody>
      </p:sp>
      <p:sp>
        <p:nvSpPr>
          <p:cNvPr id="3" name="Text Placeholder 2"/>
          <p:cNvSpPr>
            <a:spLocks noGrp="1"/>
          </p:cNvSpPr>
          <p:nvPr>
            <p:ph type="body" idx="1"/>
          </p:nvPr>
        </p:nvSpPr>
        <p:spPr>
          <a:xfrm>
            <a:off x="1370019" y="2249486"/>
            <a:ext cx="4649783"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4" name="Content Placeholder 3"/>
          <p:cNvSpPr>
            <a:spLocks noGrp="1"/>
          </p:cNvSpPr>
          <p:nvPr>
            <p:ph sz="half" idx="2"/>
          </p:nvPr>
        </p:nvSpPr>
        <p:spPr>
          <a:xfrm>
            <a:off x="1141410" y="3073397"/>
            <a:ext cx="4878391" cy="2717801"/>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Text Placeholder 4"/>
          <p:cNvSpPr>
            <a:spLocks noGrp="1"/>
          </p:cNvSpPr>
          <p:nvPr>
            <p:ph type="body" sz="quarter" idx="3"/>
          </p:nvPr>
        </p:nvSpPr>
        <p:spPr>
          <a:xfrm>
            <a:off x="6400808" y="2249485"/>
            <a:ext cx="4646602"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6" name="Content Placeholder 5"/>
          <p:cNvSpPr>
            <a:spLocks noGrp="1"/>
          </p:cNvSpPr>
          <p:nvPr>
            <p:ph sz="quarter" idx="4"/>
          </p:nvPr>
        </p:nvSpPr>
        <p:spPr>
          <a:xfrm>
            <a:off x="6172200" y="3073397"/>
            <a:ext cx="4875210" cy="2717801"/>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4/12/2022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4/12/2022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4/12/2022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Title 1"/>
          <p:cNvSpPr>
            <a:spLocks noGrp="1"/>
          </p:cNvSpPr>
          <p:nvPr>
            <p:ph type="title"/>
          </p:nvPr>
        </p:nvSpPr>
        <p:spPr>
          <a:xfrm>
            <a:off x="1146705" y="609601"/>
            <a:ext cx="3856037" cy="1639884"/>
          </a:xfrm>
        </p:spPr>
        <p:txBody>
          <a:bodyPr anchor="b"/>
          <a:lstStyle>
            <a:lvl1pPr>
              <a:defRPr sz="3200"/>
            </a:lvl1pPr>
          </a:lstStyle>
          <a:p>
            <a:r>
              <a:rPr lang="cs-CZ"/>
              <a:t>Kliknutím lze upravit styl.</a:t>
            </a:r>
            <a:endParaRPr lang="en-US" dirty="0"/>
          </a:p>
        </p:txBody>
      </p:sp>
      <p:sp>
        <p:nvSpPr>
          <p:cNvPr id="3" name="Content Placeholder 2"/>
          <p:cNvSpPr>
            <a:spLocks noGrp="1"/>
          </p:cNvSpPr>
          <p:nvPr>
            <p:ph idx="1"/>
          </p:nvPr>
        </p:nvSpPr>
        <p:spPr>
          <a:xfrm>
            <a:off x="5156200" y="592666"/>
            <a:ext cx="5891209" cy="5198534"/>
          </a:xfrm>
        </p:spPr>
        <p:txBody>
          <a:bodyPr anchor="ct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Text Placeholder 3"/>
          <p:cNvSpPr>
            <a:spLocks noGrp="1"/>
          </p:cNvSpPr>
          <p:nvPr>
            <p:ph type="body" sz="half" idx="2"/>
          </p:nvPr>
        </p:nvSpPr>
        <p:spPr>
          <a:xfrm>
            <a:off x="1146705" y="2249486"/>
            <a:ext cx="3856037"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Date Placeholder 4"/>
          <p:cNvSpPr>
            <a:spLocks noGrp="1"/>
          </p:cNvSpPr>
          <p:nvPr>
            <p:ph type="dt" sz="half" idx="10"/>
          </p:nvPr>
        </p:nvSpPr>
        <p:spPr/>
        <p:txBody>
          <a:bodyPr/>
          <a:lstStyle/>
          <a:p>
            <a:fld id="{48A87A34-81AB-432B-8DAE-1953F412C126}" type="datetimeFigureOut">
              <a:rPr lang="en-US" dirty="0"/>
              <a:t>4/12/2022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Title 1"/>
          <p:cNvSpPr>
            <a:spLocks noGrp="1"/>
          </p:cNvSpPr>
          <p:nvPr>
            <p:ph type="title"/>
          </p:nvPr>
        </p:nvSpPr>
        <p:spPr>
          <a:xfrm>
            <a:off x="1141413" y="609600"/>
            <a:ext cx="5934508" cy="1639886"/>
          </a:xfrm>
        </p:spPr>
        <p:txBody>
          <a:bodyPr anchor="b"/>
          <a:lstStyle>
            <a:lvl1pPr>
              <a:defRPr sz="3200"/>
            </a:lvl1pPr>
          </a:lstStyle>
          <a:p>
            <a:r>
              <a:rPr lang="cs-CZ"/>
              <a:t>Kliknutím lze upravit styl.</a:t>
            </a:r>
            <a:endParaRPr lang="en-US" dirty="0"/>
          </a:p>
        </p:txBody>
      </p:sp>
      <p:sp>
        <p:nvSpPr>
          <p:cNvPr id="3" name="Picture Placeholder 2"/>
          <p:cNvSpPr>
            <a:spLocks noGrp="1" noChangeAspect="1"/>
          </p:cNvSpPr>
          <p:nvPr>
            <p:ph type="pic" idx="1"/>
          </p:nvPr>
        </p:nvSpPr>
        <p:spPr>
          <a:xfrm>
            <a:off x="7380721" y="609601"/>
            <a:ext cx="3666690" cy="5181599"/>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cs-CZ"/>
              <a:t>Kliknutím na ikonu přidáte obrázek.</a:t>
            </a:r>
            <a:endParaRPr lang="en-US" dirty="0"/>
          </a:p>
        </p:txBody>
      </p:sp>
      <p:sp>
        <p:nvSpPr>
          <p:cNvPr id="4" name="Text Placeholder 3"/>
          <p:cNvSpPr>
            <a:spLocks noGrp="1"/>
          </p:cNvSpPr>
          <p:nvPr>
            <p:ph type="body" sz="half" idx="2"/>
          </p:nvPr>
        </p:nvSpPr>
        <p:spPr>
          <a:xfrm>
            <a:off x="1141410" y="2249486"/>
            <a:ext cx="5934511"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Date Placeholder 4"/>
          <p:cNvSpPr>
            <a:spLocks noGrp="1"/>
          </p:cNvSpPr>
          <p:nvPr>
            <p:ph type="dt" sz="half" idx="10"/>
          </p:nvPr>
        </p:nvSpPr>
        <p:spPr/>
        <p:txBody>
          <a:bodyPr/>
          <a:lstStyle/>
          <a:p>
            <a:fld id="{48A87A34-81AB-432B-8DAE-1953F412C126}" type="datetimeFigureOut">
              <a:rPr lang="en-US" dirty="0"/>
              <a:t>4/12/2022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2" descr="\\DROBO-FS\QuickDrops\JB\PPTX NG\Droplets\LightingOverlay.png"/>
          <p:cNvPicPr>
            <a:picLocks noChangeAspect="1" noChangeArrowheads="1"/>
          </p:cNvPicPr>
          <p:nvPr/>
        </p:nvPicPr>
        <p:blipFill>
          <a:blip r:embed="rId19">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4="http://schemas.microsoft.com/office/drawing/2010/main">
                <a:solidFill>
                  <a:srgbClr val="FFFFFF"/>
                </a:solidFill>
              </a14:hiddenFill>
            </a:ext>
          </a:extLst>
        </p:spPr>
      </p:pic>
      <p:grpSp>
        <p:nvGrpSpPr>
          <p:cNvPr id="8" name="Group 7"/>
          <p:cNvGrpSpPr/>
          <p:nvPr/>
        </p:nvGrpSpPr>
        <p:grpSpPr>
          <a:xfrm>
            <a:off x="-14288" y="0"/>
            <a:ext cx="12053888" cy="6858001"/>
            <a:chOff x="-14288" y="0"/>
            <a:chExt cx="12053888" cy="6858001"/>
          </a:xfrm>
        </p:grpSpPr>
        <p:grpSp>
          <p:nvGrpSpPr>
            <p:cNvPr id="9" name="Group 8"/>
            <p:cNvGrpSpPr/>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1" name="Rectangle 5"/>
              <p:cNvSpPr>
                <a:spLocks noChangeArrowheads="1"/>
              </p:cNvSpPr>
              <p:nvPr/>
            </p:nvSpPr>
            <p:spPr bwMode="auto">
              <a:xfrm>
                <a:off x="114300" y="4763"/>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22" name="Freeform 6"/>
              <p:cNvSpPr>
                <a:spLocks noEditPoints="1"/>
              </p:cNvSpPr>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3" name="Freeform 7"/>
              <p:cNvSpPr>
                <a:spLocks noEditPoints="1"/>
              </p:cNvSpPr>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4" name="Freeform 8"/>
              <p:cNvSpPr/>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5" name="Freeform 9"/>
              <p:cNvSpPr>
                <a:spLocks noEditPoints="1"/>
              </p:cNvSpPr>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6" name="Freeform 10"/>
              <p:cNvSpPr/>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7" name="Freeform 11"/>
              <p:cNvSpPr/>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8" name="Freeform 12"/>
              <p:cNvSpPr>
                <a:spLocks noEditPoints="1"/>
              </p:cNvSpPr>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9" name="Freeform 13"/>
              <p:cNvSpPr>
                <a:spLocks noEditPoints="1"/>
              </p:cNvSpPr>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0" name="Freeform 14"/>
              <p:cNvSpPr/>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1" name="Freeform 15"/>
              <p:cNvSpPr>
                <a:spLocks noEditPoints="1"/>
              </p:cNvSpPr>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2" name="Line 16"/>
              <p:cNvSpPr>
                <a:spLocks noChangeShapeType="1"/>
              </p:cNvSpPr>
              <p:nvPr/>
            </p:nvSpPr>
            <p:spPr bwMode="auto">
              <a:xfrm>
                <a:off x="-4763" y="9525"/>
                <a:ext cx="0" cy="0"/>
              </a:xfrm>
              <a:prstGeom prst="line">
                <a:avLst/>
              </a:prstGeom>
              <a:grpFill/>
              <a:ln w="15" cap="flat">
                <a:solidFill>
                  <a:srgbClr val="FFFFFF"/>
                </a:solidFill>
                <a:prstDash val="solid"/>
                <a:miter lim="800000"/>
                <a:headEnd/>
                <a:tailEnd/>
              </a:ln>
            </p:spPr>
          </p:sp>
          <p:sp>
            <p:nvSpPr>
              <p:cNvPr id="33" name="Freeform 17"/>
              <p:cNvSpPr/>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4" name="Freeform 18"/>
              <p:cNvSpPr/>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5" name="Freeform 19"/>
              <p:cNvSpPr/>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6" name="Freeform 20"/>
              <p:cNvSpPr>
                <a:spLocks noEditPoints="1"/>
              </p:cNvSpPr>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7" name="Rectangle 21"/>
              <p:cNvSpPr>
                <a:spLocks noChangeArrowheads="1"/>
              </p:cNvSpPr>
              <p:nvPr/>
            </p:nvSpPr>
            <p:spPr bwMode="auto">
              <a:xfrm>
                <a:off x="133350" y="4662488"/>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38" name="Freeform 22"/>
              <p:cNvSpPr/>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9" name="Freeform 23"/>
              <p:cNvSpPr>
                <a:spLocks noEditPoints="1"/>
              </p:cNvSpPr>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0" name="Freeform 24"/>
              <p:cNvSpPr/>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1" name="Freeform 25"/>
              <p:cNvSpPr>
                <a:spLocks noEditPoints="1"/>
              </p:cNvSpPr>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2" name="Freeform 26"/>
              <p:cNvSpPr/>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3" name="Freeform 27"/>
              <p:cNvSpPr/>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4" name="Freeform 28"/>
              <p:cNvSpPr>
                <a:spLocks noEditPoints="1"/>
              </p:cNvSpPr>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5" name="Freeform 29"/>
              <p:cNvSpPr>
                <a:spLocks noEditPoints="1"/>
              </p:cNvSpPr>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6" name="Freeform 30"/>
              <p:cNvSpPr/>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7" name="Freeform 31"/>
              <p:cNvSpPr>
                <a:spLocks noEditPoints="1"/>
              </p:cNvSpPr>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grpSp>
        <p:grpSp>
          <p:nvGrpSpPr>
            <p:cNvPr id="10" name="Group 9"/>
            <p:cNvGrpSpPr/>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1" name="Freeform 32"/>
              <p:cNvSpPr/>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2" name="Freeform 33"/>
              <p:cNvSpPr>
                <a:spLocks noEditPoints="1"/>
              </p:cNvSpPr>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3" name="Freeform 34"/>
              <p:cNvSpPr>
                <a:spLocks noEditPoints="1"/>
              </p:cNvSpPr>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4" name="Freeform 35"/>
              <p:cNvSpPr/>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5" name="Freeform 36"/>
              <p:cNvSpPr>
                <a:spLocks noEditPoints="1"/>
              </p:cNvSpPr>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6" name="Freeform 37"/>
              <p:cNvSpPr/>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7" name="Freeform 38"/>
              <p:cNvSpPr>
                <a:spLocks noEditPoints="1"/>
              </p:cNvSpPr>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8" name="Freeform 39"/>
              <p:cNvSpPr/>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9" name="Freeform 40"/>
              <p:cNvSpPr>
                <a:spLocks noEditPoints="1"/>
              </p:cNvSpPr>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0" name="Rectangle 41"/>
              <p:cNvSpPr>
                <a:spLocks noChangeArrowheads="1"/>
              </p:cNvSpPr>
              <p:nvPr/>
            </p:nvSpPr>
            <p:spPr bwMode="auto">
              <a:xfrm>
                <a:off x="11939587" y="6596063"/>
                <a:ext cx="23813" cy="25241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grpSp>
      </p:grpSp>
      <p:sp>
        <p:nvSpPr>
          <p:cNvPr id="2" name="Title Placeholder 1"/>
          <p:cNvSpPr>
            <a:spLocks noGrp="1"/>
          </p:cNvSpPr>
          <p:nvPr>
            <p:ph type="title"/>
          </p:nvPr>
        </p:nvSpPr>
        <p:spPr>
          <a:xfrm>
            <a:off x="1141413" y="618518"/>
            <a:ext cx="9905998" cy="1478570"/>
          </a:xfrm>
          <a:prstGeom prst="rect">
            <a:avLst/>
          </a:prstGeom>
        </p:spPr>
        <p:txBody>
          <a:bodyPr vert="horz" lIns="91440" tIns="45720" rIns="91440" bIns="45720" rtlCol="0" anchor="ctr">
            <a:normAutofit/>
          </a:bodyPr>
          <a:lstStyle/>
          <a:p>
            <a:endParaRPr lang="en-US" dirty="0"/>
          </a:p>
        </p:txBody>
      </p:sp>
      <p:sp>
        <p:nvSpPr>
          <p:cNvPr id="3" name="Text Placeholder 2"/>
          <p:cNvSpPr>
            <a:spLocks noGrp="1"/>
          </p:cNvSpPr>
          <p:nvPr>
            <p:ph type="body" idx="1"/>
          </p:nvPr>
        </p:nvSpPr>
        <p:spPr>
          <a:xfrm>
            <a:off x="1141412" y="2249487"/>
            <a:ext cx="9905999" cy="3541714"/>
          </a:xfrm>
          <a:prstGeom prst="rect">
            <a:avLst/>
          </a:prstGeom>
        </p:spPr>
        <p:txBody>
          <a:bodyPr vert="horz" lIns="91440" tIns="45720" rIns="91440" bIns="45720" rtlCol="0">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2"/>
          </p:nvPr>
        </p:nvSpPr>
        <p:spPr>
          <a:xfrm>
            <a:off x="7456921" y="5883276"/>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48A87A34-81AB-432B-8DAE-1953F412C126}" type="datetimeFigureOut">
              <a:rPr lang="en-US" dirty="0"/>
              <a:pPr/>
              <a:t>4/12/2022</a:t>
            </a:fld>
            <a:endParaRPr lang="en-US" dirty="0"/>
          </a:p>
        </p:txBody>
      </p:sp>
      <p:sp>
        <p:nvSpPr>
          <p:cNvPr id="5" name="Footer Placeholder 4"/>
          <p:cNvSpPr>
            <a:spLocks noGrp="1"/>
          </p:cNvSpPr>
          <p:nvPr>
            <p:ph type="ftr" sz="quarter" idx="3"/>
          </p:nvPr>
        </p:nvSpPr>
        <p:spPr>
          <a:xfrm>
            <a:off x="1141411" y="5883275"/>
            <a:ext cx="6239309" cy="365125"/>
          </a:xfrm>
          <a:prstGeom prst="rect">
            <a:avLst/>
          </a:prstGeom>
        </p:spPr>
        <p:txBody>
          <a:bodyPr vert="horz" lIns="91440" tIns="45720" rIns="91440" bIns="45720" rtlCol="0" anchor="ctr"/>
          <a:lstStyle>
            <a:lvl1pPr algn="l">
              <a:defRPr sz="1050" cap="all" baseline="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276321" y="5883274"/>
            <a:ext cx="771089"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6D22F896-40B5-4ADD-8801-0D06FADFA09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70"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txStyles>
    <p:title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monoskop.org/images/a/a7/Gropius_Walter_ed_The_Theater_of_the_Bauhaus.pdf" TargetMode="External"/><Relationship Id="rId2" Type="http://schemas.openxmlformats.org/officeDocument/2006/relationships/hyperlink" Target="https://www.theatre-architecture.eu/en/db/?theatreId=393"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hyperlink" Target="http://www.ucl.cas.cz/edicee/antologie/avantgarda-znama-a-neznama"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hyperlink" Target="https://www.youtube.com/watch?v=OeHNoKGEnws&amp;t=53s"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3A4E15D-E9A5-49C2-8349-05D209219922}"/>
              </a:ext>
            </a:extLst>
          </p:cNvPr>
          <p:cNvSpPr>
            <a:spLocks noGrp="1"/>
          </p:cNvSpPr>
          <p:nvPr>
            <p:ph type="ctrTitle"/>
          </p:nvPr>
        </p:nvSpPr>
        <p:spPr/>
        <p:txBody>
          <a:bodyPr>
            <a:normAutofit/>
          </a:bodyPr>
          <a:lstStyle/>
          <a:p>
            <a:pPr algn="ctr"/>
            <a:r>
              <a:rPr lang="cs-CZ" sz="2200" dirty="0"/>
              <a:t>„Avantgarda umělecká je vědomí odboje, je programové osvobozování z konvence řádu uměleckého i společenského, jehož protiklady dospěly ke katastrofální nesmiřitelnosti“ </a:t>
            </a:r>
            <a:br>
              <a:rPr lang="cs-CZ" sz="2200" dirty="0"/>
            </a:br>
            <a:r>
              <a:rPr lang="cs-CZ" sz="2200" dirty="0"/>
              <a:t>(Jindřich </a:t>
            </a:r>
            <a:r>
              <a:rPr lang="cs-CZ" sz="2200" dirty="0" err="1"/>
              <a:t>honzl</a:t>
            </a:r>
            <a:r>
              <a:rPr lang="cs-CZ" sz="2200" dirty="0"/>
              <a:t>, 1937)</a:t>
            </a:r>
            <a:br>
              <a:rPr lang="cs-CZ" dirty="0"/>
            </a:br>
            <a:endParaRPr lang="cs-CZ" dirty="0"/>
          </a:p>
        </p:txBody>
      </p:sp>
      <p:sp>
        <p:nvSpPr>
          <p:cNvPr id="3" name="Podnadpis 2">
            <a:extLst>
              <a:ext uri="{FF2B5EF4-FFF2-40B4-BE49-F238E27FC236}">
                <a16:creationId xmlns:a16="http://schemas.microsoft.com/office/drawing/2014/main" id="{3D54ECE9-9FB8-4E66-B75C-3C593BC5F2F0}"/>
              </a:ext>
            </a:extLst>
          </p:cNvPr>
          <p:cNvSpPr>
            <a:spLocks noGrp="1"/>
          </p:cNvSpPr>
          <p:nvPr>
            <p:ph type="subTitle" idx="1"/>
          </p:nvPr>
        </p:nvSpPr>
        <p:spPr/>
        <p:txBody>
          <a:bodyPr>
            <a:normAutofit/>
          </a:bodyPr>
          <a:lstStyle/>
          <a:p>
            <a:r>
              <a:rPr lang="cs-CZ" dirty="0"/>
              <a:t>Poetismus – devětsil   // Jindřich </a:t>
            </a:r>
            <a:r>
              <a:rPr lang="cs-CZ" dirty="0" err="1"/>
              <a:t>Honzl</a:t>
            </a:r>
            <a:r>
              <a:rPr lang="cs-CZ" dirty="0"/>
              <a:t>, Jiří </a:t>
            </a:r>
            <a:r>
              <a:rPr lang="cs-CZ" dirty="0" err="1"/>
              <a:t>Frejka</a:t>
            </a:r>
            <a:r>
              <a:rPr lang="cs-CZ" dirty="0"/>
              <a:t>, E. F. Burian</a:t>
            </a:r>
          </a:p>
          <a:p>
            <a:r>
              <a:rPr lang="cs-CZ" dirty="0"/>
              <a:t>Osvobozené divadlo // Vladimír </a:t>
            </a:r>
            <a:r>
              <a:rPr lang="cs-CZ" dirty="0" err="1"/>
              <a:t>gamza</a:t>
            </a:r>
            <a:r>
              <a:rPr lang="cs-CZ" dirty="0"/>
              <a:t>, </a:t>
            </a:r>
            <a:r>
              <a:rPr lang="cs-CZ" dirty="0" err="1"/>
              <a:t>jiří</a:t>
            </a:r>
            <a:r>
              <a:rPr lang="cs-CZ" dirty="0"/>
              <a:t> </a:t>
            </a:r>
            <a:r>
              <a:rPr lang="cs-CZ" dirty="0" err="1"/>
              <a:t>mahen</a:t>
            </a:r>
            <a:endParaRPr lang="cs-CZ" dirty="0"/>
          </a:p>
          <a:p>
            <a:r>
              <a:rPr lang="cs-CZ" dirty="0"/>
              <a:t>Vítězslav nezval – </a:t>
            </a:r>
            <a:r>
              <a:rPr lang="cs-CZ" dirty="0" err="1"/>
              <a:t>adolf</a:t>
            </a:r>
            <a:r>
              <a:rPr lang="cs-CZ" dirty="0"/>
              <a:t> </a:t>
            </a:r>
            <a:r>
              <a:rPr lang="cs-CZ" dirty="0" err="1"/>
              <a:t>hoffmeister</a:t>
            </a:r>
            <a:r>
              <a:rPr lang="cs-CZ" dirty="0"/>
              <a:t> – </a:t>
            </a:r>
            <a:r>
              <a:rPr lang="cs-CZ" dirty="0" err="1"/>
              <a:t>vladislav</a:t>
            </a:r>
            <a:r>
              <a:rPr lang="cs-CZ" dirty="0"/>
              <a:t> </a:t>
            </a:r>
            <a:r>
              <a:rPr lang="cs-CZ" dirty="0" err="1"/>
              <a:t>vančura</a:t>
            </a:r>
            <a:endParaRPr lang="cs-CZ" dirty="0"/>
          </a:p>
        </p:txBody>
      </p:sp>
    </p:spTree>
    <p:extLst>
      <p:ext uri="{BB962C8B-B14F-4D97-AF65-F5344CB8AC3E}">
        <p14:creationId xmlns:p14="http://schemas.microsoft.com/office/powerpoint/2010/main" val="14215073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7D463D2-2DFA-41A5-8735-7B75C6EFF227}"/>
              </a:ext>
            </a:extLst>
          </p:cNvPr>
          <p:cNvSpPr>
            <a:spLocks noGrp="1"/>
          </p:cNvSpPr>
          <p:nvPr>
            <p:ph type="title"/>
          </p:nvPr>
        </p:nvSpPr>
        <p:spPr>
          <a:xfrm>
            <a:off x="1143001" y="374678"/>
            <a:ext cx="9905998" cy="1478570"/>
          </a:xfrm>
        </p:spPr>
        <p:txBody>
          <a:bodyPr/>
          <a:lstStyle/>
          <a:p>
            <a:r>
              <a:rPr lang="cs-CZ" dirty="0"/>
              <a:t>První uvedení </a:t>
            </a:r>
            <a:r>
              <a:rPr lang="cs-CZ" i="1" dirty="0"/>
              <a:t>Depeše na kolečkách</a:t>
            </a:r>
          </a:p>
        </p:txBody>
      </p:sp>
      <p:sp>
        <p:nvSpPr>
          <p:cNvPr id="3" name="Zástupný obsah 2">
            <a:extLst>
              <a:ext uri="{FF2B5EF4-FFF2-40B4-BE49-F238E27FC236}">
                <a16:creationId xmlns:a16="http://schemas.microsoft.com/office/drawing/2014/main" id="{7F54CA10-4DAD-4FED-BDE4-901E7BEA8C16}"/>
              </a:ext>
            </a:extLst>
          </p:cNvPr>
          <p:cNvSpPr>
            <a:spLocks noGrp="1"/>
          </p:cNvSpPr>
          <p:nvPr>
            <p:ph idx="1"/>
          </p:nvPr>
        </p:nvSpPr>
        <p:spPr>
          <a:xfrm>
            <a:off x="1070292" y="1528126"/>
            <a:ext cx="9905999" cy="4191954"/>
          </a:xfrm>
        </p:spPr>
        <p:txBody>
          <a:bodyPr>
            <a:noAutofit/>
          </a:bodyPr>
          <a:lstStyle/>
          <a:p>
            <a:r>
              <a:rPr lang="cs-CZ" dirty="0"/>
              <a:t>Osvobozené divadlo, 17. dubna 1926, r. J. </a:t>
            </a:r>
            <a:r>
              <a:rPr lang="cs-CZ" dirty="0" err="1"/>
              <a:t>Frejka</a:t>
            </a:r>
            <a:endParaRPr lang="cs-CZ" dirty="0"/>
          </a:p>
          <a:p>
            <a:r>
              <a:rPr lang="cs-CZ" dirty="0">
                <a:effectLst/>
                <a:ea typeface="Calibri" panose="020F0502020204030204" pitchFamily="34" charset="0"/>
              </a:rPr>
              <a:t>Nad scénou „se pohupovaly lampiony. Na malířských štaflích stál radiotelegrafista, který se objevil na scéně tak, že proskočil papírovým kruhem. Na horizont vyplouvaly kašírované lodičky, obchodníci přinášeli své miniaturní domky a ukrytí za nimi předváděli originální baletní čísla. V zadní části scény vyjelo projekční plátno, na které projektor vrhal nápis ´</a:t>
            </a:r>
            <a:r>
              <a:rPr lang="cs-CZ" dirty="0" err="1">
                <a:effectLst/>
                <a:ea typeface="Calibri" panose="020F0502020204030204" pitchFamily="34" charset="0"/>
              </a:rPr>
              <a:t>Eifelka</a:t>
            </a:r>
            <a:r>
              <a:rPr lang="cs-CZ" dirty="0">
                <a:effectLst/>
                <a:ea typeface="Calibri" panose="020F0502020204030204" pitchFamily="34" charset="0"/>
              </a:rPr>
              <a:t>´ typograficky upravený do podoby Eiffelovy věže, střídaly se tu také obrázky lodí, nebe a detaily různých dobových plakátů a poutačů. V pozadí stála velká kulisa představující činžovní dům, v jehož jednotlivých oknech se různě objevovaly velké fotografie mladých tváří. V prostoru scény visela houpačka […]“. (Jochmanová 2012) </a:t>
            </a:r>
            <a:endParaRPr lang="cs-CZ" dirty="0"/>
          </a:p>
        </p:txBody>
      </p:sp>
    </p:spTree>
    <p:extLst>
      <p:ext uri="{BB962C8B-B14F-4D97-AF65-F5344CB8AC3E}">
        <p14:creationId xmlns:p14="http://schemas.microsoft.com/office/powerpoint/2010/main" val="712911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143001" y="262917"/>
            <a:ext cx="9905998" cy="1478570"/>
          </a:xfrm>
        </p:spPr>
        <p:txBody>
          <a:bodyPr/>
          <a:lstStyle/>
          <a:p>
            <a:r>
              <a:rPr lang="cs-CZ" dirty="0">
                <a:latin typeface="Times New Roman" panose="02020603050405020304" pitchFamily="18" charset="0"/>
                <a:cs typeface="Times New Roman" panose="02020603050405020304" pitchFamily="18" charset="0"/>
              </a:rPr>
              <a:t>Teoretické texty</a:t>
            </a:r>
          </a:p>
        </p:txBody>
      </p:sp>
      <p:sp>
        <p:nvSpPr>
          <p:cNvPr id="3" name="Zástupný symbol pro obsah 2"/>
          <p:cNvSpPr>
            <a:spLocks noGrp="1"/>
          </p:cNvSpPr>
          <p:nvPr>
            <p:ph idx="1"/>
          </p:nvPr>
        </p:nvSpPr>
        <p:spPr>
          <a:xfrm>
            <a:off x="1143000" y="1446847"/>
            <a:ext cx="9905999" cy="3541714"/>
          </a:xfrm>
        </p:spPr>
        <p:txBody>
          <a:bodyPr>
            <a:noAutofit/>
          </a:bodyPr>
          <a:lstStyle/>
          <a:p>
            <a:r>
              <a:rPr lang="cs-CZ" dirty="0">
                <a:cs typeface="Times New Roman" panose="02020603050405020304" pitchFamily="18" charset="0"/>
              </a:rPr>
              <a:t>Časopisy: </a:t>
            </a:r>
            <a:r>
              <a:rPr lang="cs-CZ" i="1" dirty="0">
                <a:cs typeface="Times New Roman" panose="02020603050405020304" pitchFamily="18" charset="0"/>
              </a:rPr>
              <a:t>Disk</a:t>
            </a:r>
            <a:r>
              <a:rPr lang="cs-CZ" dirty="0">
                <a:cs typeface="Times New Roman" panose="02020603050405020304" pitchFamily="18" charset="0"/>
              </a:rPr>
              <a:t>, </a:t>
            </a:r>
            <a:r>
              <a:rPr lang="cs-CZ" i="1" dirty="0">
                <a:cs typeface="Times New Roman" panose="02020603050405020304" pitchFamily="18" charset="0"/>
              </a:rPr>
              <a:t>Pásmo</a:t>
            </a:r>
            <a:r>
              <a:rPr lang="cs-CZ" dirty="0">
                <a:cs typeface="Times New Roman" panose="02020603050405020304" pitchFamily="18" charset="0"/>
              </a:rPr>
              <a:t>, </a:t>
            </a:r>
            <a:r>
              <a:rPr lang="cs-CZ" i="1" dirty="0" err="1">
                <a:cs typeface="Times New Roman" panose="02020603050405020304" pitchFamily="18" charset="0"/>
              </a:rPr>
              <a:t>ReD</a:t>
            </a:r>
            <a:r>
              <a:rPr lang="cs-CZ" dirty="0">
                <a:cs typeface="Times New Roman" panose="02020603050405020304" pitchFamily="18" charset="0"/>
              </a:rPr>
              <a:t> (měsíčník pro moderní kulturu) (monoskop.org)</a:t>
            </a:r>
          </a:p>
          <a:p>
            <a:r>
              <a:rPr lang="cs-CZ" dirty="0">
                <a:cs typeface="Times New Roman" panose="02020603050405020304" pitchFamily="18" charset="0"/>
              </a:rPr>
              <a:t>Almanachy: </a:t>
            </a:r>
            <a:r>
              <a:rPr lang="cs-CZ" i="1" dirty="0">
                <a:cs typeface="Times New Roman" panose="02020603050405020304" pitchFamily="18" charset="0"/>
              </a:rPr>
              <a:t>Devětsil</a:t>
            </a:r>
            <a:r>
              <a:rPr lang="cs-CZ" dirty="0">
                <a:cs typeface="Times New Roman" panose="02020603050405020304" pitchFamily="18" charset="0"/>
              </a:rPr>
              <a:t>, </a:t>
            </a:r>
            <a:r>
              <a:rPr lang="cs-CZ" i="1" dirty="0">
                <a:cs typeface="Times New Roman" panose="02020603050405020304" pitchFamily="18" charset="0"/>
              </a:rPr>
              <a:t>Život</a:t>
            </a:r>
          </a:p>
          <a:p>
            <a:pPr algn="just"/>
            <a:r>
              <a:rPr lang="cs-CZ" dirty="0">
                <a:cs typeface="Times New Roman" panose="02020603050405020304" pitchFamily="18" charset="0"/>
              </a:rPr>
              <a:t>„O proletářském divadle“ (1922) – J. </a:t>
            </a:r>
            <a:r>
              <a:rPr lang="cs-CZ" dirty="0" err="1">
                <a:cs typeface="Times New Roman" panose="02020603050405020304" pitchFamily="18" charset="0"/>
              </a:rPr>
              <a:t>Honzl</a:t>
            </a:r>
            <a:r>
              <a:rPr lang="cs-CZ" dirty="0">
                <a:cs typeface="Times New Roman" panose="02020603050405020304" pitchFamily="18" charset="0"/>
              </a:rPr>
              <a:t> v almanachu Devětsil, možnosti divadla inspirovaného filmem, lidovým komediantstvím a cirkusem, divadlo nové básnické podstaty (pod vlivem </a:t>
            </a:r>
            <a:r>
              <a:rPr lang="cs-CZ" dirty="0" err="1">
                <a:cs typeface="Times New Roman" panose="02020603050405020304" pitchFamily="18" charset="0"/>
              </a:rPr>
              <a:t>Mejercholda</a:t>
            </a:r>
            <a:r>
              <a:rPr lang="cs-CZ" dirty="0">
                <a:cs typeface="Times New Roman" panose="02020603050405020304" pitchFamily="18" charset="0"/>
              </a:rPr>
              <a:t>, </a:t>
            </a:r>
            <a:r>
              <a:rPr lang="cs-CZ" dirty="0" err="1">
                <a:cs typeface="Times New Roman" panose="02020603050405020304" pitchFamily="18" charset="0"/>
              </a:rPr>
              <a:t>Tairova</a:t>
            </a:r>
            <a:r>
              <a:rPr lang="cs-CZ" dirty="0">
                <a:cs typeface="Times New Roman" panose="02020603050405020304" pitchFamily="18" charset="0"/>
              </a:rPr>
              <a:t> a Majakovského)</a:t>
            </a:r>
          </a:p>
          <a:p>
            <a:r>
              <a:rPr lang="cs-CZ" dirty="0" err="1">
                <a:cs typeface="Times New Roman" panose="02020603050405020304" pitchFamily="18" charset="0"/>
              </a:rPr>
              <a:t>Honzl</a:t>
            </a:r>
            <a:r>
              <a:rPr lang="cs-CZ" dirty="0">
                <a:cs typeface="Times New Roman" panose="02020603050405020304" pitchFamily="18" charset="0"/>
              </a:rPr>
              <a:t>: </a:t>
            </a:r>
            <a:r>
              <a:rPr lang="cs-CZ" i="1" dirty="0">
                <a:cs typeface="Times New Roman" panose="02020603050405020304" pitchFamily="18" charset="0"/>
              </a:rPr>
              <a:t>Roztočené jeviště </a:t>
            </a:r>
            <a:r>
              <a:rPr lang="cs-CZ" dirty="0">
                <a:cs typeface="Times New Roman" panose="02020603050405020304" pitchFamily="18" charset="0"/>
              </a:rPr>
              <a:t>(1925) – sbírka statí</a:t>
            </a:r>
          </a:p>
          <a:p>
            <a:r>
              <a:rPr lang="cs-CZ" dirty="0" err="1">
                <a:cs typeface="Times New Roman" panose="02020603050405020304" pitchFamily="18" charset="0"/>
              </a:rPr>
              <a:t>Tairov</a:t>
            </a:r>
            <a:r>
              <a:rPr lang="cs-CZ" dirty="0">
                <a:cs typeface="Times New Roman" panose="02020603050405020304" pitchFamily="18" charset="0"/>
              </a:rPr>
              <a:t>: </a:t>
            </a:r>
            <a:r>
              <a:rPr lang="cs-CZ" i="1" dirty="0">
                <a:cs typeface="Times New Roman" panose="02020603050405020304" pitchFamily="18" charset="0"/>
              </a:rPr>
              <a:t>Odpoutané divadlo </a:t>
            </a:r>
            <a:r>
              <a:rPr lang="cs-CZ" dirty="0">
                <a:cs typeface="Times New Roman" panose="02020603050405020304" pitchFamily="18" charset="0"/>
              </a:rPr>
              <a:t>(vydáno 1923), inspirace pro </a:t>
            </a:r>
            <a:r>
              <a:rPr lang="cs-CZ" dirty="0" err="1">
                <a:cs typeface="Times New Roman" panose="02020603050405020304" pitchFamily="18" charset="0"/>
              </a:rPr>
              <a:t>Frejku</a:t>
            </a:r>
            <a:r>
              <a:rPr lang="cs-CZ" dirty="0">
                <a:cs typeface="Times New Roman" panose="02020603050405020304" pitchFamily="18" charset="0"/>
              </a:rPr>
              <a:t> v označení Osvobozeného divadla (ve významu odpoutané od stávajících forem divadelního umění)</a:t>
            </a:r>
          </a:p>
          <a:p>
            <a:r>
              <a:rPr lang="cs-CZ" i="1" dirty="0">
                <a:cs typeface="Times New Roman" panose="02020603050405020304" pitchFamily="18" charset="0"/>
              </a:rPr>
              <a:t>Pásmo</a:t>
            </a:r>
            <a:r>
              <a:rPr lang="cs-CZ" dirty="0">
                <a:cs typeface="Times New Roman" panose="02020603050405020304" pitchFamily="18" charset="0"/>
              </a:rPr>
              <a:t>: http://archiv.ucl.cas.cz/index.php?path=Pasmo</a:t>
            </a:r>
          </a:p>
        </p:txBody>
      </p:sp>
    </p:spTree>
    <p:extLst>
      <p:ext uri="{BB962C8B-B14F-4D97-AF65-F5344CB8AC3E}">
        <p14:creationId xmlns:p14="http://schemas.microsoft.com/office/powerpoint/2010/main" val="38469334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F3E640A-262C-4BE8-8A20-AF0E71758A74}"/>
              </a:ext>
            </a:extLst>
          </p:cNvPr>
          <p:cNvSpPr>
            <a:spLocks noGrp="1"/>
          </p:cNvSpPr>
          <p:nvPr>
            <p:ph type="title"/>
          </p:nvPr>
        </p:nvSpPr>
        <p:spPr>
          <a:xfrm>
            <a:off x="1273493" y="181638"/>
            <a:ext cx="9905998" cy="1478570"/>
          </a:xfrm>
        </p:spPr>
        <p:txBody>
          <a:bodyPr/>
          <a:lstStyle/>
          <a:p>
            <a:r>
              <a:rPr lang="cs-CZ" dirty="0"/>
              <a:t>Proměna divadelního prostoru</a:t>
            </a:r>
          </a:p>
        </p:txBody>
      </p:sp>
      <p:sp>
        <p:nvSpPr>
          <p:cNvPr id="3" name="Zástupný obsah 2">
            <a:extLst>
              <a:ext uri="{FF2B5EF4-FFF2-40B4-BE49-F238E27FC236}">
                <a16:creationId xmlns:a16="http://schemas.microsoft.com/office/drawing/2014/main" id="{D9BAFF1C-B210-4512-A8C3-AA4B87220E02}"/>
              </a:ext>
            </a:extLst>
          </p:cNvPr>
          <p:cNvSpPr>
            <a:spLocks noGrp="1"/>
          </p:cNvSpPr>
          <p:nvPr>
            <p:ph idx="1"/>
          </p:nvPr>
        </p:nvSpPr>
        <p:spPr>
          <a:xfrm>
            <a:off x="1143000" y="1330960"/>
            <a:ext cx="9905999" cy="4958080"/>
          </a:xfrm>
        </p:spPr>
        <p:txBody>
          <a:bodyPr>
            <a:noAutofit/>
          </a:bodyPr>
          <a:lstStyle/>
          <a:p>
            <a:r>
              <a:rPr lang="cs-CZ" sz="2000" dirty="0"/>
              <a:t>Nedostatečnost kukátkového jeviště: </a:t>
            </a:r>
            <a:r>
              <a:rPr lang="cs-CZ" sz="2000" b="0" i="0" u="none" strike="noStrike" baseline="0" dirty="0"/>
              <a:t>1924 Mezinárodní výstava divadelní techniky ve Vídni </a:t>
            </a:r>
          </a:p>
          <a:p>
            <a:r>
              <a:rPr lang="cs-CZ" sz="2000" b="0" i="0" u="none" strike="noStrike" baseline="0" dirty="0"/>
              <a:t>projekt </a:t>
            </a:r>
            <a:r>
              <a:rPr lang="cs-CZ" sz="2000" b="0" i="0" u="none" strike="noStrike" baseline="0" dirty="0" err="1"/>
              <a:t>Debacle</a:t>
            </a:r>
            <a:r>
              <a:rPr lang="cs-CZ" sz="2000" b="0" i="0" u="none" strike="noStrike" baseline="0" dirty="0"/>
              <a:t> des </a:t>
            </a:r>
            <a:r>
              <a:rPr lang="cs-CZ" sz="2000" b="0" i="0" u="none" strike="noStrike" baseline="0" dirty="0" err="1"/>
              <a:t>Theatres</a:t>
            </a:r>
            <a:r>
              <a:rPr lang="cs-CZ" sz="2000" b="0" i="0" u="none" strike="noStrike" baseline="0" dirty="0"/>
              <a:t> – Die </a:t>
            </a:r>
            <a:r>
              <a:rPr lang="cs-CZ" sz="2000" b="0" i="0" u="none" strike="noStrike" baseline="0" dirty="0" err="1"/>
              <a:t>Gesetze</a:t>
            </a:r>
            <a:r>
              <a:rPr lang="cs-CZ" sz="2000" b="0" i="0" u="none" strike="noStrike" baseline="0" dirty="0"/>
              <a:t> der G.-K. </a:t>
            </a:r>
            <a:r>
              <a:rPr lang="cs-CZ" sz="2000" b="0" i="0" u="none" strike="noStrike" baseline="0" dirty="0" err="1"/>
              <a:t>Bühne</a:t>
            </a:r>
            <a:r>
              <a:rPr lang="cs-CZ" sz="2000" b="0" i="0" u="none" strike="noStrike" baseline="0" dirty="0"/>
              <a:t> (Debakl divadla - Zákony kukátkového jeviště), „Divadlo nemá přirozeného milieu. Publikum. Prostor, herec jsou uměle spojeni. Nemáme časového divadla. Agitačního divadla, tribunálu, které život neilustrují, ale tvoří. Naše divadla jsou kopiemi odumřelých architektur. Systém zestárlých kopií. Kopie kopií. Barokové divadlo. Herec pracuje bez vztahu k okolí. Dnešní forma jeviště (</a:t>
            </a:r>
            <a:r>
              <a:rPr lang="cs-CZ" sz="2000" b="0" i="0" u="none" strike="noStrike" baseline="0" dirty="0" err="1"/>
              <a:t>Guckkasten-Bühne</a:t>
            </a:r>
            <a:r>
              <a:rPr lang="cs-CZ" sz="2000" b="0" i="0" u="none" strike="noStrike" baseline="0" dirty="0"/>
              <a:t>) je </a:t>
            </a:r>
            <a:r>
              <a:rPr lang="cs-CZ" sz="2000" b="0" i="0" u="none" strike="noStrike" baseline="0" dirty="0" err="1"/>
              <a:t>resulátem</a:t>
            </a:r>
            <a:r>
              <a:rPr lang="cs-CZ" sz="2000" b="0" i="0" u="none" strike="noStrike" baseline="0" dirty="0"/>
              <a:t> technických ohledů, ne uměleckých a účelných požadavků. První praktický požadavek, aby každá událost na jevišti byla ze všech míst hlediště stejně jasně viděna. Dosud nebyl od žádného moderního stavitele divadla splněn“ </a:t>
            </a:r>
          </a:p>
          <a:p>
            <a:r>
              <a:rPr lang="cs-CZ" sz="2000" dirty="0"/>
              <a:t>Walter </a:t>
            </a:r>
            <a:r>
              <a:rPr lang="cs-CZ" sz="2000" dirty="0" err="1"/>
              <a:t>Gropius</a:t>
            </a:r>
            <a:r>
              <a:rPr lang="cs-CZ" sz="2000" dirty="0"/>
              <a:t>: Totální divadlo (1927, </a:t>
            </a:r>
            <a:r>
              <a:rPr lang="cs-CZ" sz="2000" dirty="0">
                <a:hlinkClick r:id="rId2"/>
              </a:rPr>
              <a:t>https://www.theatre-architecture.eu/en/</a:t>
            </a:r>
            <a:r>
              <a:rPr lang="cs-CZ" sz="2000" dirty="0" err="1">
                <a:hlinkClick r:id="rId2"/>
              </a:rPr>
              <a:t>db</a:t>
            </a:r>
            <a:r>
              <a:rPr lang="cs-CZ" sz="2000" dirty="0">
                <a:hlinkClick r:id="rId2"/>
              </a:rPr>
              <a:t>/?</a:t>
            </a:r>
            <a:r>
              <a:rPr lang="cs-CZ" sz="2000" dirty="0" err="1">
                <a:hlinkClick r:id="rId2"/>
              </a:rPr>
              <a:t>theatreId</a:t>
            </a:r>
            <a:r>
              <a:rPr lang="cs-CZ" sz="2000" dirty="0">
                <a:hlinkClick r:id="rId2"/>
              </a:rPr>
              <a:t>=393</a:t>
            </a:r>
            <a:r>
              <a:rPr lang="cs-CZ" sz="2000" dirty="0"/>
              <a:t>)</a:t>
            </a:r>
          </a:p>
          <a:p>
            <a:r>
              <a:rPr lang="cs-CZ" sz="2000" dirty="0">
                <a:hlinkClick r:id="rId3"/>
              </a:rPr>
              <a:t>https://monoskop.org/images/a/a7/Gropius_Walter_ed_The_Theater_of_the_Bauhaus.pdf</a:t>
            </a:r>
            <a:endParaRPr lang="cs-CZ" sz="2000" dirty="0"/>
          </a:p>
          <a:p>
            <a:r>
              <a:rPr lang="cs-CZ" sz="2000" dirty="0"/>
              <a:t>Jindřich </a:t>
            </a:r>
            <a:r>
              <a:rPr lang="cs-CZ" sz="2000" dirty="0" err="1"/>
              <a:t>Honzl</a:t>
            </a:r>
            <a:r>
              <a:rPr lang="cs-CZ" sz="2000" dirty="0"/>
              <a:t>: Divadelní prostor (1926)</a:t>
            </a:r>
          </a:p>
        </p:txBody>
      </p:sp>
    </p:spTree>
    <p:extLst>
      <p:ext uri="{BB962C8B-B14F-4D97-AF65-F5344CB8AC3E}">
        <p14:creationId xmlns:p14="http://schemas.microsoft.com/office/powerpoint/2010/main" val="32172007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latin typeface="Times New Roman" panose="02020603050405020304" pitchFamily="18" charset="0"/>
                <a:cs typeface="Times New Roman" panose="02020603050405020304" pitchFamily="18" charset="0"/>
              </a:rPr>
              <a:t>Začátky avantgardy</a:t>
            </a:r>
          </a:p>
        </p:txBody>
      </p:sp>
      <p:sp>
        <p:nvSpPr>
          <p:cNvPr id="3" name="Zástupný symbol pro obsah 2"/>
          <p:cNvSpPr>
            <a:spLocks noGrp="1"/>
          </p:cNvSpPr>
          <p:nvPr>
            <p:ph sz="half" idx="1"/>
          </p:nvPr>
        </p:nvSpPr>
        <p:spPr>
          <a:xfrm>
            <a:off x="1141412" y="1904046"/>
            <a:ext cx="4878389" cy="3541714"/>
          </a:xfrm>
        </p:spPr>
        <p:txBody>
          <a:bodyPr>
            <a:noAutofit/>
          </a:bodyPr>
          <a:lstStyle/>
          <a:p>
            <a:pPr algn="just"/>
            <a:r>
              <a:rPr lang="cs-CZ" sz="2000" dirty="0">
                <a:cs typeface="Times New Roman" panose="02020603050405020304" pitchFamily="18" charset="0"/>
              </a:rPr>
              <a:t>1921: Večer syntetického divadla ve Švandově divadle: </a:t>
            </a:r>
            <a:r>
              <a:rPr lang="cs-CZ" sz="2000" dirty="0" err="1">
                <a:cs typeface="Times New Roman" panose="02020603050405020304" pitchFamily="18" charset="0"/>
              </a:rPr>
              <a:t>Marinettiho</a:t>
            </a:r>
            <a:r>
              <a:rPr lang="cs-CZ" sz="2000" dirty="0">
                <a:cs typeface="Times New Roman" panose="02020603050405020304" pitchFamily="18" charset="0"/>
              </a:rPr>
              <a:t> manifest </a:t>
            </a:r>
            <a:r>
              <a:rPr lang="cs-CZ" sz="2000" i="1" dirty="0">
                <a:cs typeface="Times New Roman" panose="02020603050405020304" pitchFamily="18" charset="0"/>
              </a:rPr>
              <a:t>Osvobozená slova </a:t>
            </a:r>
            <a:r>
              <a:rPr lang="cs-CZ" sz="2000" dirty="0">
                <a:cs typeface="Times New Roman" panose="02020603050405020304" pitchFamily="18" charset="0"/>
              </a:rPr>
              <a:t>(1922)</a:t>
            </a:r>
          </a:p>
          <a:p>
            <a:r>
              <a:rPr lang="cs-CZ" sz="2000" dirty="0">
                <a:cs typeface="Times New Roman" panose="02020603050405020304" pitchFamily="18" charset="0"/>
              </a:rPr>
              <a:t>Režijní začátky Jiřího </a:t>
            </a:r>
            <a:r>
              <a:rPr lang="cs-CZ" sz="2000" dirty="0" err="1">
                <a:cs typeface="Times New Roman" panose="02020603050405020304" pitchFamily="18" charset="0"/>
              </a:rPr>
              <a:t>Frejky</a:t>
            </a:r>
            <a:endParaRPr lang="cs-CZ" sz="2000" dirty="0">
              <a:cs typeface="Times New Roman" panose="02020603050405020304" pitchFamily="18" charset="0"/>
            </a:endParaRPr>
          </a:p>
          <a:p>
            <a:pPr algn="just"/>
            <a:r>
              <a:rPr lang="cs-CZ" sz="2000" i="1" dirty="0">
                <a:cs typeface="Times New Roman" panose="02020603050405020304" pitchFamily="18" charset="0"/>
              </a:rPr>
              <a:t>Pojištění proti sebevraždě</a:t>
            </a:r>
            <a:r>
              <a:rPr lang="cs-CZ" sz="2000" dirty="0">
                <a:cs typeface="Times New Roman" panose="02020603050405020304" pitchFamily="18" charset="0"/>
              </a:rPr>
              <a:t>, </a:t>
            </a:r>
            <a:r>
              <a:rPr lang="cs-CZ" sz="2000" i="1" dirty="0">
                <a:cs typeface="Times New Roman" panose="02020603050405020304" pitchFamily="18" charset="0"/>
              </a:rPr>
              <a:t>Veselá smrt </a:t>
            </a:r>
            <a:r>
              <a:rPr lang="cs-CZ" sz="2000" dirty="0">
                <a:cs typeface="Times New Roman" panose="02020603050405020304" pitchFamily="18" charset="0"/>
              </a:rPr>
              <a:t>(</a:t>
            </a:r>
            <a:r>
              <a:rPr lang="cs-CZ" sz="2000" dirty="0" err="1">
                <a:cs typeface="Times New Roman" panose="02020603050405020304" pitchFamily="18" charset="0"/>
              </a:rPr>
              <a:t>Jevrejnov</a:t>
            </a:r>
            <a:r>
              <a:rPr lang="cs-CZ" sz="2000" dirty="0">
                <a:cs typeface="Times New Roman" panose="02020603050405020304" pitchFamily="18" charset="0"/>
              </a:rPr>
              <a:t>)</a:t>
            </a:r>
            <a:endParaRPr lang="cs-CZ" sz="2000" i="1" dirty="0">
              <a:cs typeface="Times New Roman" panose="02020603050405020304" pitchFamily="18" charset="0"/>
            </a:endParaRPr>
          </a:p>
          <a:p>
            <a:pPr algn="just"/>
            <a:r>
              <a:rPr lang="cs-CZ" sz="2000" dirty="0">
                <a:cs typeface="Times New Roman" panose="02020603050405020304" pitchFamily="18" charset="0"/>
              </a:rPr>
              <a:t>Adaptace </a:t>
            </a:r>
            <a:r>
              <a:rPr lang="cs-CZ" sz="2000" dirty="0" err="1">
                <a:cs typeface="Times New Roman" panose="02020603050405020304" pitchFamily="18" charset="0"/>
              </a:rPr>
              <a:t>Molièrovy</a:t>
            </a:r>
            <a:r>
              <a:rPr lang="cs-CZ" sz="2000" dirty="0">
                <a:cs typeface="Times New Roman" panose="02020603050405020304" pitchFamily="18" charset="0"/>
              </a:rPr>
              <a:t> komedie </a:t>
            </a:r>
            <a:r>
              <a:rPr lang="cs-CZ" sz="2000" i="1" dirty="0">
                <a:cs typeface="Times New Roman" panose="02020603050405020304" pitchFamily="18" charset="0"/>
              </a:rPr>
              <a:t>Cirkus </a:t>
            </a:r>
            <a:r>
              <a:rPr lang="cs-CZ" sz="2000" i="1" dirty="0" err="1">
                <a:cs typeface="Times New Roman" panose="02020603050405020304" pitchFamily="18" charset="0"/>
              </a:rPr>
              <a:t>Dandin</a:t>
            </a:r>
            <a:r>
              <a:rPr lang="cs-CZ" sz="2000" i="1" dirty="0">
                <a:cs typeface="Times New Roman" panose="02020603050405020304" pitchFamily="18" charset="0"/>
              </a:rPr>
              <a:t> </a:t>
            </a:r>
            <a:r>
              <a:rPr lang="cs-CZ" sz="2000" dirty="0">
                <a:cs typeface="Times New Roman" panose="02020603050405020304" pitchFamily="18" charset="0"/>
              </a:rPr>
              <a:t>(1925) – Masarykova síň na Žižkově, cirkusové klaunství, dada parodie – počátek českého jevištního konstruktivismu</a:t>
            </a:r>
          </a:p>
        </p:txBody>
      </p:sp>
      <p:pic>
        <p:nvPicPr>
          <p:cNvPr id="5" name="Zástupný symbol pro obsah 4"/>
          <p:cNvPicPr>
            <a:picLocks noGrp="1" noChangeAspect="1"/>
          </p:cNvPicPr>
          <p:nvPr>
            <p:ph sz="half" idx="2"/>
          </p:nvPr>
        </p:nvPicPr>
        <p:blipFill>
          <a:blip r:embed="rId2"/>
          <a:stretch>
            <a:fillRect/>
          </a:stretch>
        </p:blipFill>
        <p:spPr>
          <a:xfrm>
            <a:off x="6172200" y="1825625"/>
            <a:ext cx="5751578" cy="3959003"/>
          </a:xfrm>
          <a:prstGeom prst="rect">
            <a:avLst/>
          </a:prstGeom>
        </p:spPr>
      </p:pic>
    </p:spTree>
    <p:extLst>
      <p:ext uri="{BB962C8B-B14F-4D97-AF65-F5344CB8AC3E}">
        <p14:creationId xmlns:p14="http://schemas.microsoft.com/office/powerpoint/2010/main" val="12362860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36D55C1-CE2C-4447-A248-C0764602BA69}"/>
              </a:ext>
            </a:extLst>
          </p:cNvPr>
          <p:cNvSpPr>
            <a:spLocks noGrp="1"/>
          </p:cNvSpPr>
          <p:nvPr>
            <p:ph type="title"/>
          </p:nvPr>
        </p:nvSpPr>
        <p:spPr/>
        <p:txBody>
          <a:bodyPr/>
          <a:lstStyle/>
          <a:p>
            <a:r>
              <a:rPr lang="cs-CZ" dirty="0"/>
              <a:t>Legie mladých</a:t>
            </a:r>
          </a:p>
        </p:txBody>
      </p:sp>
      <p:sp>
        <p:nvSpPr>
          <p:cNvPr id="3" name="Zástupný obsah 2">
            <a:extLst>
              <a:ext uri="{FF2B5EF4-FFF2-40B4-BE49-F238E27FC236}">
                <a16:creationId xmlns:a16="http://schemas.microsoft.com/office/drawing/2014/main" id="{1C273008-7940-43FC-A078-33AEA3331F4C}"/>
              </a:ext>
            </a:extLst>
          </p:cNvPr>
          <p:cNvSpPr>
            <a:spLocks noGrp="1"/>
          </p:cNvSpPr>
          <p:nvPr>
            <p:ph idx="1"/>
          </p:nvPr>
        </p:nvSpPr>
        <p:spPr/>
        <p:txBody>
          <a:bodyPr>
            <a:normAutofit fontScale="92500" lnSpcReduction="10000"/>
          </a:bodyPr>
          <a:lstStyle/>
          <a:p>
            <a:r>
              <a:rPr lang="cs-CZ" dirty="0"/>
              <a:t>Přesvědčili bychom se, že vlastní "</a:t>
            </a:r>
            <a:r>
              <a:rPr lang="cs-CZ" dirty="0" err="1"/>
              <a:t>Praosvobozené</a:t>
            </a:r>
            <a:r>
              <a:rPr lang="cs-CZ" dirty="0"/>
              <a:t> </a:t>
            </a:r>
            <a:r>
              <a:rPr lang="cs-CZ" dirty="0" err="1"/>
              <a:t>pradivadlo</a:t>
            </a:r>
            <a:r>
              <a:rPr lang="cs-CZ" dirty="0"/>
              <a:t>" vzniklo už 15. května 1923, kdy v Měšťanské besedě v Praze "Volné sdružení posluchačů dramatické konservatoře pražské, hrající s laskavým svolením rektorátu" sehrálo po úvodním slově "Cesty za divadlem" pronesené Zdeňkem Kalistou a kdy byla poprvé a patrně naposled uvedena na scénu "</a:t>
            </a:r>
            <a:r>
              <a:rPr lang="cs-CZ" dirty="0" err="1"/>
              <a:t>pseudokomedie</a:t>
            </a:r>
            <a:r>
              <a:rPr lang="cs-CZ" dirty="0"/>
              <a:t>" Jiřího </a:t>
            </a:r>
            <a:r>
              <a:rPr lang="cs-CZ" dirty="0" err="1"/>
              <a:t>Frejky</a:t>
            </a:r>
            <a:r>
              <a:rPr lang="cs-CZ" dirty="0"/>
              <a:t>: "</a:t>
            </a:r>
            <a:r>
              <a:rPr lang="cs-CZ" dirty="0" err="1"/>
              <a:t>Kithairon</a:t>
            </a:r>
            <a:r>
              <a:rPr lang="cs-CZ" dirty="0"/>
              <a:t>"...Výpravu navrhl i zhotovil vlastnoručně autor a mezi podivnými papírovými cáry a hranoly proplétaly se na maličkém jevišti, mezi částečně udivenými návštěvníky hlavní představitelé, jimiž byli Ella </a:t>
            </a:r>
            <a:r>
              <a:rPr lang="cs-CZ" dirty="0" err="1"/>
              <a:t>Posnerová</a:t>
            </a:r>
            <a:r>
              <a:rPr lang="cs-CZ" dirty="0"/>
              <a:t>, Fr. </a:t>
            </a:r>
            <a:r>
              <a:rPr lang="cs-CZ" dirty="0" err="1"/>
              <a:t>Salzer</a:t>
            </a:r>
            <a:r>
              <a:rPr lang="cs-CZ" dirty="0"/>
              <a:t>, Václav </a:t>
            </a:r>
            <a:r>
              <a:rPr lang="cs-CZ" dirty="0" err="1"/>
              <a:t>Trégl</a:t>
            </a:r>
            <a:r>
              <a:rPr lang="cs-CZ" dirty="0"/>
              <a:t>, Josef </a:t>
            </a:r>
            <a:r>
              <a:rPr lang="cs-CZ" dirty="0" err="1"/>
              <a:t>Schettina</a:t>
            </a:r>
            <a:r>
              <a:rPr lang="cs-CZ" dirty="0"/>
              <a:t>, O. a B. Rádl a sbor šesti posluchaček konservatoře v rolích štěňat.  (Otto Rádl)</a:t>
            </a:r>
          </a:p>
        </p:txBody>
      </p:sp>
    </p:spTree>
    <p:extLst>
      <p:ext uri="{BB962C8B-B14F-4D97-AF65-F5344CB8AC3E}">
        <p14:creationId xmlns:p14="http://schemas.microsoft.com/office/powerpoint/2010/main" val="27214685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C5D31F8-377E-4ABA-8AEB-2BF98C60FDF7}"/>
              </a:ext>
            </a:extLst>
          </p:cNvPr>
          <p:cNvSpPr>
            <a:spLocks noGrp="1"/>
          </p:cNvSpPr>
          <p:nvPr>
            <p:ph type="title"/>
          </p:nvPr>
        </p:nvSpPr>
        <p:spPr/>
        <p:txBody>
          <a:bodyPr/>
          <a:lstStyle/>
          <a:p>
            <a:r>
              <a:rPr lang="cs-CZ" dirty="0"/>
              <a:t>Jarmila Horáková (1904-1928)</a:t>
            </a:r>
          </a:p>
        </p:txBody>
      </p:sp>
      <p:pic>
        <p:nvPicPr>
          <p:cNvPr id="4" name="Zástupný obsah 3">
            <a:extLst>
              <a:ext uri="{FF2B5EF4-FFF2-40B4-BE49-F238E27FC236}">
                <a16:creationId xmlns:a16="http://schemas.microsoft.com/office/drawing/2014/main" id="{9DA371A7-471B-4D2E-8DF2-3E872D088A3E}"/>
              </a:ext>
            </a:extLst>
          </p:cNvPr>
          <p:cNvPicPr>
            <a:picLocks noGrp="1" noChangeAspect="1"/>
          </p:cNvPicPr>
          <p:nvPr>
            <p:ph idx="1"/>
          </p:nvPr>
        </p:nvPicPr>
        <p:blipFill>
          <a:blip r:embed="rId2"/>
          <a:stretch>
            <a:fillRect/>
          </a:stretch>
        </p:blipFill>
        <p:spPr>
          <a:xfrm>
            <a:off x="834854" y="2011680"/>
            <a:ext cx="5261146" cy="2946242"/>
          </a:xfrm>
          <a:prstGeom prst="rect">
            <a:avLst/>
          </a:prstGeom>
        </p:spPr>
      </p:pic>
      <p:sp>
        <p:nvSpPr>
          <p:cNvPr id="5" name="TextovéPole 4">
            <a:extLst>
              <a:ext uri="{FF2B5EF4-FFF2-40B4-BE49-F238E27FC236}">
                <a16:creationId xmlns:a16="http://schemas.microsoft.com/office/drawing/2014/main" id="{84BE0A73-0B12-4D5F-97BA-20085BFCD40F}"/>
              </a:ext>
            </a:extLst>
          </p:cNvPr>
          <p:cNvSpPr txBox="1"/>
          <p:nvPr/>
        </p:nvSpPr>
        <p:spPr>
          <a:xfrm>
            <a:off x="6385365" y="2186273"/>
            <a:ext cx="3434080" cy="4154984"/>
          </a:xfrm>
          <a:prstGeom prst="rect">
            <a:avLst/>
          </a:prstGeom>
          <a:noFill/>
        </p:spPr>
        <p:txBody>
          <a:bodyPr wrap="square" rtlCol="0">
            <a:spAutoFit/>
          </a:bodyPr>
          <a:lstStyle/>
          <a:p>
            <a:r>
              <a:rPr lang="cs-CZ" sz="2400" b="1" i="0" dirty="0">
                <a:solidFill>
                  <a:schemeClr val="bg1"/>
                </a:solidFill>
                <a:effectLst/>
              </a:rPr>
              <a:t>31.12.1924 </a:t>
            </a:r>
            <a:r>
              <a:rPr lang="cs-CZ" sz="2400" b="0" i="0" dirty="0">
                <a:solidFill>
                  <a:schemeClr val="bg1"/>
                </a:solidFill>
                <a:effectLst/>
              </a:rPr>
              <a:t>– na silvestrovském večeru v Legii malých uvádí Jiří </a:t>
            </a:r>
            <a:r>
              <a:rPr lang="cs-CZ" sz="2400" b="0" i="0" dirty="0" err="1">
                <a:solidFill>
                  <a:schemeClr val="bg1"/>
                </a:solidFill>
                <a:effectLst/>
              </a:rPr>
              <a:t>Frejka</a:t>
            </a:r>
            <a:r>
              <a:rPr lang="cs-CZ" sz="2400" b="0" i="0" dirty="0">
                <a:solidFill>
                  <a:schemeClr val="bg1"/>
                </a:solidFill>
                <a:effectLst/>
              </a:rPr>
              <a:t> se souborem Scény adeptů hru Nikolaje </a:t>
            </a:r>
            <a:r>
              <a:rPr lang="cs-CZ" sz="2400" b="0" i="0" dirty="0" err="1">
                <a:solidFill>
                  <a:schemeClr val="bg1"/>
                </a:solidFill>
                <a:effectLst/>
              </a:rPr>
              <a:t>Jevrejnova</a:t>
            </a:r>
            <a:r>
              <a:rPr lang="cs-CZ" sz="2400" b="0" i="0" dirty="0">
                <a:solidFill>
                  <a:schemeClr val="bg1"/>
                </a:solidFill>
                <a:effectLst/>
              </a:rPr>
              <a:t> </a:t>
            </a:r>
            <a:r>
              <a:rPr lang="cs-CZ" sz="2400" b="0" i="1" dirty="0">
                <a:solidFill>
                  <a:schemeClr val="bg1"/>
                </a:solidFill>
                <a:effectLst/>
              </a:rPr>
              <a:t>Veselá smrt </a:t>
            </a:r>
            <a:r>
              <a:rPr lang="cs-CZ" sz="2400" b="0" i="0" dirty="0">
                <a:solidFill>
                  <a:schemeClr val="bg1"/>
                </a:solidFill>
                <a:effectLst/>
              </a:rPr>
              <a:t>(výprava </a:t>
            </a:r>
            <a:r>
              <a:rPr lang="cs-CZ" sz="2400" b="0" i="0" dirty="0" err="1">
                <a:solidFill>
                  <a:schemeClr val="bg1"/>
                </a:solidFill>
                <a:effectLst/>
              </a:rPr>
              <a:t>Jos</a:t>
            </a:r>
            <a:r>
              <a:rPr lang="cs-CZ" sz="2400" b="0" i="0" dirty="0">
                <a:solidFill>
                  <a:schemeClr val="bg1"/>
                </a:solidFill>
                <a:effectLst/>
              </a:rPr>
              <a:t>. Šíma, hudba Iša Krejčí), počátek </a:t>
            </a:r>
            <a:r>
              <a:rPr lang="cs-CZ" sz="2400" b="0" i="0" dirty="0" err="1">
                <a:solidFill>
                  <a:schemeClr val="bg1"/>
                </a:solidFill>
                <a:effectLst/>
              </a:rPr>
              <a:t>Frejkovy</a:t>
            </a:r>
            <a:r>
              <a:rPr lang="cs-CZ" sz="2400" b="0" i="0" dirty="0">
                <a:solidFill>
                  <a:schemeClr val="bg1"/>
                </a:solidFill>
                <a:effectLst/>
              </a:rPr>
              <a:t> intenzivní spolupráce s herečkou Jarmilou Horákovou</a:t>
            </a:r>
            <a:endParaRPr lang="cs-CZ" sz="2400" dirty="0">
              <a:solidFill>
                <a:schemeClr val="bg1"/>
              </a:solidFill>
            </a:endParaRPr>
          </a:p>
        </p:txBody>
      </p:sp>
      <p:pic>
        <p:nvPicPr>
          <p:cNvPr id="8" name="Obrázek 7">
            <a:extLst>
              <a:ext uri="{FF2B5EF4-FFF2-40B4-BE49-F238E27FC236}">
                <a16:creationId xmlns:a16="http://schemas.microsoft.com/office/drawing/2014/main" id="{4F8EA0AB-2D19-4486-A728-6AF2099FACDF}"/>
              </a:ext>
            </a:extLst>
          </p:cNvPr>
          <p:cNvPicPr>
            <a:picLocks noChangeAspect="1"/>
          </p:cNvPicPr>
          <p:nvPr/>
        </p:nvPicPr>
        <p:blipFill>
          <a:blip r:embed="rId3"/>
          <a:stretch>
            <a:fillRect/>
          </a:stretch>
        </p:blipFill>
        <p:spPr>
          <a:xfrm>
            <a:off x="9494323" y="324276"/>
            <a:ext cx="1842453" cy="2694007"/>
          </a:xfrm>
          <a:prstGeom prst="rect">
            <a:avLst/>
          </a:prstGeom>
        </p:spPr>
      </p:pic>
    </p:spTree>
    <p:extLst>
      <p:ext uri="{BB962C8B-B14F-4D97-AF65-F5344CB8AC3E}">
        <p14:creationId xmlns:p14="http://schemas.microsoft.com/office/powerpoint/2010/main" val="182234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latin typeface="Times New Roman" panose="02020603050405020304" pitchFamily="18" charset="0"/>
                <a:cs typeface="Times New Roman" panose="02020603050405020304" pitchFamily="18" charset="0"/>
              </a:rPr>
              <a:t>Osvobozené divadlo</a:t>
            </a:r>
          </a:p>
        </p:txBody>
      </p:sp>
      <p:sp>
        <p:nvSpPr>
          <p:cNvPr id="3" name="Zástupný symbol pro obsah 2"/>
          <p:cNvSpPr>
            <a:spLocks noGrp="1"/>
          </p:cNvSpPr>
          <p:nvPr>
            <p:ph idx="1"/>
          </p:nvPr>
        </p:nvSpPr>
        <p:spPr>
          <a:xfrm>
            <a:off x="838200" y="1825624"/>
            <a:ext cx="10515600" cy="4851901"/>
          </a:xfrm>
        </p:spPr>
        <p:txBody>
          <a:bodyPr>
            <a:normAutofit fontScale="85000" lnSpcReduction="10000"/>
          </a:bodyPr>
          <a:lstStyle/>
          <a:p>
            <a:pPr algn="just"/>
            <a:r>
              <a:rPr lang="cs-CZ" dirty="0">
                <a:cs typeface="Times New Roman" panose="02020603050405020304" pitchFamily="18" charset="0"/>
              </a:rPr>
              <a:t>Jako divadelní sekce Devětsilu ustanoveno v závěru roku 1925, cílem uvádět poetistické divadlo</a:t>
            </a:r>
          </a:p>
          <a:p>
            <a:pPr algn="just"/>
            <a:r>
              <a:rPr lang="cs-CZ" dirty="0">
                <a:cs typeface="Times New Roman" panose="02020603050405020304" pitchFamily="18" charset="0"/>
              </a:rPr>
              <a:t>Prostory divadélka Na </a:t>
            </a:r>
            <a:r>
              <a:rPr lang="cs-CZ" dirty="0" err="1">
                <a:cs typeface="Times New Roman" panose="02020603050405020304" pitchFamily="18" charset="0"/>
              </a:rPr>
              <a:t>Slupi</a:t>
            </a:r>
            <a:endParaRPr lang="cs-CZ" dirty="0">
              <a:cs typeface="Times New Roman" panose="02020603050405020304" pitchFamily="18" charset="0"/>
            </a:endParaRPr>
          </a:p>
          <a:p>
            <a:pPr algn="just"/>
            <a:r>
              <a:rPr lang="cs-CZ" dirty="0">
                <a:cs typeface="Times New Roman" panose="02020603050405020304" pitchFamily="18" charset="0"/>
              </a:rPr>
              <a:t>Základ tvořila </a:t>
            </a:r>
            <a:r>
              <a:rPr lang="cs-CZ" dirty="0" err="1">
                <a:cs typeface="Times New Roman" panose="02020603050405020304" pitchFamily="18" charset="0"/>
              </a:rPr>
              <a:t>Frejkova</a:t>
            </a:r>
            <a:r>
              <a:rPr lang="cs-CZ" dirty="0">
                <a:cs typeface="Times New Roman" panose="02020603050405020304" pitchFamily="18" charset="0"/>
              </a:rPr>
              <a:t> skupina mladých herců, vedoucím se stal </a:t>
            </a:r>
            <a:r>
              <a:rPr lang="cs-CZ" dirty="0" err="1">
                <a:cs typeface="Times New Roman" panose="02020603050405020304" pitchFamily="18" charset="0"/>
              </a:rPr>
              <a:t>Honzl</a:t>
            </a:r>
            <a:r>
              <a:rPr lang="cs-CZ" dirty="0">
                <a:cs typeface="Times New Roman" panose="02020603050405020304" pitchFamily="18" charset="0"/>
              </a:rPr>
              <a:t> – dvě linie divadla, </a:t>
            </a:r>
            <a:r>
              <a:rPr lang="cs-CZ" dirty="0" err="1">
                <a:cs typeface="Times New Roman" panose="02020603050405020304" pitchFamily="18" charset="0"/>
              </a:rPr>
              <a:t>Frejkova</a:t>
            </a:r>
            <a:r>
              <a:rPr lang="cs-CZ" dirty="0">
                <a:cs typeface="Times New Roman" panose="02020603050405020304" pitchFamily="18" charset="0"/>
              </a:rPr>
              <a:t> a </a:t>
            </a:r>
            <a:r>
              <a:rPr lang="cs-CZ" dirty="0" err="1">
                <a:cs typeface="Times New Roman" panose="02020603050405020304" pitchFamily="18" charset="0"/>
              </a:rPr>
              <a:t>Honzlova</a:t>
            </a:r>
            <a:endParaRPr lang="cs-CZ" dirty="0">
              <a:cs typeface="Times New Roman" panose="02020603050405020304" pitchFamily="18" charset="0"/>
            </a:endParaRPr>
          </a:p>
          <a:p>
            <a:pPr algn="just"/>
            <a:r>
              <a:rPr lang="cs-CZ" dirty="0">
                <a:cs typeface="Times New Roman" panose="02020603050405020304" pitchFamily="18" charset="0"/>
              </a:rPr>
              <a:t>1927 stěhování do Umělecké besedy na Malé Straně</a:t>
            </a:r>
          </a:p>
          <a:p>
            <a:pPr algn="just"/>
            <a:r>
              <a:rPr lang="cs-CZ" dirty="0">
                <a:cs typeface="Times New Roman" panose="02020603050405020304" pitchFamily="18" charset="0"/>
              </a:rPr>
              <a:t>Kolem Osvobozeného divadla se zejména v první fázi jeho existence sdružili představitelé moderního uměleckého proudu, někteří z nich překračovali také hranice jednotlivých uměleckých disciplín, např. Adolf </a:t>
            </a:r>
            <a:r>
              <a:rPr lang="cs-CZ" dirty="0" err="1">
                <a:cs typeface="Times New Roman" panose="02020603050405020304" pitchFamily="18" charset="0"/>
              </a:rPr>
              <a:t>Hoffmeister</a:t>
            </a:r>
            <a:r>
              <a:rPr lang="cs-CZ" dirty="0">
                <a:cs typeface="Times New Roman" panose="02020603050405020304" pitchFamily="18" charset="0"/>
              </a:rPr>
              <a:t>, který byl výtvarníkem, karikaturistou a zároveň básníkem, autorem povídek a dramatikem, Jiří Voskovec, básník, překladatel, výtvarník a záhy také herec OD, skladatel E. F. Burian, z něhož se v OD vyklubal vynikající komik, atd. Mezi spolupracovníky nechyběli </a:t>
            </a:r>
            <a:r>
              <a:rPr lang="cs-CZ" dirty="0" err="1">
                <a:cs typeface="Times New Roman" panose="02020603050405020304" pitchFamily="18" charset="0"/>
              </a:rPr>
              <a:t>Teige</a:t>
            </a:r>
            <a:r>
              <a:rPr lang="cs-CZ" dirty="0">
                <a:cs typeface="Times New Roman" panose="02020603050405020304" pitchFamily="18" charset="0"/>
              </a:rPr>
              <a:t>, Mrkvička, Obrtel, Kröschlová, Mayerová, Machov, Ježek, Krejčí, </a:t>
            </a:r>
            <a:r>
              <a:rPr lang="cs-CZ" dirty="0" err="1">
                <a:cs typeface="Times New Roman" panose="02020603050405020304" pitchFamily="18" charset="0"/>
              </a:rPr>
              <a:t>Ponc</a:t>
            </a:r>
            <a:r>
              <a:rPr lang="cs-CZ" dirty="0">
                <a:cs typeface="Times New Roman" panose="02020603050405020304" pitchFamily="18" charset="0"/>
              </a:rPr>
              <a:t>, aj. </a:t>
            </a:r>
          </a:p>
        </p:txBody>
      </p:sp>
    </p:spTree>
    <p:extLst>
      <p:ext uri="{BB962C8B-B14F-4D97-AF65-F5344CB8AC3E}">
        <p14:creationId xmlns:p14="http://schemas.microsoft.com/office/powerpoint/2010/main" val="12632659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47054"/>
            <a:ext cx="9905998" cy="1478570"/>
          </a:xfrm>
        </p:spPr>
        <p:txBody>
          <a:bodyPr/>
          <a:lstStyle/>
          <a:p>
            <a:r>
              <a:rPr lang="cs-CZ" dirty="0">
                <a:latin typeface="Times New Roman" panose="02020603050405020304" pitchFamily="18" charset="0"/>
                <a:cs typeface="Times New Roman" panose="02020603050405020304" pitchFamily="18" charset="0"/>
              </a:rPr>
              <a:t>Jiří </a:t>
            </a:r>
            <a:r>
              <a:rPr lang="cs-CZ" dirty="0" err="1">
                <a:latin typeface="Times New Roman" panose="02020603050405020304" pitchFamily="18" charset="0"/>
                <a:cs typeface="Times New Roman" panose="02020603050405020304" pitchFamily="18" charset="0"/>
              </a:rPr>
              <a:t>Frejka</a:t>
            </a:r>
            <a:r>
              <a:rPr lang="cs-CZ" dirty="0">
                <a:latin typeface="Times New Roman" panose="02020603050405020304" pitchFamily="18" charset="0"/>
                <a:cs typeface="Times New Roman" panose="02020603050405020304" pitchFamily="18" charset="0"/>
              </a:rPr>
              <a:t> a Jindřich </a:t>
            </a:r>
            <a:r>
              <a:rPr lang="cs-CZ" dirty="0" err="1">
                <a:latin typeface="Times New Roman" panose="02020603050405020304" pitchFamily="18" charset="0"/>
                <a:cs typeface="Times New Roman" panose="02020603050405020304" pitchFamily="18" charset="0"/>
              </a:rPr>
              <a:t>Honzl</a:t>
            </a:r>
            <a:br>
              <a:rPr lang="cs-CZ" dirty="0">
                <a:latin typeface="Times New Roman" panose="02020603050405020304" pitchFamily="18" charset="0"/>
                <a:cs typeface="Times New Roman" panose="02020603050405020304" pitchFamily="18" charset="0"/>
              </a:rPr>
            </a:br>
            <a:r>
              <a:rPr lang="cs-CZ" dirty="0">
                <a:latin typeface="Times New Roman" panose="02020603050405020304" pitchFamily="18" charset="0"/>
                <a:cs typeface="Times New Roman" panose="02020603050405020304" pitchFamily="18" charset="0"/>
              </a:rPr>
              <a:t>v Osvobozeném divadle</a:t>
            </a:r>
          </a:p>
        </p:txBody>
      </p:sp>
      <p:sp>
        <p:nvSpPr>
          <p:cNvPr id="3" name="Zástupný symbol pro obsah 2"/>
          <p:cNvSpPr>
            <a:spLocks noGrp="1"/>
          </p:cNvSpPr>
          <p:nvPr>
            <p:ph sz="half" idx="1"/>
          </p:nvPr>
        </p:nvSpPr>
        <p:spPr>
          <a:xfrm>
            <a:off x="838200" y="1825624"/>
            <a:ext cx="5181600" cy="4755649"/>
          </a:xfrm>
        </p:spPr>
        <p:txBody>
          <a:bodyPr>
            <a:normAutofit fontScale="77500" lnSpcReduction="20000"/>
          </a:bodyPr>
          <a:lstStyle/>
          <a:p>
            <a:r>
              <a:rPr lang="cs-CZ" b="1" dirty="0">
                <a:cs typeface="Times New Roman" panose="02020603050405020304" pitchFamily="18" charset="0"/>
              </a:rPr>
              <a:t>Jiří </a:t>
            </a:r>
            <a:r>
              <a:rPr lang="cs-CZ" b="1" dirty="0" err="1">
                <a:cs typeface="Times New Roman" panose="02020603050405020304" pitchFamily="18" charset="0"/>
              </a:rPr>
              <a:t>Frejka</a:t>
            </a:r>
            <a:endParaRPr lang="cs-CZ" b="1" dirty="0">
              <a:cs typeface="Times New Roman" panose="02020603050405020304" pitchFamily="18" charset="0"/>
            </a:endParaRPr>
          </a:p>
          <a:p>
            <a:r>
              <a:rPr lang="cs-CZ" dirty="0">
                <a:cs typeface="Times New Roman" panose="02020603050405020304" pitchFamily="18" charset="0"/>
              </a:rPr>
              <a:t>Zopakoval své dřívější inscenace: </a:t>
            </a:r>
            <a:r>
              <a:rPr lang="cs-CZ" i="1" dirty="0">
                <a:cs typeface="Times New Roman" panose="02020603050405020304" pitchFamily="18" charset="0"/>
              </a:rPr>
              <a:t>Cirkus </a:t>
            </a:r>
            <a:r>
              <a:rPr lang="cs-CZ" i="1" dirty="0" err="1">
                <a:cs typeface="Times New Roman" panose="02020603050405020304" pitchFamily="18" charset="0"/>
              </a:rPr>
              <a:t>Dandin</a:t>
            </a:r>
            <a:r>
              <a:rPr lang="cs-CZ" i="1" dirty="0">
                <a:cs typeface="Times New Roman" panose="02020603050405020304" pitchFamily="18" charset="0"/>
              </a:rPr>
              <a:t> </a:t>
            </a:r>
            <a:r>
              <a:rPr lang="cs-CZ" dirty="0">
                <a:cs typeface="Times New Roman" panose="02020603050405020304" pitchFamily="18" charset="0"/>
              </a:rPr>
              <a:t>(1926), </a:t>
            </a:r>
            <a:r>
              <a:rPr lang="cs-CZ" i="1" dirty="0">
                <a:cs typeface="Times New Roman" panose="02020603050405020304" pitchFamily="18" charset="0"/>
              </a:rPr>
              <a:t>Fraška o </a:t>
            </a:r>
            <a:r>
              <a:rPr lang="cs-CZ" i="1" dirty="0" err="1">
                <a:cs typeface="Times New Roman" panose="02020603050405020304" pitchFamily="18" charset="0"/>
              </a:rPr>
              <a:t>Mímovi</a:t>
            </a:r>
            <a:endParaRPr lang="cs-CZ" i="1" dirty="0">
              <a:cs typeface="Times New Roman" panose="02020603050405020304" pitchFamily="18" charset="0"/>
            </a:endParaRPr>
          </a:p>
          <a:p>
            <a:r>
              <a:rPr lang="cs-CZ" dirty="0">
                <a:cs typeface="Times New Roman" panose="02020603050405020304" pitchFamily="18" charset="0"/>
              </a:rPr>
              <a:t>Dále: </a:t>
            </a:r>
            <a:r>
              <a:rPr lang="cs-CZ" i="1" dirty="0">
                <a:cs typeface="Times New Roman" panose="02020603050405020304" pitchFamily="18" charset="0"/>
              </a:rPr>
              <a:t>Depeše na kolečkách</a:t>
            </a:r>
            <a:r>
              <a:rPr lang="cs-CZ" dirty="0">
                <a:cs typeface="Times New Roman" panose="02020603050405020304" pitchFamily="18" charset="0"/>
              </a:rPr>
              <a:t>, Nezvalovy verše: </a:t>
            </a:r>
            <a:r>
              <a:rPr lang="cs-CZ" i="1" dirty="0">
                <a:cs typeface="Times New Roman" panose="02020603050405020304" pitchFamily="18" charset="0"/>
              </a:rPr>
              <a:t>Vězeň</a:t>
            </a:r>
            <a:r>
              <a:rPr lang="cs-CZ" dirty="0">
                <a:cs typeface="Times New Roman" panose="02020603050405020304" pitchFamily="18" charset="0"/>
              </a:rPr>
              <a:t>, </a:t>
            </a:r>
            <a:r>
              <a:rPr lang="cs-CZ" i="1" dirty="0">
                <a:cs typeface="Times New Roman" panose="02020603050405020304" pitchFamily="18" charset="0"/>
              </a:rPr>
              <a:t>Madrigal</a:t>
            </a:r>
            <a:r>
              <a:rPr lang="cs-CZ" dirty="0">
                <a:cs typeface="Times New Roman" panose="02020603050405020304" pitchFamily="18" charset="0"/>
              </a:rPr>
              <a:t> a </a:t>
            </a:r>
            <a:r>
              <a:rPr lang="cs-CZ" i="1" dirty="0">
                <a:cs typeface="Times New Roman" panose="02020603050405020304" pitchFamily="18" charset="0"/>
              </a:rPr>
              <a:t>Abeceda</a:t>
            </a:r>
          </a:p>
          <a:p>
            <a:r>
              <a:rPr lang="cs-CZ" dirty="0">
                <a:cs typeface="Times New Roman" panose="02020603050405020304" pitchFamily="18" charset="0"/>
              </a:rPr>
              <a:t>Variace </a:t>
            </a:r>
            <a:r>
              <a:rPr lang="cs-CZ" dirty="0" err="1">
                <a:cs typeface="Times New Roman" panose="02020603050405020304" pitchFamily="18" charset="0"/>
              </a:rPr>
              <a:t>tairovského</a:t>
            </a:r>
            <a:r>
              <a:rPr lang="cs-CZ" dirty="0">
                <a:cs typeface="Times New Roman" panose="02020603050405020304" pitchFamily="18" charset="0"/>
              </a:rPr>
              <a:t> stylu</a:t>
            </a:r>
          </a:p>
          <a:p>
            <a:r>
              <a:rPr lang="cs-CZ" dirty="0">
                <a:cs typeface="Times New Roman" panose="02020603050405020304" pitchFamily="18" charset="0"/>
              </a:rPr>
              <a:t>Publikace: </a:t>
            </a:r>
            <a:r>
              <a:rPr lang="cs-CZ" i="1" dirty="0">
                <a:cs typeface="Times New Roman" panose="02020603050405020304" pitchFamily="18" charset="0"/>
              </a:rPr>
              <a:t>Člověk, který se stal hercem</a:t>
            </a:r>
            <a:r>
              <a:rPr lang="cs-CZ" dirty="0">
                <a:cs typeface="Times New Roman" panose="02020603050405020304" pitchFamily="18" charset="0"/>
              </a:rPr>
              <a:t> (1929) – impulsivní herectví, prosazuje oproti </a:t>
            </a:r>
            <a:r>
              <a:rPr lang="cs-CZ" dirty="0" err="1">
                <a:cs typeface="Times New Roman" panose="02020603050405020304" pitchFamily="18" charset="0"/>
              </a:rPr>
              <a:t>Honzlovi</a:t>
            </a:r>
            <a:r>
              <a:rPr lang="cs-CZ" dirty="0">
                <a:cs typeface="Times New Roman" panose="02020603050405020304" pitchFamily="18" charset="0"/>
              </a:rPr>
              <a:t> hravost</a:t>
            </a:r>
          </a:p>
        </p:txBody>
      </p:sp>
      <p:sp>
        <p:nvSpPr>
          <p:cNvPr id="4" name="Zástupný symbol pro obsah 3"/>
          <p:cNvSpPr>
            <a:spLocks noGrp="1"/>
          </p:cNvSpPr>
          <p:nvPr>
            <p:ph sz="half" idx="2"/>
          </p:nvPr>
        </p:nvSpPr>
        <p:spPr>
          <a:xfrm>
            <a:off x="5938519" y="1680519"/>
            <a:ext cx="5630779" cy="4827251"/>
          </a:xfrm>
        </p:spPr>
        <p:txBody>
          <a:bodyPr>
            <a:noAutofit/>
          </a:bodyPr>
          <a:lstStyle/>
          <a:p>
            <a:pPr algn="just"/>
            <a:r>
              <a:rPr lang="cs-CZ" sz="1800" b="1" dirty="0">
                <a:cs typeface="Times New Roman" panose="02020603050405020304" pitchFamily="18" charset="0"/>
              </a:rPr>
              <a:t>Jindřich </a:t>
            </a:r>
            <a:r>
              <a:rPr lang="cs-CZ" sz="1800" b="1" dirty="0" err="1">
                <a:cs typeface="Times New Roman" panose="02020603050405020304" pitchFamily="18" charset="0"/>
              </a:rPr>
              <a:t>Honzl</a:t>
            </a:r>
            <a:endParaRPr lang="cs-CZ" sz="1800" b="1" dirty="0">
              <a:cs typeface="Times New Roman" panose="02020603050405020304" pitchFamily="18" charset="0"/>
            </a:endParaRPr>
          </a:p>
          <a:p>
            <a:pPr algn="just"/>
            <a:r>
              <a:rPr lang="cs-CZ" sz="1800" dirty="0">
                <a:cs typeface="Times New Roman" panose="02020603050405020304" pitchFamily="18" charset="0"/>
              </a:rPr>
              <a:t>Oproti </a:t>
            </a:r>
            <a:r>
              <a:rPr lang="cs-CZ" sz="1800" dirty="0" err="1">
                <a:cs typeface="Times New Roman" panose="02020603050405020304" pitchFamily="18" charset="0"/>
              </a:rPr>
              <a:t>Frejkovi</a:t>
            </a:r>
            <a:r>
              <a:rPr lang="cs-CZ" sz="1800" dirty="0">
                <a:cs typeface="Times New Roman" panose="02020603050405020304" pitchFamily="18" charset="0"/>
              </a:rPr>
              <a:t> systematik, odmítl F. dadaismus a konstruktivismus</a:t>
            </a:r>
          </a:p>
          <a:p>
            <a:pPr algn="just"/>
            <a:r>
              <a:rPr lang="cs-CZ" sz="1800" dirty="0">
                <a:cs typeface="Times New Roman" panose="02020603050405020304" pitchFamily="18" charset="0"/>
              </a:rPr>
              <a:t>Uváděl hry poetistického programu, metaforické výrazové prostředky</a:t>
            </a:r>
          </a:p>
          <a:p>
            <a:pPr algn="just"/>
            <a:r>
              <a:rPr lang="cs-CZ" sz="1800" dirty="0">
                <a:cs typeface="Times New Roman" panose="02020603050405020304" pitchFamily="18" charset="0"/>
              </a:rPr>
              <a:t>První inscenací J. </a:t>
            </a:r>
            <a:r>
              <a:rPr lang="cs-CZ" sz="1800" dirty="0" err="1">
                <a:cs typeface="Times New Roman" panose="02020603050405020304" pitchFamily="18" charset="0"/>
              </a:rPr>
              <a:t>Honzla</a:t>
            </a:r>
            <a:r>
              <a:rPr lang="cs-CZ" sz="1800" dirty="0">
                <a:cs typeface="Times New Roman" panose="02020603050405020304" pitchFamily="18" charset="0"/>
              </a:rPr>
              <a:t> byl </a:t>
            </a:r>
            <a:r>
              <a:rPr lang="cs-CZ" sz="1800" i="1" dirty="0">
                <a:cs typeface="Times New Roman" panose="02020603050405020304" pitchFamily="18" charset="0"/>
              </a:rPr>
              <a:t>Němý kanár</a:t>
            </a:r>
            <a:r>
              <a:rPr lang="cs-CZ" sz="1800" dirty="0">
                <a:cs typeface="Times New Roman" panose="02020603050405020304" pitchFamily="18" charset="0"/>
              </a:rPr>
              <a:t> </a:t>
            </a:r>
            <a:r>
              <a:rPr lang="cs-CZ" sz="1800" dirty="0" err="1">
                <a:cs typeface="Times New Roman" panose="02020603050405020304" pitchFamily="18" charset="0"/>
              </a:rPr>
              <a:t>Ribémonta-Dessaignese</a:t>
            </a:r>
            <a:r>
              <a:rPr lang="cs-CZ" sz="1800" dirty="0">
                <a:cs typeface="Times New Roman" panose="02020603050405020304" pitchFamily="18" charset="0"/>
              </a:rPr>
              <a:t> z března 1926, v říjnu 1926 měla premiéru jeho druhá inscenace, </a:t>
            </a:r>
            <a:r>
              <a:rPr lang="cs-CZ" sz="1800" i="1" dirty="0">
                <a:cs typeface="Times New Roman" panose="02020603050405020304" pitchFamily="18" charset="0"/>
              </a:rPr>
              <a:t>Prsy </a:t>
            </a:r>
            <a:r>
              <a:rPr lang="cs-CZ" sz="1800" i="1" dirty="0" err="1">
                <a:cs typeface="Times New Roman" panose="02020603050405020304" pitchFamily="18" charset="0"/>
              </a:rPr>
              <a:t>Tiresiovy</a:t>
            </a:r>
            <a:r>
              <a:rPr lang="cs-CZ" sz="1800" i="1" dirty="0">
                <a:cs typeface="Times New Roman" panose="02020603050405020304" pitchFamily="18" charset="0"/>
              </a:rPr>
              <a:t> </a:t>
            </a:r>
            <a:r>
              <a:rPr lang="cs-CZ" sz="1800" dirty="0">
                <a:cs typeface="Times New Roman" panose="02020603050405020304" pitchFamily="18" charset="0"/>
              </a:rPr>
              <a:t>G. </a:t>
            </a:r>
            <a:r>
              <a:rPr lang="cs-CZ" sz="1800" dirty="0" err="1">
                <a:cs typeface="Times New Roman" panose="02020603050405020304" pitchFamily="18" charset="0"/>
              </a:rPr>
              <a:t>Apollinaira</a:t>
            </a:r>
            <a:endParaRPr lang="cs-CZ" sz="1800" dirty="0">
              <a:cs typeface="Times New Roman" panose="02020603050405020304" pitchFamily="18" charset="0"/>
            </a:endParaRPr>
          </a:p>
          <a:p>
            <a:pPr algn="just"/>
            <a:r>
              <a:rPr lang="cs-CZ" sz="1800" dirty="0">
                <a:cs typeface="Times New Roman" panose="02020603050405020304" pitchFamily="18" charset="0"/>
              </a:rPr>
              <a:t>Základ poetistické lyriky – herec se mohl dočasně měnit i v dekoraci, kulisu, rekvizitu („Pohyb divadelního znaku“, 1940)</a:t>
            </a:r>
          </a:p>
          <a:p>
            <a:pPr algn="just"/>
            <a:r>
              <a:rPr lang="cs-CZ" sz="1800" dirty="0" err="1">
                <a:cs typeface="Times New Roman" panose="02020603050405020304" pitchFamily="18" charset="0"/>
              </a:rPr>
              <a:t>Hoffmeister</a:t>
            </a:r>
            <a:r>
              <a:rPr lang="cs-CZ" sz="1800" dirty="0">
                <a:cs typeface="Times New Roman" panose="02020603050405020304" pitchFamily="18" charset="0"/>
              </a:rPr>
              <a:t>: </a:t>
            </a:r>
            <a:r>
              <a:rPr lang="cs-CZ" sz="1800" i="1" dirty="0">
                <a:cs typeface="Times New Roman" panose="02020603050405020304" pitchFamily="18" charset="0"/>
              </a:rPr>
              <a:t>Nevěsta</a:t>
            </a:r>
            <a:r>
              <a:rPr lang="cs-CZ" sz="1800" dirty="0">
                <a:cs typeface="Times New Roman" panose="02020603050405020304" pitchFamily="18" charset="0"/>
              </a:rPr>
              <a:t>, Vančura: </a:t>
            </a:r>
            <a:r>
              <a:rPr lang="cs-CZ" sz="1800" i="1" dirty="0">
                <a:cs typeface="Times New Roman" panose="02020603050405020304" pitchFamily="18" charset="0"/>
              </a:rPr>
              <a:t>Učitel a žák</a:t>
            </a:r>
            <a:r>
              <a:rPr lang="cs-CZ" sz="1800" dirty="0">
                <a:cs typeface="Times New Roman" panose="02020603050405020304" pitchFamily="18" charset="0"/>
              </a:rPr>
              <a:t>, </a:t>
            </a:r>
            <a:r>
              <a:rPr lang="cs-CZ" sz="1800" i="1" dirty="0">
                <a:cs typeface="Times New Roman" panose="02020603050405020304" pitchFamily="18" charset="0"/>
              </a:rPr>
              <a:t>Nemocná dívka</a:t>
            </a:r>
            <a:r>
              <a:rPr lang="cs-CZ" sz="1800" dirty="0">
                <a:cs typeface="Times New Roman" panose="02020603050405020304" pitchFamily="18" charset="0"/>
              </a:rPr>
              <a:t>, Nezval: </a:t>
            </a:r>
            <a:r>
              <a:rPr lang="cs-CZ" sz="1800" i="1" dirty="0">
                <a:cs typeface="Times New Roman" panose="02020603050405020304" pitchFamily="18" charset="0"/>
              </a:rPr>
              <a:t>Depeše na kolečkách</a:t>
            </a:r>
          </a:p>
        </p:txBody>
      </p:sp>
    </p:spTree>
    <p:extLst>
      <p:ext uri="{BB962C8B-B14F-4D97-AF65-F5344CB8AC3E}">
        <p14:creationId xmlns:p14="http://schemas.microsoft.com/office/powerpoint/2010/main" val="11588753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stretch>
            <a:fillRect/>
          </a:stretch>
        </p:blipFill>
        <p:spPr>
          <a:xfrm>
            <a:off x="1056049" y="515760"/>
            <a:ext cx="8689530" cy="5981294"/>
          </a:xfrm>
          <a:prstGeom prst="rect">
            <a:avLst/>
          </a:prstGeom>
        </p:spPr>
      </p:pic>
      <p:sp>
        <p:nvSpPr>
          <p:cNvPr id="3" name="TextovéPole 2"/>
          <p:cNvSpPr txBox="1"/>
          <p:nvPr/>
        </p:nvSpPr>
        <p:spPr>
          <a:xfrm>
            <a:off x="10130589" y="2803358"/>
            <a:ext cx="2061411" cy="1200329"/>
          </a:xfrm>
          <a:prstGeom prst="rect">
            <a:avLst/>
          </a:prstGeom>
          <a:noFill/>
        </p:spPr>
        <p:txBody>
          <a:bodyPr wrap="square" rtlCol="0">
            <a:spAutoFit/>
          </a:bodyPr>
          <a:lstStyle/>
          <a:p>
            <a:r>
              <a:rPr lang="cs-CZ" i="1" dirty="0">
                <a:latin typeface="Times New Roman" panose="02020603050405020304" pitchFamily="18" charset="0"/>
                <a:cs typeface="Times New Roman" panose="02020603050405020304" pitchFamily="18" charset="0"/>
              </a:rPr>
              <a:t>Němý kanár</a:t>
            </a:r>
          </a:p>
          <a:p>
            <a:r>
              <a:rPr lang="cs-CZ" dirty="0">
                <a:latin typeface="Times New Roman" panose="02020603050405020304" pitchFamily="18" charset="0"/>
                <a:cs typeface="Times New Roman" panose="02020603050405020304" pitchFamily="18" charset="0"/>
              </a:rPr>
              <a:t>konstruktivistická scéna arch. A. </a:t>
            </a:r>
            <a:r>
              <a:rPr lang="cs-CZ" dirty="0" err="1">
                <a:latin typeface="Times New Roman" panose="02020603050405020304" pitchFamily="18" charset="0"/>
                <a:cs typeface="Times New Roman" panose="02020603050405020304" pitchFamily="18" charset="0"/>
              </a:rPr>
              <a:t>Heythuma</a:t>
            </a:r>
            <a:r>
              <a:rPr lang="cs-CZ"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17306170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143001" y="303247"/>
            <a:ext cx="9905998" cy="1478570"/>
          </a:xfrm>
        </p:spPr>
        <p:txBody>
          <a:bodyPr/>
          <a:lstStyle/>
          <a:p>
            <a:r>
              <a:rPr lang="cs-CZ" dirty="0">
                <a:latin typeface="Times New Roman" panose="02020603050405020304" pitchFamily="18" charset="0"/>
                <a:cs typeface="Times New Roman" panose="02020603050405020304" pitchFamily="18" charset="0"/>
              </a:rPr>
              <a:t>Voskovec a Werich v Osvobozeném divadle</a:t>
            </a:r>
          </a:p>
        </p:txBody>
      </p:sp>
      <p:sp>
        <p:nvSpPr>
          <p:cNvPr id="3" name="Zástupný symbol pro obsah 2"/>
          <p:cNvSpPr>
            <a:spLocks noGrp="1"/>
          </p:cNvSpPr>
          <p:nvPr>
            <p:ph sz="half" idx="1"/>
          </p:nvPr>
        </p:nvSpPr>
        <p:spPr>
          <a:xfrm>
            <a:off x="284746" y="1614029"/>
            <a:ext cx="5181600" cy="4585515"/>
          </a:xfrm>
        </p:spPr>
        <p:txBody>
          <a:bodyPr>
            <a:normAutofit fontScale="92500" lnSpcReduction="20000"/>
          </a:bodyPr>
          <a:lstStyle/>
          <a:p>
            <a:r>
              <a:rPr lang="cs-CZ" dirty="0">
                <a:cs typeface="Times New Roman" panose="02020603050405020304" pitchFamily="18" charset="0"/>
              </a:rPr>
              <a:t>Experimentální složka reprezentovaná </a:t>
            </a:r>
            <a:r>
              <a:rPr lang="cs-CZ" dirty="0" err="1">
                <a:cs typeface="Times New Roman" panose="02020603050405020304" pitchFamily="18" charset="0"/>
              </a:rPr>
              <a:t>Honzlem</a:t>
            </a:r>
            <a:r>
              <a:rPr lang="cs-CZ" dirty="0">
                <a:cs typeface="Times New Roman" panose="02020603050405020304" pitchFamily="18" charset="0"/>
              </a:rPr>
              <a:t> je však už od května 1927 postupně vytlačována složkou revuální, když </a:t>
            </a:r>
            <a:r>
              <a:rPr lang="cs-CZ" dirty="0" err="1">
                <a:cs typeface="Times New Roman" panose="02020603050405020304" pitchFamily="18" charset="0"/>
              </a:rPr>
              <a:t>Honzl</a:t>
            </a:r>
            <a:r>
              <a:rPr lang="cs-CZ" dirty="0">
                <a:cs typeface="Times New Roman" panose="02020603050405020304" pitchFamily="18" charset="0"/>
              </a:rPr>
              <a:t> do OD přizve Jiřího Voskovce a Jana Wericha s jejich </a:t>
            </a:r>
            <a:r>
              <a:rPr lang="cs-CZ" i="1" dirty="0">
                <a:cs typeface="Times New Roman" panose="02020603050405020304" pitchFamily="18" charset="0"/>
              </a:rPr>
              <a:t>Vest </a:t>
            </a:r>
            <a:r>
              <a:rPr lang="cs-CZ" i="1" dirty="0" err="1">
                <a:cs typeface="Times New Roman" panose="02020603050405020304" pitchFamily="18" charset="0"/>
              </a:rPr>
              <a:t>Pocket</a:t>
            </a:r>
            <a:r>
              <a:rPr lang="cs-CZ" i="1" dirty="0">
                <a:cs typeface="Times New Roman" panose="02020603050405020304" pitchFamily="18" charset="0"/>
              </a:rPr>
              <a:t> Revue</a:t>
            </a:r>
            <a:r>
              <a:rPr lang="cs-CZ" dirty="0">
                <a:cs typeface="Times New Roman" panose="02020603050405020304" pitchFamily="18" charset="0"/>
              </a:rPr>
              <a:t>, uvedenou v Umělecké Besedě v dubnu 1927</a:t>
            </a:r>
          </a:p>
          <a:p>
            <a:pPr algn="just"/>
            <a:endParaRPr lang="cs-CZ" dirty="0">
              <a:latin typeface="Times New Roman" panose="02020603050405020304" pitchFamily="18" charset="0"/>
              <a:cs typeface="Times New Roman" panose="02020603050405020304" pitchFamily="18" charset="0"/>
            </a:endParaRPr>
          </a:p>
          <a:p>
            <a:pPr algn="just"/>
            <a:endParaRPr lang="cs-CZ" dirty="0">
              <a:latin typeface="Times New Roman" panose="02020603050405020304" pitchFamily="18" charset="0"/>
              <a:cs typeface="Times New Roman" panose="02020603050405020304" pitchFamily="18" charset="0"/>
            </a:endParaRPr>
          </a:p>
        </p:txBody>
      </p:sp>
      <p:sp>
        <p:nvSpPr>
          <p:cNvPr id="4" name="Zástupný symbol pro obsah 3"/>
          <p:cNvSpPr>
            <a:spLocks noGrp="1"/>
          </p:cNvSpPr>
          <p:nvPr>
            <p:ph sz="half" idx="2"/>
          </p:nvPr>
        </p:nvSpPr>
        <p:spPr>
          <a:xfrm>
            <a:off x="5466346" y="1644358"/>
            <a:ext cx="6440908" cy="5105357"/>
          </a:xfrm>
        </p:spPr>
        <p:txBody>
          <a:bodyPr>
            <a:normAutofit fontScale="92500" lnSpcReduction="20000"/>
          </a:bodyPr>
          <a:lstStyle/>
          <a:p>
            <a:pPr algn="just"/>
            <a:r>
              <a:rPr lang="cs-CZ" i="1" dirty="0">
                <a:cs typeface="Times New Roman" panose="02020603050405020304" pitchFamily="18" charset="0"/>
              </a:rPr>
              <a:t>Vest </a:t>
            </a:r>
            <a:r>
              <a:rPr lang="cs-CZ" i="1" dirty="0" err="1">
                <a:cs typeface="Times New Roman" panose="02020603050405020304" pitchFamily="18" charset="0"/>
              </a:rPr>
              <a:t>pocket</a:t>
            </a:r>
            <a:r>
              <a:rPr lang="cs-CZ" i="1" dirty="0">
                <a:cs typeface="Times New Roman" panose="02020603050405020304" pitchFamily="18" charset="0"/>
              </a:rPr>
              <a:t> revue</a:t>
            </a:r>
          </a:p>
          <a:p>
            <a:pPr algn="just"/>
            <a:r>
              <a:rPr lang="cs-CZ" dirty="0">
                <a:cs typeface="Times New Roman" panose="02020603050405020304" pitchFamily="18" charset="0"/>
              </a:rPr>
              <a:t>Stavba celé hry má typický revuální formát, je tedy složena z jednotlivých obrazů, jež vystupují jako samostatné celky a které spojuje jednoduchá dějová linie. </a:t>
            </a:r>
            <a:r>
              <a:rPr lang="cs-CZ" i="1" dirty="0">
                <a:cs typeface="Times New Roman" panose="02020603050405020304" pitchFamily="18" charset="0"/>
              </a:rPr>
              <a:t>Vest </a:t>
            </a:r>
            <a:r>
              <a:rPr lang="cs-CZ" i="1" dirty="0" err="1">
                <a:cs typeface="Times New Roman" panose="02020603050405020304" pitchFamily="18" charset="0"/>
              </a:rPr>
              <a:t>Pocket</a:t>
            </a:r>
            <a:r>
              <a:rPr lang="cs-CZ" i="1" dirty="0">
                <a:cs typeface="Times New Roman" panose="02020603050405020304" pitchFamily="18" charset="0"/>
              </a:rPr>
              <a:t> Revue </a:t>
            </a:r>
            <a:r>
              <a:rPr lang="cs-CZ" dirty="0">
                <a:cs typeface="Times New Roman" panose="02020603050405020304" pitchFamily="18" charset="0"/>
              </a:rPr>
              <a:t>má 19 obrazů rozdělených do 3 aktů se 2 přestávkami. Obrazy se ne vždy vztahují k tématu, jsou to i jednotlivá hudební či taneční čísla. </a:t>
            </a:r>
          </a:p>
          <a:p>
            <a:pPr algn="just"/>
            <a:r>
              <a:rPr lang="cs-CZ" dirty="0">
                <a:cs typeface="Times New Roman" panose="02020603050405020304" pitchFamily="18" charset="0"/>
              </a:rPr>
              <a:t>Nejdůležitějším rysem celé hry je </a:t>
            </a:r>
            <a:r>
              <a:rPr lang="cs-CZ" b="1" dirty="0">
                <a:cs typeface="Times New Roman" panose="02020603050405020304" pitchFamily="18" charset="0"/>
              </a:rPr>
              <a:t>hravost</a:t>
            </a:r>
            <a:r>
              <a:rPr lang="cs-CZ" dirty="0">
                <a:cs typeface="Times New Roman" panose="02020603050405020304" pitchFamily="18" charset="0"/>
              </a:rPr>
              <a:t>, která se projevuje především v práci se slovem. Slovo zde hraje důležitou roli, neboť právě na něm staví Voskovec s Werichem svou komiku, pracují s převracením významu slov a slovními hříčkami tak, že vytvářejí brilantní slovní hru. Základním stavebním kamenem jejich humoru je satira a ironie</a:t>
            </a:r>
          </a:p>
        </p:txBody>
      </p:sp>
      <p:pic>
        <p:nvPicPr>
          <p:cNvPr id="5" name="Obrázek 4"/>
          <p:cNvPicPr>
            <a:picLocks noChangeAspect="1"/>
          </p:cNvPicPr>
          <p:nvPr/>
        </p:nvPicPr>
        <p:blipFill>
          <a:blip r:embed="rId2"/>
          <a:stretch>
            <a:fillRect/>
          </a:stretch>
        </p:blipFill>
        <p:spPr>
          <a:xfrm>
            <a:off x="993105" y="3906786"/>
            <a:ext cx="3764882" cy="2647967"/>
          </a:xfrm>
          <a:prstGeom prst="rect">
            <a:avLst/>
          </a:prstGeom>
        </p:spPr>
      </p:pic>
    </p:spTree>
    <p:extLst>
      <p:ext uri="{BB962C8B-B14F-4D97-AF65-F5344CB8AC3E}">
        <p14:creationId xmlns:p14="http://schemas.microsoft.com/office/powerpoint/2010/main" val="22146779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31EB61A-BE27-44DF-B94B-CEF5B6B4DB56}"/>
              </a:ext>
            </a:extLst>
          </p:cNvPr>
          <p:cNvSpPr>
            <a:spLocks noGrp="1"/>
          </p:cNvSpPr>
          <p:nvPr>
            <p:ph type="title"/>
          </p:nvPr>
        </p:nvSpPr>
        <p:spPr/>
        <p:txBody>
          <a:bodyPr/>
          <a:lstStyle/>
          <a:p>
            <a:r>
              <a:rPr lang="cs-CZ" dirty="0"/>
              <a:t>avantgarda</a:t>
            </a:r>
          </a:p>
        </p:txBody>
      </p:sp>
      <p:sp>
        <p:nvSpPr>
          <p:cNvPr id="3" name="Zástupný obsah 2">
            <a:extLst>
              <a:ext uri="{FF2B5EF4-FFF2-40B4-BE49-F238E27FC236}">
                <a16:creationId xmlns:a16="http://schemas.microsoft.com/office/drawing/2014/main" id="{079E2717-B1DD-4E74-AE51-096470C0E6F4}"/>
              </a:ext>
            </a:extLst>
          </p:cNvPr>
          <p:cNvSpPr>
            <a:spLocks noGrp="1"/>
          </p:cNvSpPr>
          <p:nvPr>
            <p:ph idx="1"/>
          </p:nvPr>
        </p:nvSpPr>
        <p:spPr/>
        <p:txBody>
          <a:bodyPr>
            <a:normAutofit fontScale="92500" lnSpcReduction="20000"/>
          </a:bodyPr>
          <a:lstStyle/>
          <a:p>
            <a:r>
              <a:rPr lang="cs-CZ" dirty="0">
                <a:latin typeface="Times New Roman" panose="02020603050405020304" pitchFamily="18" charset="0"/>
                <a:cs typeface="Times New Roman" panose="02020603050405020304" pitchFamily="18" charset="0"/>
                <a:hlinkClick r:id="rId2"/>
              </a:rPr>
              <a:t>http://www.ucl.cas.cz/edicee/antologie/avantgarda-znama-a-neznama</a:t>
            </a:r>
            <a:endParaRPr lang="cs-CZ" dirty="0">
              <a:latin typeface="Times New Roman" panose="02020603050405020304" pitchFamily="18" charset="0"/>
              <a:cs typeface="Times New Roman" panose="02020603050405020304" pitchFamily="18" charset="0"/>
            </a:endParaRPr>
          </a:p>
          <a:p>
            <a:r>
              <a:rPr lang="cs-CZ" dirty="0">
                <a:latin typeface="Times New Roman" panose="02020603050405020304" pitchFamily="18" charset="0"/>
                <a:cs typeface="Times New Roman" panose="02020603050405020304" pitchFamily="18" charset="0"/>
              </a:rPr>
              <a:t>http://www.phil.muni.cz/udim/avantgarda/index.php?pg=avantgarda</a:t>
            </a:r>
          </a:p>
          <a:p>
            <a:r>
              <a:rPr lang="cs-CZ" dirty="0">
                <a:latin typeface="Times New Roman" panose="02020603050405020304" pitchFamily="18" charset="0"/>
                <a:cs typeface="Times New Roman" panose="02020603050405020304" pitchFamily="18" charset="0"/>
              </a:rPr>
              <a:t>proud moderního umění v první třetině 20.století, jehož jednotlivé směry (kubismus, expresionismus, futurismus, dadaismus, poetismus, surrealismus) se radikálně distancovaly od tradičních hodnot a estetických norem minulosti a hledaly nová témata a formy výpovědi. Tento trend se v meziválečné umělecké tvorbě projevuje jako reakce na předcházející realistické i modernistické umělecké slohy svým kolektivním úsilím o reformu prostoru, účelnost tvaru, konstrukce a chápání umění jako jevu sociálního a v jeho společenských souvislostech. </a:t>
            </a:r>
          </a:p>
          <a:p>
            <a:endParaRPr lang="cs-CZ" dirty="0"/>
          </a:p>
        </p:txBody>
      </p:sp>
    </p:spTree>
    <p:extLst>
      <p:ext uri="{BB962C8B-B14F-4D97-AF65-F5344CB8AC3E}">
        <p14:creationId xmlns:p14="http://schemas.microsoft.com/office/powerpoint/2010/main" val="30646545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latin typeface="Times New Roman" panose="02020603050405020304" pitchFamily="18" charset="0"/>
                <a:cs typeface="Times New Roman" panose="02020603050405020304" pitchFamily="18" charset="0"/>
              </a:rPr>
              <a:t>Osvobozené divadlo</a:t>
            </a:r>
          </a:p>
        </p:txBody>
      </p:sp>
      <p:sp>
        <p:nvSpPr>
          <p:cNvPr id="3" name="Zástupný symbol pro obsah 2"/>
          <p:cNvSpPr>
            <a:spLocks noGrp="1"/>
          </p:cNvSpPr>
          <p:nvPr>
            <p:ph idx="1"/>
          </p:nvPr>
        </p:nvSpPr>
        <p:spPr>
          <a:xfrm>
            <a:off x="1141412" y="1920240"/>
            <a:ext cx="9905999" cy="4185919"/>
          </a:xfrm>
        </p:spPr>
        <p:txBody>
          <a:bodyPr>
            <a:normAutofit fontScale="77500" lnSpcReduction="20000"/>
          </a:bodyPr>
          <a:lstStyle/>
          <a:p>
            <a:r>
              <a:rPr lang="cs-CZ" sz="3100" dirty="0">
                <a:cs typeface="Times New Roman" panose="02020603050405020304" pitchFamily="18" charset="0"/>
              </a:rPr>
              <a:t>Voskovec a Werich své první revuální a zápletkové komedie stavěli na břitkém intelektuálním humoru a na hravém rozvíjení nápadů</a:t>
            </a:r>
          </a:p>
          <a:p>
            <a:r>
              <a:rPr lang="cs-CZ" sz="3100" dirty="0">
                <a:cs typeface="Times New Roman" panose="02020603050405020304" pitchFamily="18" charset="0"/>
              </a:rPr>
              <a:t>Metafory, filmová groteska, cirkusoví klauni, jazz, kabaret</a:t>
            </a:r>
          </a:p>
          <a:p>
            <a:r>
              <a:rPr lang="cs-CZ" sz="3100" dirty="0">
                <a:cs typeface="Times New Roman" panose="02020603050405020304" pitchFamily="18" charset="0"/>
              </a:rPr>
              <a:t>Předscény/forbíny – reakce na aktuální společenské a politické události </a:t>
            </a:r>
          </a:p>
          <a:p>
            <a:r>
              <a:rPr lang="cs-CZ" sz="3100" dirty="0">
                <a:cs typeface="Times New Roman" panose="02020603050405020304" pitchFamily="18" charset="0"/>
              </a:rPr>
              <a:t>Improvizované rozhovory před publikem</a:t>
            </a:r>
          </a:p>
          <a:p>
            <a:r>
              <a:rPr lang="cs-CZ" sz="3100" dirty="0">
                <a:cs typeface="Times New Roman" panose="02020603050405020304" pitchFamily="18" charset="0"/>
              </a:rPr>
              <a:t>Slovní komika a situační, sociálně adresná</a:t>
            </a:r>
          </a:p>
          <a:p>
            <a:r>
              <a:rPr lang="cs-CZ" sz="3100" dirty="0">
                <a:cs typeface="Times New Roman" panose="02020603050405020304" pitchFamily="18" charset="0"/>
              </a:rPr>
              <a:t>1928: </a:t>
            </a:r>
            <a:r>
              <a:rPr lang="cs-CZ" sz="3100" i="1" dirty="0">
                <a:cs typeface="Times New Roman" panose="02020603050405020304" pitchFamily="18" charset="0"/>
              </a:rPr>
              <a:t>Smoking revue</a:t>
            </a:r>
            <a:r>
              <a:rPr lang="cs-CZ" sz="3100" dirty="0">
                <a:cs typeface="Times New Roman" panose="02020603050405020304" pitchFamily="18" charset="0"/>
              </a:rPr>
              <a:t>, </a:t>
            </a:r>
            <a:r>
              <a:rPr lang="cs-CZ" sz="3100" i="1" dirty="0">
                <a:cs typeface="Times New Roman" panose="02020603050405020304" pitchFamily="18" charset="0"/>
              </a:rPr>
              <a:t>…si pořádně zařádit </a:t>
            </a:r>
            <a:r>
              <a:rPr lang="cs-CZ" sz="3100" dirty="0">
                <a:cs typeface="Times New Roman" panose="02020603050405020304" pitchFamily="18" charset="0"/>
              </a:rPr>
              <a:t>(1928) – adaptace frašky </a:t>
            </a:r>
            <a:r>
              <a:rPr lang="cs-CZ" sz="3100" dirty="0" err="1">
                <a:cs typeface="Times New Roman" panose="02020603050405020304" pitchFamily="18" charset="0"/>
              </a:rPr>
              <a:t>Nestroye</a:t>
            </a:r>
            <a:r>
              <a:rPr lang="cs-CZ" sz="3100" dirty="0">
                <a:cs typeface="Times New Roman" panose="02020603050405020304" pitchFamily="18" charset="0"/>
              </a:rPr>
              <a:t>, </a:t>
            </a:r>
            <a:r>
              <a:rPr lang="cs-CZ" sz="3100" i="1" dirty="0">
                <a:cs typeface="Times New Roman" panose="02020603050405020304" pitchFamily="18" charset="0"/>
              </a:rPr>
              <a:t>Gorila ex Machina</a:t>
            </a:r>
          </a:p>
          <a:p>
            <a:r>
              <a:rPr lang="cs-CZ" sz="3100" dirty="0">
                <a:cs typeface="Times New Roman" panose="02020603050405020304" pitchFamily="18" charset="0"/>
                <a:hlinkClick r:id="rId2"/>
              </a:rPr>
              <a:t>https://www.youtube.com/watch?v=OeHNoKGEnws&amp;t=53s</a:t>
            </a:r>
            <a:endParaRPr lang="cs-CZ" sz="3100" dirty="0">
              <a:cs typeface="Times New Roman" panose="02020603050405020304" pitchFamily="18" charset="0"/>
            </a:endParaRPr>
          </a:p>
          <a:p>
            <a:endParaRPr lang="cs-CZ"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365428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190416"/>
            <a:ext cx="10515600" cy="1325563"/>
          </a:xfrm>
        </p:spPr>
        <p:txBody>
          <a:bodyPr/>
          <a:lstStyle/>
          <a:p>
            <a:r>
              <a:rPr lang="cs-CZ" dirty="0">
                <a:latin typeface="Times New Roman" panose="02020603050405020304" pitchFamily="18" charset="0"/>
                <a:cs typeface="Times New Roman" panose="02020603050405020304" pitchFamily="18" charset="0"/>
              </a:rPr>
              <a:t>Osvobozené divadlo</a:t>
            </a:r>
          </a:p>
        </p:txBody>
      </p:sp>
      <p:sp>
        <p:nvSpPr>
          <p:cNvPr id="3" name="Zástupný symbol pro obsah 2"/>
          <p:cNvSpPr>
            <a:spLocks noGrp="1"/>
          </p:cNvSpPr>
          <p:nvPr>
            <p:ph idx="1"/>
          </p:nvPr>
        </p:nvSpPr>
        <p:spPr>
          <a:xfrm>
            <a:off x="481263" y="1323474"/>
            <a:ext cx="11225463" cy="5269831"/>
          </a:xfrm>
        </p:spPr>
        <p:txBody>
          <a:bodyPr>
            <a:normAutofit fontScale="70000" lnSpcReduction="20000"/>
          </a:bodyPr>
          <a:lstStyle/>
          <a:p>
            <a:pPr algn="just"/>
            <a:r>
              <a:rPr lang="cs-CZ" dirty="0">
                <a:cs typeface="Times New Roman" panose="02020603050405020304" pitchFamily="18" charset="0"/>
              </a:rPr>
              <a:t>Soubor OD zahajuje sezónu 1928/1929 v divadle Adrie na Václavském náměstí. Inscenace </a:t>
            </a:r>
            <a:r>
              <a:rPr lang="cs-CZ" i="1" dirty="0">
                <a:cs typeface="Times New Roman" panose="02020603050405020304" pitchFamily="18" charset="0"/>
              </a:rPr>
              <a:t>Kostky jsou vrženy</a:t>
            </a:r>
            <a:r>
              <a:rPr lang="cs-CZ" dirty="0">
                <a:cs typeface="Times New Roman" panose="02020603050405020304" pitchFamily="18" charset="0"/>
              </a:rPr>
              <a:t>, </a:t>
            </a:r>
            <a:r>
              <a:rPr lang="cs-CZ" i="1" dirty="0" err="1">
                <a:cs typeface="Times New Roman" panose="02020603050405020304" pitchFamily="18" charset="0"/>
              </a:rPr>
              <a:t>Premiera</a:t>
            </a:r>
            <a:r>
              <a:rPr lang="cs-CZ" i="1" dirty="0">
                <a:cs typeface="Times New Roman" panose="02020603050405020304" pitchFamily="18" charset="0"/>
              </a:rPr>
              <a:t> Skafandr</a:t>
            </a:r>
            <a:r>
              <a:rPr lang="cs-CZ" dirty="0">
                <a:cs typeface="Times New Roman" panose="02020603050405020304" pitchFamily="18" charset="0"/>
              </a:rPr>
              <a:t>.</a:t>
            </a:r>
          </a:p>
          <a:p>
            <a:pPr algn="just"/>
            <a:r>
              <a:rPr lang="cs-CZ" dirty="0">
                <a:cs typeface="Times New Roman" panose="02020603050405020304" pitchFamily="18" charset="0"/>
              </a:rPr>
              <a:t>Vedení OD přechází do rukou V+W, pro sezónu 1929/30 se jim podaří získat reprezentativnější sál v Paláci U Nováků ve Vodičkově ulici, kde jsou kromě </a:t>
            </a:r>
            <a:r>
              <a:rPr lang="cs-CZ" i="1" dirty="0">
                <a:cs typeface="Times New Roman" panose="02020603050405020304" pitchFamily="18" charset="0"/>
              </a:rPr>
              <a:t>Balady z hadrů </a:t>
            </a:r>
            <a:r>
              <a:rPr lang="cs-CZ" dirty="0">
                <a:cs typeface="Times New Roman" panose="02020603050405020304" pitchFamily="18" charset="0"/>
              </a:rPr>
              <a:t>uvedeny všechny jejich hry. Spolupráce: také Jaroslav Ježek a od nové sezóny také František Zelenka. </a:t>
            </a:r>
            <a:r>
              <a:rPr lang="cs-CZ" i="1" dirty="0">
                <a:cs typeface="Times New Roman" panose="02020603050405020304" pitchFamily="18" charset="0"/>
              </a:rPr>
              <a:t>Líčení se odročuje </a:t>
            </a:r>
            <a:r>
              <a:rPr lang="cs-CZ" dirty="0">
                <a:cs typeface="Times New Roman" panose="02020603050405020304" pitchFamily="18" charset="0"/>
              </a:rPr>
              <a:t>dosáhlo pouhých 37 repríz, poslední neúspěchy pomohla vyvážit </a:t>
            </a:r>
            <a:r>
              <a:rPr lang="cs-CZ" i="1" dirty="0">
                <a:cs typeface="Times New Roman" panose="02020603050405020304" pitchFamily="18" charset="0"/>
              </a:rPr>
              <a:t>Fata morgana </a:t>
            </a:r>
            <a:r>
              <a:rPr lang="cs-CZ" dirty="0">
                <a:cs typeface="Times New Roman" panose="02020603050405020304" pitchFamily="18" charset="0"/>
              </a:rPr>
              <a:t>(1929). </a:t>
            </a:r>
          </a:p>
          <a:p>
            <a:pPr algn="just"/>
            <a:r>
              <a:rPr lang="cs-CZ" dirty="0">
                <a:cs typeface="Times New Roman" panose="02020603050405020304" pitchFamily="18" charset="0"/>
              </a:rPr>
              <a:t>1930 a 1931: </a:t>
            </a:r>
            <a:r>
              <a:rPr lang="cs-CZ" i="1" dirty="0">
                <a:cs typeface="Times New Roman" panose="02020603050405020304" pitchFamily="18" charset="0"/>
              </a:rPr>
              <a:t>Ostrov Dynamit, Sever proti Jihu </a:t>
            </a:r>
            <a:r>
              <a:rPr lang="cs-CZ" dirty="0">
                <a:cs typeface="Times New Roman" panose="02020603050405020304" pitchFamily="18" charset="0"/>
              </a:rPr>
              <a:t>, </a:t>
            </a:r>
            <a:r>
              <a:rPr lang="cs-CZ" i="1" dirty="0">
                <a:cs typeface="Times New Roman" panose="02020603050405020304" pitchFamily="18" charset="0"/>
              </a:rPr>
              <a:t>Don Juan &amp; </a:t>
            </a:r>
            <a:r>
              <a:rPr lang="cs-CZ" i="1" dirty="0" err="1">
                <a:cs typeface="Times New Roman" panose="02020603050405020304" pitchFamily="18" charset="0"/>
              </a:rPr>
              <a:t>comp</a:t>
            </a:r>
            <a:r>
              <a:rPr lang="cs-CZ" i="1" dirty="0">
                <a:cs typeface="Times New Roman" panose="02020603050405020304" pitchFamily="18" charset="0"/>
              </a:rPr>
              <a:t>. </a:t>
            </a:r>
            <a:r>
              <a:rPr lang="cs-CZ" dirty="0">
                <a:cs typeface="Times New Roman" panose="02020603050405020304" pitchFamily="18" charset="0"/>
              </a:rPr>
              <a:t>a </a:t>
            </a:r>
            <a:r>
              <a:rPr lang="cs-CZ" i="1" dirty="0">
                <a:cs typeface="Times New Roman" panose="02020603050405020304" pitchFamily="18" charset="0"/>
              </a:rPr>
              <a:t>Golem </a:t>
            </a:r>
            <a:r>
              <a:rPr lang="cs-CZ" dirty="0">
                <a:cs typeface="Times New Roman" panose="02020603050405020304" pitchFamily="18" charset="0"/>
              </a:rPr>
              <a:t>, poslední zmíněný titul už režíruje opět J. </a:t>
            </a:r>
            <a:r>
              <a:rPr lang="cs-CZ" dirty="0" err="1">
                <a:cs typeface="Times New Roman" panose="02020603050405020304" pitchFamily="18" charset="0"/>
              </a:rPr>
              <a:t>Honzl</a:t>
            </a:r>
            <a:r>
              <a:rPr lang="cs-CZ" dirty="0">
                <a:cs typeface="Times New Roman" panose="02020603050405020304" pitchFamily="18" charset="0"/>
              </a:rPr>
              <a:t>.</a:t>
            </a:r>
          </a:p>
          <a:p>
            <a:pPr algn="just"/>
            <a:r>
              <a:rPr lang="cs-CZ" dirty="0">
                <a:cs typeface="Times New Roman" panose="02020603050405020304" pitchFamily="18" charset="0"/>
              </a:rPr>
              <a:t>Od inscenace </a:t>
            </a:r>
            <a:r>
              <a:rPr lang="cs-CZ" i="1" dirty="0">
                <a:cs typeface="Times New Roman" panose="02020603050405020304" pitchFamily="18" charset="0"/>
              </a:rPr>
              <a:t>Caesar</a:t>
            </a:r>
            <a:r>
              <a:rPr lang="cs-CZ" dirty="0">
                <a:cs typeface="Times New Roman" panose="02020603050405020304" pitchFamily="18" charset="0"/>
              </a:rPr>
              <a:t> změna orientace divadla: společenské události: 1932:</a:t>
            </a:r>
            <a:r>
              <a:rPr lang="cs-CZ" i="1" dirty="0">
                <a:cs typeface="Times New Roman" panose="02020603050405020304" pitchFamily="18" charset="0"/>
              </a:rPr>
              <a:t> Caesar, </a:t>
            </a:r>
            <a:r>
              <a:rPr lang="cs-CZ" dirty="0">
                <a:cs typeface="Times New Roman" panose="02020603050405020304" pitchFamily="18" charset="0"/>
              </a:rPr>
              <a:t>1933:</a:t>
            </a:r>
            <a:r>
              <a:rPr lang="cs-CZ" i="1" dirty="0">
                <a:cs typeface="Times New Roman" panose="02020603050405020304" pitchFamily="18" charset="0"/>
              </a:rPr>
              <a:t> Osel a stín, </a:t>
            </a:r>
            <a:r>
              <a:rPr lang="cs-CZ" dirty="0">
                <a:cs typeface="Times New Roman" panose="02020603050405020304" pitchFamily="18" charset="0"/>
              </a:rPr>
              <a:t>1934:</a:t>
            </a:r>
            <a:r>
              <a:rPr lang="cs-CZ" i="1" dirty="0">
                <a:cs typeface="Times New Roman" panose="02020603050405020304" pitchFamily="18" charset="0"/>
              </a:rPr>
              <a:t> Kat a blázen </a:t>
            </a:r>
            <a:r>
              <a:rPr lang="cs-CZ" dirty="0">
                <a:cs typeface="Times New Roman" panose="02020603050405020304" pitchFamily="18" charset="0"/>
              </a:rPr>
              <a:t>(politický nátlak na vedení divadla)</a:t>
            </a:r>
            <a:endParaRPr lang="cs-CZ" i="1" dirty="0">
              <a:cs typeface="Times New Roman" panose="02020603050405020304" pitchFamily="18" charset="0"/>
            </a:endParaRPr>
          </a:p>
          <a:p>
            <a:pPr algn="just"/>
            <a:r>
              <a:rPr lang="cs-CZ" dirty="0">
                <a:cs typeface="Times New Roman" panose="02020603050405020304" pitchFamily="18" charset="0"/>
              </a:rPr>
              <a:t>V roce 1935 zahajují v Rokoku V+W sezónu tzv. Spoutaného divadla a uvádějí </a:t>
            </a:r>
            <a:r>
              <a:rPr lang="cs-CZ" i="1" dirty="0">
                <a:cs typeface="Times New Roman" panose="02020603050405020304" pitchFamily="18" charset="0"/>
              </a:rPr>
              <a:t>Baladu z hadrů.</a:t>
            </a:r>
          </a:p>
          <a:p>
            <a:pPr algn="just"/>
            <a:r>
              <a:rPr lang="cs-CZ" dirty="0">
                <a:cs typeface="Times New Roman" panose="02020603050405020304" pitchFamily="18" charset="0"/>
              </a:rPr>
              <a:t>První inscenací sezóny 1936/37 OD bylo </a:t>
            </a:r>
            <a:r>
              <a:rPr lang="cs-CZ" i="1" dirty="0">
                <a:cs typeface="Times New Roman" panose="02020603050405020304" pitchFamily="18" charset="0"/>
              </a:rPr>
              <a:t>Nebe na zemi</a:t>
            </a:r>
            <a:r>
              <a:rPr lang="cs-CZ" dirty="0">
                <a:cs typeface="Times New Roman" panose="02020603050405020304" pitchFamily="18" charset="0"/>
              </a:rPr>
              <a:t>, následoval sociálně angažovaný </a:t>
            </a:r>
            <a:r>
              <a:rPr lang="cs-CZ" i="1" dirty="0">
                <a:cs typeface="Times New Roman" panose="02020603050405020304" pitchFamily="18" charset="0"/>
              </a:rPr>
              <a:t>Rub a líc </a:t>
            </a:r>
            <a:r>
              <a:rPr lang="cs-CZ" dirty="0">
                <a:cs typeface="Times New Roman" panose="02020603050405020304" pitchFamily="18" charset="0"/>
              </a:rPr>
              <a:t>a po té retrospektivní Panorama 1927-1937 k oslavě výročí desetileté činnosti OD, resp. deseti let od uvedení </a:t>
            </a:r>
            <a:r>
              <a:rPr lang="cs-CZ" i="1" dirty="0">
                <a:cs typeface="Times New Roman" panose="02020603050405020304" pitchFamily="18" charset="0"/>
              </a:rPr>
              <a:t>Vest </a:t>
            </a:r>
            <a:r>
              <a:rPr lang="cs-CZ" i="1" dirty="0" err="1">
                <a:cs typeface="Times New Roman" panose="02020603050405020304" pitchFamily="18" charset="0"/>
              </a:rPr>
              <a:t>Pocket</a:t>
            </a:r>
            <a:r>
              <a:rPr lang="cs-CZ" i="1" dirty="0">
                <a:cs typeface="Times New Roman" panose="02020603050405020304" pitchFamily="18" charset="0"/>
              </a:rPr>
              <a:t> Revue</a:t>
            </a:r>
            <a:r>
              <a:rPr lang="cs-CZ" dirty="0">
                <a:cs typeface="Times New Roman" panose="02020603050405020304" pitchFamily="18" charset="0"/>
              </a:rPr>
              <a:t>. Za vrcholové jsou pak považovány hry </a:t>
            </a:r>
            <a:r>
              <a:rPr lang="cs-CZ" b="1" i="1" dirty="0">
                <a:cs typeface="Times New Roman" panose="02020603050405020304" pitchFamily="18" charset="0"/>
              </a:rPr>
              <a:t>Těžká Barbora </a:t>
            </a:r>
            <a:r>
              <a:rPr lang="cs-CZ" dirty="0">
                <a:cs typeface="Times New Roman" panose="02020603050405020304" pitchFamily="18" charset="0"/>
              </a:rPr>
              <a:t>a </a:t>
            </a:r>
            <a:r>
              <a:rPr lang="cs-CZ" b="1" i="1" dirty="0">
                <a:cs typeface="Times New Roman" panose="02020603050405020304" pitchFamily="18" charset="0"/>
              </a:rPr>
              <a:t>Pěst na oko</a:t>
            </a:r>
            <a:r>
              <a:rPr lang="cs-CZ" b="1" dirty="0">
                <a:cs typeface="Times New Roman" panose="02020603050405020304" pitchFamily="18" charset="0"/>
              </a:rPr>
              <a:t>.</a:t>
            </a:r>
          </a:p>
          <a:p>
            <a:pPr algn="just"/>
            <a:r>
              <a:rPr lang="cs-CZ" dirty="0">
                <a:cs typeface="Times New Roman" panose="02020603050405020304" pitchFamily="18" charset="0"/>
              </a:rPr>
              <a:t>Inscenace připravovaná pro novou sezónu 1938/39, </a:t>
            </a:r>
            <a:r>
              <a:rPr lang="cs-CZ" i="1" dirty="0">
                <a:cs typeface="Times New Roman" panose="02020603050405020304" pitchFamily="18" charset="0"/>
              </a:rPr>
              <a:t>Hlava proti Mihuli</a:t>
            </a:r>
            <a:r>
              <a:rPr lang="cs-CZ" dirty="0">
                <a:cs typeface="Times New Roman" panose="02020603050405020304" pitchFamily="18" charset="0"/>
              </a:rPr>
              <a:t>, již uvedena nebyla, Voskovcovi byla úředně odňata divadelní koncese – uzavření OD. </a:t>
            </a:r>
          </a:p>
          <a:p>
            <a:pPr algn="just"/>
            <a:endParaRPr lang="cs-CZ" dirty="0">
              <a:latin typeface="Times New Roman" panose="02020603050405020304" pitchFamily="18" charset="0"/>
              <a:cs typeface="Times New Roman" panose="02020603050405020304" pitchFamily="18" charset="0"/>
            </a:endParaRPr>
          </a:p>
          <a:p>
            <a:pPr algn="just"/>
            <a:endParaRPr lang="cs-CZ"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756015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25379" y="112461"/>
            <a:ext cx="10515600" cy="1325563"/>
          </a:xfrm>
        </p:spPr>
        <p:txBody>
          <a:bodyPr/>
          <a:lstStyle/>
          <a:p>
            <a:r>
              <a:rPr lang="cs-CZ" dirty="0">
                <a:latin typeface="Times New Roman" panose="02020603050405020304" pitchFamily="18" charset="0"/>
                <a:cs typeface="Times New Roman" panose="02020603050405020304" pitchFamily="18" charset="0"/>
              </a:rPr>
              <a:t>Vybrané hry Voskovce a Wericha</a:t>
            </a:r>
          </a:p>
        </p:txBody>
      </p:sp>
      <p:sp>
        <p:nvSpPr>
          <p:cNvPr id="3" name="Zástupný symbol pro obsah 2"/>
          <p:cNvSpPr>
            <a:spLocks noGrp="1"/>
          </p:cNvSpPr>
          <p:nvPr>
            <p:ph sz="half" idx="1"/>
          </p:nvPr>
        </p:nvSpPr>
        <p:spPr>
          <a:xfrm>
            <a:off x="360947" y="1323474"/>
            <a:ext cx="5658853" cy="5233737"/>
          </a:xfrm>
        </p:spPr>
        <p:txBody>
          <a:bodyPr>
            <a:normAutofit fontScale="47500" lnSpcReduction="20000"/>
          </a:bodyPr>
          <a:lstStyle/>
          <a:p>
            <a:r>
              <a:rPr lang="cs-CZ" sz="3200" b="1" i="1" dirty="0">
                <a:cs typeface="Times New Roman" panose="02020603050405020304" pitchFamily="18" charset="0"/>
              </a:rPr>
              <a:t>Caesar</a:t>
            </a:r>
          </a:p>
          <a:p>
            <a:pPr algn="just"/>
            <a:r>
              <a:rPr lang="cs-CZ" sz="3200" dirty="0">
                <a:cs typeface="Times New Roman" panose="02020603050405020304" pitchFamily="18" charset="0"/>
              </a:rPr>
              <a:t>revue z římské doby, na jejíž komické zpracování měly vliv zážitky z bezprostředně aktuální politické situace; hrozby fašistického persekvování a občanské nesvobody</a:t>
            </a:r>
          </a:p>
          <a:p>
            <a:r>
              <a:rPr lang="cs-CZ" sz="3200" i="1" dirty="0">
                <a:cs typeface="Times New Roman" panose="02020603050405020304" pitchFamily="18" charset="0"/>
              </a:rPr>
              <a:t>Bulva: </a:t>
            </a:r>
            <a:br>
              <a:rPr lang="cs-CZ" sz="3200" i="1" dirty="0">
                <a:cs typeface="Times New Roman" panose="02020603050405020304" pitchFamily="18" charset="0"/>
              </a:rPr>
            </a:br>
            <a:r>
              <a:rPr lang="cs-CZ" sz="3200" i="1" dirty="0">
                <a:cs typeface="Times New Roman" panose="02020603050405020304" pitchFamily="18" charset="0"/>
              </a:rPr>
              <a:t>„Já vám řeknu něco. Ze všech těch životů ještě nejvíc se mi zamlouvá ten dnešní.” </a:t>
            </a:r>
            <a:endParaRPr lang="cs-CZ" sz="3200" dirty="0">
              <a:cs typeface="Times New Roman" panose="02020603050405020304" pitchFamily="18" charset="0"/>
            </a:endParaRPr>
          </a:p>
          <a:p>
            <a:r>
              <a:rPr lang="cs-CZ" sz="3200" i="1" dirty="0" err="1">
                <a:cs typeface="Times New Roman" panose="02020603050405020304" pitchFamily="18" charset="0"/>
              </a:rPr>
              <a:t>Papullus</a:t>
            </a:r>
            <a:r>
              <a:rPr lang="cs-CZ" sz="3200" i="1" dirty="0">
                <a:cs typeface="Times New Roman" panose="02020603050405020304" pitchFamily="18" charset="0"/>
              </a:rPr>
              <a:t>: </a:t>
            </a:r>
            <a:br>
              <a:rPr lang="cs-CZ" sz="3200" i="1" dirty="0">
                <a:cs typeface="Times New Roman" panose="02020603050405020304" pitchFamily="18" charset="0"/>
              </a:rPr>
            </a:br>
            <a:r>
              <a:rPr lang="cs-CZ" sz="3200" i="1" dirty="0">
                <a:cs typeface="Times New Roman" panose="02020603050405020304" pitchFamily="18" charset="0"/>
              </a:rPr>
              <a:t>„Není nejšpatnější. Lidé sice na něj nadávají, ale to jen proto, že nevědí, kdo tu krizi zavinil. To nebylo lidstvo…” </a:t>
            </a:r>
            <a:endParaRPr lang="cs-CZ" sz="3200" dirty="0">
              <a:cs typeface="Times New Roman" panose="02020603050405020304" pitchFamily="18" charset="0"/>
            </a:endParaRPr>
          </a:p>
          <a:p>
            <a:r>
              <a:rPr lang="cs-CZ" sz="3200" i="1" dirty="0">
                <a:cs typeface="Times New Roman" panose="02020603050405020304" pitchFamily="18" charset="0"/>
              </a:rPr>
              <a:t>Bulva: </a:t>
            </a:r>
            <a:br>
              <a:rPr lang="cs-CZ" sz="3200" i="1" dirty="0">
                <a:cs typeface="Times New Roman" panose="02020603050405020304" pitchFamily="18" charset="0"/>
              </a:rPr>
            </a:br>
            <a:r>
              <a:rPr lang="cs-CZ" sz="3200" i="1" dirty="0">
                <a:cs typeface="Times New Roman" panose="02020603050405020304" pitchFamily="18" charset="0"/>
              </a:rPr>
              <a:t>„… ale Evropa! Ona Evropa odjakživa byla záletná a byla pod vlivem nějakého mužského.” </a:t>
            </a:r>
            <a:endParaRPr lang="cs-CZ" sz="3200" dirty="0">
              <a:cs typeface="Times New Roman" panose="02020603050405020304" pitchFamily="18" charset="0"/>
            </a:endParaRPr>
          </a:p>
          <a:p>
            <a:r>
              <a:rPr lang="cs-CZ" sz="3200" i="1" dirty="0" err="1">
                <a:cs typeface="Times New Roman" panose="02020603050405020304" pitchFamily="18" charset="0"/>
              </a:rPr>
              <a:t>Papullus</a:t>
            </a:r>
            <a:r>
              <a:rPr lang="cs-CZ" sz="3200" i="1" dirty="0">
                <a:cs typeface="Times New Roman" panose="02020603050405020304" pitchFamily="18" charset="0"/>
              </a:rPr>
              <a:t>: </a:t>
            </a:r>
            <a:br>
              <a:rPr lang="cs-CZ" sz="3200" i="1" dirty="0">
                <a:cs typeface="Times New Roman" panose="02020603050405020304" pitchFamily="18" charset="0"/>
              </a:rPr>
            </a:br>
            <a:r>
              <a:rPr lang="cs-CZ" sz="3200" i="1" dirty="0">
                <a:cs typeface="Times New Roman" panose="02020603050405020304" pitchFamily="18" charset="0"/>
              </a:rPr>
              <a:t>„Už tenkrát, jak Zeus se převlékl za býka a unesl ji! To byla malá ostuda?” </a:t>
            </a:r>
            <a:endParaRPr lang="cs-CZ" sz="3200" dirty="0">
              <a:cs typeface="Times New Roman" panose="02020603050405020304" pitchFamily="18" charset="0"/>
            </a:endParaRPr>
          </a:p>
          <a:p>
            <a:r>
              <a:rPr lang="cs-CZ" sz="3200" i="1" dirty="0">
                <a:cs typeface="Times New Roman" panose="02020603050405020304" pitchFamily="18" charset="0"/>
              </a:rPr>
              <a:t>Bulva: </a:t>
            </a:r>
            <a:br>
              <a:rPr lang="cs-CZ" sz="3200" i="1" dirty="0">
                <a:cs typeface="Times New Roman" panose="02020603050405020304" pitchFamily="18" charset="0"/>
              </a:rPr>
            </a:br>
            <a:r>
              <a:rPr lang="cs-CZ" sz="3200" i="1" dirty="0">
                <a:cs typeface="Times New Roman" panose="02020603050405020304" pitchFamily="18" charset="0"/>
              </a:rPr>
              <a:t>„Pak držela s Caesarem…” </a:t>
            </a:r>
            <a:endParaRPr lang="cs-CZ" sz="3200" dirty="0">
              <a:cs typeface="Times New Roman" panose="02020603050405020304" pitchFamily="18" charset="0"/>
            </a:endParaRPr>
          </a:p>
          <a:p>
            <a:pPr algn="just"/>
            <a:endParaRPr lang="cs-CZ" dirty="0">
              <a:latin typeface="Times New Roman" panose="02020603050405020304" pitchFamily="18" charset="0"/>
              <a:cs typeface="Times New Roman" panose="02020603050405020304" pitchFamily="18" charset="0"/>
            </a:endParaRPr>
          </a:p>
        </p:txBody>
      </p:sp>
      <p:sp>
        <p:nvSpPr>
          <p:cNvPr id="4" name="Zástupný symbol pro obsah 3"/>
          <p:cNvSpPr>
            <a:spLocks noGrp="1"/>
          </p:cNvSpPr>
          <p:nvPr>
            <p:ph sz="half" idx="2"/>
          </p:nvPr>
        </p:nvSpPr>
        <p:spPr>
          <a:xfrm>
            <a:off x="6184232" y="1323474"/>
            <a:ext cx="5811254" cy="4993105"/>
          </a:xfrm>
        </p:spPr>
        <p:txBody>
          <a:bodyPr>
            <a:noAutofit/>
          </a:bodyPr>
          <a:lstStyle/>
          <a:p>
            <a:r>
              <a:rPr lang="cs-CZ" sz="1800" b="1" i="1" dirty="0">
                <a:latin typeface="Times New Roman" panose="02020603050405020304" pitchFamily="18" charset="0"/>
                <a:cs typeface="Times New Roman" panose="02020603050405020304" pitchFamily="18" charset="0"/>
              </a:rPr>
              <a:t>Osel a stín</a:t>
            </a:r>
          </a:p>
          <a:p>
            <a:pPr algn="just"/>
            <a:r>
              <a:rPr lang="cs-CZ" sz="1800" dirty="0">
                <a:latin typeface="Times New Roman" panose="02020603050405020304" pitchFamily="18" charset="0"/>
                <a:cs typeface="Times New Roman" panose="02020603050405020304" pitchFamily="18" charset="0"/>
              </a:rPr>
              <a:t>V případě </a:t>
            </a:r>
            <a:r>
              <a:rPr lang="cs-CZ" sz="1800" i="1" dirty="0">
                <a:latin typeface="Times New Roman" panose="02020603050405020304" pitchFamily="18" charset="0"/>
                <a:cs typeface="Times New Roman" panose="02020603050405020304" pitchFamily="18" charset="0"/>
              </a:rPr>
              <a:t>Osla a stínu </a:t>
            </a:r>
            <a:r>
              <a:rPr lang="cs-CZ" sz="1800" dirty="0">
                <a:latin typeface="Times New Roman" panose="02020603050405020304" pitchFamily="18" charset="0"/>
                <a:cs typeface="Times New Roman" panose="02020603050405020304" pitchFamily="18" charset="0"/>
              </a:rPr>
              <a:t>se dějištěm stala antická Abdéra (Kocourkov). </a:t>
            </a:r>
            <a:r>
              <a:rPr lang="cs-CZ" sz="1800" i="1" dirty="0">
                <a:latin typeface="Times New Roman" panose="02020603050405020304" pitchFamily="18" charset="0"/>
                <a:cs typeface="Times New Roman" panose="02020603050405020304" pitchFamily="18" charset="0"/>
              </a:rPr>
              <a:t>„Zkusili jsme oživit jakýsi Kocourkov – Abdéru, plující kdesi na rozhraní mezi Nikde a Nikdy, kde antická moudrost a krása by se potkala v půli cestě se současnou hloupostí na svobodném území věčné směšnosti,” </a:t>
            </a:r>
            <a:r>
              <a:rPr lang="cs-CZ" sz="1800" dirty="0">
                <a:latin typeface="Times New Roman" panose="02020603050405020304" pitchFamily="18" charset="0"/>
                <a:cs typeface="Times New Roman" panose="02020603050405020304" pitchFamily="18" charset="0"/>
              </a:rPr>
              <a:t>píší autoři v předmluvě této hry (V&amp;W, 1980 : 21)</a:t>
            </a:r>
          </a:p>
          <a:p>
            <a:pPr algn="just"/>
            <a:r>
              <a:rPr lang="cs-CZ" sz="1800" dirty="0">
                <a:latin typeface="Times New Roman" panose="02020603050405020304" pitchFamily="18" charset="0"/>
                <a:cs typeface="Times New Roman" panose="02020603050405020304" pitchFamily="18" charset="0"/>
              </a:rPr>
              <a:t>Děj hry se točí okolo sporu, který vznikl mezi oslařem </a:t>
            </a:r>
            <a:r>
              <a:rPr lang="cs-CZ" sz="1800" dirty="0" err="1">
                <a:latin typeface="Times New Roman" panose="02020603050405020304" pitchFamily="18" charset="0"/>
                <a:cs typeface="Times New Roman" panose="02020603050405020304" pitchFamily="18" charset="0"/>
              </a:rPr>
              <a:t>Skočdopolisem</a:t>
            </a:r>
            <a:r>
              <a:rPr lang="cs-CZ" sz="1800" dirty="0">
                <a:latin typeface="Times New Roman" panose="02020603050405020304" pitchFamily="18" charset="0"/>
                <a:cs typeface="Times New Roman" panose="02020603050405020304" pitchFamily="18" charset="0"/>
              </a:rPr>
              <a:t> (Voskovec) a zubařem </a:t>
            </a:r>
            <a:r>
              <a:rPr lang="cs-CZ" sz="1800" dirty="0" err="1">
                <a:latin typeface="Times New Roman" panose="02020603050405020304" pitchFamily="18" charset="0"/>
                <a:cs typeface="Times New Roman" panose="02020603050405020304" pitchFamily="18" charset="0"/>
              </a:rPr>
              <a:t>Nejezchlebosem</a:t>
            </a:r>
            <a:r>
              <a:rPr lang="cs-CZ" sz="1800" dirty="0">
                <a:latin typeface="Times New Roman" panose="02020603050405020304" pitchFamily="18" charset="0"/>
                <a:cs typeface="Times New Roman" panose="02020603050405020304" pitchFamily="18" charset="0"/>
              </a:rPr>
              <a:t> (Werich). Tito dva prostí občané se v samém počátku hry dohadují, zda by </a:t>
            </a:r>
            <a:r>
              <a:rPr lang="cs-CZ" sz="1800" dirty="0" err="1">
                <a:latin typeface="Times New Roman" panose="02020603050405020304" pitchFamily="18" charset="0"/>
                <a:cs typeface="Times New Roman" panose="02020603050405020304" pitchFamily="18" charset="0"/>
              </a:rPr>
              <a:t>Nejezchlebos</a:t>
            </a:r>
            <a:r>
              <a:rPr lang="cs-CZ" sz="1800" dirty="0">
                <a:latin typeface="Times New Roman" panose="02020603050405020304" pitchFamily="18" charset="0"/>
                <a:cs typeface="Times New Roman" panose="02020603050405020304" pitchFamily="18" charset="0"/>
              </a:rPr>
              <a:t> měl zaplatit za stín, který vrhá </a:t>
            </a:r>
            <a:r>
              <a:rPr lang="cs-CZ" sz="1800" dirty="0" err="1">
                <a:latin typeface="Times New Roman" panose="02020603050405020304" pitchFamily="18" charset="0"/>
                <a:cs typeface="Times New Roman" panose="02020603050405020304" pitchFamily="18" charset="0"/>
              </a:rPr>
              <a:t>Skočdopolisův</a:t>
            </a:r>
            <a:r>
              <a:rPr lang="cs-CZ" sz="1800" dirty="0">
                <a:latin typeface="Times New Roman" panose="02020603050405020304" pitchFamily="18" charset="0"/>
                <a:cs typeface="Times New Roman" panose="02020603050405020304" pitchFamily="18" charset="0"/>
              </a:rPr>
              <a:t> osel, a ve kterém si unavený </a:t>
            </a:r>
            <a:r>
              <a:rPr lang="cs-CZ" sz="1800" dirty="0" err="1">
                <a:latin typeface="Times New Roman" panose="02020603050405020304" pitchFamily="18" charset="0"/>
                <a:cs typeface="Times New Roman" panose="02020603050405020304" pitchFamily="18" charset="0"/>
              </a:rPr>
              <a:t>Nejezchlebos</a:t>
            </a:r>
            <a:r>
              <a:rPr lang="cs-CZ" sz="1800" dirty="0">
                <a:latin typeface="Times New Roman" panose="02020603050405020304" pitchFamily="18" charset="0"/>
                <a:cs typeface="Times New Roman" panose="02020603050405020304" pitchFamily="18" charset="0"/>
              </a:rPr>
              <a:t> chtěl odpočinout.</a:t>
            </a:r>
          </a:p>
        </p:txBody>
      </p:sp>
    </p:spTree>
    <p:extLst>
      <p:ext uri="{BB962C8B-B14F-4D97-AF65-F5344CB8AC3E}">
        <p14:creationId xmlns:p14="http://schemas.microsoft.com/office/powerpoint/2010/main" val="40582977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002633" y="435746"/>
            <a:ext cx="9905998" cy="1478570"/>
          </a:xfrm>
        </p:spPr>
        <p:txBody>
          <a:bodyPr/>
          <a:lstStyle/>
          <a:p>
            <a:r>
              <a:rPr lang="cs-CZ" dirty="0">
                <a:latin typeface="Times New Roman" panose="02020603050405020304" pitchFamily="18" charset="0"/>
                <a:cs typeface="Times New Roman" panose="02020603050405020304" pitchFamily="18" charset="0"/>
              </a:rPr>
              <a:t>Souběžná avantgardní divadla</a:t>
            </a:r>
          </a:p>
        </p:txBody>
      </p:sp>
      <p:sp>
        <p:nvSpPr>
          <p:cNvPr id="3" name="Zástupný symbol pro obsah 2"/>
          <p:cNvSpPr>
            <a:spLocks noGrp="1"/>
          </p:cNvSpPr>
          <p:nvPr>
            <p:ph sz="half" idx="1"/>
          </p:nvPr>
        </p:nvSpPr>
        <p:spPr>
          <a:xfrm>
            <a:off x="405064" y="1690688"/>
            <a:ext cx="5181600" cy="5001931"/>
          </a:xfrm>
        </p:spPr>
        <p:txBody>
          <a:bodyPr>
            <a:normAutofit fontScale="85000" lnSpcReduction="10000"/>
          </a:bodyPr>
          <a:lstStyle/>
          <a:p>
            <a:pPr algn="just"/>
            <a:r>
              <a:rPr lang="cs-CZ" dirty="0">
                <a:latin typeface="Times New Roman" panose="02020603050405020304" pitchFamily="18" charset="0"/>
                <a:cs typeface="Times New Roman" panose="02020603050405020304" pitchFamily="18" charset="0"/>
              </a:rPr>
              <a:t>Jiří </a:t>
            </a:r>
            <a:r>
              <a:rPr lang="cs-CZ" dirty="0" err="1">
                <a:latin typeface="Times New Roman" panose="02020603050405020304" pitchFamily="18" charset="0"/>
                <a:cs typeface="Times New Roman" panose="02020603050405020304" pitchFamily="18" charset="0"/>
              </a:rPr>
              <a:t>Frejka</a:t>
            </a:r>
            <a:r>
              <a:rPr lang="cs-CZ" dirty="0">
                <a:latin typeface="Times New Roman" panose="02020603050405020304" pitchFamily="18" charset="0"/>
                <a:cs typeface="Times New Roman" panose="02020603050405020304" pitchFamily="18" charset="0"/>
              </a:rPr>
              <a:t> po odchodu z OD zakládá </a:t>
            </a:r>
            <a:r>
              <a:rPr lang="cs-CZ" b="1" dirty="0">
                <a:solidFill>
                  <a:srgbClr val="FF0000"/>
                </a:solidFill>
                <a:latin typeface="Times New Roman" panose="02020603050405020304" pitchFamily="18" charset="0"/>
                <a:cs typeface="Times New Roman" panose="02020603050405020304" pitchFamily="18" charset="0"/>
              </a:rPr>
              <a:t>Divadlo Dada</a:t>
            </a:r>
            <a:r>
              <a:rPr lang="cs-CZ" b="1" dirty="0">
                <a:latin typeface="Times New Roman" panose="02020603050405020304" pitchFamily="18" charset="0"/>
                <a:cs typeface="Times New Roman" panose="02020603050405020304" pitchFamily="18" charset="0"/>
              </a:rPr>
              <a:t> </a:t>
            </a:r>
            <a:r>
              <a:rPr lang="cs-CZ" dirty="0">
                <a:latin typeface="Times New Roman" panose="02020603050405020304" pitchFamily="18" charset="0"/>
                <a:cs typeface="Times New Roman" panose="02020603050405020304" pitchFamily="18" charset="0"/>
              </a:rPr>
              <a:t>(9. 4. 1927) – Umělecká beseda a Divadlo Na </a:t>
            </a:r>
            <a:r>
              <a:rPr lang="cs-CZ" dirty="0" err="1">
                <a:latin typeface="Times New Roman" panose="02020603050405020304" pitchFamily="18" charset="0"/>
                <a:cs typeface="Times New Roman" panose="02020603050405020304" pitchFamily="18" charset="0"/>
              </a:rPr>
              <a:t>Slupi</a:t>
            </a:r>
            <a:r>
              <a:rPr lang="cs-CZ" dirty="0">
                <a:latin typeface="Times New Roman" panose="02020603050405020304" pitchFamily="18" charset="0"/>
                <a:cs typeface="Times New Roman" panose="02020603050405020304" pitchFamily="18" charset="0"/>
              </a:rPr>
              <a:t>, zaniklo po jedné sezóně</a:t>
            </a:r>
          </a:p>
          <a:p>
            <a:pPr algn="just"/>
            <a:r>
              <a:rPr lang="cs-CZ" dirty="0" err="1">
                <a:latin typeface="Times New Roman" panose="02020603050405020304" pitchFamily="18" charset="0"/>
                <a:cs typeface="Times New Roman" panose="02020603050405020304" pitchFamily="18" charset="0"/>
              </a:rPr>
              <a:t>Cocteau</a:t>
            </a:r>
            <a:r>
              <a:rPr lang="cs-CZ" dirty="0">
                <a:latin typeface="Times New Roman" panose="02020603050405020304" pitchFamily="18" charset="0"/>
                <a:cs typeface="Times New Roman" panose="02020603050405020304" pitchFamily="18" charset="0"/>
              </a:rPr>
              <a:t>: </a:t>
            </a:r>
            <a:r>
              <a:rPr lang="cs-CZ" i="1" dirty="0">
                <a:latin typeface="Times New Roman" panose="02020603050405020304" pitchFamily="18" charset="0"/>
                <a:cs typeface="Times New Roman" panose="02020603050405020304" pitchFamily="18" charset="0"/>
              </a:rPr>
              <a:t>Svatebčané na </a:t>
            </a:r>
            <a:r>
              <a:rPr lang="cs-CZ" i="1" dirty="0" err="1">
                <a:latin typeface="Times New Roman" panose="02020603050405020304" pitchFamily="18" charset="0"/>
                <a:cs typeface="Times New Roman" panose="02020603050405020304" pitchFamily="18" charset="0"/>
              </a:rPr>
              <a:t>Eiffelce</a:t>
            </a:r>
            <a:r>
              <a:rPr lang="cs-CZ" i="1" dirty="0">
                <a:latin typeface="Times New Roman" panose="02020603050405020304" pitchFamily="18" charset="0"/>
                <a:cs typeface="Times New Roman" panose="02020603050405020304" pitchFamily="18" charset="0"/>
              </a:rPr>
              <a:t> </a:t>
            </a:r>
            <a:r>
              <a:rPr lang="cs-CZ" dirty="0">
                <a:latin typeface="Times New Roman" panose="02020603050405020304" pitchFamily="18" charset="0"/>
                <a:cs typeface="Times New Roman" panose="02020603050405020304" pitchFamily="18" charset="0"/>
              </a:rPr>
              <a:t>(1927) – básnické a pantomimické hry</a:t>
            </a:r>
          </a:p>
          <a:p>
            <a:pPr algn="just"/>
            <a:r>
              <a:rPr lang="cs-CZ" i="1" dirty="0">
                <a:latin typeface="Times New Roman" panose="02020603050405020304" pitchFamily="18" charset="0"/>
                <a:cs typeface="Times New Roman" panose="02020603050405020304" pitchFamily="18" charset="0"/>
              </a:rPr>
              <a:t>Visací stůl č. 1, Visací stůl č. 2, Třetí zavěšení visacího stolu</a:t>
            </a:r>
          </a:p>
          <a:p>
            <a:pPr algn="just"/>
            <a:r>
              <a:rPr lang="cs-CZ" dirty="0">
                <a:latin typeface="Times New Roman" panose="02020603050405020304" pitchFamily="18" charset="0"/>
                <a:cs typeface="Times New Roman" panose="02020603050405020304" pitchFamily="18" charset="0"/>
              </a:rPr>
              <a:t>Usiloval o vytvoření aktuálně živé, výrazně politické kabaretní revue s typovými figurkami současné komedie dell´arte</a:t>
            </a:r>
          </a:p>
          <a:p>
            <a:pPr algn="just"/>
            <a:r>
              <a:rPr lang="cs-CZ" dirty="0">
                <a:latin typeface="Times New Roman" panose="02020603050405020304" pitchFamily="18" charset="0"/>
                <a:cs typeface="Times New Roman" panose="02020603050405020304" pitchFamily="18" charset="0"/>
              </a:rPr>
              <a:t>Spolupráce: E. F. Burian, M. Hlávka, Iša Krejčí, J. Ježek, F. Zelenka, F. Muzika</a:t>
            </a:r>
          </a:p>
          <a:p>
            <a:endParaRPr lang="cs-CZ" dirty="0">
              <a:latin typeface="Times New Roman" panose="02020603050405020304" pitchFamily="18" charset="0"/>
              <a:cs typeface="Times New Roman" panose="02020603050405020304" pitchFamily="18" charset="0"/>
            </a:endParaRPr>
          </a:p>
        </p:txBody>
      </p:sp>
      <p:sp>
        <p:nvSpPr>
          <p:cNvPr id="4" name="Zástupný symbol pro obsah 3"/>
          <p:cNvSpPr>
            <a:spLocks noGrp="1"/>
          </p:cNvSpPr>
          <p:nvPr>
            <p:ph sz="half" idx="2"/>
          </p:nvPr>
        </p:nvSpPr>
        <p:spPr>
          <a:xfrm>
            <a:off x="5955632" y="1690688"/>
            <a:ext cx="5398168" cy="4486275"/>
          </a:xfrm>
        </p:spPr>
        <p:txBody>
          <a:bodyPr>
            <a:normAutofit fontScale="85000" lnSpcReduction="10000"/>
          </a:bodyPr>
          <a:lstStyle/>
          <a:p>
            <a:r>
              <a:rPr lang="cs-CZ" dirty="0">
                <a:latin typeface="Times New Roman" panose="02020603050405020304" pitchFamily="18" charset="0"/>
                <a:cs typeface="Times New Roman" panose="02020603050405020304" pitchFamily="18" charset="0"/>
              </a:rPr>
              <a:t>Parodie, politická satira, absurdně laděné grotesky, uváděl i klasické texty: </a:t>
            </a:r>
            <a:r>
              <a:rPr lang="cs-CZ" dirty="0" err="1">
                <a:latin typeface="Times New Roman" panose="02020603050405020304" pitchFamily="18" charset="0"/>
                <a:cs typeface="Times New Roman" panose="02020603050405020304" pitchFamily="18" charset="0"/>
              </a:rPr>
              <a:t>Synge</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Sachs</a:t>
            </a:r>
            <a:endParaRPr lang="cs-CZ" dirty="0">
              <a:latin typeface="Times New Roman" panose="02020603050405020304" pitchFamily="18" charset="0"/>
              <a:cs typeface="Times New Roman" panose="02020603050405020304" pitchFamily="18" charset="0"/>
            </a:endParaRPr>
          </a:p>
        </p:txBody>
      </p:sp>
      <p:pic>
        <p:nvPicPr>
          <p:cNvPr id="5" name="Obrázek 4"/>
          <p:cNvPicPr>
            <a:picLocks noChangeAspect="1"/>
          </p:cNvPicPr>
          <p:nvPr/>
        </p:nvPicPr>
        <p:blipFill>
          <a:blip r:embed="rId2"/>
          <a:stretch>
            <a:fillRect/>
          </a:stretch>
        </p:blipFill>
        <p:spPr>
          <a:xfrm>
            <a:off x="5955632" y="2834362"/>
            <a:ext cx="2752224" cy="3858258"/>
          </a:xfrm>
          <a:prstGeom prst="rect">
            <a:avLst/>
          </a:prstGeom>
        </p:spPr>
      </p:pic>
      <p:pic>
        <p:nvPicPr>
          <p:cNvPr id="6" name="Obrázek 5"/>
          <p:cNvPicPr>
            <a:picLocks noChangeAspect="1"/>
          </p:cNvPicPr>
          <p:nvPr/>
        </p:nvPicPr>
        <p:blipFill>
          <a:blip r:embed="rId3"/>
          <a:stretch>
            <a:fillRect/>
          </a:stretch>
        </p:blipFill>
        <p:spPr>
          <a:xfrm>
            <a:off x="9084845" y="2834362"/>
            <a:ext cx="2488576" cy="3858258"/>
          </a:xfrm>
          <a:prstGeom prst="rect">
            <a:avLst/>
          </a:prstGeom>
        </p:spPr>
      </p:pic>
    </p:spTree>
    <p:extLst>
      <p:ext uri="{BB962C8B-B14F-4D97-AF65-F5344CB8AC3E}">
        <p14:creationId xmlns:p14="http://schemas.microsoft.com/office/powerpoint/2010/main" val="28617958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066800" y="140998"/>
            <a:ext cx="9905998" cy="1478570"/>
          </a:xfrm>
        </p:spPr>
        <p:txBody>
          <a:bodyPr/>
          <a:lstStyle/>
          <a:p>
            <a:r>
              <a:rPr lang="cs-CZ" dirty="0">
                <a:latin typeface="Times New Roman" panose="02020603050405020304" pitchFamily="18" charset="0"/>
                <a:cs typeface="Times New Roman" panose="02020603050405020304" pitchFamily="18" charset="0"/>
              </a:rPr>
              <a:t>Další avantgardní scény </a:t>
            </a:r>
          </a:p>
        </p:txBody>
      </p:sp>
      <p:sp>
        <p:nvSpPr>
          <p:cNvPr id="3" name="Zástupný symbol pro obsah 2"/>
          <p:cNvSpPr>
            <a:spLocks noGrp="1"/>
          </p:cNvSpPr>
          <p:nvPr>
            <p:ph sz="half" idx="1"/>
          </p:nvPr>
        </p:nvSpPr>
        <p:spPr>
          <a:xfrm>
            <a:off x="1066800" y="1619568"/>
            <a:ext cx="4878389" cy="3541714"/>
          </a:xfrm>
        </p:spPr>
        <p:txBody>
          <a:bodyPr>
            <a:noAutofit/>
          </a:bodyPr>
          <a:lstStyle/>
          <a:p>
            <a:pPr algn="just"/>
            <a:r>
              <a:rPr lang="cs-CZ" sz="2000" b="1" dirty="0">
                <a:solidFill>
                  <a:srgbClr val="FF0000"/>
                </a:solidFill>
                <a:cs typeface="Times New Roman" panose="02020603050405020304" pitchFamily="18" charset="0"/>
              </a:rPr>
              <a:t>Moderní studio</a:t>
            </a:r>
          </a:p>
          <a:p>
            <a:pPr marL="0" indent="0" algn="just">
              <a:buNone/>
            </a:pPr>
            <a:r>
              <a:rPr lang="cs-CZ" sz="1800" dirty="0">
                <a:cs typeface="Times New Roman" panose="02020603050405020304" pitchFamily="18" charset="0"/>
              </a:rPr>
              <a:t>- zorganizoval </a:t>
            </a:r>
            <a:r>
              <a:rPr lang="cs-CZ" sz="1800" dirty="0" err="1">
                <a:cs typeface="Times New Roman" panose="02020603050405020304" pitchFamily="18" charset="0"/>
              </a:rPr>
              <a:t>Frejka</a:t>
            </a:r>
            <a:r>
              <a:rPr lang="cs-CZ" sz="1800" dirty="0">
                <a:cs typeface="Times New Roman" panose="02020603050405020304" pitchFamily="18" charset="0"/>
              </a:rPr>
              <a:t>, zahájilo v únoru 1929, dramaturg M. Hlávka</a:t>
            </a:r>
          </a:p>
          <a:p>
            <a:pPr marL="0" indent="0" algn="just">
              <a:buNone/>
            </a:pPr>
            <a:r>
              <a:rPr lang="cs-CZ" sz="1800" dirty="0">
                <a:cs typeface="Times New Roman" panose="02020603050405020304" pitchFamily="18" charset="0"/>
              </a:rPr>
              <a:t>- komická zpěvohra </a:t>
            </a:r>
            <a:r>
              <a:rPr lang="cs-CZ" sz="1800" i="1" dirty="0">
                <a:cs typeface="Times New Roman" panose="02020603050405020304" pitchFamily="18" charset="0"/>
              </a:rPr>
              <a:t>Mastičkář</a:t>
            </a:r>
          </a:p>
          <a:p>
            <a:pPr algn="just"/>
            <a:r>
              <a:rPr lang="cs-CZ" sz="1800" i="1" dirty="0">
                <a:cs typeface="Times New Roman" panose="02020603050405020304" pitchFamily="18" charset="0"/>
              </a:rPr>
              <a:t>Hra o </a:t>
            </a:r>
            <a:r>
              <a:rPr lang="cs-CZ" sz="1800" i="1" dirty="0" err="1">
                <a:cs typeface="Times New Roman" panose="02020603050405020304" pitchFamily="18" charset="0"/>
              </a:rPr>
              <a:t>Asagao</a:t>
            </a:r>
            <a:r>
              <a:rPr lang="cs-CZ" sz="1800" dirty="0">
                <a:cs typeface="Times New Roman" panose="02020603050405020304" pitchFamily="18" charset="0"/>
              </a:rPr>
              <a:t>, </a:t>
            </a:r>
            <a:r>
              <a:rPr lang="cs-CZ" sz="1800" i="1" dirty="0">
                <a:cs typeface="Times New Roman" panose="02020603050405020304" pitchFamily="18" charset="0"/>
              </a:rPr>
              <a:t>Romeo a Julie</a:t>
            </a:r>
          </a:p>
          <a:p>
            <a:pPr algn="just"/>
            <a:r>
              <a:rPr lang="cs-CZ" sz="1800" dirty="0">
                <a:cs typeface="Times New Roman" panose="02020603050405020304" pitchFamily="18" charset="0"/>
              </a:rPr>
              <a:t>Součástí studia Burianův voiceband</a:t>
            </a:r>
          </a:p>
          <a:p>
            <a:pPr algn="just"/>
            <a:r>
              <a:rPr lang="cs-CZ" sz="1800" dirty="0">
                <a:cs typeface="Times New Roman" panose="02020603050405020304" pitchFamily="18" charset="0"/>
              </a:rPr>
              <a:t>Wolkerova </a:t>
            </a:r>
            <a:r>
              <a:rPr lang="cs-CZ" sz="1800" i="1" dirty="0">
                <a:cs typeface="Times New Roman" panose="02020603050405020304" pitchFamily="18" charset="0"/>
              </a:rPr>
              <a:t>Nemocnice</a:t>
            </a:r>
            <a:r>
              <a:rPr lang="cs-CZ" sz="1800" dirty="0">
                <a:cs typeface="Times New Roman" panose="02020603050405020304" pitchFamily="18" charset="0"/>
              </a:rPr>
              <a:t> – první Burianova režie</a:t>
            </a:r>
          </a:p>
          <a:p>
            <a:pPr algn="just"/>
            <a:r>
              <a:rPr lang="cs-CZ" sz="1800" u="sng" dirty="0">
                <a:cs typeface="Times New Roman" panose="02020603050405020304" pitchFamily="18" charset="0"/>
              </a:rPr>
              <a:t>A. Jochmanová: Jiří </a:t>
            </a:r>
            <a:r>
              <a:rPr lang="cs-CZ" sz="1800" u="sng" dirty="0" err="1">
                <a:cs typeface="Times New Roman" panose="02020603050405020304" pitchFamily="18" charset="0"/>
              </a:rPr>
              <a:t>Frejka</a:t>
            </a:r>
            <a:r>
              <a:rPr lang="cs-CZ" sz="1800" u="sng" dirty="0">
                <a:cs typeface="Times New Roman" panose="02020603050405020304" pitchFamily="18" charset="0"/>
              </a:rPr>
              <a:t> a Moderní studio</a:t>
            </a:r>
          </a:p>
          <a:p>
            <a:pPr algn="just"/>
            <a:r>
              <a:rPr lang="cs-CZ" sz="1800" dirty="0">
                <a:cs typeface="Times New Roman" panose="02020603050405020304" pitchFamily="18" charset="0"/>
              </a:rPr>
              <a:t>https://digilib.phil.muni.cz/bitstream/handle/11222.digilib/114516/Q_Theatrologica_10-2007-1_4.pdf?sequence=1</a:t>
            </a:r>
          </a:p>
        </p:txBody>
      </p:sp>
      <p:sp>
        <p:nvSpPr>
          <p:cNvPr id="4" name="Zástupný symbol pro obsah 3"/>
          <p:cNvSpPr>
            <a:spLocks noGrp="1"/>
          </p:cNvSpPr>
          <p:nvPr>
            <p:ph sz="half" idx="2"/>
          </p:nvPr>
        </p:nvSpPr>
        <p:spPr>
          <a:xfrm>
            <a:off x="6172200" y="1825624"/>
            <a:ext cx="5181600" cy="4755649"/>
          </a:xfrm>
        </p:spPr>
        <p:txBody>
          <a:bodyPr>
            <a:normAutofit/>
          </a:bodyPr>
          <a:lstStyle/>
          <a:p>
            <a:r>
              <a:rPr lang="cs-CZ" sz="1800" b="1" dirty="0">
                <a:cs typeface="Times New Roman" panose="02020603050405020304" pitchFamily="18" charset="0"/>
              </a:rPr>
              <a:t>Vladimír </a:t>
            </a:r>
            <a:r>
              <a:rPr lang="cs-CZ" sz="1800" b="1" dirty="0" err="1">
                <a:cs typeface="Times New Roman" panose="02020603050405020304" pitchFamily="18" charset="0"/>
              </a:rPr>
              <a:t>Gamza</a:t>
            </a:r>
            <a:endParaRPr lang="cs-CZ" sz="1800" b="1" dirty="0">
              <a:cs typeface="Times New Roman" panose="02020603050405020304" pitchFamily="18" charset="0"/>
            </a:endParaRPr>
          </a:p>
          <a:p>
            <a:r>
              <a:rPr lang="cs-CZ" sz="1800" dirty="0">
                <a:cs typeface="Times New Roman" panose="02020603050405020304" pitchFamily="18" charset="0"/>
              </a:rPr>
              <a:t>1924: v Brně pod patronací Mahena založil </a:t>
            </a:r>
            <a:r>
              <a:rPr lang="cs-CZ" sz="2000" b="1" dirty="0">
                <a:solidFill>
                  <a:srgbClr val="FF0000"/>
                </a:solidFill>
                <a:cs typeface="Times New Roman" panose="02020603050405020304" pitchFamily="18" charset="0"/>
              </a:rPr>
              <a:t>České studio</a:t>
            </a:r>
            <a:r>
              <a:rPr lang="cs-CZ" dirty="0">
                <a:solidFill>
                  <a:srgbClr val="FF0000"/>
                </a:solidFill>
                <a:cs typeface="Times New Roman" panose="02020603050405020304" pitchFamily="18" charset="0"/>
              </a:rPr>
              <a:t>, </a:t>
            </a:r>
            <a:r>
              <a:rPr lang="cs-CZ" sz="1800" dirty="0">
                <a:cs typeface="Times New Roman" panose="02020603050405020304" pitchFamily="18" charset="0"/>
              </a:rPr>
              <a:t>scéna mladých umělců vedená </a:t>
            </a:r>
            <a:r>
              <a:rPr lang="cs-CZ" sz="1800" dirty="0" err="1">
                <a:cs typeface="Times New Roman" panose="02020603050405020304" pitchFamily="18" charset="0"/>
              </a:rPr>
              <a:t>Gamzou</a:t>
            </a:r>
            <a:r>
              <a:rPr lang="cs-CZ" sz="1800" dirty="0">
                <a:cs typeface="Times New Roman" panose="02020603050405020304" pitchFamily="18" charset="0"/>
              </a:rPr>
              <a:t> a Bezdíčkem, po roce zaniklo</a:t>
            </a:r>
          </a:p>
          <a:p>
            <a:r>
              <a:rPr lang="cs-CZ" sz="1800" dirty="0">
                <a:cs typeface="Times New Roman" panose="02020603050405020304" pitchFamily="18" charset="0"/>
              </a:rPr>
              <a:t>1925: zakládá s </a:t>
            </a:r>
            <a:r>
              <a:rPr lang="cs-CZ" sz="1800" dirty="0" err="1">
                <a:cs typeface="Times New Roman" panose="02020603050405020304" pitchFamily="18" charset="0"/>
              </a:rPr>
              <a:t>Longenem</a:t>
            </a:r>
            <a:r>
              <a:rPr lang="cs-CZ" sz="1800" dirty="0">
                <a:cs typeface="Times New Roman" panose="02020603050405020304" pitchFamily="18" charset="0"/>
              </a:rPr>
              <a:t> </a:t>
            </a:r>
            <a:r>
              <a:rPr lang="cs-CZ" sz="1800" b="1" dirty="0" err="1">
                <a:cs typeface="Times New Roman" panose="02020603050405020304" pitchFamily="18" charset="0"/>
              </a:rPr>
              <a:t>Sečesteal</a:t>
            </a:r>
            <a:r>
              <a:rPr lang="cs-CZ" sz="1800" dirty="0">
                <a:cs typeface="Times New Roman" panose="02020603050405020304" pitchFamily="18" charset="0"/>
              </a:rPr>
              <a:t> (Sdružené ensembly Českého studia a E. A. </a:t>
            </a:r>
            <a:r>
              <a:rPr lang="cs-CZ" sz="1800" dirty="0" err="1">
                <a:cs typeface="Times New Roman" panose="02020603050405020304" pitchFamily="18" charset="0"/>
              </a:rPr>
              <a:t>Longena</a:t>
            </a:r>
            <a:r>
              <a:rPr lang="cs-CZ" sz="1800" dirty="0">
                <a:cs typeface="Times New Roman" panose="02020603050405020304" pitchFamily="18" charset="0"/>
              </a:rPr>
              <a:t>)</a:t>
            </a:r>
          </a:p>
          <a:p>
            <a:r>
              <a:rPr lang="cs-CZ" sz="1800" dirty="0">
                <a:cs typeface="Times New Roman" panose="02020603050405020304" pitchFamily="18" charset="0"/>
              </a:rPr>
              <a:t>po měsíci zkoušení uvádí SEČESTEAL v Kolíně tři </a:t>
            </a:r>
            <a:r>
              <a:rPr lang="cs-CZ" sz="1800" dirty="0" err="1">
                <a:cs typeface="Times New Roman" panose="02020603050405020304" pitchFamily="18" charset="0"/>
              </a:rPr>
              <a:t>Longenovy</a:t>
            </a:r>
            <a:r>
              <a:rPr lang="cs-CZ" sz="1800" dirty="0">
                <a:cs typeface="Times New Roman" panose="02020603050405020304" pitchFamily="18" charset="0"/>
              </a:rPr>
              <a:t> inscenace: </a:t>
            </a:r>
            <a:r>
              <a:rPr lang="cs-CZ" sz="1800" i="1" dirty="0">
                <a:cs typeface="Times New Roman" panose="02020603050405020304" pitchFamily="18" charset="0"/>
              </a:rPr>
              <a:t>Otroky </a:t>
            </a:r>
            <a:r>
              <a:rPr lang="cs-CZ" sz="1800" dirty="0">
                <a:cs typeface="Times New Roman" panose="02020603050405020304" pitchFamily="18" charset="0"/>
              </a:rPr>
              <a:t>G. </a:t>
            </a:r>
            <a:r>
              <a:rPr lang="cs-CZ" sz="1800" dirty="0" err="1">
                <a:cs typeface="Times New Roman" panose="02020603050405020304" pitchFamily="18" charset="0"/>
              </a:rPr>
              <a:t>Bouhéliera</a:t>
            </a:r>
            <a:r>
              <a:rPr lang="cs-CZ" sz="1800" dirty="0">
                <a:cs typeface="Times New Roman" panose="02020603050405020304" pitchFamily="18" charset="0"/>
              </a:rPr>
              <a:t>, Kischovu </a:t>
            </a:r>
            <a:r>
              <a:rPr lang="cs-CZ" sz="1800" i="1" dirty="0">
                <a:cs typeface="Times New Roman" panose="02020603050405020304" pitchFamily="18" charset="0"/>
              </a:rPr>
              <a:t>Matku vražednici </a:t>
            </a:r>
            <a:r>
              <a:rPr lang="cs-CZ" sz="1800" dirty="0">
                <a:cs typeface="Times New Roman" panose="02020603050405020304" pitchFamily="18" charset="0"/>
              </a:rPr>
              <a:t>a </a:t>
            </a:r>
            <a:r>
              <a:rPr lang="cs-CZ" sz="1800" dirty="0" err="1">
                <a:cs typeface="Times New Roman" panose="02020603050405020304" pitchFamily="18" charset="0"/>
              </a:rPr>
              <a:t>Longenovu</a:t>
            </a:r>
            <a:r>
              <a:rPr lang="cs-CZ" sz="1800" dirty="0">
                <a:cs typeface="Times New Roman" panose="02020603050405020304" pitchFamily="18" charset="0"/>
              </a:rPr>
              <a:t> hru </a:t>
            </a:r>
            <a:r>
              <a:rPr lang="cs-CZ" sz="1800" i="1" dirty="0">
                <a:cs typeface="Times New Roman" panose="02020603050405020304" pitchFamily="18" charset="0"/>
              </a:rPr>
              <a:t>Dezertér z </a:t>
            </a:r>
            <a:r>
              <a:rPr lang="cs-CZ" sz="1800" i="1" dirty="0" err="1">
                <a:cs typeface="Times New Roman" panose="02020603050405020304" pitchFamily="18" charset="0"/>
              </a:rPr>
              <a:t>Volšan</a:t>
            </a:r>
            <a:r>
              <a:rPr lang="cs-CZ" sz="1800" i="1" dirty="0">
                <a:cs typeface="Times New Roman" panose="02020603050405020304" pitchFamily="18" charset="0"/>
              </a:rPr>
              <a:t> </a:t>
            </a:r>
            <a:r>
              <a:rPr lang="cs-CZ" sz="1800" dirty="0">
                <a:cs typeface="Times New Roman" panose="02020603050405020304" pitchFamily="18" charset="0"/>
              </a:rPr>
              <a:t>, soubor se v průběhu prázdnin pro ideové rozpory mezi dvěma vůdčími osobnostmi rozpadá  </a:t>
            </a:r>
          </a:p>
        </p:txBody>
      </p:sp>
    </p:spTree>
    <p:extLst>
      <p:ext uri="{BB962C8B-B14F-4D97-AF65-F5344CB8AC3E}">
        <p14:creationId xmlns:p14="http://schemas.microsoft.com/office/powerpoint/2010/main" val="28889457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latin typeface="Times New Roman" panose="02020603050405020304" pitchFamily="18" charset="0"/>
                <a:cs typeface="Times New Roman" panose="02020603050405020304" pitchFamily="18" charset="0"/>
              </a:rPr>
              <a:t>Umělecké studio – Vladimír </a:t>
            </a:r>
            <a:r>
              <a:rPr lang="cs-CZ" dirty="0" err="1">
                <a:latin typeface="Times New Roman" panose="02020603050405020304" pitchFamily="18" charset="0"/>
                <a:cs typeface="Times New Roman" panose="02020603050405020304" pitchFamily="18" charset="0"/>
              </a:rPr>
              <a:t>Gamza</a:t>
            </a:r>
            <a:endParaRPr lang="cs-CZ" dirty="0">
              <a:latin typeface="Times New Roman" panose="02020603050405020304" pitchFamily="18" charset="0"/>
              <a:cs typeface="Times New Roman" panose="02020603050405020304" pitchFamily="18" charset="0"/>
            </a:endParaRPr>
          </a:p>
        </p:txBody>
      </p:sp>
      <p:sp>
        <p:nvSpPr>
          <p:cNvPr id="3" name="Zástupný symbol pro obsah 2"/>
          <p:cNvSpPr>
            <a:spLocks noGrp="1"/>
          </p:cNvSpPr>
          <p:nvPr>
            <p:ph sz="half" idx="1"/>
          </p:nvPr>
        </p:nvSpPr>
        <p:spPr>
          <a:xfrm>
            <a:off x="838200" y="1825625"/>
            <a:ext cx="5181600" cy="4707522"/>
          </a:xfrm>
        </p:spPr>
        <p:txBody>
          <a:bodyPr>
            <a:normAutofit fontScale="85000" lnSpcReduction="20000"/>
          </a:bodyPr>
          <a:lstStyle/>
          <a:p>
            <a:pPr algn="just"/>
            <a:r>
              <a:rPr lang="cs-CZ" dirty="0">
                <a:cs typeface="Times New Roman" panose="02020603050405020304" pitchFamily="18" charset="0"/>
              </a:rPr>
              <a:t>Zakládá </a:t>
            </a:r>
            <a:r>
              <a:rPr lang="cs-CZ" dirty="0" err="1">
                <a:cs typeface="Times New Roman" panose="02020603050405020304" pitchFamily="18" charset="0"/>
              </a:rPr>
              <a:t>Gamza</a:t>
            </a:r>
            <a:r>
              <a:rPr lang="cs-CZ" dirty="0">
                <a:cs typeface="Times New Roman" panose="02020603050405020304" pitchFamily="18" charset="0"/>
              </a:rPr>
              <a:t> v Praze v roce 1926, v Umělecké Besedě</a:t>
            </a:r>
          </a:p>
          <a:p>
            <a:pPr algn="just"/>
            <a:r>
              <a:rPr lang="cs-CZ" dirty="0">
                <a:cs typeface="Times New Roman" panose="02020603050405020304" pitchFamily="18" charset="0"/>
              </a:rPr>
              <a:t>Hlásí se svou poetikou k </a:t>
            </a:r>
            <a:r>
              <a:rPr lang="cs-CZ" dirty="0" err="1">
                <a:cs typeface="Times New Roman" panose="02020603050405020304" pitchFamily="18" charset="0"/>
              </a:rPr>
              <a:t>MCHTu</a:t>
            </a:r>
            <a:r>
              <a:rPr lang="cs-CZ" dirty="0">
                <a:cs typeface="Times New Roman" panose="02020603050405020304" pitchFamily="18" charset="0"/>
              </a:rPr>
              <a:t> a </a:t>
            </a:r>
            <a:r>
              <a:rPr lang="cs-CZ" dirty="0" err="1">
                <a:cs typeface="Times New Roman" panose="02020603050405020304" pitchFamily="18" charset="0"/>
              </a:rPr>
              <a:t>Vachtangovovi</a:t>
            </a:r>
            <a:endParaRPr lang="cs-CZ" dirty="0">
              <a:cs typeface="Times New Roman" panose="02020603050405020304" pitchFamily="18" charset="0"/>
            </a:endParaRPr>
          </a:p>
          <a:p>
            <a:pPr algn="just"/>
            <a:r>
              <a:rPr lang="cs-CZ" dirty="0">
                <a:cs typeface="Times New Roman" panose="02020603050405020304" pitchFamily="18" charset="0"/>
              </a:rPr>
              <a:t>Hry </a:t>
            </a:r>
            <a:r>
              <a:rPr lang="cs-CZ" dirty="0" err="1">
                <a:cs typeface="Times New Roman" panose="02020603050405020304" pitchFamily="18" charset="0"/>
              </a:rPr>
              <a:t>Acharda</a:t>
            </a:r>
            <a:r>
              <a:rPr lang="cs-CZ" dirty="0">
                <a:cs typeface="Times New Roman" panose="02020603050405020304" pitchFamily="18" charset="0"/>
              </a:rPr>
              <a:t>, Dickense, Gogola, Shawa, Šrámka</a:t>
            </a:r>
          </a:p>
          <a:p>
            <a:pPr algn="just"/>
            <a:r>
              <a:rPr lang="cs-CZ" dirty="0">
                <a:cs typeface="Times New Roman" panose="02020603050405020304" pitchFamily="18" charset="0"/>
              </a:rPr>
              <a:t>Po roce zaniklo</a:t>
            </a:r>
          </a:p>
          <a:p>
            <a:pPr algn="just"/>
            <a:r>
              <a:rPr lang="cs-CZ" dirty="0">
                <a:cs typeface="Times New Roman" panose="02020603050405020304" pitchFamily="18" charset="0"/>
              </a:rPr>
              <a:t>poslední inscenací Uměleckého studia se stává aktualizovaná adaptace Shakespearovy </a:t>
            </a:r>
            <a:r>
              <a:rPr lang="cs-CZ" i="1" dirty="0">
                <a:cs typeface="Times New Roman" panose="02020603050405020304" pitchFamily="18" charset="0"/>
              </a:rPr>
              <a:t>Dvanácté noci </a:t>
            </a:r>
            <a:r>
              <a:rPr lang="cs-CZ" dirty="0">
                <a:cs typeface="Times New Roman" panose="02020603050405020304" pitchFamily="18" charset="0"/>
              </a:rPr>
              <a:t>, v režii V. </a:t>
            </a:r>
            <a:r>
              <a:rPr lang="cs-CZ" dirty="0" err="1">
                <a:cs typeface="Times New Roman" panose="02020603050405020304" pitchFamily="18" charset="0"/>
              </a:rPr>
              <a:t>Gamzy</a:t>
            </a:r>
            <a:r>
              <a:rPr lang="cs-CZ" dirty="0">
                <a:cs typeface="Times New Roman" panose="02020603050405020304" pitchFamily="18" charset="0"/>
              </a:rPr>
              <a:t> byla zřejmá inspirace prací J. </a:t>
            </a:r>
            <a:r>
              <a:rPr lang="cs-CZ">
                <a:cs typeface="Times New Roman" panose="02020603050405020304" pitchFamily="18" charset="0"/>
              </a:rPr>
              <a:t>B. Vachtangova</a:t>
            </a:r>
            <a:r>
              <a:rPr lang="cs-CZ" dirty="0">
                <a:cs typeface="Times New Roman" panose="02020603050405020304" pitchFamily="18" charset="0"/>
              </a:rPr>
              <a:t>, zejména jeho legendární inscenací </a:t>
            </a:r>
            <a:r>
              <a:rPr lang="cs-CZ" dirty="0" err="1">
                <a:cs typeface="Times New Roman" panose="02020603050405020304" pitchFamily="18" charset="0"/>
              </a:rPr>
              <a:t>Gozziho</a:t>
            </a:r>
            <a:r>
              <a:rPr lang="cs-CZ" dirty="0">
                <a:cs typeface="Times New Roman" panose="02020603050405020304" pitchFamily="18" charset="0"/>
              </a:rPr>
              <a:t> </a:t>
            </a:r>
            <a:r>
              <a:rPr lang="cs-CZ" i="1" dirty="0">
                <a:cs typeface="Times New Roman" panose="02020603050405020304" pitchFamily="18" charset="0"/>
              </a:rPr>
              <a:t>Princezna </a:t>
            </a:r>
            <a:r>
              <a:rPr lang="cs-CZ" i="1" dirty="0" err="1">
                <a:cs typeface="Times New Roman" panose="02020603050405020304" pitchFamily="18" charset="0"/>
              </a:rPr>
              <a:t>Turandot</a:t>
            </a:r>
            <a:r>
              <a:rPr lang="cs-CZ" i="1" dirty="0">
                <a:cs typeface="Times New Roman" panose="02020603050405020304" pitchFamily="18" charset="0"/>
              </a:rPr>
              <a:t> </a:t>
            </a:r>
            <a:endParaRPr lang="cs-CZ" dirty="0">
              <a:cs typeface="Times New Roman" panose="02020603050405020304" pitchFamily="18" charset="0"/>
            </a:endParaRPr>
          </a:p>
        </p:txBody>
      </p:sp>
      <p:pic>
        <p:nvPicPr>
          <p:cNvPr id="5" name="Zástupný symbol pro obsah 4"/>
          <p:cNvPicPr>
            <a:picLocks noGrp="1" noChangeAspect="1"/>
          </p:cNvPicPr>
          <p:nvPr>
            <p:ph sz="half" idx="2"/>
          </p:nvPr>
        </p:nvPicPr>
        <p:blipFill>
          <a:blip r:embed="rId2"/>
          <a:stretch>
            <a:fillRect/>
          </a:stretch>
        </p:blipFill>
        <p:spPr>
          <a:xfrm>
            <a:off x="6172200" y="2166144"/>
            <a:ext cx="5181600" cy="3670300"/>
          </a:xfrm>
          <a:prstGeom prst="rect">
            <a:avLst/>
          </a:prstGeom>
        </p:spPr>
      </p:pic>
      <p:sp>
        <p:nvSpPr>
          <p:cNvPr id="6" name="TextovéPole 5"/>
          <p:cNvSpPr txBox="1"/>
          <p:nvPr/>
        </p:nvSpPr>
        <p:spPr>
          <a:xfrm>
            <a:off x="6665495" y="6075947"/>
            <a:ext cx="4271210" cy="369332"/>
          </a:xfrm>
          <a:prstGeom prst="rect">
            <a:avLst/>
          </a:prstGeom>
          <a:noFill/>
        </p:spPr>
        <p:txBody>
          <a:bodyPr wrap="square" rtlCol="0">
            <a:spAutoFit/>
          </a:bodyPr>
          <a:lstStyle/>
          <a:p>
            <a:r>
              <a:rPr lang="cs-CZ" dirty="0">
                <a:latin typeface="Times New Roman" panose="02020603050405020304" pitchFamily="18" charset="0"/>
                <a:cs typeface="Times New Roman" panose="02020603050405020304" pitchFamily="18" charset="0"/>
              </a:rPr>
              <a:t>A. </a:t>
            </a:r>
            <a:r>
              <a:rPr lang="cs-CZ" dirty="0" err="1">
                <a:latin typeface="Times New Roman" panose="02020603050405020304" pitchFamily="18" charset="0"/>
                <a:cs typeface="Times New Roman" panose="02020603050405020304" pitchFamily="18" charset="0"/>
              </a:rPr>
              <a:t>Block</a:t>
            </a:r>
            <a:r>
              <a:rPr lang="cs-CZ" dirty="0">
                <a:latin typeface="Times New Roman" panose="02020603050405020304" pitchFamily="18" charset="0"/>
                <a:cs typeface="Times New Roman" panose="02020603050405020304" pitchFamily="18" charset="0"/>
              </a:rPr>
              <a:t>: </a:t>
            </a:r>
            <a:r>
              <a:rPr lang="cs-CZ" i="1" dirty="0">
                <a:latin typeface="Times New Roman" panose="02020603050405020304" pitchFamily="18" charset="0"/>
                <a:cs typeface="Times New Roman" panose="02020603050405020304" pitchFamily="18" charset="0"/>
              </a:rPr>
              <a:t>Růže a kříž</a:t>
            </a:r>
          </a:p>
        </p:txBody>
      </p:sp>
    </p:spTree>
    <p:extLst>
      <p:ext uri="{BB962C8B-B14F-4D97-AF65-F5344CB8AC3E}">
        <p14:creationId xmlns:p14="http://schemas.microsoft.com/office/powerpoint/2010/main" val="32030125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933264" y="174643"/>
            <a:ext cx="9905998" cy="1478570"/>
          </a:xfrm>
        </p:spPr>
        <p:txBody>
          <a:bodyPr/>
          <a:lstStyle/>
          <a:p>
            <a:r>
              <a:rPr lang="cs-CZ" dirty="0">
                <a:latin typeface="Times New Roman" panose="02020603050405020304" pitchFamily="18" charset="0"/>
                <a:cs typeface="Times New Roman" panose="02020603050405020304" pitchFamily="18" charset="0"/>
              </a:rPr>
              <a:t>Devětsil</a:t>
            </a:r>
          </a:p>
        </p:txBody>
      </p:sp>
      <p:pic>
        <p:nvPicPr>
          <p:cNvPr id="5" name="Zástupný symbol pro obsah 4"/>
          <p:cNvPicPr>
            <a:picLocks noGrp="1" noChangeAspect="1"/>
          </p:cNvPicPr>
          <p:nvPr>
            <p:ph sz="half" idx="1"/>
          </p:nvPr>
        </p:nvPicPr>
        <p:blipFill>
          <a:blip r:embed="rId2"/>
          <a:stretch>
            <a:fillRect/>
          </a:stretch>
        </p:blipFill>
        <p:spPr>
          <a:xfrm>
            <a:off x="933264" y="1475083"/>
            <a:ext cx="4762126" cy="4771651"/>
          </a:xfrm>
          <a:prstGeom prst="rect">
            <a:avLst/>
          </a:prstGeom>
        </p:spPr>
      </p:pic>
      <p:sp>
        <p:nvSpPr>
          <p:cNvPr id="4" name="Zástupný symbol pro obsah 3"/>
          <p:cNvSpPr>
            <a:spLocks noGrp="1"/>
          </p:cNvSpPr>
          <p:nvPr>
            <p:ph sz="half" idx="2"/>
          </p:nvPr>
        </p:nvSpPr>
        <p:spPr>
          <a:xfrm>
            <a:off x="6172200" y="541422"/>
            <a:ext cx="5181600" cy="5883442"/>
          </a:xfrm>
        </p:spPr>
        <p:txBody>
          <a:bodyPr>
            <a:normAutofit fontScale="85000" lnSpcReduction="10000"/>
          </a:bodyPr>
          <a:lstStyle/>
          <a:p>
            <a:pPr algn="just"/>
            <a:r>
              <a:rPr lang="cs-CZ" dirty="0">
                <a:latin typeface="Times New Roman" panose="02020603050405020304" pitchFamily="18" charset="0"/>
                <a:cs typeface="Times New Roman" panose="02020603050405020304" pitchFamily="18" charset="0"/>
              </a:rPr>
              <a:t>Devětsil, založený v říjnu 1920 – sdružení příslušníků mladé generace umělců a teoretiků umění. Mezi členy tohoto uskupení patřil např. A. Černík, J. Frič, J. Havlíček, A. </a:t>
            </a:r>
            <a:r>
              <a:rPr lang="cs-CZ" dirty="0" err="1">
                <a:latin typeface="Times New Roman" panose="02020603050405020304" pitchFamily="18" charset="0"/>
                <a:cs typeface="Times New Roman" panose="02020603050405020304" pitchFamily="18" charset="0"/>
              </a:rPr>
              <a:t>Hoffmeister</a:t>
            </a:r>
            <a:r>
              <a:rPr lang="cs-CZ" dirty="0">
                <a:latin typeface="Times New Roman" panose="02020603050405020304" pitchFamily="18" charset="0"/>
                <a:cs typeface="Times New Roman" panose="02020603050405020304" pitchFamily="18" charset="0"/>
              </a:rPr>
              <a:t>, J. Seifert, I. Suk, L. </a:t>
            </a:r>
            <a:r>
              <a:rPr lang="cs-CZ" dirty="0" err="1">
                <a:latin typeface="Times New Roman" panose="02020603050405020304" pitchFamily="18" charset="0"/>
                <a:cs typeface="Times New Roman" panose="02020603050405020304" pitchFamily="18" charset="0"/>
              </a:rPr>
              <a:t>Süss</a:t>
            </a:r>
            <a:r>
              <a:rPr lang="cs-CZ" dirty="0">
                <a:latin typeface="Times New Roman" panose="02020603050405020304" pitchFamily="18" charset="0"/>
                <a:cs typeface="Times New Roman" panose="02020603050405020304" pitchFamily="18" charset="0"/>
              </a:rPr>
              <a:t>, V. </a:t>
            </a:r>
            <a:r>
              <a:rPr lang="cs-CZ" dirty="0" err="1">
                <a:latin typeface="Times New Roman" panose="02020603050405020304" pitchFamily="18" charset="0"/>
                <a:cs typeface="Times New Roman" panose="02020603050405020304" pitchFamily="18" charset="0"/>
              </a:rPr>
              <a:t>Štulc</a:t>
            </a:r>
            <a:r>
              <a:rPr lang="cs-CZ" dirty="0">
                <a:latin typeface="Times New Roman" panose="02020603050405020304" pitchFamily="18" charset="0"/>
                <a:cs typeface="Times New Roman" panose="02020603050405020304" pitchFamily="18" charset="0"/>
              </a:rPr>
              <a:t>, K. Vaněk, K. Veselík, </a:t>
            </a:r>
            <a:r>
              <a:rPr lang="cs-CZ" dirty="0" err="1">
                <a:latin typeface="Times New Roman" panose="02020603050405020304" pitchFamily="18" charset="0"/>
                <a:cs typeface="Times New Roman" panose="02020603050405020304" pitchFamily="18" charset="0"/>
              </a:rPr>
              <a:t>A.Wachsmann</a:t>
            </a:r>
            <a:r>
              <a:rPr lang="cs-CZ" dirty="0">
                <a:latin typeface="Times New Roman" panose="02020603050405020304" pitchFamily="18" charset="0"/>
                <a:cs typeface="Times New Roman" panose="02020603050405020304" pitchFamily="18" charset="0"/>
              </a:rPr>
              <a:t>, později Píša, Václavek, Wolker, Biebl, Konrád, Nezval, </a:t>
            </a:r>
            <a:r>
              <a:rPr lang="cs-CZ" dirty="0" err="1">
                <a:latin typeface="Times New Roman" panose="02020603050405020304" pitchFamily="18" charset="0"/>
                <a:cs typeface="Times New Roman" panose="02020603050405020304" pitchFamily="18" charset="0"/>
              </a:rPr>
              <a:t>Honzl</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Feuerstein</a:t>
            </a:r>
            <a:r>
              <a:rPr lang="cs-CZ" dirty="0">
                <a:latin typeface="Times New Roman" panose="02020603050405020304" pitchFamily="18" charset="0"/>
                <a:cs typeface="Times New Roman" panose="02020603050405020304" pitchFamily="18" charset="0"/>
              </a:rPr>
              <a:t>, Štyrský, </a:t>
            </a:r>
            <a:r>
              <a:rPr lang="cs-CZ" dirty="0" err="1">
                <a:latin typeface="Times New Roman" panose="02020603050405020304" pitchFamily="18" charset="0"/>
                <a:cs typeface="Times New Roman" panose="02020603050405020304" pitchFamily="18" charset="0"/>
              </a:rPr>
              <a:t>Toyen</a:t>
            </a:r>
            <a:r>
              <a:rPr lang="cs-CZ" dirty="0">
                <a:latin typeface="Times New Roman" panose="02020603050405020304" pitchFamily="18" charset="0"/>
                <a:cs typeface="Times New Roman" panose="02020603050405020304" pitchFamily="18" charset="0"/>
              </a:rPr>
              <a:t>, Voskovec, Werich aj. Cílem bylo vytvořit si vlastní tvůrčí linii, realizovat rozličné kulturní akce v duchu socialistického hnutí, recitační večery, divadelní představení, populárně naučné přednášky o umění.</a:t>
            </a:r>
          </a:p>
          <a:p>
            <a:pPr algn="just"/>
            <a:r>
              <a:rPr lang="cs-CZ" dirty="0">
                <a:latin typeface="Times New Roman" panose="02020603050405020304" pitchFamily="18" charset="0"/>
                <a:cs typeface="Times New Roman" panose="02020603050405020304" pitchFamily="18" charset="0"/>
              </a:rPr>
              <a:t>V prosinci 1923 je založen Brněnský Devětsil, který má stejný program jako pražské ústředí, obě sekce spolu úzce spolupracují.</a:t>
            </a:r>
          </a:p>
        </p:txBody>
      </p:sp>
    </p:spTree>
    <p:extLst>
      <p:ext uri="{BB962C8B-B14F-4D97-AF65-F5344CB8AC3E}">
        <p14:creationId xmlns:p14="http://schemas.microsoft.com/office/powerpoint/2010/main" val="25104708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E7049C5-DBF8-47CA-A1F0-9B77451CEA65}"/>
              </a:ext>
            </a:extLst>
          </p:cNvPr>
          <p:cNvSpPr>
            <a:spLocks noGrp="1"/>
          </p:cNvSpPr>
          <p:nvPr>
            <p:ph type="title"/>
          </p:nvPr>
        </p:nvSpPr>
        <p:spPr/>
        <p:txBody>
          <a:bodyPr/>
          <a:lstStyle/>
          <a:p>
            <a:r>
              <a:rPr lang="cs-CZ" dirty="0"/>
              <a:t>Toyen</a:t>
            </a:r>
          </a:p>
        </p:txBody>
      </p:sp>
      <p:pic>
        <p:nvPicPr>
          <p:cNvPr id="4" name="Zástupný obsah 3">
            <a:extLst>
              <a:ext uri="{FF2B5EF4-FFF2-40B4-BE49-F238E27FC236}">
                <a16:creationId xmlns:a16="http://schemas.microsoft.com/office/drawing/2014/main" id="{A8DE211C-014B-42E9-9142-D296B8D44525}"/>
              </a:ext>
            </a:extLst>
          </p:cNvPr>
          <p:cNvPicPr>
            <a:picLocks noGrp="1" noChangeAspect="1"/>
          </p:cNvPicPr>
          <p:nvPr>
            <p:ph idx="1"/>
          </p:nvPr>
        </p:nvPicPr>
        <p:blipFill>
          <a:blip r:embed="rId2"/>
          <a:stretch>
            <a:fillRect/>
          </a:stretch>
        </p:blipFill>
        <p:spPr>
          <a:xfrm>
            <a:off x="3886520" y="326232"/>
            <a:ext cx="2658328" cy="3541712"/>
          </a:xfrm>
          <a:prstGeom prst="rect">
            <a:avLst/>
          </a:prstGeom>
        </p:spPr>
      </p:pic>
      <p:pic>
        <p:nvPicPr>
          <p:cNvPr id="5" name="Obrázek 4">
            <a:extLst>
              <a:ext uri="{FF2B5EF4-FFF2-40B4-BE49-F238E27FC236}">
                <a16:creationId xmlns:a16="http://schemas.microsoft.com/office/drawing/2014/main" id="{2569139D-8C87-426D-BF06-0635846C7690}"/>
              </a:ext>
            </a:extLst>
          </p:cNvPr>
          <p:cNvPicPr>
            <a:picLocks noChangeAspect="1"/>
          </p:cNvPicPr>
          <p:nvPr/>
        </p:nvPicPr>
        <p:blipFill>
          <a:blip r:embed="rId3"/>
          <a:stretch>
            <a:fillRect/>
          </a:stretch>
        </p:blipFill>
        <p:spPr>
          <a:xfrm>
            <a:off x="6631627" y="1538605"/>
            <a:ext cx="5042507" cy="3780789"/>
          </a:xfrm>
          <a:prstGeom prst="rect">
            <a:avLst/>
          </a:prstGeom>
        </p:spPr>
      </p:pic>
      <p:sp>
        <p:nvSpPr>
          <p:cNvPr id="6" name="TextovéPole 5">
            <a:extLst>
              <a:ext uri="{FF2B5EF4-FFF2-40B4-BE49-F238E27FC236}">
                <a16:creationId xmlns:a16="http://schemas.microsoft.com/office/drawing/2014/main" id="{1BF98453-CF05-483D-9E79-B66BD6757DA5}"/>
              </a:ext>
            </a:extLst>
          </p:cNvPr>
          <p:cNvSpPr txBox="1"/>
          <p:nvPr/>
        </p:nvSpPr>
        <p:spPr>
          <a:xfrm>
            <a:off x="8178229" y="5634770"/>
            <a:ext cx="3205537" cy="369332"/>
          </a:xfrm>
          <a:prstGeom prst="rect">
            <a:avLst/>
          </a:prstGeom>
          <a:noFill/>
        </p:spPr>
        <p:txBody>
          <a:bodyPr wrap="square" rtlCol="0">
            <a:spAutoFit/>
          </a:bodyPr>
          <a:lstStyle/>
          <a:p>
            <a:r>
              <a:rPr lang="cs-CZ" dirty="0"/>
              <a:t>Bramborové divadlo, 1941</a:t>
            </a:r>
          </a:p>
        </p:txBody>
      </p:sp>
      <p:pic>
        <p:nvPicPr>
          <p:cNvPr id="7" name="Obrázek 6">
            <a:extLst>
              <a:ext uri="{FF2B5EF4-FFF2-40B4-BE49-F238E27FC236}">
                <a16:creationId xmlns:a16="http://schemas.microsoft.com/office/drawing/2014/main" id="{B78EE56C-5123-4EB4-918A-0E8E735B3588}"/>
              </a:ext>
            </a:extLst>
          </p:cNvPr>
          <p:cNvPicPr>
            <a:picLocks noChangeAspect="1"/>
          </p:cNvPicPr>
          <p:nvPr/>
        </p:nvPicPr>
        <p:blipFill>
          <a:blip r:embed="rId4"/>
          <a:stretch>
            <a:fillRect/>
          </a:stretch>
        </p:blipFill>
        <p:spPr>
          <a:xfrm>
            <a:off x="1141413" y="2990057"/>
            <a:ext cx="2658329" cy="3541712"/>
          </a:xfrm>
          <a:prstGeom prst="rect">
            <a:avLst/>
          </a:prstGeom>
        </p:spPr>
      </p:pic>
      <p:sp>
        <p:nvSpPr>
          <p:cNvPr id="8" name="TextovéPole 7">
            <a:extLst>
              <a:ext uri="{FF2B5EF4-FFF2-40B4-BE49-F238E27FC236}">
                <a16:creationId xmlns:a16="http://schemas.microsoft.com/office/drawing/2014/main" id="{E3E5717D-D25F-4725-8006-19FE6917505B}"/>
              </a:ext>
            </a:extLst>
          </p:cNvPr>
          <p:cNvSpPr txBox="1"/>
          <p:nvPr/>
        </p:nvSpPr>
        <p:spPr>
          <a:xfrm>
            <a:off x="4130211" y="5819436"/>
            <a:ext cx="2501416" cy="369332"/>
          </a:xfrm>
          <a:prstGeom prst="rect">
            <a:avLst/>
          </a:prstGeom>
          <a:noFill/>
        </p:spPr>
        <p:txBody>
          <a:bodyPr wrap="square" rtlCol="0">
            <a:spAutoFit/>
          </a:bodyPr>
          <a:lstStyle/>
          <a:p>
            <a:r>
              <a:rPr lang="cs-CZ" dirty="0" err="1"/>
              <a:t>Cirque</a:t>
            </a:r>
            <a:r>
              <a:rPr lang="cs-CZ" dirty="0"/>
              <a:t> </a:t>
            </a:r>
            <a:r>
              <a:rPr lang="cs-CZ" dirty="0" err="1"/>
              <a:t>Conrado</a:t>
            </a:r>
            <a:r>
              <a:rPr lang="cs-CZ" dirty="0"/>
              <a:t>, 1925</a:t>
            </a:r>
          </a:p>
        </p:txBody>
      </p:sp>
    </p:spTree>
    <p:extLst>
      <p:ext uri="{BB962C8B-B14F-4D97-AF65-F5344CB8AC3E}">
        <p14:creationId xmlns:p14="http://schemas.microsoft.com/office/powerpoint/2010/main" val="27841228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55DE62E7-B7D8-491D-83F7-D4098E71A603}"/>
              </a:ext>
            </a:extLst>
          </p:cNvPr>
          <p:cNvPicPr>
            <a:picLocks noChangeAspect="1"/>
          </p:cNvPicPr>
          <p:nvPr/>
        </p:nvPicPr>
        <p:blipFill>
          <a:blip r:embed="rId2"/>
          <a:stretch>
            <a:fillRect/>
          </a:stretch>
        </p:blipFill>
        <p:spPr>
          <a:xfrm>
            <a:off x="712095" y="1123527"/>
            <a:ext cx="3062192" cy="4604800"/>
          </a:xfrm>
          <a:prstGeom prst="rect">
            <a:avLst/>
          </a:prstGeom>
        </p:spPr>
      </p:pic>
      <p:cxnSp>
        <p:nvCxnSpPr>
          <p:cNvPr id="9" name="Straight Connector 8">
            <a:extLst>
              <a:ext uri="{FF2B5EF4-FFF2-40B4-BE49-F238E27FC236}">
                <a16:creationId xmlns:a16="http://schemas.microsoft.com/office/drawing/2014/main" id="{DCD67800-37AC-4E14-89B0-F79DCB3FB86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165600" y="1573887"/>
            <a:ext cx="0" cy="3710227"/>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3" name="Obrázek 2">
            <a:extLst>
              <a:ext uri="{FF2B5EF4-FFF2-40B4-BE49-F238E27FC236}">
                <a16:creationId xmlns:a16="http://schemas.microsoft.com/office/drawing/2014/main" id="{027D5191-002D-41B9-A481-BD0739BCD492}"/>
              </a:ext>
            </a:extLst>
          </p:cNvPr>
          <p:cNvPicPr>
            <a:picLocks noChangeAspect="1"/>
          </p:cNvPicPr>
          <p:nvPr/>
        </p:nvPicPr>
        <p:blipFill>
          <a:blip r:embed="rId3"/>
          <a:stretch>
            <a:fillRect/>
          </a:stretch>
        </p:blipFill>
        <p:spPr>
          <a:xfrm>
            <a:off x="4364060" y="1123527"/>
            <a:ext cx="3430576" cy="4604800"/>
          </a:xfrm>
          <a:prstGeom prst="rect">
            <a:avLst/>
          </a:prstGeom>
        </p:spPr>
      </p:pic>
      <p:cxnSp>
        <p:nvCxnSpPr>
          <p:cNvPr id="11" name="Straight Connector 10">
            <a:extLst>
              <a:ext uri="{FF2B5EF4-FFF2-40B4-BE49-F238E27FC236}">
                <a16:creationId xmlns:a16="http://schemas.microsoft.com/office/drawing/2014/main" id="{20F1788F-A5AE-4188-8274-F7F2E3833EC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995920" y="1573887"/>
            <a:ext cx="0" cy="3710227"/>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4" name="Obrázek 3">
            <a:extLst>
              <a:ext uri="{FF2B5EF4-FFF2-40B4-BE49-F238E27FC236}">
                <a16:creationId xmlns:a16="http://schemas.microsoft.com/office/drawing/2014/main" id="{C57D97A8-056D-4C99-9DEA-EB664D5FE7F3}"/>
              </a:ext>
            </a:extLst>
          </p:cNvPr>
          <p:cNvPicPr>
            <a:picLocks noChangeAspect="1"/>
          </p:cNvPicPr>
          <p:nvPr/>
        </p:nvPicPr>
        <p:blipFill>
          <a:blip r:embed="rId4"/>
          <a:stretch>
            <a:fillRect/>
          </a:stretch>
        </p:blipFill>
        <p:spPr>
          <a:xfrm>
            <a:off x="8343752" y="1123528"/>
            <a:ext cx="3154288" cy="4604800"/>
          </a:xfrm>
          <a:prstGeom prst="rect">
            <a:avLst/>
          </a:prstGeom>
        </p:spPr>
      </p:pic>
    </p:spTree>
    <p:extLst>
      <p:ext uri="{BB962C8B-B14F-4D97-AF65-F5344CB8AC3E}">
        <p14:creationId xmlns:p14="http://schemas.microsoft.com/office/powerpoint/2010/main" val="25926203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44EB18E-BDF1-4CB1-9100-4D79D215C4D7}"/>
              </a:ext>
            </a:extLst>
          </p:cNvPr>
          <p:cNvSpPr>
            <a:spLocks noGrp="1"/>
          </p:cNvSpPr>
          <p:nvPr>
            <p:ph type="title"/>
          </p:nvPr>
        </p:nvSpPr>
        <p:spPr/>
        <p:txBody>
          <a:bodyPr/>
          <a:lstStyle/>
          <a:p>
            <a:r>
              <a:rPr lang="cs-CZ" dirty="0"/>
              <a:t>Brněnský devětsil</a:t>
            </a:r>
          </a:p>
        </p:txBody>
      </p:sp>
      <p:pic>
        <p:nvPicPr>
          <p:cNvPr id="5" name="Zástupný obsah 4" descr="Obsah obrázku text, vizitka&#10;&#10;Popis byl vytvořen automaticky">
            <a:extLst>
              <a:ext uri="{FF2B5EF4-FFF2-40B4-BE49-F238E27FC236}">
                <a16:creationId xmlns:a16="http://schemas.microsoft.com/office/drawing/2014/main" id="{6902D8E9-AA0A-4F95-BD7E-3156B6E37160}"/>
              </a:ext>
            </a:extLst>
          </p:cNvPr>
          <p:cNvPicPr>
            <a:picLocks noGrp="1" noChangeAspect="1"/>
          </p:cNvPicPr>
          <p:nvPr>
            <p:ph idx="1"/>
          </p:nvPr>
        </p:nvPicPr>
        <p:blipFill>
          <a:blip r:embed="rId2"/>
          <a:stretch>
            <a:fillRect/>
          </a:stretch>
        </p:blipFill>
        <p:spPr>
          <a:xfrm>
            <a:off x="1585973" y="2432710"/>
            <a:ext cx="4722282" cy="3541712"/>
          </a:xfrm>
        </p:spPr>
      </p:pic>
      <p:pic>
        <p:nvPicPr>
          <p:cNvPr id="7" name="Obrázek 6">
            <a:extLst>
              <a:ext uri="{FF2B5EF4-FFF2-40B4-BE49-F238E27FC236}">
                <a16:creationId xmlns:a16="http://schemas.microsoft.com/office/drawing/2014/main" id="{EDA06EC1-4C2B-4C18-B353-4CBC1361FEEE}"/>
              </a:ext>
            </a:extLst>
          </p:cNvPr>
          <p:cNvPicPr>
            <a:picLocks noChangeAspect="1"/>
          </p:cNvPicPr>
          <p:nvPr/>
        </p:nvPicPr>
        <p:blipFill>
          <a:blip r:embed="rId3"/>
          <a:stretch>
            <a:fillRect/>
          </a:stretch>
        </p:blipFill>
        <p:spPr>
          <a:xfrm>
            <a:off x="6996916" y="770562"/>
            <a:ext cx="4396055" cy="5861406"/>
          </a:xfrm>
          <a:prstGeom prst="rect">
            <a:avLst/>
          </a:prstGeom>
        </p:spPr>
      </p:pic>
    </p:spTree>
    <p:extLst>
      <p:ext uri="{BB962C8B-B14F-4D97-AF65-F5344CB8AC3E}">
        <p14:creationId xmlns:p14="http://schemas.microsoft.com/office/powerpoint/2010/main" val="9527876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01316" y="47081"/>
            <a:ext cx="10515600" cy="1325563"/>
          </a:xfrm>
        </p:spPr>
        <p:txBody>
          <a:bodyPr/>
          <a:lstStyle/>
          <a:p>
            <a:r>
              <a:rPr lang="cs-CZ" dirty="0">
                <a:latin typeface="Times New Roman" panose="02020603050405020304" pitchFamily="18" charset="0"/>
                <a:cs typeface="Times New Roman" panose="02020603050405020304" pitchFamily="18" charset="0"/>
              </a:rPr>
              <a:t>Poetismus</a:t>
            </a:r>
          </a:p>
        </p:txBody>
      </p:sp>
      <p:sp>
        <p:nvSpPr>
          <p:cNvPr id="3" name="Zástupný symbol pro obsah 2"/>
          <p:cNvSpPr>
            <a:spLocks noGrp="1"/>
          </p:cNvSpPr>
          <p:nvPr>
            <p:ph sz="half" idx="1"/>
          </p:nvPr>
        </p:nvSpPr>
        <p:spPr>
          <a:xfrm>
            <a:off x="275319" y="1239253"/>
            <a:ext cx="6079958" cy="5618747"/>
          </a:xfrm>
        </p:spPr>
        <p:txBody>
          <a:bodyPr>
            <a:noAutofit/>
          </a:bodyPr>
          <a:lstStyle/>
          <a:p>
            <a:pPr algn="just"/>
            <a:r>
              <a:rPr lang="cs-CZ" sz="1600" dirty="0">
                <a:latin typeface="Times New Roman" panose="02020603050405020304" pitchFamily="18" charset="0"/>
                <a:cs typeface="Times New Roman" panose="02020603050405020304" pitchFamily="18" charset="0"/>
              </a:rPr>
              <a:t>https://monoskop.org/Poetism</a:t>
            </a:r>
          </a:p>
          <a:p>
            <a:pPr algn="just"/>
            <a:r>
              <a:rPr lang="cs-CZ" sz="1600" dirty="0">
                <a:latin typeface="Times New Roman" panose="02020603050405020304" pitchFamily="18" charset="0"/>
                <a:cs typeface="Times New Roman" panose="02020603050405020304" pitchFamily="18" charset="0"/>
              </a:rPr>
              <a:t>Odlišné pojetí lidovosti umění a nedostatečném důrazu na novost tvorby, zatímco se Wolker snažil o přiblížení se k proletářům skrze lidové tradice, opěvovala druhá skupiny městský a předměstský folklór – bio, varieté, cirkus, music-</a:t>
            </a:r>
            <a:r>
              <a:rPr lang="cs-CZ" sz="1600" dirty="0" err="1">
                <a:latin typeface="Times New Roman" panose="02020603050405020304" pitchFamily="18" charset="0"/>
                <a:cs typeface="Times New Roman" panose="02020603050405020304" pitchFamily="18" charset="0"/>
              </a:rPr>
              <a:t>hall</a:t>
            </a:r>
            <a:r>
              <a:rPr lang="cs-CZ" sz="1600" dirty="0">
                <a:latin typeface="Times New Roman" panose="02020603050405020304" pitchFamily="18" charset="0"/>
                <a:cs typeface="Times New Roman" panose="02020603050405020304" pitchFamily="18" charset="0"/>
              </a:rPr>
              <a:t>, jarmark. </a:t>
            </a:r>
            <a:r>
              <a:rPr lang="cs-CZ" sz="1600" b="1" dirty="0" err="1">
                <a:latin typeface="Times New Roman" panose="02020603050405020304" pitchFamily="18" charset="0"/>
                <a:cs typeface="Times New Roman" panose="02020603050405020304" pitchFamily="18" charset="0"/>
              </a:rPr>
              <a:t>Teige</a:t>
            </a:r>
            <a:r>
              <a:rPr lang="cs-CZ" sz="1600" b="1" dirty="0">
                <a:latin typeface="Times New Roman" panose="02020603050405020304" pitchFamily="18" charset="0"/>
                <a:cs typeface="Times New Roman" panose="02020603050405020304" pitchFamily="18" charset="0"/>
              </a:rPr>
              <a:t>, Nezval či Seifert </a:t>
            </a:r>
            <a:r>
              <a:rPr lang="cs-CZ" sz="1600" dirty="0">
                <a:latin typeface="Times New Roman" panose="02020603050405020304" pitchFamily="18" charset="0"/>
                <a:cs typeface="Times New Roman" panose="02020603050405020304" pitchFamily="18" charset="0"/>
              </a:rPr>
              <a:t>nechtějí pracovat na patetické tendenčnosti, ideologickém obsahu a angažovanosti tvorby, ale snaží se obnovit rovnováhu člověka, kultivovat člověka, vyzdvihnout emocionalitu, bohatost a harmonii vnitřního světa člověka, jde jim o umění veselé, radostné, plné humoru, positivního přístupu k životu.</a:t>
            </a:r>
          </a:p>
          <a:p>
            <a:pPr algn="just"/>
            <a:r>
              <a:rPr lang="cs-CZ" sz="1600" dirty="0">
                <a:latin typeface="Times New Roman" panose="02020603050405020304" pitchFamily="18" charset="0"/>
                <a:cs typeface="Times New Roman" panose="02020603050405020304" pitchFamily="18" charset="0"/>
              </a:rPr>
              <a:t>Tyto potřeby u nás formulovala skupina umělců, sdružených kolem Devětsilu, především Karel </a:t>
            </a:r>
            <a:r>
              <a:rPr lang="cs-CZ" sz="1600" dirty="0" err="1">
                <a:latin typeface="Times New Roman" panose="02020603050405020304" pitchFamily="18" charset="0"/>
                <a:cs typeface="Times New Roman" panose="02020603050405020304" pitchFamily="18" charset="0"/>
              </a:rPr>
              <a:t>Teige</a:t>
            </a:r>
            <a:r>
              <a:rPr lang="cs-CZ" sz="1600" dirty="0">
                <a:latin typeface="Times New Roman" panose="02020603050405020304" pitchFamily="18" charset="0"/>
                <a:cs typeface="Times New Roman" panose="02020603050405020304" pitchFamily="18" charset="0"/>
              </a:rPr>
              <a:t> a Vítězslav Nezval, kteří ustanovili program univerzálního umění života – </a:t>
            </a:r>
            <a:r>
              <a:rPr lang="cs-CZ" sz="1600" b="1" dirty="0">
                <a:latin typeface="Times New Roman" panose="02020603050405020304" pitchFamily="18" charset="0"/>
                <a:cs typeface="Times New Roman" panose="02020603050405020304" pitchFamily="18" charset="0"/>
              </a:rPr>
              <a:t>poetismu</a:t>
            </a:r>
            <a:r>
              <a:rPr lang="cs-CZ" sz="1600" dirty="0">
                <a:latin typeface="Times New Roman" panose="02020603050405020304" pitchFamily="18" charset="0"/>
                <a:cs typeface="Times New Roman" panose="02020603050405020304" pitchFamily="18" charset="0"/>
              </a:rPr>
              <a:t>. Jednou z hlavních snah umělců, podílejících se na teoretické přípravě nástupu divadelní avantgardy u nás bylo vytvořit nové divadlo – </a:t>
            </a:r>
            <a:r>
              <a:rPr lang="cs-CZ" sz="1600" b="1" dirty="0">
                <a:latin typeface="Times New Roman" panose="02020603050405020304" pitchFamily="18" charset="0"/>
                <a:cs typeface="Times New Roman" panose="02020603050405020304" pitchFamily="18" charset="0"/>
              </a:rPr>
              <a:t>syntetické</a:t>
            </a:r>
            <a:r>
              <a:rPr lang="cs-CZ" sz="1600" dirty="0">
                <a:latin typeface="Times New Roman" panose="02020603050405020304" pitchFamily="18" charset="0"/>
                <a:cs typeface="Times New Roman" panose="02020603050405020304" pitchFamily="18" charset="0"/>
              </a:rPr>
              <a:t>. </a:t>
            </a:r>
          </a:p>
        </p:txBody>
      </p:sp>
      <p:sp>
        <p:nvSpPr>
          <p:cNvPr id="4" name="Zástupný symbol pro obsah 3"/>
          <p:cNvSpPr>
            <a:spLocks noGrp="1"/>
          </p:cNvSpPr>
          <p:nvPr>
            <p:ph sz="half" idx="2"/>
          </p:nvPr>
        </p:nvSpPr>
        <p:spPr>
          <a:xfrm>
            <a:off x="6355277" y="463216"/>
            <a:ext cx="5181600" cy="5931568"/>
          </a:xfrm>
        </p:spPr>
        <p:txBody>
          <a:bodyPr>
            <a:noAutofit/>
          </a:bodyPr>
          <a:lstStyle/>
          <a:p>
            <a:pPr algn="just"/>
            <a:r>
              <a:rPr lang="cs-CZ" sz="1800" dirty="0">
                <a:latin typeface="Times New Roman" panose="02020603050405020304" pitchFamily="18" charset="0"/>
                <a:cs typeface="Times New Roman" panose="02020603050405020304" pitchFamily="18" charset="0"/>
              </a:rPr>
              <a:t>Ústřední roli inspirátora a tvůrce sehrála osobnost ruského režiséra Alexandra </a:t>
            </a:r>
            <a:r>
              <a:rPr lang="cs-CZ" sz="1800" dirty="0" err="1">
                <a:latin typeface="Times New Roman" panose="02020603050405020304" pitchFamily="18" charset="0"/>
                <a:cs typeface="Times New Roman" panose="02020603050405020304" pitchFamily="18" charset="0"/>
              </a:rPr>
              <a:t>Tairova</a:t>
            </a:r>
            <a:r>
              <a:rPr lang="cs-CZ" sz="1800" dirty="0">
                <a:latin typeface="Times New Roman" panose="02020603050405020304" pitchFamily="18" charset="0"/>
                <a:cs typeface="Times New Roman" panose="02020603050405020304" pitchFamily="18" charset="0"/>
              </a:rPr>
              <a:t>. Ten své názory a poznatky shrnul v knize </a:t>
            </a:r>
            <a:r>
              <a:rPr lang="cs-CZ" sz="1800" i="1" dirty="0">
                <a:latin typeface="Times New Roman" panose="02020603050405020304" pitchFamily="18" charset="0"/>
                <a:cs typeface="Times New Roman" panose="02020603050405020304" pitchFamily="18" charset="0"/>
              </a:rPr>
              <a:t>Zápisky režiséra</a:t>
            </a:r>
            <a:r>
              <a:rPr lang="cs-CZ" sz="1800" dirty="0">
                <a:latin typeface="Times New Roman" panose="02020603050405020304" pitchFamily="18" charset="0"/>
                <a:cs typeface="Times New Roman" panose="02020603050405020304" pitchFamily="18" charset="0"/>
              </a:rPr>
              <a:t>. Proti stanoviskům naturalistického a „stylizovaného” divadla staví </a:t>
            </a:r>
            <a:r>
              <a:rPr lang="cs-CZ" sz="1800" dirty="0" err="1">
                <a:latin typeface="Times New Roman" panose="02020603050405020304" pitchFamily="18" charset="0"/>
                <a:cs typeface="Times New Roman" panose="02020603050405020304" pitchFamily="18" charset="0"/>
              </a:rPr>
              <a:t>Tairov</a:t>
            </a:r>
            <a:r>
              <a:rPr lang="cs-CZ" sz="1800" dirty="0">
                <a:latin typeface="Times New Roman" panose="02020603050405020304" pitchFamily="18" charset="0"/>
                <a:cs typeface="Times New Roman" panose="02020603050405020304" pitchFamily="18" charset="0"/>
              </a:rPr>
              <a:t> </a:t>
            </a:r>
            <a:r>
              <a:rPr lang="cs-CZ" sz="1800" b="1" dirty="0">
                <a:latin typeface="Times New Roman" panose="02020603050405020304" pitchFamily="18" charset="0"/>
                <a:cs typeface="Times New Roman" panose="02020603050405020304" pitchFamily="18" charset="0"/>
              </a:rPr>
              <a:t>syntetické</a:t>
            </a:r>
            <a:r>
              <a:rPr lang="cs-CZ" sz="1800" dirty="0">
                <a:latin typeface="Times New Roman" panose="02020603050405020304" pitchFamily="18" charset="0"/>
                <a:cs typeface="Times New Roman" panose="02020603050405020304" pitchFamily="18" charset="0"/>
              </a:rPr>
              <a:t> divadlo jako optimální nalezení cesty k novému divadlu i jeho diváku. Zaujímá pozici tvůrce, jenž pochopil, že dosavadní divadlo nekoresponduje s dobou a stává se díky své nečasovosti muzeální sbírkou. </a:t>
            </a:r>
          </a:p>
          <a:p>
            <a:pPr algn="just"/>
            <a:r>
              <a:rPr lang="cs-CZ" sz="1800" u="sng" dirty="0">
                <a:latin typeface="Times New Roman" panose="02020603050405020304" pitchFamily="18" charset="0"/>
                <a:cs typeface="Times New Roman" panose="02020603050405020304" pitchFamily="18" charset="0"/>
              </a:rPr>
              <a:t>Syntetické divadlo</a:t>
            </a:r>
            <a:r>
              <a:rPr lang="cs-CZ" sz="1800" dirty="0">
                <a:latin typeface="Times New Roman" panose="02020603050405020304" pitchFamily="18" charset="0"/>
                <a:cs typeface="Times New Roman" panose="02020603050405020304" pitchFamily="18" charset="0"/>
              </a:rPr>
              <a:t>: „v sobě organicky spojuje všechny druhy scénického umění tak, že při témže představení všechny umělecky dosud rozpojené prvky slova, zpěvu, pantomimy, tance a dokonce cirkusových produkcí, harmonicky, spolu spojeny, jsou jediným jednolitým divadelním dílem.“ (Odpoutané divadlo, 1927: 94). </a:t>
            </a:r>
          </a:p>
        </p:txBody>
      </p:sp>
    </p:spTree>
    <p:extLst>
      <p:ext uri="{BB962C8B-B14F-4D97-AF65-F5344CB8AC3E}">
        <p14:creationId xmlns:p14="http://schemas.microsoft.com/office/powerpoint/2010/main" val="34374649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143001" y="347054"/>
            <a:ext cx="9905998" cy="1478570"/>
          </a:xfrm>
        </p:spPr>
        <p:txBody>
          <a:bodyPr/>
          <a:lstStyle/>
          <a:p>
            <a:r>
              <a:rPr lang="cs-CZ" dirty="0">
                <a:latin typeface="Times New Roman" panose="02020603050405020304" pitchFamily="18" charset="0"/>
                <a:cs typeface="Times New Roman" panose="02020603050405020304" pitchFamily="18" charset="0"/>
              </a:rPr>
              <a:t>Poetismus</a:t>
            </a:r>
          </a:p>
        </p:txBody>
      </p:sp>
      <p:sp>
        <p:nvSpPr>
          <p:cNvPr id="3" name="Zástupný symbol pro obsah 2"/>
          <p:cNvSpPr>
            <a:spLocks noGrp="1"/>
          </p:cNvSpPr>
          <p:nvPr>
            <p:ph sz="half" idx="1"/>
          </p:nvPr>
        </p:nvSpPr>
        <p:spPr>
          <a:xfrm>
            <a:off x="1285240" y="1663064"/>
            <a:ext cx="5969000" cy="4743617"/>
          </a:xfrm>
        </p:spPr>
        <p:txBody>
          <a:bodyPr>
            <a:normAutofit/>
          </a:bodyPr>
          <a:lstStyle/>
          <a:p>
            <a:r>
              <a:rPr lang="cs-CZ" dirty="0">
                <a:latin typeface="Times New Roman" panose="02020603050405020304" pitchFamily="18" charset="0"/>
                <a:cs typeface="Times New Roman" panose="02020603050405020304" pitchFamily="18" charset="0"/>
              </a:rPr>
              <a:t>Devětsil – metaforická hravost, asociativní technika, okouzlení světem prostých lidí</a:t>
            </a:r>
          </a:p>
          <a:p>
            <a:pPr algn="just">
              <a:buFontTx/>
              <a:buChar char="-"/>
            </a:pPr>
            <a:r>
              <a:rPr lang="cs-CZ" dirty="0">
                <a:latin typeface="Times New Roman" panose="02020603050405020304" pitchFamily="18" charset="0"/>
                <a:cs typeface="Times New Roman" panose="02020603050405020304" pitchFamily="18" charset="0"/>
              </a:rPr>
              <a:t>Nezval: sbírka </a:t>
            </a:r>
            <a:r>
              <a:rPr lang="cs-CZ" i="1" dirty="0">
                <a:latin typeface="Times New Roman" panose="02020603050405020304" pitchFamily="18" charset="0"/>
                <a:cs typeface="Times New Roman" panose="02020603050405020304" pitchFamily="18" charset="0"/>
              </a:rPr>
              <a:t>Most</a:t>
            </a:r>
            <a:r>
              <a:rPr lang="cs-CZ" dirty="0">
                <a:latin typeface="Times New Roman" panose="02020603050405020304" pitchFamily="18" charset="0"/>
                <a:cs typeface="Times New Roman" panose="02020603050405020304" pitchFamily="18" charset="0"/>
              </a:rPr>
              <a:t> (1922), </a:t>
            </a:r>
            <a:r>
              <a:rPr lang="cs-CZ" i="1" dirty="0">
                <a:latin typeface="Times New Roman" panose="02020603050405020304" pitchFamily="18" charset="0"/>
                <a:cs typeface="Times New Roman" panose="02020603050405020304" pitchFamily="18" charset="0"/>
              </a:rPr>
              <a:t>Pantomima</a:t>
            </a:r>
            <a:r>
              <a:rPr lang="cs-CZ" dirty="0">
                <a:latin typeface="Times New Roman" panose="02020603050405020304" pitchFamily="18" charset="0"/>
                <a:cs typeface="Times New Roman" panose="02020603050405020304" pitchFamily="18" charset="0"/>
              </a:rPr>
              <a:t> (1924) // Depeše na kolečkách (1922)</a:t>
            </a:r>
          </a:p>
          <a:p>
            <a:pPr>
              <a:buFontTx/>
              <a:buChar char="-"/>
            </a:pPr>
            <a:r>
              <a:rPr lang="cs-CZ" dirty="0">
                <a:latin typeface="Times New Roman" panose="02020603050405020304" pitchFamily="18" charset="0"/>
                <a:cs typeface="Times New Roman" panose="02020603050405020304" pitchFamily="18" charset="0"/>
              </a:rPr>
              <a:t>Seifert: </a:t>
            </a:r>
            <a:r>
              <a:rPr lang="cs-CZ" i="1" dirty="0">
                <a:latin typeface="Times New Roman" panose="02020603050405020304" pitchFamily="18" charset="0"/>
                <a:cs typeface="Times New Roman" panose="02020603050405020304" pitchFamily="18" charset="0"/>
              </a:rPr>
              <a:t>Město v slzách </a:t>
            </a:r>
            <a:r>
              <a:rPr lang="cs-CZ" dirty="0">
                <a:latin typeface="Times New Roman" panose="02020603050405020304" pitchFamily="18" charset="0"/>
                <a:cs typeface="Times New Roman" panose="02020603050405020304" pitchFamily="18" charset="0"/>
              </a:rPr>
              <a:t>(1921), </a:t>
            </a:r>
            <a:r>
              <a:rPr lang="cs-CZ" i="1" dirty="0">
                <a:latin typeface="Times New Roman" panose="02020603050405020304" pitchFamily="18" charset="0"/>
                <a:cs typeface="Times New Roman" panose="02020603050405020304" pitchFamily="18" charset="0"/>
              </a:rPr>
              <a:t>Samá láska </a:t>
            </a:r>
            <a:r>
              <a:rPr lang="cs-CZ" dirty="0">
                <a:latin typeface="Times New Roman" panose="02020603050405020304" pitchFamily="18" charset="0"/>
                <a:cs typeface="Times New Roman" panose="02020603050405020304" pitchFamily="18" charset="0"/>
              </a:rPr>
              <a:t>(1923)</a:t>
            </a:r>
          </a:p>
          <a:p>
            <a:pPr algn="just">
              <a:buFontTx/>
              <a:buChar char="-"/>
            </a:pPr>
            <a:r>
              <a:rPr lang="cs-CZ" dirty="0">
                <a:latin typeface="Times New Roman" panose="02020603050405020304" pitchFamily="18" charset="0"/>
                <a:cs typeface="Times New Roman" panose="02020603050405020304" pitchFamily="18" charset="0"/>
              </a:rPr>
              <a:t>Vančura: </a:t>
            </a:r>
            <a:r>
              <a:rPr lang="cs-CZ" i="1" dirty="0">
                <a:latin typeface="Times New Roman" panose="02020603050405020304" pitchFamily="18" charset="0"/>
                <a:cs typeface="Times New Roman" panose="02020603050405020304" pitchFamily="18" charset="0"/>
              </a:rPr>
              <a:t>Amazonský proud </a:t>
            </a:r>
            <a:r>
              <a:rPr lang="cs-CZ" dirty="0">
                <a:latin typeface="Times New Roman" panose="02020603050405020304" pitchFamily="18" charset="0"/>
                <a:cs typeface="Times New Roman" panose="02020603050405020304" pitchFamily="18" charset="0"/>
              </a:rPr>
              <a:t>(1923)</a:t>
            </a:r>
          </a:p>
          <a:p>
            <a:r>
              <a:rPr lang="cs-CZ" dirty="0">
                <a:latin typeface="Times New Roman" panose="02020603050405020304" pitchFamily="18" charset="0"/>
                <a:cs typeface="Times New Roman" panose="02020603050405020304" pitchFamily="18" charset="0"/>
              </a:rPr>
              <a:t>Sborník </a:t>
            </a:r>
            <a:r>
              <a:rPr lang="cs-CZ" b="1" i="1" dirty="0">
                <a:latin typeface="Times New Roman" panose="02020603050405020304" pitchFamily="18" charset="0"/>
                <a:cs typeface="Times New Roman" panose="02020603050405020304" pitchFamily="18" charset="0"/>
              </a:rPr>
              <a:t>Život</a:t>
            </a:r>
            <a:r>
              <a:rPr lang="cs-CZ" dirty="0">
                <a:latin typeface="Times New Roman" panose="02020603050405020304" pitchFamily="18" charset="0"/>
                <a:cs typeface="Times New Roman" panose="02020603050405020304" pitchFamily="18" charset="0"/>
              </a:rPr>
              <a:t> (1922)</a:t>
            </a:r>
          </a:p>
          <a:p>
            <a:r>
              <a:rPr lang="cs-CZ" dirty="0">
                <a:latin typeface="Times New Roman" panose="02020603050405020304" pitchFamily="18" charset="0"/>
                <a:cs typeface="Times New Roman" panose="02020603050405020304" pitchFamily="18" charset="0"/>
              </a:rPr>
              <a:t>1924: </a:t>
            </a:r>
            <a:r>
              <a:rPr lang="cs-CZ" dirty="0" err="1">
                <a:latin typeface="Times New Roman" panose="02020603050405020304" pitchFamily="18" charset="0"/>
                <a:cs typeface="Times New Roman" panose="02020603050405020304" pitchFamily="18" charset="0"/>
              </a:rPr>
              <a:t>Teige</a:t>
            </a:r>
            <a:r>
              <a:rPr lang="cs-CZ" dirty="0">
                <a:latin typeface="Times New Roman" panose="02020603050405020304" pitchFamily="18" charset="0"/>
                <a:cs typeface="Times New Roman" panose="02020603050405020304" pitchFamily="18" charset="0"/>
              </a:rPr>
              <a:t> manifest poetismu</a:t>
            </a:r>
          </a:p>
        </p:txBody>
      </p:sp>
      <p:pic>
        <p:nvPicPr>
          <p:cNvPr id="5" name="Zástupný symbol pro obsah 4"/>
          <p:cNvPicPr>
            <a:picLocks noGrp="1" noChangeAspect="1"/>
          </p:cNvPicPr>
          <p:nvPr>
            <p:ph sz="half" idx="2"/>
          </p:nvPr>
        </p:nvPicPr>
        <p:blipFill>
          <a:blip r:embed="rId2"/>
          <a:stretch>
            <a:fillRect/>
          </a:stretch>
        </p:blipFill>
        <p:spPr>
          <a:xfrm>
            <a:off x="7851690" y="840105"/>
            <a:ext cx="3197309" cy="4351338"/>
          </a:xfrm>
          <a:prstGeom prst="rect">
            <a:avLst/>
          </a:prstGeom>
        </p:spPr>
      </p:pic>
    </p:spTree>
    <p:extLst>
      <p:ext uri="{BB962C8B-B14F-4D97-AF65-F5344CB8AC3E}">
        <p14:creationId xmlns:p14="http://schemas.microsoft.com/office/powerpoint/2010/main" val="4963701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8484" y="365292"/>
            <a:ext cx="8698832" cy="6060186"/>
          </a:xfrm>
          <a:prstGeom prst="rect">
            <a:avLst/>
          </a:prstGeom>
        </p:spPr>
      </p:pic>
    </p:spTree>
    <p:extLst>
      <p:ext uri="{BB962C8B-B14F-4D97-AF65-F5344CB8AC3E}">
        <p14:creationId xmlns:p14="http://schemas.microsoft.com/office/powerpoint/2010/main" val="442759520"/>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bvod">
  <a:themeElements>
    <a:clrScheme name="Circuit">
      <a:dk1>
        <a:sysClr val="windowText" lastClr="000000"/>
      </a:dk1>
      <a:lt1>
        <a:sysClr val="window" lastClr="FFFFFF"/>
      </a:lt1>
      <a:dk2>
        <a:srgbClr val="134770"/>
      </a:dk2>
      <a:lt2>
        <a:srgbClr val="82FFFF"/>
      </a:lt2>
      <a:accent1>
        <a:srgbClr val="9ACD4C"/>
      </a:accent1>
      <a:accent2>
        <a:srgbClr val="FAA93A"/>
      </a:accent2>
      <a:accent3>
        <a:srgbClr val="D35940"/>
      </a:accent3>
      <a:accent4>
        <a:srgbClr val="B258D3"/>
      </a:accent4>
      <a:accent5>
        <a:srgbClr val="63A0CC"/>
      </a:accent5>
      <a:accent6>
        <a:srgbClr val="8AC4A7"/>
      </a:accent6>
      <a:hlink>
        <a:srgbClr val="B8FA56"/>
      </a:hlink>
      <a:folHlink>
        <a:srgbClr val="7AF8CC"/>
      </a:folHlink>
    </a:clrScheme>
    <a:fontScheme name="Circui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ircuit">
      <a:fillStyleLst>
        <a:solidFill>
          <a:schemeClr val="phClr"/>
        </a:solidFill>
        <a:gradFill rotWithShape="1">
          <a:gsLst>
            <a:gs pos="0">
              <a:schemeClr val="phClr">
                <a:tint val="58000"/>
                <a:satMod val="108000"/>
                <a:lumMod val="110000"/>
              </a:schemeClr>
            </a:gs>
            <a:gs pos="100000">
              <a:schemeClr val="phClr">
                <a:tint val="81000"/>
                <a:satMod val="109000"/>
                <a:lumMod val="105000"/>
              </a:schemeClr>
            </a:gs>
          </a:gsLst>
          <a:lin ang="5040000" scaled="0"/>
        </a:gradFill>
        <a:gradFill rotWithShape="1">
          <a:gsLst>
            <a:gs pos="0">
              <a:schemeClr val="phClr">
                <a:tint val="94000"/>
                <a:satMod val="105000"/>
                <a:lumMod val="102000"/>
              </a:schemeClr>
            </a:gs>
            <a:gs pos="100000">
              <a:schemeClr val="phClr">
                <a:shade val="74000"/>
                <a:satMod val="128000"/>
                <a:lumMod val="10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8000"/>
                <a:hueMod val="94000"/>
                <a:satMod val="148000"/>
                <a:lumMod val="150000"/>
              </a:schemeClr>
            </a:gs>
            <a:gs pos="100000">
              <a:schemeClr val="phClr">
                <a:shade val="92000"/>
                <a:hueMod val="104000"/>
                <a:satMod val="140000"/>
                <a:lumMod val="68000"/>
              </a:schemeClr>
            </a:gs>
          </a:gsLst>
          <a:lin ang="5040000" scaled="0"/>
        </a:gradFill>
        <a:blipFill>
          <a:blip xmlns:r="http://schemas.openxmlformats.org/officeDocument/2006/relationships" r:embed="rId1">
            <a:duotone>
              <a:schemeClr val="phClr">
                <a:shade val="88000"/>
                <a:hueMod val="106000"/>
                <a:satMod val="140000"/>
                <a:lumMod val="54000"/>
              </a:schemeClr>
              <a:schemeClr val="phClr">
                <a:tint val="98000"/>
                <a:hueMod val="90000"/>
                <a:satMod val="150000"/>
                <a:lumMod val="160000"/>
              </a:schemeClr>
            </a:duotone>
          </a:blip>
          <a:stretch/>
        </a:blipFill>
      </a:bgFillStyleLst>
    </a:fmtScheme>
  </a:themeElements>
  <a:objectDefaults/>
  <a:extraClrSchemeLst/>
  <a:extLst>
    <a:ext uri="{05A4C25C-085E-4340-85A3-A5531E510DB2}">
      <thm15:themeFamily xmlns:thm15="http://schemas.microsoft.com/office/thememl/2012/main" name="Circuit" id="{0AC2F7E7-15F5-431C-B2A2-456FE929F56C}" vid="{0911B802-464C-4241-8DD9-B60FF88E379F}"/>
    </a:ext>
  </a:extLst>
</a:theme>
</file>

<file path=docProps/app.xml><?xml version="1.0" encoding="utf-8"?>
<Properties xmlns="http://schemas.openxmlformats.org/officeDocument/2006/extended-properties" xmlns:vt="http://schemas.openxmlformats.org/officeDocument/2006/docPropsVTypes">
  <Template>TM04033919[[fn=Obvod]]</Template>
  <TotalTime>1650</TotalTime>
  <Words>2769</Words>
  <Application>Microsoft Office PowerPoint</Application>
  <PresentationFormat>Širokoúhlá obrazovka</PresentationFormat>
  <Paragraphs>132</Paragraphs>
  <Slides>25</Slides>
  <Notes>0</Notes>
  <HiddenSlides>0</HiddenSlides>
  <MMClips>0</MMClips>
  <ScaleCrop>false</ScaleCrop>
  <HeadingPairs>
    <vt:vector size="6" baseType="variant">
      <vt:variant>
        <vt:lpstr>Použitá písma</vt:lpstr>
      </vt:variant>
      <vt:variant>
        <vt:i4>3</vt:i4>
      </vt:variant>
      <vt:variant>
        <vt:lpstr>Motiv</vt:lpstr>
      </vt:variant>
      <vt:variant>
        <vt:i4>1</vt:i4>
      </vt:variant>
      <vt:variant>
        <vt:lpstr>Nadpisy snímků</vt:lpstr>
      </vt:variant>
      <vt:variant>
        <vt:i4>25</vt:i4>
      </vt:variant>
    </vt:vector>
  </HeadingPairs>
  <TitlesOfParts>
    <vt:vector size="29" baseType="lpstr">
      <vt:lpstr>Arial</vt:lpstr>
      <vt:lpstr>Times New Roman</vt:lpstr>
      <vt:lpstr>Tw Cen MT</vt:lpstr>
      <vt:lpstr>Obvod</vt:lpstr>
      <vt:lpstr>„Avantgarda umělecká je vědomí odboje, je programové osvobozování z konvence řádu uměleckého i společenského, jehož protiklady dospěly ke katastrofální nesmiřitelnosti“  (Jindřich honzl, 1937) </vt:lpstr>
      <vt:lpstr>avantgarda</vt:lpstr>
      <vt:lpstr>Devětsil</vt:lpstr>
      <vt:lpstr>Toyen</vt:lpstr>
      <vt:lpstr>Prezentace aplikace PowerPoint</vt:lpstr>
      <vt:lpstr>Brněnský devětsil</vt:lpstr>
      <vt:lpstr>Poetismus</vt:lpstr>
      <vt:lpstr>Poetismus</vt:lpstr>
      <vt:lpstr>Prezentace aplikace PowerPoint</vt:lpstr>
      <vt:lpstr>První uvedení Depeše na kolečkách</vt:lpstr>
      <vt:lpstr>Teoretické texty</vt:lpstr>
      <vt:lpstr>Proměna divadelního prostoru</vt:lpstr>
      <vt:lpstr>Začátky avantgardy</vt:lpstr>
      <vt:lpstr>Legie mladých</vt:lpstr>
      <vt:lpstr>Jarmila Horáková (1904-1928)</vt:lpstr>
      <vt:lpstr>Osvobozené divadlo</vt:lpstr>
      <vt:lpstr>Jiří Frejka a Jindřich Honzl v Osvobozeném divadle</vt:lpstr>
      <vt:lpstr>Prezentace aplikace PowerPoint</vt:lpstr>
      <vt:lpstr>Voskovec a Werich v Osvobozeném divadle</vt:lpstr>
      <vt:lpstr>Osvobozené divadlo</vt:lpstr>
      <vt:lpstr>Osvobozené divadlo</vt:lpstr>
      <vt:lpstr>Vybrané hry Voskovce a Wericha</vt:lpstr>
      <vt:lpstr>Souběžná avantgardní divadla</vt:lpstr>
      <vt:lpstr>Další avantgardní scény </vt:lpstr>
      <vt:lpstr>Umělecké studio – Vladimír Gamza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„Avantgarda umělecká je vědomí odboje, je programové osvobozování z konvence řádu uměleckého i společenského, jehož protiklady dospěly ke katastrofální nesmiřitelnosti“  (Jindřich honzl, 1937) </dc:title>
  <dc:creator>Iva Mikulová</dc:creator>
  <cp:lastModifiedBy>Iva Mikulová</cp:lastModifiedBy>
  <cp:revision>27</cp:revision>
  <dcterms:created xsi:type="dcterms:W3CDTF">2022-04-11T10:46:16Z</dcterms:created>
  <dcterms:modified xsi:type="dcterms:W3CDTF">2022-04-13T05:39:50Z</dcterms:modified>
</cp:coreProperties>
</file>