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3" r:id="rId3"/>
    <p:sldId id="266" r:id="rId4"/>
    <p:sldId id="267" r:id="rId5"/>
    <p:sldId id="268" r:id="rId6"/>
    <p:sldId id="269" r:id="rId7"/>
    <p:sldId id="270" r:id="rId8"/>
    <p:sldId id="271" r:id="rId9"/>
    <p:sldId id="285" r:id="rId10"/>
    <p:sldId id="272" r:id="rId11"/>
    <p:sldId id="273" r:id="rId12"/>
    <p:sldId id="274" r:id="rId13"/>
    <p:sldId id="258" r:id="rId14"/>
    <p:sldId id="259" r:id="rId15"/>
    <p:sldId id="260" r:id="rId16"/>
    <p:sldId id="261" r:id="rId17"/>
    <p:sldId id="262" r:id="rId18"/>
    <p:sldId id="263" r:id="rId19"/>
    <p:sldId id="281" r:id="rId20"/>
    <p:sldId id="282" r:id="rId21"/>
    <p:sldId id="275" r:id="rId22"/>
    <p:sldId id="276" r:id="rId23"/>
    <p:sldId id="264" r:id="rId24"/>
    <p:sldId id="277" r:id="rId25"/>
    <p:sldId id="278" r:id="rId26"/>
    <p:sldId id="279" r:id="rId27"/>
    <p:sldId id="280" r:id="rId28"/>
    <p:sldId id="265" r:id="rId29"/>
    <p:sldId id="257" r:id="rId30"/>
    <p:sldId id="284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5/9/2022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16CFA4-5F7C-9ACC-539C-67E51A14A5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Divadelní život – od 30. let do konce 2. světové války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BBD95B5-60B2-9D1C-368D-4D98024DCE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Protektorátní divadlo</a:t>
            </a:r>
          </a:p>
          <a:p>
            <a:r>
              <a:rPr lang="cs-CZ" dirty="0"/>
              <a:t>Divadlo v centrech a v regionu</a:t>
            </a:r>
          </a:p>
          <a:p>
            <a:r>
              <a:rPr lang="cs-CZ" dirty="0"/>
              <a:t>Krajová divadla</a:t>
            </a:r>
          </a:p>
        </p:txBody>
      </p:sp>
    </p:spTree>
    <p:extLst>
      <p:ext uri="{BB962C8B-B14F-4D97-AF65-F5344CB8AC3E}">
        <p14:creationId xmlns:p14="http://schemas.microsoft.com/office/powerpoint/2010/main" val="2660766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Městská divadla pražská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6753726" cy="4351338"/>
          </a:xfrm>
        </p:spPr>
        <p:txBody>
          <a:bodyPr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1942: odstraněn umělecký šéf B. Stejskal, sesazen i dramaturg F.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Tetauer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do 1944 šéfem Jiří Plachý, poté F. Götz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jako boj proti fašismu, zahraniční dramata klasická i současná, za Plachého divadlo ztrácelo svou koncepci, převažovala německá dramatika nad českou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Převažovalo neangažované divadlo, produkce zábavná a bulvární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6490" y="365125"/>
            <a:ext cx="4104774" cy="6122077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922295" y="6176963"/>
            <a:ext cx="36696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Ročenka Kruhu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solistů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Městských divadel pražských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2333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Bohuš Stejskal (MDP)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89547" y="1804737"/>
            <a:ext cx="5751095" cy="4740442"/>
          </a:xfrm>
        </p:spPr>
        <p:txBody>
          <a:bodyPr>
            <a:normAutofit fontScale="92500" lnSpcReduction="10000"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Hry s tématem vzpoury osamocených hrdinů proti tyranům, expresionismus, klasické tituly</a:t>
            </a:r>
          </a:p>
          <a:p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Hamlet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(1941) – Hamletův vnitřní monolog, Miloš Nedbal monology z rampy do hlediště – vyčlenil H. z vlastního děje, reálný Hamlet, scéna F.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Tröster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(snový charakter)</a:t>
            </a:r>
          </a:p>
          <a:p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Mrtvé moře</a:t>
            </a:r>
          </a:p>
          <a:p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Revizor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expresionistická groteska, snové prostředí, lustr připomínají orlici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Akcentoval snové prvky, které zpochybňovaly reálnost obrazu skutečnosti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40642" y="4126832"/>
            <a:ext cx="5426242" cy="241834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„Dýky a důtky jsou v jeho skřípavých slovech,“ psal po premiéře A. M. Píša, „pod nimiž jako by se chvílemi ozval zdušený pláč a mrazivý smích toho, jenž je tragickým šaškem svého zoufalství.“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5422" y="365125"/>
            <a:ext cx="2180124" cy="326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781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19543" y="386824"/>
            <a:ext cx="9905998" cy="1478570"/>
          </a:xfrm>
        </p:spPr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Další režiséři MDP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56937" y="1789530"/>
            <a:ext cx="3938337" cy="4351338"/>
          </a:xfrm>
        </p:spPr>
        <p:txBody>
          <a:bodyPr>
            <a:normAutofit lnSpcReduction="10000"/>
          </a:bodyPr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František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Salzer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Východisko expresionismus, uvádět Shakespearovy komedie – vyzdvihl lyrismus, komediálnost</a:t>
            </a:r>
          </a:p>
          <a:p>
            <a:pPr>
              <a:buFontTx/>
              <a:buChar char="-"/>
            </a:pP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Zkrocení zlé ženy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(1939)</a:t>
            </a:r>
          </a:p>
          <a:p>
            <a:pPr>
              <a:buFontTx/>
              <a:buChar char="-"/>
            </a:pP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 se vám líbí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(1941)</a:t>
            </a:r>
          </a:p>
          <a:p>
            <a:pPr>
              <a:buFontTx/>
              <a:buChar char="-"/>
            </a:pP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Mnoho povyku pro nic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(1944)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713621" y="2800183"/>
            <a:ext cx="5181600" cy="4351338"/>
          </a:xfrm>
        </p:spPr>
        <p:txBody>
          <a:bodyPr>
            <a:normAutofit lnSpcReduction="10000"/>
          </a:bodyPr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Karel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Jernek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Přišel 1942 z Brna, blízký expresionismus</a:t>
            </a:r>
          </a:p>
          <a:p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Pirandello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Šest postav hledá autora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(1943) a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Každý má svou pravdu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(1944) – expres. tragikomická groteska</a:t>
            </a:r>
          </a:p>
          <a:p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Zmoudření Dona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Quijota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(1944)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5274" y="1555583"/>
            <a:ext cx="2143125" cy="295275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4421" y="298283"/>
            <a:ext cx="2476500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176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Stálá komisní divadla (soukromá divadla) za války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Nejpočetnější divadelní síť za okupace složena z divadel soukromých podnikatelů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stálých komisních divadel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 cestujících společností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vznikající krajová divadla (Horácké a Beskydské divadlo)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Stabilizace provozu: Akropolis,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Uranie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Vznik nových scén: Divadlo Anny Sedláčkové, Nezávislé divadlo, Intimní divadlo, Komorní hry Radosti ze života</a:t>
            </a:r>
          </a:p>
        </p:txBody>
      </p:sp>
    </p:spTree>
    <p:extLst>
      <p:ext uri="{BB962C8B-B14F-4D97-AF65-F5344CB8AC3E}">
        <p14:creationId xmlns:p14="http://schemas.microsoft.com/office/powerpoint/2010/main" val="2372532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Lidové divadlo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Uranie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Lidové divadlo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Uranie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Praze Holešovicích</a:t>
            </a:r>
          </a:p>
          <a:p>
            <a:pPr>
              <a:buFontTx/>
              <a:buChar char="-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Vedl J. Perlík, šéfem A. Klimeš, od 1944 B. Mathesius, stálý spolupracovník A. Podhorský, šéf výpravy Josef Gabriel</a:t>
            </a:r>
          </a:p>
          <a:p>
            <a:pPr>
              <a:buFontTx/>
              <a:buChar char="-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Základem česká klasika (Němcová, Neruda, Preissová, Stroupežnický aj.), dále světová klasika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Dílo A. Klimeše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Malostranské humoresky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(1941), nejúspěšnější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Isabela španělská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(1942)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Soubor složen z herců realistického směřování (O. Beníšková, R. Deyl), expresionistického (V. Vejražka), civilního herectví (M. Nedbal, D. Medřická)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roce 1945 soubor přešel do Divadla 5. května</a:t>
            </a:r>
          </a:p>
        </p:txBody>
      </p:sp>
    </p:spTree>
    <p:extLst>
      <p:ext uri="{BB962C8B-B14F-4D97-AF65-F5344CB8AC3E}">
        <p14:creationId xmlns:p14="http://schemas.microsoft.com/office/powerpoint/2010/main" val="1741667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194" y="794586"/>
            <a:ext cx="2084450" cy="2742698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911403" y="3886200"/>
            <a:ext cx="229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Miloš Nedbal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3221" y="2959016"/>
            <a:ext cx="2206291" cy="3309437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647824" y="2165935"/>
            <a:ext cx="1937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Vítězslav Vejražka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4692" y="794585"/>
            <a:ext cx="1964908" cy="2889571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472989" y="3886200"/>
            <a:ext cx="1708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Blanka Waleská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9977" y="2955369"/>
            <a:ext cx="2541671" cy="3385422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9222205" y="2165935"/>
            <a:ext cx="2388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Dana Medřická</a:t>
            </a:r>
          </a:p>
        </p:txBody>
      </p:sp>
    </p:spTree>
    <p:extLst>
      <p:ext uri="{BB962C8B-B14F-4D97-AF65-F5344CB8AC3E}">
        <p14:creationId xmlns:p14="http://schemas.microsoft.com/office/powerpoint/2010/main" val="1269389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Nezávislé divadlo a Intimní divadlo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563143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Nezávislé divadlo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1941: v podzemí hotelu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Ambassador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 Václavském náměstí – J. Snížek, V. Brychta, O. Rosenberg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Režie Miloslav Jareš – reminiscence na Burianovu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Manon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Lescaut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Všední den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Herci z Honzlových divadel – uváděli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Honzlovy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adaptace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Vedení J. Škoda a K.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Palouš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lidový repertoár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Intimní divadlo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Umělecké besedě na Malé Straně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Založil Jaromír Dohnal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Lehký veseloherní repertoár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Civilistický herecký projev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Režiséři J. Jahn, A. Dvořák, J. Škoda</a:t>
            </a:r>
          </a:p>
        </p:txBody>
      </p:sp>
    </p:spTree>
    <p:extLst>
      <p:ext uri="{BB962C8B-B14F-4D97-AF65-F5344CB8AC3E}">
        <p14:creationId xmlns:p14="http://schemas.microsoft.com/office/powerpoint/2010/main" val="5142784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Bulvární divadla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Divadlo Anny Sedláčkové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1939-1944,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Mozarteum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Jungmannově ulici, osobnost Anny Sedláčkové – Heda Gablerová, Emilia Marty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konverzační repertoár a česká a světová klasika</a:t>
            </a: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Divadlo Járy Kohouta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zpěvoherní frašky</a:t>
            </a: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Divadlo Vlasty Buriana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situační veselohry a frašky (hry E. A.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Longena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F.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Šamberka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Tx/>
              <a:buChar char="-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jaře 1944 proměna na činoherní divadlo s vážným repertoárem</a:t>
            </a:r>
          </a:p>
          <a:p>
            <a:pPr>
              <a:buFontTx/>
              <a:buChar char="-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Angažován Jaromír Pleskot jako dramaturg a režisér</a:t>
            </a:r>
          </a:p>
        </p:txBody>
      </p:sp>
    </p:spTree>
    <p:extLst>
      <p:ext uri="{BB962C8B-B14F-4D97-AF65-F5344CB8AC3E}">
        <p14:creationId xmlns:p14="http://schemas.microsoft.com/office/powerpoint/2010/main" val="9860638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197" y="800079"/>
            <a:ext cx="2797843" cy="3725549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215189" y="4788568"/>
            <a:ext cx="2911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Anna Sedláčková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4151" y="800080"/>
            <a:ext cx="2549176" cy="3721424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089358" y="4788568"/>
            <a:ext cx="2586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Jára Kohout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6063" y="800080"/>
            <a:ext cx="2483698" cy="3725548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8843211" y="4788568"/>
            <a:ext cx="2490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Vlasta Burian</a:t>
            </a:r>
          </a:p>
        </p:txBody>
      </p:sp>
    </p:spTree>
    <p:extLst>
      <p:ext uri="{BB962C8B-B14F-4D97-AF65-F5344CB8AC3E}">
        <p14:creationId xmlns:p14="http://schemas.microsoft.com/office/powerpoint/2010/main" val="15862916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10784" y="381011"/>
            <a:ext cx="9905998" cy="1478570"/>
          </a:xfrm>
        </p:spPr>
        <p:txBody>
          <a:bodyPr>
            <a:normAutofit/>
          </a:bodyPr>
          <a:lstStyle/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Mimopražská divadla v meziválečném období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564105"/>
            <a:ext cx="10627895" cy="5161547"/>
          </a:xfrm>
        </p:spPr>
        <p:txBody>
          <a:bodyPr>
            <a:normAutofit fontScale="92500"/>
          </a:bodyPr>
          <a:lstStyle/>
          <a:p>
            <a:pPr algn="just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Před říjnem 1918: Praha, Brno, Plzeň, Kladno</a:t>
            </a:r>
          </a:p>
          <a:p>
            <a:pPr algn="just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 roce 1918: České Budějovice, Olomouc, Moravská Ostrava, Bratislava, Košice</a:t>
            </a:r>
          </a:p>
          <a:p>
            <a:pPr algn="just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BRNO</a:t>
            </a:r>
          </a:p>
          <a:p>
            <a:pPr algn="just">
              <a:buFontTx/>
              <a:buChar char="-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1919: ředitelem Václav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Štech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(po odchodu z Vinohradského divadla)</a:t>
            </a:r>
          </a:p>
          <a:p>
            <a:pPr algn="just">
              <a:buFontTx/>
              <a:buChar char="-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1918–1922: jako dramaturg Jiří Mahen, 30–50 premiér za rok</a:t>
            </a:r>
          </a:p>
          <a:p>
            <a:pPr algn="just">
              <a:buFontTx/>
              <a:buChar char="-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Komorní večery v Redutě (1919/1920)</a:t>
            </a:r>
          </a:p>
          <a:p>
            <a:pPr algn="just">
              <a:buFontTx/>
              <a:buChar char="-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1925: ředitel F. Neumann, šéf činohry Rudolf Walter, šéfem činohry Lev Blatný (1928)</a:t>
            </a:r>
          </a:p>
          <a:p>
            <a:pPr algn="just">
              <a:buFontTx/>
              <a:buChar char="-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Orientace na soudobou aktuální dramatickou zahraniční i českou tvorbu</a:t>
            </a:r>
          </a:p>
          <a:p>
            <a:pPr algn="just">
              <a:buFontTx/>
              <a:buChar char="-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Herci: Rudolf Walter, Ema Pechová, Jaroslav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Auerswald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Karel Urbánek, Zdeňka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Gräfová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Anděla Novotná, Jarmila Urbánková, František Klika</a:t>
            </a:r>
          </a:p>
        </p:txBody>
      </p:sp>
    </p:spTree>
    <p:extLst>
      <p:ext uri="{BB962C8B-B14F-4D97-AF65-F5344CB8AC3E}">
        <p14:creationId xmlns:p14="http://schemas.microsoft.com/office/powerpoint/2010/main" val="2462150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Oficiální divadla 30. let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825625"/>
            <a:ext cx="10724147" cy="4351338"/>
          </a:xfrm>
        </p:spPr>
        <p:txBody>
          <a:bodyPr/>
          <a:lstStyle/>
          <a:p>
            <a:pPr algn="just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Národní divadlo v Praze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do roku 1935 K. H. Hilar, dramaturgie F. Götz, kromě Hilara režiséři Karel Dostal a Vojta Novák</a:t>
            </a:r>
          </a:p>
          <a:p>
            <a:pPr algn="just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Městské divadlo na Královských Vinohradech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1930: šéfem činohry Jan Bor, dramaturg a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přílež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režisér Josef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Kodíček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dramaturg Fr. Langer, Borovy dramatizace Dostojevského (Z. Štěpánek), kromě Bora režiséři Bohuš Stejskal, Gabriel Hart</a:t>
            </a:r>
          </a:p>
          <a:p>
            <a:pPr algn="just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České divadlo v Olomouci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1931: začátek činnosti Oldřicha Stibora, levicové, stoupenec avantgardy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Tairova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Hofmannsthal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Každý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(Kdokoli,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Jederman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(po vzoru Reinhardta),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Král Oidipus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(1932) v polemice s Hilarem – komparsový chór</a:t>
            </a:r>
          </a:p>
        </p:txBody>
      </p:sp>
    </p:spTree>
    <p:extLst>
      <p:ext uri="{BB962C8B-B14F-4D97-AF65-F5344CB8AC3E}">
        <p14:creationId xmlns:p14="http://schemas.microsoft.com/office/powerpoint/2010/main" val="42819195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Brněnská činohra 30. let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6994358" cy="4351338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1931: přejmenováno na Zemské divadlo</a:t>
            </a:r>
          </a:p>
          <a:p>
            <a:pPr algn="just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Ředitelem a šéfem činohry Václav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Jiřikovský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(do 1934/35)</a:t>
            </a:r>
          </a:p>
          <a:p>
            <a:pPr algn="just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význačné orientace na slovanskou dramatiku a původní moravskou tvorbu</a:t>
            </a:r>
          </a:p>
          <a:p>
            <a:pPr algn="just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Brněnští scénografové: Zdeněk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Rossmann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Vladimír Beneš, Antonín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Kurial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František Muzika</a:t>
            </a:r>
          </a:p>
          <a:p>
            <a:pPr algn="just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Režiséři Aleš Podhorský (realismus), Rudolf Walter (spíše expresionismus)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8019" y="817646"/>
            <a:ext cx="3467100" cy="447675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8301788" y="5546557"/>
            <a:ext cx="330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Václav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Jiřikovský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5098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58285" y="571017"/>
            <a:ext cx="9905998" cy="1478570"/>
          </a:xfrm>
        </p:spPr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Mimopražská divadla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825624"/>
            <a:ext cx="10676021" cy="4695491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Zemské divadlo v Brně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Václav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Jiřikovský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ředitel, činohru zprvu řídil Jan Škoda (a režie, po jeho odchodu do Ostravy režiséři Jiří Jahn a Antonín Kytka), herecké režie J. Skřivan, A. Klimeš, F. Šlégr</a:t>
            </a:r>
          </a:p>
          <a:p>
            <a:r>
              <a:rPr lang="cs-CZ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Jan Škoda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hlásil se k realismu, stejně jako Stejskal inscenoval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Mrtvé moře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Josefem Skřivanem</a:t>
            </a:r>
          </a:p>
          <a:p>
            <a:r>
              <a:rPr lang="cs-CZ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Karel </a:t>
            </a:r>
            <a:r>
              <a:rPr lang="cs-CZ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Jernek</a:t>
            </a:r>
            <a:r>
              <a:rPr lang="cs-CZ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činoherní a operní režisér:</a:t>
            </a:r>
          </a:p>
          <a:p>
            <a:pPr>
              <a:buFontTx/>
              <a:buChar char="-"/>
            </a:pP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Richard III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F.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Tröster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scéna – básnické podobenství o cestách a způsobech, jimiž se diktátoři dostávají k moci (Hitler)</a:t>
            </a:r>
          </a:p>
          <a:p>
            <a:pPr>
              <a:buFontTx/>
              <a:buChar char="-"/>
            </a:pP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 Carlos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politické narážky a jinotaje</a:t>
            </a:r>
          </a:p>
          <a:p>
            <a:pPr>
              <a:buFontTx/>
              <a:buChar char="-"/>
            </a:pP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Maškaráda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obraz světa, který se vymkl z normálu a zešílel</a:t>
            </a:r>
          </a:p>
          <a:p>
            <a:pPr>
              <a:buFontTx/>
              <a:buChar char="-"/>
            </a:pPr>
            <a:r>
              <a:rPr lang="cs-CZ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Josef Skřivan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lyrický jevištní ráz inspirovaný avantgardním poetismem</a:t>
            </a:r>
          </a:p>
        </p:txBody>
      </p:sp>
    </p:spTree>
    <p:extLst>
      <p:ext uri="{BB962C8B-B14F-4D97-AF65-F5344CB8AC3E}">
        <p14:creationId xmlns:p14="http://schemas.microsoft.com/office/powerpoint/2010/main" val="33681743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České lidové divadlo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Začátkem listopadu 1941 zatčen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Jiřikovský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 Skřivan, 2 členové opery a 10 členů divadla, zákaz činnosti k 12. 11. 1942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Duben 1942 zrušení divadla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Povolení k provozování divadla – České lidové divadlo (zahájilo 15. 3. 1943) – Staré divadlo na Veveří, bylo soukromým podnikem Antonína Fencla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Studie Bořivoje Srby: „České divadlo v Brně v letech nacistické okupace a druhé světové války (1939–1945)“, Program, 1989/90, č. 6</a:t>
            </a:r>
          </a:p>
        </p:txBody>
      </p:sp>
    </p:spTree>
    <p:extLst>
      <p:ext uri="{BB962C8B-B14F-4D97-AF65-F5344CB8AC3E}">
        <p14:creationId xmlns:p14="http://schemas.microsoft.com/office/powerpoint/2010/main" val="33906756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Komorní hry Radosti ze života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Poloprofesionální divadelní podnik působící v Brně 1942–1944 na základě licence a pod záštitou kulturně politické akce Národního souručenství Radost ze života. </a:t>
            </a:r>
          </a:p>
          <a:p>
            <a:pPr algn="just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Zakladatelem a vedoucím byl bývalý šéf, režisér a herec činohry ND v Brně a profesor brněnské Státní konzervatoře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Rudolf Walter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Cílem zobrazit soudobého člověka, jeho myšlenky a city</a:t>
            </a:r>
          </a:p>
          <a:p>
            <a:pPr algn="just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Dramaturgicky: výběr z německé klasiky: Goethe, Schiller,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Hebbel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Hauptmann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Tematicky je soustředil k psychologické a etické problematice lidského života, stylově k psychologicko-realistické herecké a režijní metodě. </a:t>
            </a:r>
          </a:p>
          <a:p>
            <a:pPr algn="just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 roce 1945 pokračování v tzv. Svobodném divadle (dnes Městské divadlo)</a:t>
            </a:r>
          </a:p>
        </p:txBody>
      </p:sp>
    </p:spTree>
    <p:extLst>
      <p:ext uri="{BB962C8B-B14F-4D97-AF65-F5344CB8AC3E}">
        <p14:creationId xmlns:p14="http://schemas.microsoft.com/office/powerpoint/2010/main" val="42190615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České divadlo v Olomouci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41411" y="2249486"/>
            <a:ext cx="4812350" cy="4090354"/>
          </a:xfrm>
        </p:spPr>
        <p:txBody>
          <a:bodyPr>
            <a:normAutofit fontScale="70000" lnSpcReduction="20000"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Oldřich Stibor – zatčen 1940, odsouzen k vězení, zemřel 1943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Poslední režie: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Jan Výrava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(1940): obraz vzpoury sedláků proti panskému útlaku – výzva k boji proti fašismu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Jinotajné inscenace Schillerových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Loupežníků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Gogolova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Revizora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Ředitel Stanislav Langer do roku 1943, poté Julius Lébl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Monografie Heleny Spurné o Oldřichu Stiborovi: http://vffup.upol.cz/edice/konvikt/helena-spurna-divadelni-reziser-a-clovek-oldrich-stibor-1901-1943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941825" y="617257"/>
            <a:ext cx="3558759" cy="4834275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7868653" y="5871411"/>
            <a:ext cx="3344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Oldřich Stibor</a:t>
            </a:r>
          </a:p>
        </p:txBody>
      </p:sp>
    </p:spTree>
    <p:extLst>
      <p:ext uri="{BB962C8B-B14F-4D97-AF65-F5344CB8AC3E}">
        <p14:creationId xmlns:p14="http://schemas.microsoft.com/office/powerpoint/2010/main" val="18963024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647364"/>
          </a:xfrm>
        </p:spPr>
        <p:txBody>
          <a:bodyPr>
            <a:normAutofit fontScale="92500"/>
          </a:bodyPr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Jan Škoda</a:t>
            </a:r>
          </a:p>
          <a:p>
            <a:pPr>
              <a:buFontTx/>
              <a:buChar char="-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Ředitel, šéf činohry, dramaturg, režisér (1940–1942)</a:t>
            </a:r>
          </a:p>
          <a:p>
            <a:pPr>
              <a:buFontTx/>
              <a:buChar char="-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Inscenace české a světové klasiky, rozšíření řady shakespearovských inscenací (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 noci svatojánské, Romeo a Julie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Jiří Myron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vedl divadlo do konce války</a:t>
            </a: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Karel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Palouš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režie her Komorního cyklu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91016" y="1825625"/>
            <a:ext cx="3343967" cy="4351338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Národní divadlo moravskoslezské</a:t>
            </a:r>
          </a:p>
        </p:txBody>
      </p:sp>
    </p:spTree>
    <p:extLst>
      <p:ext uri="{BB962C8B-B14F-4D97-AF65-F5344CB8AC3E}">
        <p14:creationId xmlns:p14="http://schemas.microsoft.com/office/powerpoint/2010/main" val="1907558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Městské divadlo v Plzni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5181600" cy="4770270"/>
          </a:xfrm>
        </p:spPr>
        <p:txBody>
          <a:bodyPr>
            <a:normAutofit fontScale="92500" lnSpcReduction="10000"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Zatčeni Jarmil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Škrdlant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 jeho nástupce Ota Zítek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1943: Stanislav Langer, šéf činohry Antonín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Kurš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1942: Zítek přijal režiséra Alfréda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Radoka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(pod j. Vladimír Bureš): Šrámek: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Ostrov veliké lásky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Benátská maškaráda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Před západem slunce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jevištní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metafoy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Kurš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sociální díla, politické jinotaje: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Maryša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Strašidla</a:t>
            </a:r>
          </a:p>
          <a:p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Život je sen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nespravedlivě vězněný princ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68452" y="1782331"/>
            <a:ext cx="5181600" cy="359571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7002379" y="5618747"/>
            <a:ext cx="389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Alfréd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Radok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9179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Další divadla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Městské divadlo na Kladně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A.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Kurš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(1940–1941), poté Jaroslav Novotný</a:t>
            </a:r>
          </a:p>
          <a:p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Kurš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Othello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Dítě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Manon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Lescaut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Faust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po Manon vypovězen do 24 hodin z Kladna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Novotný nasazoval klasiku Shakespeare,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Molière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Mrštíci, cyklus tzv. kladenských premiér (návaznost na Buriana)</a:t>
            </a: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Východočeské národní divadlo </a:t>
            </a: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Jihočeské národní divadlo</a:t>
            </a:r>
          </a:p>
        </p:txBody>
      </p:sp>
    </p:spTree>
    <p:extLst>
      <p:ext uri="{BB962C8B-B14F-4D97-AF65-F5344CB8AC3E}">
        <p14:creationId xmlns:p14="http://schemas.microsoft.com/office/powerpoint/2010/main" val="25522603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Krajová divadla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Horácké divadlo</a:t>
            </a:r>
          </a:p>
          <a:p>
            <a:pPr>
              <a:buFontTx/>
              <a:buChar char="-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Sídlo v Třebíči, později Jihlava</a:t>
            </a:r>
          </a:p>
          <a:p>
            <a:pPr>
              <a:buFontTx/>
              <a:buChar char="-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Družstvo HD – Antonín Skála</a:t>
            </a:r>
          </a:p>
          <a:p>
            <a:pPr>
              <a:buFontTx/>
              <a:buChar char="-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ředitelem Rudolf Nádhera, 1941: Ludvík Žáček</a:t>
            </a:r>
          </a:p>
          <a:p>
            <a:pPr>
              <a:buFontTx/>
              <a:buChar char="-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Soubor vedl A. Skála, poté A.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Kurš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Jarmil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Škrdlant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Herci: M. Hynšt, O. Krejča, K. Novák, J. Sovák</a:t>
            </a:r>
          </a:p>
          <a:p>
            <a:pPr>
              <a:buFontTx/>
              <a:buChar char="-"/>
            </a:pP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Kurš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přijat po jeho vyhoštění z Kladna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Beskydské divadlo</a:t>
            </a:r>
          </a:p>
          <a:p>
            <a:pPr>
              <a:buFontTx/>
              <a:buChar char="-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1942, Hranice na Moravě, Vladislav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Hamšík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zpočátku soukromá koncese</a:t>
            </a:r>
          </a:p>
          <a:p>
            <a:pPr>
              <a:buFontTx/>
              <a:buChar char="-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Dramaturg K. Kraus</a:t>
            </a:r>
          </a:p>
          <a:p>
            <a:pPr>
              <a:buFontTx/>
              <a:buChar char="-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Režie: O. Lukeš, R. Walter, J. Jahn, M. Pásek</a:t>
            </a:r>
          </a:p>
          <a:p>
            <a:pPr>
              <a:buFontTx/>
              <a:buChar char="-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Jahnova inscenace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Ondřej a drak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(1944)</a:t>
            </a:r>
          </a:p>
        </p:txBody>
      </p:sp>
    </p:spTree>
    <p:extLst>
      <p:ext uri="{BB962C8B-B14F-4D97-AF65-F5344CB8AC3E}">
        <p14:creationId xmlns:p14="http://schemas.microsoft.com/office/powerpoint/2010/main" val="14918071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Krajová divadla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41409" y="1857600"/>
            <a:ext cx="4878389" cy="3541714"/>
          </a:xfrm>
        </p:spPr>
        <p:txBody>
          <a:bodyPr>
            <a:noAutofit/>
          </a:bodyPr>
          <a:lstStyle/>
          <a:p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Horácké divadlo</a:t>
            </a:r>
          </a:p>
          <a:p>
            <a:pPr>
              <a:buFontTx/>
              <a:buChar char="-"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Sídlo v Třebíči, později Jihlava</a:t>
            </a:r>
          </a:p>
          <a:p>
            <a:pPr>
              <a:buFontTx/>
              <a:buChar char="-"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Družstvo HD – Antonín Skála</a:t>
            </a:r>
          </a:p>
          <a:p>
            <a:pPr>
              <a:buFontTx/>
              <a:buChar char="-"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ředitelem Rudolf Nádhera, 1941: Ludvík Žáček</a:t>
            </a:r>
          </a:p>
          <a:p>
            <a:pPr>
              <a:buFontTx/>
              <a:buChar char="-"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Soubor vedl A. Skála, poté A.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Kurš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Jarmil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Škrdlant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Herci: M. Hynšt, O. Krejča, K. Novák, J. Sovák</a:t>
            </a:r>
          </a:p>
          <a:p>
            <a:pPr>
              <a:buFontTx/>
              <a:buChar char="-"/>
            </a:pP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Kurš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přijat po jeho vyhoštění z Kladna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86400"/>
            <a:ext cx="4875211" cy="3541714"/>
          </a:xfrm>
        </p:spPr>
        <p:txBody>
          <a:bodyPr>
            <a:normAutofit/>
          </a:bodyPr>
          <a:lstStyle/>
          <a:p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Beskydské divadlo</a:t>
            </a:r>
          </a:p>
          <a:p>
            <a:pPr>
              <a:buFontTx/>
              <a:buChar char="-"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1942, Hranice na Moravě, Vladislav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Hamšík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zpočátku soukromá koncese</a:t>
            </a:r>
          </a:p>
          <a:p>
            <a:pPr>
              <a:buFontTx/>
              <a:buChar char="-"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Dramaturg K. Kraus</a:t>
            </a:r>
          </a:p>
          <a:p>
            <a:pPr>
              <a:buFontTx/>
              <a:buChar char="-"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Režie: O. Lukeš, R. Walter, J. Jahn, M. Pásek</a:t>
            </a:r>
          </a:p>
          <a:p>
            <a:pPr>
              <a:buFontTx/>
              <a:buChar char="-"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Jahnova inscenace </a:t>
            </a:r>
            <a:r>
              <a:rPr 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Ondřej a drak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(1944)</a:t>
            </a:r>
          </a:p>
        </p:txBody>
      </p:sp>
    </p:spTree>
    <p:extLst>
      <p:ext uri="{BB962C8B-B14F-4D97-AF65-F5344CB8AC3E}">
        <p14:creationId xmlns:p14="http://schemas.microsoft.com/office/powerpoint/2010/main" val="678802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Národní divadlo v Praze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Řízeno ministerstvem školství a osvěty, od 1942 ministerstvem lidové osvěty, ředitelé Stanislav Mojžíš-Lom, Karel Neumann, Ladislav Šíp</a:t>
            </a:r>
          </a:p>
          <a:p>
            <a:pPr algn="just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Stavovské divadlo do rukou Němců, za něj ND dostalo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Variéte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Karlíně (tzv. Prozatímní divadlo)</a:t>
            </a:r>
          </a:p>
          <a:p>
            <a:pPr algn="just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1939: šéfem činohry Jan Bor, režie K. Dostal, J.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Frejka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 březnu 1942 pověřen řízením F. Götz, od 1. 4. 1944 Miloš Hlávka</a:t>
            </a:r>
          </a:p>
          <a:p>
            <a:pPr algn="just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Směřování dramaturgie: hry české klasiky – obraz od soudobé dramatické tvorby k tvorbě z minulosti, od zahraniční k české (z české klasiky Klicpera, Stroupežnický, F. X. Svoboda, M. A. Šimáček, V.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Štech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150743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3001" y="293398"/>
            <a:ext cx="9905998" cy="1478570"/>
          </a:xfrm>
        </p:spPr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Divadelní kritika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79884"/>
            <a:ext cx="10515600" cy="4969042"/>
          </a:xfrm>
        </p:spPr>
        <p:txBody>
          <a:bodyPr>
            <a:normAutofit fontScale="92500"/>
          </a:bodyPr>
          <a:lstStyle/>
          <a:p>
            <a:pPr algn="just"/>
            <a:r>
              <a:rPr lang="cs-CZ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Levicová: 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Julius Fučík, Zdeněk Nejedlý, Jindřich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Honzl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Marie Majerová, Bedřich Václavek</a:t>
            </a:r>
          </a:p>
          <a:p>
            <a:pPr algn="just"/>
            <a:r>
              <a:rPr lang="cs-CZ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Mimo levicově orientovaní: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Jindřich Vodák (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Čas, České slovo, Jeviště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Karel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Engelmüller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Národní politika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Jaroslav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Hilbert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Venkov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Václav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Tille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Jeviště,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Prager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Presse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Otokar Fischer (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Jeviště, Národní listy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Miroslav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Rutte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Národní listy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Kodíčkem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Götzem Nové české divadlo), Josef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Kodíček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 M. Píša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1926: Jan Vondráček: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Přehledné dějiny českého divadla 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1929: V. K. Blahník: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Světové dějiny divadla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1923: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Smysl a podstata divadelního umění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1931: O. Zich: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Estetika dramatického umění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742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Režiséři ND (Bor, Podhorský, V. Novák, Dostal, </a:t>
            </a:r>
            <a:r>
              <a:rPr lang="cs-CZ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Frejka</a:t>
            </a: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380748" cy="4351338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Jan Bor </a:t>
            </a:r>
          </a:p>
          <a:p>
            <a:pPr>
              <a:buFontTx/>
              <a:buChar char="-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Vycházel z Bergsonova vitalistického dynamismu, expresivně prokreslené postavy, až naturalistické (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Noc běsů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1940)</a:t>
            </a:r>
          </a:p>
          <a:p>
            <a:pPr>
              <a:buFontTx/>
              <a:buChar char="-"/>
            </a:pP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Macbeth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(1939) – jedna z nejvýznamnějších inscenací doby, scéna: V. Hofman, Z. Štěpánek a O. Scheinpflugová</a:t>
            </a:r>
          </a:p>
          <a:p>
            <a:pPr>
              <a:buFontTx/>
              <a:buChar char="-"/>
            </a:pP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Nápadníci trůnu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(1941),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Čarodějka pasovská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(1941)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427457" y="1825625"/>
            <a:ext cx="2692390" cy="4351338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8518358" y="6304631"/>
            <a:ext cx="3263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Z. Štěpánek jako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Macbeth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555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830179"/>
            <a:ext cx="5181600" cy="5346784"/>
          </a:xfrm>
        </p:spPr>
        <p:txBody>
          <a:bodyPr>
            <a:normAutofit lnSpcReduction="10000"/>
          </a:bodyPr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Aleš Podhorský</a:t>
            </a:r>
          </a:p>
          <a:p>
            <a:pPr>
              <a:buFontTx/>
              <a:buChar char="-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Realistický režisér</a:t>
            </a:r>
          </a:p>
          <a:p>
            <a:pPr>
              <a:buFontTx/>
              <a:buChar char="-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Vybírá si realistická dramata (Tyl, Stroupežnický, Šimáček,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Suchovo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-Kobylin a další)</a:t>
            </a:r>
          </a:p>
          <a:p>
            <a:pPr>
              <a:buFontTx/>
              <a:buChar char="-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Nejvýznamnější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Maryša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(1943) – Marie Glázrová jako Maryša, Z. Štěpánek jako Vávra</a:t>
            </a: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Vojta Novák</a:t>
            </a:r>
          </a:p>
          <a:p>
            <a:pPr marL="0" indent="0">
              <a:buNone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Realistické režie, např.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Pirandellův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Lazar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(1943)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084" y="830179"/>
            <a:ext cx="5727372" cy="4252574"/>
          </a:xfrm>
        </p:spPr>
      </p:pic>
      <p:sp>
        <p:nvSpPr>
          <p:cNvPr id="7" name="TextovéPole 6"/>
          <p:cNvSpPr txBox="1"/>
          <p:nvPr/>
        </p:nvSpPr>
        <p:spPr>
          <a:xfrm>
            <a:off x="7098632" y="5366084"/>
            <a:ext cx="4547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Maryša, 1943</a:t>
            </a:r>
          </a:p>
        </p:txBody>
      </p:sp>
    </p:spTree>
    <p:extLst>
      <p:ext uri="{BB962C8B-B14F-4D97-AF65-F5344CB8AC3E}">
        <p14:creationId xmlns:p14="http://schemas.microsoft.com/office/powerpoint/2010/main" val="92495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589547"/>
            <a:ext cx="5181600" cy="5587416"/>
          </a:xfrm>
        </p:spPr>
        <p:txBody>
          <a:bodyPr>
            <a:normAutofit fontScale="92500"/>
          </a:bodyPr>
          <a:lstStyle/>
          <a:p>
            <a:pPr algn="just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Karel Dostal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psychologické propracování postav a touha vyslovit se k aktuálním společenským problémům</a:t>
            </a:r>
          </a:p>
          <a:p>
            <a:pPr algn="just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Antická tematika: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Sofoklova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Antigona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Euripidova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Médea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Goethova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Ifigenie na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Tauridě</a:t>
            </a:r>
            <a:endParaRPr lang="cs-CZ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Antigona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scéna F. Muzika – architektonická, mluvní projev herců stylizoval do intonovaného a rytmizovaného přednesu, gesta, sošné postoje</a:t>
            </a:r>
          </a:p>
          <a:p>
            <a:pPr algn="just"/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Torquato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Tasso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(1942)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118937"/>
            <a:ext cx="5533856" cy="4039715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7170821" y="5390147"/>
            <a:ext cx="3645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Antigona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1941</a:t>
            </a:r>
          </a:p>
        </p:txBody>
      </p:sp>
    </p:spTree>
    <p:extLst>
      <p:ext uri="{BB962C8B-B14F-4D97-AF65-F5344CB8AC3E}">
        <p14:creationId xmlns:p14="http://schemas.microsoft.com/office/powerpoint/2010/main" val="1250179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697832"/>
            <a:ext cx="5181600" cy="5479131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Jiří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Frejka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Uvolnění divadelních složek – múzické divadlo</a:t>
            </a:r>
          </a:p>
          <a:p>
            <a:pPr>
              <a:buFontTx/>
              <a:buChar char="-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Zájem o básnické drama, podobenství a obrazivost</a:t>
            </a:r>
          </a:p>
          <a:p>
            <a:pPr>
              <a:buFontTx/>
              <a:buChar char="-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dramatických novinek (Lom, Hlávka,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Faltis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aj.)</a:t>
            </a:r>
          </a:p>
          <a:p>
            <a:pPr>
              <a:buFontTx/>
              <a:buChar char="-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Spolupráce s V. Renčem: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Císařův mim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(1944)</a:t>
            </a:r>
          </a:p>
          <a:p>
            <a:pPr>
              <a:buFontTx/>
              <a:buChar char="-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Inscenoval především klasické komedie a komedie principu dell´arte (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Benátská maškaráda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Lišák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Pseudolus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Zlý jelen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Amfytrion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další)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697832"/>
            <a:ext cx="5181600" cy="5479131"/>
          </a:xfrm>
        </p:spPr>
        <p:txBody>
          <a:bodyPr>
            <a:normAutofit fontScale="92500" lnSpcReduction="20000"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Používal masky, převleky, záměny osob, improvizaci, špílce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 divadla na divadle, herectví nerealistické, gesta, až mimické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Programové manifesty:</a:t>
            </a:r>
          </a:p>
          <a:p>
            <a:pPr marL="514350" indent="-514350">
              <a:buAutoNum type="alphaLcParenR"/>
            </a:pP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divadlo vskutku národní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1939</a:t>
            </a:r>
          </a:p>
          <a:p>
            <a:pPr marL="514350" indent="-514350">
              <a:buAutoNum type="alphaLcParenR"/>
            </a:pP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Smích a divadelní maska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1942</a:t>
            </a:r>
          </a:p>
          <a:p>
            <a:pPr marL="514350" indent="-514350">
              <a:buAutoNum type="alphaLcParenR"/>
            </a:pP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Železná doba divadla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1945</a:t>
            </a:r>
          </a:p>
        </p:txBody>
      </p:sp>
    </p:spTree>
    <p:extLst>
      <p:ext uri="{BB962C8B-B14F-4D97-AF65-F5344CB8AC3E}">
        <p14:creationId xmlns:p14="http://schemas.microsoft.com/office/powerpoint/2010/main" val="1267533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629" y="514973"/>
            <a:ext cx="3490161" cy="5675059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684421" y="6328611"/>
            <a:ext cx="3296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Hebbel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Gygův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prsten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1943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3508" y="529224"/>
            <a:ext cx="4280986" cy="566080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967663" y="6328611"/>
            <a:ext cx="4030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Lišák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Pseudolus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1942, scéna Jiří Trnka</a:t>
            </a:r>
          </a:p>
        </p:txBody>
      </p:sp>
    </p:spTree>
    <p:extLst>
      <p:ext uri="{BB962C8B-B14F-4D97-AF65-F5344CB8AC3E}">
        <p14:creationId xmlns:p14="http://schemas.microsoft.com/office/powerpoint/2010/main" val="1343168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785FAF-63C9-DCEB-2DEA-F89F00A41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4683" y="618518"/>
            <a:ext cx="9905998" cy="1478570"/>
          </a:xfrm>
        </p:spPr>
        <p:txBody>
          <a:bodyPr/>
          <a:lstStyle/>
          <a:p>
            <a:r>
              <a:rPr lang="cs-CZ" dirty="0"/>
              <a:t>Lišák </a:t>
            </a:r>
            <a:r>
              <a:rPr lang="cs-CZ" dirty="0" err="1"/>
              <a:t>pseudolus</a:t>
            </a:r>
            <a:endParaRPr lang="cs-CZ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A281CB7-9E3C-65C8-855E-0A5AC4D85FF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526" y="618518"/>
            <a:ext cx="2195861" cy="354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A1E83C5F-580D-BA57-3119-CCE06A0202BA}"/>
              </a:ext>
            </a:extLst>
          </p:cNvPr>
          <p:cNvSpPr txBox="1"/>
          <p:nvPr/>
        </p:nvSpPr>
        <p:spPr>
          <a:xfrm>
            <a:off x="5127833" y="4332118"/>
            <a:ext cx="610284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[Trnka] sevřel jednotlivé prvky scény do pevně rámovaného a tmavě vykrytého kulisového oblouku s otvorem vyříznutým do tvaru obrovsky zvětšené antické vázy, přičemž vlastní akční prostor, nalézající se za oním obloukem, rozčlenil do několika úrovní a v pozadí uzavřel malovanými, během hry obměňovanými prospekty.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CCAEC2B-B274-61CE-11A9-6633B7F79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578" y="1821593"/>
            <a:ext cx="3490416" cy="4677274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4D3EFDC2-51FA-0B93-836E-47F505DA1343}"/>
              </a:ext>
            </a:extLst>
          </p:cNvPr>
          <p:cNvSpPr txBox="1"/>
          <p:nvPr/>
        </p:nvSpPr>
        <p:spPr>
          <a:xfrm>
            <a:off x="5127833" y="6072094"/>
            <a:ext cx="61028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http://archiv.narodni-divadlo.cz/fotografie/36327/predstaveni/49369</a:t>
            </a:r>
          </a:p>
        </p:txBody>
      </p:sp>
    </p:spTree>
    <p:extLst>
      <p:ext uri="{BB962C8B-B14F-4D97-AF65-F5344CB8AC3E}">
        <p14:creationId xmlns:p14="http://schemas.microsoft.com/office/powerpoint/2010/main" val="31226964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vod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TM04033919[[fn=Obvod]]</Template>
  <TotalTime>1422</TotalTime>
  <Words>2307</Words>
  <Application>Microsoft Office PowerPoint</Application>
  <PresentationFormat>Širokoúhlá obrazovka</PresentationFormat>
  <Paragraphs>208</Paragraphs>
  <Slides>30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4" baseType="lpstr">
      <vt:lpstr>Arial</vt:lpstr>
      <vt:lpstr>Times New Roman</vt:lpstr>
      <vt:lpstr>Tw Cen MT</vt:lpstr>
      <vt:lpstr>Obvod</vt:lpstr>
      <vt:lpstr>Divadelní život – od 30. let do konce 2. světové války</vt:lpstr>
      <vt:lpstr>Oficiální divadla 30. let</vt:lpstr>
      <vt:lpstr>Národní divadlo v Praze</vt:lpstr>
      <vt:lpstr>Režiséři ND (Bor, Podhorský, V. Novák, Dostal, Frejka)</vt:lpstr>
      <vt:lpstr>Prezentace aplikace PowerPoint</vt:lpstr>
      <vt:lpstr>Prezentace aplikace PowerPoint</vt:lpstr>
      <vt:lpstr>Prezentace aplikace PowerPoint</vt:lpstr>
      <vt:lpstr>Prezentace aplikace PowerPoint</vt:lpstr>
      <vt:lpstr>Lišák pseudolus</vt:lpstr>
      <vt:lpstr>Městská divadla pražská</vt:lpstr>
      <vt:lpstr>Bohuš Stejskal (MDP)</vt:lpstr>
      <vt:lpstr>Další režiséři MDP </vt:lpstr>
      <vt:lpstr>Stálá komisní divadla (soukromá divadla) za války</vt:lpstr>
      <vt:lpstr>Lidové divadlo Uranie</vt:lpstr>
      <vt:lpstr>Prezentace aplikace PowerPoint</vt:lpstr>
      <vt:lpstr>Nezávislé divadlo a Intimní divadlo</vt:lpstr>
      <vt:lpstr>Bulvární divadla</vt:lpstr>
      <vt:lpstr>Prezentace aplikace PowerPoint</vt:lpstr>
      <vt:lpstr>Mimopražská divadla v meziválečném období</vt:lpstr>
      <vt:lpstr>Brněnská činohra 30. let</vt:lpstr>
      <vt:lpstr>Mimopražská divadla </vt:lpstr>
      <vt:lpstr>České lidové divadlo</vt:lpstr>
      <vt:lpstr>Komorní hry Radosti ze života</vt:lpstr>
      <vt:lpstr>České divadlo v Olomouci</vt:lpstr>
      <vt:lpstr>Národní divadlo moravskoslezské</vt:lpstr>
      <vt:lpstr>Městské divadlo v Plzni</vt:lpstr>
      <vt:lpstr>Další divadla</vt:lpstr>
      <vt:lpstr>Krajová divadla</vt:lpstr>
      <vt:lpstr>Krajová divadla</vt:lpstr>
      <vt:lpstr>Divadelní kritika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Iva Mikulová</dc:creator>
  <cp:lastModifiedBy>Iva Mikulová</cp:lastModifiedBy>
  <cp:revision>8</cp:revision>
  <dcterms:created xsi:type="dcterms:W3CDTF">2022-05-06T13:38:25Z</dcterms:created>
  <dcterms:modified xsi:type="dcterms:W3CDTF">2022-05-10T14:14:51Z</dcterms:modified>
</cp:coreProperties>
</file>