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1" r:id="rId4"/>
    <p:sldId id="267" r:id="rId5"/>
    <p:sldId id="259" r:id="rId6"/>
    <p:sldId id="260" r:id="rId7"/>
    <p:sldId id="258" r:id="rId8"/>
    <p:sldId id="262" r:id="rId9"/>
    <p:sldId id="269" r:id="rId10"/>
    <p:sldId id="264" r:id="rId11"/>
    <p:sldId id="265" r:id="rId12"/>
    <p:sldId id="263" r:id="rId13"/>
    <p:sldId id="266" r:id="rId14"/>
    <p:sldId id="25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cs-CZ"/>
              <a:t>Kliknutím lze upravit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cs-CZ"/>
              <a:t>Kliknutím na ikonu přidáte obrázek.</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cs-CZ"/>
              <a:t>Kliknutím lze upravit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cs-CZ"/>
              <a:t>Kliknutím lze upravit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cs-CZ"/>
              <a:t>Kliknutím lze upravit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3/8/2022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cs-CZ"/>
              <a:t>Kliknutím lze upravit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3/8/2022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cs-CZ"/>
              <a:t>Kliknutím lze upravit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41410" y="3073397"/>
            <a:ext cx="4878391" cy="271780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3073397"/>
            <a:ext cx="4875210" cy="271780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2000"/>
            <a:duotone>
              <a:schemeClr val="bg2">
                <a:shade val="48000"/>
                <a:hueMod val="106000"/>
                <a:satMod val="140000"/>
                <a:lumMod val="42000"/>
              </a:schemeClr>
              <a:schemeClr val="bg2">
                <a:tint val="98000"/>
                <a:hueMod val="92000"/>
                <a:satMod val="220000"/>
                <a:lumMod val="9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3/8/2022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igitalniknihovna.cz/cbvk/view/uuid:98439730-915f-11dd-93a9-000d606f5dc6?page=uuid:475f7390-90ae-11dd-9e76-000d606f5dc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igilib.phil.muni.cz/bitstream/handle/11222.digilib/108588/D_ScientiaeLitterarum_23-1976-1_13.pdf?sequence=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E3BC9E-BD36-4404-8641-6EC557803208}"/>
              </a:ext>
            </a:extLst>
          </p:cNvPr>
          <p:cNvSpPr>
            <a:spLocks noGrp="1"/>
          </p:cNvSpPr>
          <p:nvPr>
            <p:ph type="ctrTitle"/>
          </p:nvPr>
        </p:nvSpPr>
        <p:spPr/>
        <p:txBody>
          <a:bodyPr>
            <a:normAutofit/>
          </a:bodyPr>
          <a:lstStyle/>
          <a:p>
            <a:pPr algn="ctr"/>
            <a:r>
              <a:rPr lang="cs-CZ" sz="3100" dirty="0"/>
              <a:t>„Představoval jsem si vše jinak. Ale nutno smířiti se skutečností a viděti věci, jaké skutečně jsou.“ </a:t>
            </a:r>
            <a:br>
              <a:rPr lang="cs-CZ" sz="3100" dirty="0"/>
            </a:br>
            <a:r>
              <a:rPr lang="cs-CZ" sz="1600" dirty="0"/>
              <a:t>(Zmoudření dona </a:t>
            </a:r>
            <a:r>
              <a:rPr lang="cs-CZ" sz="1600" dirty="0" err="1"/>
              <a:t>Quijota</a:t>
            </a:r>
            <a:r>
              <a:rPr lang="cs-CZ" sz="1600" dirty="0"/>
              <a:t>, 1911)</a:t>
            </a:r>
            <a:br>
              <a:rPr lang="cs-CZ" dirty="0"/>
            </a:br>
            <a:endParaRPr lang="cs-CZ" dirty="0"/>
          </a:p>
        </p:txBody>
      </p:sp>
      <p:sp>
        <p:nvSpPr>
          <p:cNvPr id="3" name="Podnadpis 2">
            <a:extLst>
              <a:ext uri="{FF2B5EF4-FFF2-40B4-BE49-F238E27FC236}">
                <a16:creationId xmlns:a16="http://schemas.microsoft.com/office/drawing/2014/main" id="{CA4743E0-DA19-4588-83F2-477D565B0568}"/>
              </a:ext>
            </a:extLst>
          </p:cNvPr>
          <p:cNvSpPr>
            <a:spLocks noGrp="1"/>
          </p:cNvSpPr>
          <p:nvPr>
            <p:ph type="subTitle" idx="1"/>
          </p:nvPr>
        </p:nvSpPr>
        <p:spPr/>
        <p:txBody>
          <a:bodyPr>
            <a:normAutofit fontScale="92500" lnSpcReduction="20000"/>
          </a:bodyPr>
          <a:lstStyle/>
          <a:p>
            <a:r>
              <a:rPr lang="cs-CZ" dirty="0">
                <a:solidFill>
                  <a:schemeClr val="tx1"/>
                </a:solidFill>
              </a:rPr>
              <a:t>Impresionismus a symbolismus – dokončení (</a:t>
            </a:r>
            <a:r>
              <a:rPr lang="cs-CZ" dirty="0" err="1">
                <a:solidFill>
                  <a:schemeClr val="tx1"/>
                </a:solidFill>
              </a:rPr>
              <a:t>šrámek</a:t>
            </a:r>
            <a:r>
              <a:rPr lang="cs-CZ" dirty="0">
                <a:solidFill>
                  <a:schemeClr val="tx1"/>
                </a:solidFill>
              </a:rPr>
              <a:t>, </a:t>
            </a:r>
            <a:r>
              <a:rPr lang="cs-CZ" dirty="0" err="1">
                <a:solidFill>
                  <a:schemeClr val="tx1"/>
                </a:solidFill>
              </a:rPr>
              <a:t>dyk</a:t>
            </a:r>
            <a:r>
              <a:rPr lang="cs-CZ" dirty="0">
                <a:solidFill>
                  <a:schemeClr val="tx1"/>
                </a:solidFill>
              </a:rPr>
              <a:t>)</a:t>
            </a:r>
          </a:p>
          <a:p>
            <a:r>
              <a:rPr lang="cs-CZ" dirty="0">
                <a:solidFill>
                  <a:schemeClr val="tx1"/>
                </a:solidFill>
              </a:rPr>
              <a:t>Expresionismus</a:t>
            </a:r>
          </a:p>
          <a:p>
            <a:r>
              <a:rPr lang="cs-CZ" dirty="0">
                <a:solidFill>
                  <a:schemeClr val="tx1"/>
                </a:solidFill>
              </a:rPr>
              <a:t>novoklasicismus, pragmatismus</a:t>
            </a:r>
          </a:p>
          <a:p>
            <a:r>
              <a:rPr lang="cs-CZ" dirty="0">
                <a:solidFill>
                  <a:schemeClr val="tx1"/>
                </a:solidFill>
              </a:rPr>
              <a:t>(civilismus, vitalismus…)</a:t>
            </a:r>
          </a:p>
        </p:txBody>
      </p:sp>
    </p:spTree>
    <p:extLst>
      <p:ext uri="{BB962C8B-B14F-4D97-AF65-F5344CB8AC3E}">
        <p14:creationId xmlns:p14="http://schemas.microsoft.com/office/powerpoint/2010/main" val="39448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61D736-184F-4017-8776-2F87E6C3480F}"/>
              </a:ext>
            </a:extLst>
          </p:cNvPr>
          <p:cNvSpPr>
            <a:spLocks noGrp="1"/>
          </p:cNvSpPr>
          <p:nvPr>
            <p:ph type="title"/>
          </p:nvPr>
        </p:nvSpPr>
        <p:spPr/>
        <p:txBody>
          <a:bodyPr/>
          <a:lstStyle/>
          <a:p>
            <a:r>
              <a:rPr lang="cs-CZ" i="1" dirty="0"/>
              <a:t>Zmoudření dona </a:t>
            </a:r>
            <a:r>
              <a:rPr lang="cs-CZ" i="1" dirty="0" err="1"/>
              <a:t>quijota</a:t>
            </a:r>
            <a:r>
              <a:rPr lang="cs-CZ" i="1" dirty="0"/>
              <a:t> </a:t>
            </a:r>
            <a:r>
              <a:rPr lang="cs-CZ" dirty="0"/>
              <a:t>(1911)</a:t>
            </a:r>
          </a:p>
        </p:txBody>
      </p:sp>
      <p:sp>
        <p:nvSpPr>
          <p:cNvPr id="3" name="Zástupný obsah 2">
            <a:extLst>
              <a:ext uri="{FF2B5EF4-FFF2-40B4-BE49-F238E27FC236}">
                <a16:creationId xmlns:a16="http://schemas.microsoft.com/office/drawing/2014/main" id="{2868F760-1EC7-424C-B218-BA5030F34EB3}"/>
              </a:ext>
            </a:extLst>
          </p:cNvPr>
          <p:cNvSpPr>
            <a:spLocks noGrp="1"/>
          </p:cNvSpPr>
          <p:nvPr>
            <p:ph idx="1"/>
          </p:nvPr>
        </p:nvSpPr>
        <p:spPr>
          <a:xfrm>
            <a:off x="1141412" y="1889760"/>
            <a:ext cx="9905999" cy="4643120"/>
          </a:xfrm>
        </p:spPr>
        <p:txBody>
          <a:bodyPr>
            <a:normAutofit/>
          </a:bodyPr>
          <a:lstStyle/>
          <a:p>
            <a:r>
              <a:rPr lang="cs-CZ" sz="1800" dirty="0">
                <a:effectLst/>
                <a:latin typeface="Times New Roman" panose="02020603050405020304" pitchFamily="18" charset="0"/>
                <a:ea typeface="Calibri" panose="020F0502020204030204" pitchFamily="34" charset="0"/>
              </a:rPr>
              <a:t>ideové drama, hra postavená na tezi, respektive antitezi, již tvoří rozpor mezi snem a skutečností, v širším smyslu pak touha po hrdinství a absolutnosti krásy a lásky na jedné straně, a malostí všední reality a pragmatického racionalismu na straně druhé</a:t>
            </a:r>
          </a:p>
          <a:p>
            <a:r>
              <a:rPr lang="cs-CZ" sz="1800" dirty="0">
                <a:effectLst/>
                <a:latin typeface="Times New Roman" panose="02020603050405020304" pitchFamily="18" charset="0"/>
                <a:ea typeface="Calibri" panose="020F0502020204030204" pitchFamily="34" charset="0"/>
              </a:rPr>
              <a:t>„stává se tragédií věčného rozporu reality a </a:t>
            </a:r>
            <a:r>
              <a:rPr lang="cs-CZ" sz="1800" dirty="0" err="1">
                <a:effectLst/>
                <a:latin typeface="Times New Roman" panose="02020603050405020304" pitchFamily="18" charset="0"/>
                <a:ea typeface="Calibri" panose="020F0502020204030204" pitchFamily="34" charset="0"/>
              </a:rPr>
              <a:t>illusí</a:t>
            </a:r>
            <a:r>
              <a:rPr lang="cs-CZ" sz="1800" dirty="0">
                <a:effectLst/>
                <a:latin typeface="Times New Roman" panose="02020603050405020304" pitchFamily="18" charset="0"/>
                <a:ea typeface="Calibri" panose="020F0502020204030204" pitchFamily="34" charset="0"/>
              </a:rPr>
              <a:t>, tragédií marné touhy lidského ducha po čisté velikosti, po čisté kráse.“ </a:t>
            </a:r>
          </a:p>
          <a:p>
            <a:r>
              <a:rPr lang="cs-CZ" sz="1800" dirty="0">
                <a:effectLst/>
                <a:latin typeface="Times New Roman" panose="02020603050405020304" pitchFamily="18" charset="0"/>
                <a:ea typeface="Calibri" panose="020F0502020204030204" pitchFamily="34" charset="0"/>
              </a:rPr>
              <a:t>„Viktor Dyk jako romantický idealista v sebezapření sleduje realitu z pozic moderní skepse přelomu věku. Skepse, která pramenila v rozčarování z realizace civilizačních snů 19. století a v českém prostředí i z jakoby nezužitkované realizace české jazykové kulturní svébytnosti. Jakoby v duchu této skepse činí Viktor Dyk zmoudření Dona </a:t>
            </a:r>
            <a:r>
              <a:rPr lang="cs-CZ" sz="1800" dirty="0" err="1">
                <a:effectLst/>
                <a:latin typeface="Times New Roman" panose="02020603050405020304" pitchFamily="18" charset="0"/>
                <a:ea typeface="Calibri" panose="020F0502020204030204" pitchFamily="34" charset="0"/>
              </a:rPr>
              <a:t>Quijota</a:t>
            </a:r>
            <a:r>
              <a:rPr lang="cs-CZ" sz="1800" dirty="0">
                <a:effectLst/>
                <a:latin typeface="Times New Roman" panose="02020603050405020304" pitchFamily="18" charset="0"/>
                <a:ea typeface="Calibri" panose="020F0502020204030204" pitchFamily="34" charset="0"/>
              </a:rPr>
              <a:t> – a je to Don Quijote ‚v českém vydání‘, vytěžený z reflexe vlastní zkušenosti – předmětem výčitky své době a svým krajanům.“ (Vostrý – Sílová 2017) </a:t>
            </a:r>
            <a:endParaRPr lang="cs-CZ" sz="1800" dirty="0"/>
          </a:p>
          <a:p>
            <a:r>
              <a:rPr lang="cs-CZ" sz="1800" dirty="0">
                <a:effectLst/>
                <a:latin typeface="Times New Roman" panose="02020603050405020304" pitchFamily="18" charset="0"/>
                <a:ea typeface="Calibri" panose="020F0502020204030204" pitchFamily="34" charset="0"/>
              </a:rPr>
              <a:t>První divadelní provedení v režii F. Zavřela (</a:t>
            </a:r>
            <a:r>
              <a:rPr lang="cs-CZ" sz="1800" dirty="0" err="1">
                <a:effectLst/>
                <a:latin typeface="Times New Roman" panose="02020603050405020304" pitchFamily="18" charset="0"/>
                <a:ea typeface="Calibri" panose="020F0502020204030204" pitchFamily="34" charset="0"/>
              </a:rPr>
              <a:t>prem</a:t>
            </a:r>
            <a:r>
              <a:rPr lang="cs-CZ" sz="1800" dirty="0">
                <a:effectLst/>
                <a:latin typeface="Times New Roman" panose="02020603050405020304" pitchFamily="18" charset="0"/>
                <a:ea typeface="Calibri" panose="020F0502020204030204" pitchFamily="34" charset="0"/>
              </a:rPr>
              <a:t>. 6. 4. 1914) v Městském divadle na Královských Vinohradech– je považováno za první expresionistickou inscenaci v českém divadle. </a:t>
            </a:r>
          </a:p>
        </p:txBody>
      </p:sp>
    </p:spTree>
    <p:extLst>
      <p:ext uri="{BB962C8B-B14F-4D97-AF65-F5344CB8AC3E}">
        <p14:creationId xmlns:p14="http://schemas.microsoft.com/office/powerpoint/2010/main" val="17318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07BACD-5E1C-4B50-A17F-6CB2497BB753}"/>
              </a:ext>
            </a:extLst>
          </p:cNvPr>
          <p:cNvSpPr>
            <a:spLocks noGrp="1"/>
          </p:cNvSpPr>
          <p:nvPr>
            <p:ph type="title"/>
          </p:nvPr>
        </p:nvSpPr>
        <p:spPr/>
        <p:txBody>
          <a:bodyPr/>
          <a:lstStyle/>
          <a:p>
            <a:r>
              <a:rPr lang="cs-CZ" dirty="0"/>
              <a:t>Dyk: </a:t>
            </a:r>
            <a:r>
              <a:rPr lang="cs-CZ" i="1" dirty="0"/>
              <a:t>veliký mág </a:t>
            </a:r>
            <a:r>
              <a:rPr lang="cs-CZ" dirty="0"/>
              <a:t>(1915)</a:t>
            </a:r>
          </a:p>
        </p:txBody>
      </p:sp>
      <p:sp>
        <p:nvSpPr>
          <p:cNvPr id="3" name="Zástupný obsah 2">
            <a:extLst>
              <a:ext uri="{FF2B5EF4-FFF2-40B4-BE49-F238E27FC236}">
                <a16:creationId xmlns:a16="http://schemas.microsoft.com/office/drawing/2014/main" id="{466023FE-B13B-4AC1-9834-50831F2DAE21}"/>
              </a:ext>
            </a:extLst>
          </p:cNvPr>
          <p:cNvSpPr>
            <a:spLocks noGrp="1"/>
          </p:cNvSpPr>
          <p:nvPr>
            <p:ph idx="1"/>
          </p:nvPr>
        </p:nvSpPr>
        <p:spPr>
          <a:xfrm>
            <a:off x="1141412" y="1996966"/>
            <a:ext cx="9905999" cy="4242515"/>
          </a:xfrm>
        </p:spPr>
        <p:txBody>
          <a:bodyPr>
            <a:normAutofit/>
          </a:bodyPr>
          <a:lstStyle/>
          <a:p>
            <a:r>
              <a:rPr lang="cs-CZ" sz="2000" dirty="0">
                <a:effectLst/>
                <a:ea typeface="Calibri" panose="020F0502020204030204" pitchFamily="34" charset="0"/>
              </a:rPr>
              <a:t>V textu se opakuje </a:t>
            </a:r>
            <a:r>
              <a:rPr lang="cs-CZ" sz="2000" dirty="0" err="1">
                <a:effectLst/>
                <a:ea typeface="Calibri" panose="020F0502020204030204" pitchFamily="34" charset="0"/>
              </a:rPr>
              <a:t>quijotovský</a:t>
            </a:r>
            <a:r>
              <a:rPr lang="cs-CZ" sz="2000" dirty="0">
                <a:effectLst/>
                <a:ea typeface="Calibri" panose="020F0502020204030204" pitchFamily="34" charset="0"/>
              </a:rPr>
              <a:t> rozpor mezi snem a pragmatismem všední skutečnosti, obohacený o spor mezi „milovat“ a „míti“, tedy mezi láskou a sobectvím. V Janových argumentech zaznívá </a:t>
            </a:r>
            <a:r>
              <a:rPr lang="cs-CZ" sz="2000" dirty="0" err="1">
                <a:effectLst/>
                <a:ea typeface="Calibri" panose="020F0502020204030204" pitchFamily="34" charset="0"/>
              </a:rPr>
              <a:t>quijotovský</a:t>
            </a:r>
            <a:r>
              <a:rPr lang="cs-CZ" sz="2000" dirty="0">
                <a:effectLst/>
                <a:ea typeface="Calibri" panose="020F0502020204030204" pitchFamily="34" charset="0"/>
              </a:rPr>
              <a:t> protiklad mezi láskou ke skutečné ženě a touhou po ideální lásce v podobě dokonalého uměleckého díla. </a:t>
            </a:r>
          </a:p>
          <a:p>
            <a:r>
              <a:rPr lang="cs-CZ" sz="2000" dirty="0">
                <a:effectLst/>
                <a:ea typeface="Calibri" panose="020F0502020204030204" pitchFamily="34" charset="0"/>
              </a:rPr>
              <a:t>Hlavním inspiračním zdrojem Dykova dramatu je pravděpodobně Goethův </a:t>
            </a:r>
            <a:r>
              <a:rPr lang="cs-CZ" sz="2000" i="1" dirty="0">
                <a:effectLst/>
                <a:ea typeface="Calibri" panose="020F0502020204030204" pitchFamily="34" charset="0"/>
              </a:rPr>
              <a:t>Faust</a:t>
            </a:r>
            <a:r>
              <a:rPr lang="cs-CZ" sz="2000" dirty="0">
                <a:effectLst/>
                <a:ea typeface="Calibri" panose="020F0502020204030204" pitchFamily="34" charset="0"/>
              </a:rPr>
              <a:t>, zejména jeho druhý, filosoficky založený díl (1831). Dyk využívá motiv smlouvy, byť v jeho hře není zpečetěna krví, ale, podobně jako u Goetha, je spojena s určitou lhůtou a s předem stanoveným okamžikem konce života. Podobně převzal i motiv bohatství a lásky, které Mág Janovi jako pokušitel slibuje. </a:t>
            </a:r>
            <a:endParaRPr lang="cs-CZ" sz="2000" dirty="0"/>
          </a:p>
        </p:txBody>
      </p:sp>
    </p:spTree>
    <p:extLst>
      <p:ext uri="{BB962C8B-B14F-4D97-AF65-F5344CB8AC3E}">
        <p14:creationId xmlns:p14="http://schemas.microsoft.com/office/powerpoint/2010/main" val="1463499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1B458A-1CF6-4985-BFEC-75C3E701690D}"/>
              </a:ext>
            </a:extLst>
          </p:cNvPr>
          <p:cNvSpPr>
            <a:spLocks noGrp="1"/>
          </p:cNvSpPr>
          <p:nvPr>
            <p:ph type="title"/>
          </p:nvPr>
        </p:nvSpPr>
        <p:spPr/>
        <p:txBody>
          <a:bodyPr/>
          <a:lstStyle/>
          <a:p>
            <a:r>
              <a:rPr lang="cs-CZ" dirty="0"/>
              <a:t>expresionismus</a:t>
            </a:r>
          </a:p>
        </p:txBody>
      </p:sp>
      <p:sp>
        <p:nvSpPr>
          <p:cNvPr id="3" name="Zástupný obsah 2">
            <a:extLst>
              <a:ext uri="{FF2B5EF4-FFF2-40B4-BE49-F238E27FC236}">
                <a16:creationId xmlns:a16="http://schemas.microsoft.com/office/drawing/2014/main" id="{ECDA488A-9EAF-4D05-9C6F-82C7AF76DBF1}"/>
              </a:ext>
            </a:extLst>
          </p:cNvPr>
          <p:cNvSpPr>
            <a:spLocks noGrp="1"/>
          </p:cNvSpPr>
          <p:nvPr>
            <p:ph idx="1"/>
          </p:nvPr>
        </p:nvSpPr>
        <p:spPr>
          <a:xfrm>
            <a:off x="1141412" y="1767840"/>
            <a:ext cx="9905999" cy="4714240"/>
          </a:xfrm>
        </p:spPr>
        <p:txBody>
          <a:bodyPr>
            <a:normAutofit/>
          </a:bodyPr>
          <a:lstStyle/>
          <a:p>
            <a:r>
              <a:rPr lang="cs-CZ" dirty="0"/>
              <a:t>Centrem expresionistického dramatu Brno – Literární skupina</a:t>
            </a:r>
          </a:p>
          <a:p>
            <a:pPr marL="0" indent="0">
              <a:buNone/>
            </a:pPr>
            <a:r>
              <a:rPr lang="cs-CZ" dirty="0"/>
              <a:t>Lev Blatný, Bartoš Vlček, Čestmír Jeřábek, Jiří Wolker</a:t>
            </a:r>
          </a:p>
          <a:p>
            <a:pPr marL="0" indent="0">
              <a:buNone/>
            </a:pPr>
            <a:r>
              <a:rPr lang="cs-CZ" dirty="0"/>
              <a:t>Dále: </a:t>
            </a:r>
          </a:p>
          <a:p>
            <a:r>
              <a:rPr lang="cs-CZ" dirty="0"/>
              <a:t>Jan Bartoš: </a:t>
            </a:r>
            <a:r>
              <a:rPr lang="cs-CZ" i="1" dirty="0"/>
              <a:t>Krkavci</a:t>
            </a:r>
            <a:r>
              <a:rPr lang="cs-CZ" dirty="0"/>
              <a:t> (1920)</a:t>
            </a:r>
          </a:p>
          <a:p>
            <a:r>
              <a:rPr lang="cs-CZ" dirty="0"/>
              <a:t>Ladislav Klíma a Arnošt Dvořák: </a:t>
            </a:r>
            <a:r>
              <a:rPr lang="cs-CZ" i="1" dirty="0"/>
              <a:t>Matěj poctivý </a:t>
            </a:r>
            <a:r>
              <a:rPr lang="cs-CZ" dirty="0"/>
              <a:t>(1922)</a:t>
            </a:r>
          </a:p>
          <a:p>
            <a:r>
              <a:rPr lang="cs-CZ" dirty="0"/>
              <a:t>Bratři Čapkové: Karel: </a:t>
            </a:r>
            <a:r>
              <a:rPr lang="cs-CZ" i="1" dirty="0"/>
              <a:t>R.U.R.</a:t>
            </a:r>
            <a:r>
              <a:rPr lang="cs-CZ" dirty="0"/>
              <a:t> (1920), oba bratři: </a:t>
            </a:r>
            <a:r>
              <a:rPr lang="cs-CZ" i="1" dirty="0"/>
              <a:t>Ze života hmyzu </a:t>
            </a:r>
            <a:r>
              <a:rPr lang="cs-CZ" dirty="0"/>
              <a:t>(1921)</a:t>
            </a:r>
          </a:p>
          <a:p>
            <a:r>
              <a:rPr lang="cs-CZ" dirty="0"/>
              <a:t>Vybraná díla Fráni Šrámka, Edmonda Konráda, Kolmana Cassia, F. X. Šaldy, Stanislava M. Loma, F. Zavřela</a:t>
            </a:r>
          </a:p>
        </p:txBody>
      </p:sp>
    </p:spTree>
    <p:extLst>
      <p:ext uri="{BB962C8B-B14F-4D97-AF65-F5344CB8AC3E}">
        <p14:creationId xmlns:p14="http://schemas.microsoft.com/office/powerpoint/2010/main" val="346573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DC6AF2-0B4D-425F-9E0A-E9ACCA4279D7}"/>
              </a:ext>
            </a:extLst>
          </p:cNvPr>
          <p:cNvSpPr>
            <a:spLocks noGrp="1"/>
          </p:cNvSpPr>
          <p:nvPr>
            <p:ph type="title"/>
          </p:nvPr>
        </p:nvSpPr>
        <p:spPr/>
        <p:txBody>
          <a:bodyPr/>
          <a:lstStyle/>
          <a:p>
            <a:r>
              <a:rPr lang="cs-CZ" dirty="0"/>
              <a:t>novoklasicismus</a:t>
            </a:r>
          </a:p>
        </p:txBody>
      </p:sp>
      <p:sp>
        <p:nvSpPr>
          <p:cNvPr id="3" name="Zástupný obsah 2">
            <a:extLst>
              <a:ext uri="{FF2B5EF4-FFF2-40B4-BE49-F238E27FC236}">
                <a16:creationId xmlns:a16="http://schemas.microsoft.com/office/drawing/2014/main" id="{D4123E6A-FE7E-4124-AC43-C20BA55E915D}"/>
              </a:ext>
            </a:extLst>
          </p:cNvPr>
          <p:cNvSpPr>
            <a:spLocks noGrp="1"/>
          </p:cNvSpPr>
          <p:nvPr>
            <p:ph idx="1"/>
          </p:nvPr>
        </p:nvSpPr>
        <p:spPr>
          <a:xfrm>
            <a:off x="1141413" y="1912883"/>
            <a:ext cx="3735387" cy="3878318"/>
          </a:xfrm>
        </p:spPr>
        <p:txBody>
          <a:bodyPr>
            <a:normAutofit lnSpcReduction="10000"/>
          </a:bodyPr>
          <a:lstStyle/>
          <a:p>
            <a:r>
              <a:rPr lang="cs-CZ" dirty="0"/>
              <a:t>Stati F. X. Šaldy: </a:t>
            </a:r>
            <a:r>
              <a:rPr lang="cs-CZ" dirty="0">
                <a:hlinkClick r:id="rId2"/>
              </a:rPr>
              <a:t>https://www.digitalniknihovna.cz/cbvk/view/uuid:98439730-915f-11dd-93a9-000d606f5dc6?page=uuid:475f7390-90ae-11dd-9e76-000d606f5dc6</a:t>
            </a:r>
            <a:r>
              <a:rPr lang="cs-CZ" dirty="0"/>
              <a:t> (</a:t>
            </a:r>
            <a:r>
              <a:rPr lang="cs-CZ" dirty="0" err="1"/>
              <a:t>pokr</a:t>
            </a:r>
            <a:r>
              <a:rPr lang="cs-CZ" dirty="0"/>
              <a:t>. 12. a 19. 1. 1912)</a:t>
            </a:r>
          </a:p>
          <a:p>
            <a:endParaRPr lang="cs-CZ" dirty="0"/>
          </a:p>
        </p:txBody>
      </p:sp>
      <p:pic>
        <p:nvPicPr>
          <p:cNvPr id="7" name="Obrázek 6">
            <a:extLst>
              <a:ext uri="{FF2B5EF4-FFF2-40B4-BE49-F238E27FC236}">
                <a16:creationId xmlns:a16="http://schemas.microsoft.com/office/drawing/2014/main" id="{F9E6D58F-FF7D-4DB7-B436-E8CE84916361}"/>
              </a:ext>
            </a:extLst>
          </p:cNvPr>
          <p:cNvPicPr>
            <a:picLocks noChangeAspect="1"/>
          </p:cNvPicPr>
          <p:nvPr/>
        </p:nvPicPr>
        <p:blipFill>
          <a:blip r:embed="rId3"/>
          <a:stretch>
            <a:fillRect/>
          </a:stretch>
        </p:blipFill>
        <p:spPr>
          <a:xfrm>
            <a:off x="5712372" y="1066799"/>
            <a:ext cx="5791200" cy="4829175"/>
          </a:xfrm>
          <a:prstGeom prst="rect">
            <a:avLst/>
          </a:prstGeom>
        </p:spPr>
      </p:pic>
    </p:spTree>
    <p:extLst>
      <p:ext uri="{BB962C8B-B14F-4D97-AF65-F5344CB8AC3E}">
        <p14:creationId xmlns:p14="http://schemas.microsoft.com/office/powerpoint/2010/main" val="216461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F60B73-1D53-4F0E-ACB1-A8E82CD07882}"/>
              </a:ext>
            </a:extLst>
          </p:cNvPr>
          <p:cNvSpPr>
            <a:spLocks noGrp="1"/>
          </p:cNvSpPr>
          <p:nvPr>
            <p:ph type="title"/>
          </p:nvPr>
        </p:nvSpPr>
        <p:spPr/>
        <p:txBody>
          <a:bodyPr/>
          <a:lstStyle/>
          <a:p>
            <a:r>
              <a:rPr lang="cs-CZ" dirty="0"/>
              <a:t>Doporučená literatura</a:t>
            </a:r>
          </a:p>
        </p:txBody>
      </p:sp>
      <p:sp>
        <p:nvSpPr>
          <p:cNvPr id="3" name="Zástupný obsah 2">
            <a:extLst>
              <a:ext uri="{FF2B5EF4-FFF2-40B4-BE49-F238E27FC236}">
                <a16:creationId xmlns:a16="http://schemas.microsoft.com/office/drawing/2014/main" id="{CEE11367-C78C-4382-8FD7-C8F3359FE0E4}"/>
              </a:ext>
            </a:extLst>
          </p:cNvPr>
          <p:cNvSpPr>
            <a:spLocks noGrp="1"/>
          </p:cNvSpPr>
          <p:nvPr>
            <p:ph idx="1"/>
          </p:nvPr>
        </p:nvSpPr>
        <p:spPr>
          <a:xfrm>
            <a:off x="934720" y="1737360"/>
            <a:ext cx="10678160" cy="4734559"/>
          </a:xfrm>
        </p:spPr>
        <p:txBody>
          <a:bodyPr>
            <a:normAutofit fontScale="85000" lnSpcReduction="10000"/>
          </a:bodyPr>
          <a:lstStyle/>
          <a:p>
            <a:r>
              <a:rPr lang="cs-CZ" dirty="0"/>
              <a:t>Augustová, Jungmannová, </a:t>
            </a:r>
            <a:r>
              <a:rPr lang="cs-CZ" dirty="0" err="1"/>
              <a:t>Merenus</a:t>
            </a:r>
            <a:r>
              <a:rPr lang="cs-CZ" dirty="0"/>
              <a:t>: </a:t>
            </a:r>
            <a:r>
              <a:rPr lang="cs-CZ" i="1" dirty="0"/>
              <a:t>Expresionistické drama z českých zemí. </a:t>
            </a:r>
            <a:r>
              <a:rPr lang="cs-CZ" dirty="0"/>
              <a:t>Praha: Academia, 2021.</a:t>
            </a:r>
          </a:p>
          <a:p>
            <a:pPr algn="just"/>
            <a:r>
              <a:rPr lang="cs-CZ" dirty="0">
                <a:cs typeface="Times New Roman" panose="02020603050405020304" pitchFamily="18" charset="0"/>
              </a:rPr>
              <a:t>Kol. autorů: </a:t>
            </a:r>
            <a:r>
              <a:rPr lang="cs-CZ" i="1" dirty="0">
                <a:cs typeface="Times New Roman" panose="02020603050405020304" pitchFamily="18" charset="0"/>
              </a:rPr>
              <a:t>Dějiny české literatury 4</a:t>
            </a:r>
            <a:r>
              <a:rPr lang="cs-CZ" dirty="0">
                <a:cs typeface="Times New Roman" panose="02020603050405020304" pitchFamily="18" charset="0"/>
              </a:rPr>
              <a:t>. Praha: Victoria </a:t>
            </a:r>
            <a:r>
              <a:rPr lang="cs-CZ" dirty="0" err="1">
                <a:cs typeface="Times New Roman" panose="02020603050405020304" pitchFamily="18" charset="0"/>
              </a:rPr>
              <a:t>Publishing</a:t>
            </a:r>
            <a:r>
              <a:rPr lang="cs-CZ" dirty="0">
                <a:cs typeface="Times New Roman" panose="02020603050405020304" pitchFamily="18" charset="0"/>
              </a:rPr>
              <a:t>, 1995</a:t>
            </a:r>
          </a:p>
          <a:p>
            <a:pPr algn="just"/>
            <a:r>
              <a:rPr lang="cs-CZ" i="1" dirty="0">
                <a:cs typeface="Times New Roman" panose="02020603050405020304" pitchFamily="18" charset="0"/>
              </a:rPr>
              <a:t>Lexikon české literatury</a:t>
            </a:r>
            <a:r>
              <a:rPr lang="cs-CZ" dirty="0">
                <a:cs typeface="Times New Roman" panose="02020603050405020304" pitchFamily="18" charset="0"/>
              </a:rPr>
              <a:t>, vybrané díly. Praha: Academia</a:t>
            </a:r>
          </a:p>
          <a:p>
            <a:pPr algn="just"/>
            <a:r>
              <a:rPr lang="cs-CZ" dirty="0" err="1">
                <a:cs typeface="Times New Roman" panose="02020603050405020304" pitchFamily="18" charset="0"/>
              </a:rPr>
              <a:t>Rutte</a:t>
            </a:r>
            <a:r>
              <a:rPr lang="cs-CZ" dirty="0">
                <a:cs typeface="Times New Roman" panose="02020603050405020304" pitchFamily="18" charset="0"/>
              </a:rPr>
              <a:t>, Miroslav: Nové cesty českého dramatu. </a:t>
            </a:r>
            <a:r>
              <a:rPr lang="cs-CZ" i="1" dirty="0">
                <a:cs typeface="Times New Roman" panose="02020603050405020304" pitchFamily="18" charset="0"/>
              </a:rPr>
              <a:t>Nové české divadlo 1918–1926</a:t>
            </a:r>
            <a:r>
              <a:rPr lang="cs-CZ" dirty="0">
                <a:cs typeface="Times New Roman" panose="02020603050405020304" pitchFamily="18" charset="0"/>
              </a:rPr>
              <a:t>. Praha: </a:t>
            </a:r>
            <a:r>
              <a:rPr lang="cs-CZ" dirty="0" err="1">
                <a:cs typeface="Times New Roman" panose="02020603050405020304" pitchFamily="18" charset="0"/>
              </a:rPr>
              <a:t>Aventinum</a:t>
            </a:r>
            <a:r>
              <a:rPr lang="cs-CZ" dirty="0">
                <a:cs typeface="Times New Roman" panose="02020603050405020304" pitchFamily="18" charset="0"/>
              </a:rPr>
              <a:t> 1927</a:t>
            </a:r>
          </a:p>
          <a:p>
            <a:pPr algn="just"/>
            <a:r>
              <a:rPr lang="cs-CZ" dirty="0">
                <a:cs typeface="Times New Roman" panose="02020603050405020304" pitchFamily="18" charset="0"/>
              </a:rPr>
              <a:t>Götz, František – </a:t>
            </a:r>
            <a:r>
              <a:rPr lang="cs-CZ" dirty="0" err="1">
                <a:cs typeface="Times New Roman" panose="02020603050405020304" pitchFamily="18" charset="0"/>
              </a:rPr>
              <a:t>Tetauer</a:t>
            </a:r>
            <a:r>
              <a:rPr lang="cs-CZ" dirty="0">
                <a:cs typeface="Times New Roman" panose="02020603050405020304" pitchFamily="18" charset="0"/>
              </a:rPr>
              <a:t>, Frank: </a:t>
            </a:r>
            <a:r>
              <a:rPr lang="cs-CZ" i="1" dirty="0">
                <a:cs typeface="Times New Roman" panose="02020603050405020304" pitchFamily="18" charset="0"/>
              </a:rPr>
              <a:t>České umění dramatické (činohra). </a:t>
            </a:r>
            <a:r>
              <a:rPr lang="cs-CZ" dirty="0">
                <a:cs typeface="Times New Roman" panose="02020603050405020304" pitchFamily="18" charset="0"/>
              </a:rPr>
              <a:t>Praha: Šolc a Šimáček, 1941</a:t>
            </a:r>
          </a:p>
          <a:p>
            <a:pPr algn="just"/>
            <a:r>
              <a:rPr lang="cs-CZ" dirty="0">
                <a:cs typeface="Times New Roman" panose="02020603050405020304" pitchFamily="18" charset="0"/>
              </a:rPr>
              <a:t>Janoušek, Pavel: </a:t>
            </a:r>
            <a:r>
              <a:rPr lang="cs-CZ" i="1" dirty="0">
                <a:cs typeface="Times New Roman" panose="02020603050405020304" pitchFamily="18" charset="0"/>
              </a:rPr>
              <a:t>Rozměry dramatu</a:t>
            </a:r>
            <a:r>
              <a:rPr lang="cs-CZ" dirty="0">
                <a:cs typeface="Times New Roman" panose="02020603050405020304" pitchFamily="18" charset="0"/>
              </a:rPr>
              <a:t>. Praha: Panorama, 1989</a:t>
            </a:r>
          </a:p>
          <a:p>
            <a:r>
              <a:rPr lang="cs-CZ" dirty="0">
                <a:cs typeface="Times New Roman" panose="02020603050405020304" pitchFamily="18" charset="0"/>
              </a:rPr>
              <a:t>Korespondence Kvapil-Šrámek: </a:t>
            </a:r>
            <a:r>
              <a:rPr lang="cs-CZ" dirty="0">
                <a:cs typeface="Times New Roman" panose="02020603050405020304" pitchFamily="18" charset="0"/>
                <a:hlinkClick r:id="rId2"/>
              </a:rPr>
              <a:t>https://digilib.phil.muni.cz/bitstream/handle/11222.digilib/108588/D_ScientiaeLitterarum_23-1976-1_13.pdf?sequence=1</a:t>
            </a:r>
            <a:endParaRPr lang="cs-CZ" dirty="0">
              <a:cs typeface="Times New Roman" panose="02020603050405020304" pitchFamily="18" charset="0"/>
            </a:endParaRPr>
          </a:p>
          <a:p>
            <a:r>
              <a:rPr lang="cs-CZ" dirty="0" err="1">
                <a:cs typeface="Times New Roman" panose="02020603050405020304" pitchFamily="18" charset="0"/>
              </a:rPr>
              <a:t>Supplementa</a:t>
            </a:r>
            <a:r>
              <a:rPr lang="cs-CZ" dirty="0">
                <a:cs typeface="Times New Roman" panose="02020603050405020304" pitchFamily="18" charset="0"/>
              </a:rPr>
              <a:t>, 3. díly: https://digilib.phil.muni.cz/handle/11222.digilib/142249</a:t>
            </a:r>
          </a:p>
        </p:txBody>
      </p:sp>
    </p:spTree>
    <p:extLst>
      <p:ext uri="{BB962C8B-B14F-4D97-AF65-F5344CB8AC3E}">
        <p14:creationId xmlns:p14="http://schemas.microsoft.com/office/powerpoint/2010/main" val="207772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869B13-C5ED-4EAD-B57E-C35CC4B7944A}"/>
              </a:ext>
            </a:extLst>
          </p:cNvPr>
          <p:cNvSpPr>
            <a:spLocks noGrp="1"/>
          </p:cNvSpPr>
          <p:nvPr>
            <p:ph type="title"/>
          </p:nvPr>
        </p:nvSpPr>
        <p:spPr/>
        <p:txBody>
          <a:bodyPr/>
          <a:lstStyle/>
          <a:p>
            <a:r>
              <a:rPr lang="cs-CZ" dirty="0"/>
              <a:t>Dekadentní drama (dokončení)</a:t>
            </a:r>
          </a:p>
        </p:txBody>
      </p:sp>
      <p:sp>
        <p:nvSpPr>
          <p:cNvPr id="3" name="Zástupný obsah 2">
            <a:extLst>
              <a:ext uri="{FF2B5EF4-FFF2-40B4-BE49-F238E27FC236}">
                <a16:creationId xmlns:a16="http://schemas.microsoft.com/office/drawing/2014/main" id="{E96BB183-AA45-4439-9C6C-CFF74C067A13}"/>
              </a:ext>
            </a:extLst>
          </p:cNvPr>
          <p:cNvSpPr>
            <a:spLocks noGrp="1"/>
          </p:cNvSpPr>
          <p:nvPr>
            <p:ph idx="1"/>
          </p:nvPr>
        </p:nvSpPr>
        <p:spPr>
          <a:xfrm>
            <a:off x="1141412" y="1767840"/>
            <a:ext cx="10420668" cy="4866640"/>
          </a:xfrm>
        </p:spPr>
        <p:txBody>
          <a:bodyPr>
            <a:normAutofit fontScale="55000" lnSpcReduction="20000"/>
          </a:bodyPr>
          <a:lstStyle/>
          <a:p>
            <a:r>
              <a:rPr lang="cs-CZ" sz="3600" b="1" dirty="0"/>
              <a:t>Jiří Karásek ze Lvovic (1871–1951)</a:t>
            </a:r>
          </a:p>
          <a:p>
            <a:r>
              <a:rPr lang="cs-CZ" sz="3300" i="1" dirty="0"/>
              <a:t>Hořící duše </a:t>
            </a:r>
            <a:r>
              <a:rPr lang="cs-CZ" sz="3300" dirty="0"/>
              <a:t>(1899) – komorní psychologické drama ženy </a:t>
            </a:r>
          </a:p>
          <a:p>
            <a:r>
              <a:rPr lang="cs-CZ" sz="3300" i="1" dirty="0" err="1"/>
              <a:t>Apollonius</a:t>
            </a:r>
            <a:r>
              <a:rPr lang="cs-CZ" sz="3300" i="1" dirty="0"/>
              <a:t> z </a:t>
            </a:r>
            <a:r>
              <a:rPr lang="cs-CZ" sz="3300" i="1" dirty="0" err="1"/>
              <a:t>Tyany</a:t>
            </a:r>
            <a:r>
              <a:rPr lang="cs-CZ" sz="3300" i="1" dirty="0"/>
              <a:t> </a:t>
            </a:r>
            <a:r>
              <a:rPr lang="cs-CZ" sz="3300" dirty="0"/>
              <a:t>(1905) – aktovka, vyznívající jako manifest krajního individualismu, projevuje se zde zřetelně vliv výtvarné secese</a:t>
            </a:r>
          </a:p>
          <a:p>
            <a:r>
              <a:rPr lang="cs-CZ" sz="3300" i="1" dirty="0"/>
              <a:t>Sen o říši krásy </a:t>
            </a:r>
            <a:r>
              <a:rPr lang="cs-CZ" sz="3300" dirty="0"/>
              <a:t>(1907) – publikovaná s úvodním pojednáním o podstatě nové dramatiky. Podtitul „čínská pohádka o dvou dějstvích“. Když hru psal, představoval si, že má být hrána loutkami čínského divadla</a:t>
            </a:r>
          </a:p>
          <a:p>
            <a:r>
              <a:rPr lang="cs-CZ" sz="3300" dirty="0"/>
              <a:t>„Dokonalá </a:t>
            </a:r>
            <a:r>
              <a:rPr lang="cs-CZ" sz="3300" dirty="0" err="1"/>
              <a:t>illuse</a:t>
            </a:r>
            <a:r>
              <a:rPr lang="cs-CZ" sz="3300" dirty="0"/>
              <a:t> jest </a:t>
            </a:r>
            <a:r>
              <a:rPr lang="cs-CZ" sz="3300" dirty="0" err="1"/>
              <a:t>možna</a:t>
            </a:r>
            <a:r>
              <a:rPr lang="cs-CZ" sz="3300" dirty="0"/>
              <a:t> jen u loutek: herci nedokáží, ani když jsou nejdokonalejší, než že divák jest přesvědčen o šerednosti toho, co ze skutečnosti na jeviště přenášejí. A potom: herec není nikdy pouze tím, co má hráti. Loutka však, jež představuje císaře, jest a zůstane vždy císařem.“</a:t>
            </a:r>
          </a:p>
          <a:p>
            <a:r>
              <a:rPr lang="cs-CZ" sz="3300" dirty="0"/>
              <a:t>Historická dramata: </a:t>
            </a:r>
            <a:r>
              <a:rPr lang="cs-CZ" sz="3300" i="1" dirty="0" err="1"/>
              <a:t>Cesare</a:t>
            </a:r>
            <a:r>
              <a:rPr lang="cs-CZ" sz="3300" i="1" dirty="0"/>
              <a:t> </a:t>
            </a:r>
            <a:r>
              <a:rPr lang="cs-CZ" sz="3300" i="1" dirty="0" err="1"/>
              <a:t>Borgia</a:t>
            </a:r>
            <a:r>
              <a:rPr lang="cs-CZ" sz="3300" i="1" dirty="0"/>
              <a:t> </a:t>
            </a:r>
            <a:r>
              <a:rPr lang="cs-CZ" sz="3300" dirty="0"/>
              <a:t>(1908), </a:t>
            </a:r>
            <a:r>
              <a:rPr lang="cs-CZ" sz="3300" i="1" dirty="0"/>
              <a:t>Král Rudolf </a:t>
            </a:r>
            <a:r>
              <a:rPr lang="cs-CZ" sz="3300" dirty="0"/>
              <a:t>(1915)</a:t>
            </a:r>
          </a:p>
          <a:p>
            <a:r>
              <a:rPr lang="cs-CZ" sz="3300" dirty="0"/>
              <a:t>Další autoři:</a:t>
            </a:r>
          </a:p>
          <a:p>
            <a:r>
              <a:rPr lang="cs-CZ" sz="3600" b="1" dirty="0"/>
              <a:t>Jaroslav Maria (1870–1942)</a:t>
            </a:r>
          </a:p>
          <a:p>
            <a:r>
              <a:rPr lang="cs-CZ" sz="3600" b="1" dirty="0"/>
              <a:t>Rudolf Krupička</a:t>
            </a:r>
            <a:r>
              <a:rPr lang="cs-CZ" sz="3300" dirty="0"/>
              <a:t>: Vršovci (1919)</a:t>
            </a:r>
          </a:p>
          <a:p>
            <a:endParaRPr lang="cs-CZ" dirty="0"/>
          </a:p>
        </p:txBody>
      </p:sp>
    </p:spTree>
    <p:extLst>
      <p:ext uri="{BB962C8B-B14F-4D97-AF65-F5344CB8AC3E}">
        <p14:creationId xmlns:p14="http://schemas.microsoft.com/office/powerpoint/2010/main" val="197844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B8AAC9-DC65-489A-9B37-1F80F5C14194}"/>
              </a:ext>
            </a:extLst>
          </p:cNvPr>
          <p:cNvSpPr>
            <a:spLocks noGrp="1"/>
          </p:cNvSpPr>
          <p:nvPr>
            <p:ph type="title"/>
          </p:nvPr>
        </p:nvSpPr>
        <p:spPr/>
        <p:txBody>
          <a:bodyPr/>
          <a:lstStyle/>
          <a:p>
            <a:r>
              <a:rPr lang="cs-CZ" dirty="0"/>
              <a:t>impresionismus</a:t>
            </a:r>
          </a:p>
        </p:txBody>
      </p:sp>
      <p:sp>
        <p:nvSpPr>
          <p:cNvPr id="3" name="Zástupný obsah 2">
            <a:extLst>
              <a:ext uri="{FF2B5EF4-FFF2-40B4-BE49-F238E27FC236}">
                <a16:creationId xmlns:a16="http://schemas.microsoft.com/office/drawing/2014/main" id="{90B05006-BBDC-4DB1-A07B-ECD35C17088D}"/>
              </a:ext>
            </a:extLst>
          </p:cNvPr>
          <p:cNvSpPr>
            <a:spLocks noGrp="1"/>
          </p:cNvSpPr>
          <p:nvPr>
            <p:ph idx="1"/>
          </p:nvPr>
        </p:nvSpPr>
        <p:spPr>
          <a:xfrm>
            <a:off x="1141412" y="1940560"/>
            <a:ext cx="9905999" cy="3850641"/>
          </a:xfrm>
        </p:spPr>
        <p:txBody>
          <a:bodyPr>
            <a:noAutofit/>
          </a:bodyPr>
          <a:lstStyle/>
          <a:p>
            <a:r>
              <a:rPr lang="cs-CZ" sz="2000" dirty="0"/>
              <a:t>Jaroslav Kvapil (viz </a:t>
            </a:r>
            <a:r>
              <a:rPr lang="cs-CZ" sz="2000" i="1" dirty="0"/>
              <a:t>Princezna Pampeliška</a:t>
            </a:r>
            <a:r>
              <a:rPr lang="cs-CZ" sz="2000" dirty="0"/>
              <a:t>, </a:t>
            </a:r>
            <a:r>
              <a:rPr lang="cs-CZ" sz="2000" i="1" dirty="0"/>
              <a:t>Oblaka</a:t>
            </a:r>
            <a:r>
              <a:rPr lang="cs-CZ" sz="2000" dirty="0"/>
              <a:t>, </a:t>
            </a:r>
            <a:r>
              <a:rPr lang="cs-CZ" sz="2000" i="1" dirty="0"/>
              <a:t>Přítmí</a:t>
            </a:r>
            <a:r>
              <a:rPr lang="cs-CZ" sz="2000" dirty="0"/>
              <a:t>…)</a:t>
            </a:r>
          </a:p>
          <a:p>
            <a:r>
              <a:rPr lang="cs-CZ" sz="2000" dirty="0"/>
              <a:t>Fráňa Šrámek</a:t>
            </a:r>
          </a:p>
          <a:p>
            <a:r>
              <a:rPr lang="cs-CZ" sz="2000" dirty="0"/>
              <a:t>Jiří Mahen</a:t>
            </a:r>
          </a:p>
          <a:p>
            <a:r>
              <a:rPr lang="cs-CZ" sz="2000" dirty="0">
                <a:cs typeface="Times New Roman" panose="02020603050405020304" pitchFamily="18" charset="0"/>
              </a:rPr>
              <a:t>Božena </a:t>
            </a:r>
            <a:r>
              <a:rPr lang="cs-CZ" sz="2000" dirty="0" err="1">
                <a:cs typeface="Times New Roman" panose="02020603050405020304" pitchFamily="18" charset="0"/>
              </a:rPr>
              <a:t>Viková-Kunětická</a:t>
            </a:r>
            <a:r>
              <a:rPr lang="cs-CZ" sz="2000" dirty="0">
                <a:cs typeface="Times New Roman" panose="02020603050405020304" pitchFamily="18" charset="0"/>
              </a:rPr>
              <a:t> </a:t>
            </a:r>
          </a:p>
          <a:p>
            <a:r>
              <a:rPr lang="cs-CZ" sz="2000" dirty="0">
                <a:cs typeface="Times New Roman" panose="02020603050405020304" pitchFamily="18" charset="0"/>
              </a:rPr>
              <a:t>Růžena Svobodová – </a:t>
            </a:r>
            <a:r>
              <a:rPr lang="cs-CZ" sz="2000" i="1" dirty="0">
                <a:cs typeface="Times New Roman" panose="02020603050405020304" pitchFamily="18" charset="0"/>
              </a:rPr>
              <a:t>V říši tulipánků </a:t>
            </a:r>
            <a:r>
              <a:rPr lang="cs-CZ" sz="2000" dirty="0">
                <a:cs typeface="Times New Roman" panose="02020603050405020304" pitchFamily="18" charset="0"/>
              </a:rPr>
              <a:t>(1903), secesní a symbolistní motivy </a:t>
            </a:r>
          </a:p>
          <a:p>
            <a:pPr marL="0" indent="0">
              <a:buNone/>
            </a:pPr>
            <a:r>
              <a:rPr lang="cs-CZ" sz="2000" dirty="0">
                <a:effectLst/>
                <a:ea typeface="Times New Roman" panose="02020603050405020304" pitchFamily="18" charset="0"/>
              </a:rPr>
              <a:t>mladá dívka nucená do sňatku se starým a hloupým, ale bohatým vdovcem se spojí s mladým, chytrým, ale chudým milencem a nakonec vyhraje</a:t>
            </a:r>
            <a:endParaRPr lang="cs-CZ" sz="2000" dirty="0">
              <a:cs typeface="Times New Roman" panose="02020603050405020304" pitchFamily="18" charset="0"/>
            </a:endParaRPr>
          </a:p>
          <a:p>
            <a:r>
              <a:rPr lang="cs-CZ" sz="2000" dirty="0">
                <a:cs typeface="Times New Roman" panose="02020603050405020304" pitchFamily="18" charset="0"/>
              </a:rPr>
              <a:t>Helena Malířová – </a:t>
            </a:r>
            <a:r>
              <a:rPr lang="cs-CZ" sz="2000" i="1" dirty="0">
                <a:cs typeface="Times New Roman" panose="02020603050405020304" pitchFamily="18" charset="0"/>
              </a:rPr>
              <a:t>Bratrství</a:t>
            </a:r>
            <a:r>
              <a:rPr lang="cs-CZ" sz="2000" dirty="0">
                <a:cs typeface="Times New Roman" panose="02020603050405020304" pitchFamily="18" charset="0"/>
              </a:rPr>
              <a:t> (1905)</a:t>
            </a:r>
            <a:endParaRPr lang="cs-CZ" sz="2000" dirty="0"/>
          </a:p>
        </p:txBody>
      </p:sp>
    </p:spTree>
    <p:extLst>
      <p:ext uri="{BB962C8B-B14F-4D97-AF65-F5344CB8AC3E}">
        <p14:creationId xmlns:p14="http://schemas.microsoft.com/office/powerpoint/2010/main" val="61557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DC62AD-D632-4C12-B8AA-C37F83660E3E}"/>
              </a:ext>
            </a:extLst>
          </p:cNvPr>
          <p:cNvSpPr>
            <a:spLocks noGrp="1"/>
          </p:cNvSpPr>
          <p:nvPr>
            <p:ph type="title"/>
          </p:nvPr>
        </p:nvSpPr>
        <p:spPr>
          <a:xfrm>
            <a:off x="4636008" y="5862320"/>
            <a:ext cx="6188402" cy="1478570"/>
          </a:xfrm>
        </p:spPr>
        <p:txBody>
          <a:bodyPr>
            <a:normAutofit/>
          </a:bodyPr>
          <a:lstStyle/>
          <a:p>
            <a:r>
              <a:rPr lang="cs-CZ" sz="2000" i="1" dirty="0">
                <a:latin typeface="Times New Roman" panose="02020603050405020304" pitchFamily="18" charset="0"/>
                <a:cs typeface="Times New Roman" panose="02020603050405020304" pitchFamily="18" charset="0"/>
              </a:rPr>
              <a:t>Léto</a:t>
            </a:r>
            <a:r>
              <a:rPr lang="cs-CZ" sz="2000" dirty="0">
                <a:latin typeface="Times New Roman" panose="02020603050405020304" pitchFamily="18" charset="0"/>
                <a:cs typeface="Times New Roman" panose="02020603050405020304" pitchFamily="18" charset="0"/>
              </a:rPr>
              <a:t> – 1915, Růžena Nasková (Valča </a:t>
            </a:r>
            <a:r>
              <a:rPr lang="cs-CZ" sz="2000" dirty="0" err="1">
                <a:latin typeface="Times New Roman" panose="02020603050405020304" pitchFamily="18" charset="0"/>
                <a:cs typeface="Times New Roman" panose="02020603050405020304" pitchFamily="18" charset="0"/>
              </a:rPr>
              <a:t>Peroutová</a:t>
            </a:r>
            <a:r>
              <a:rPr lang="cs-CZ" sz="2000" dirty="0">
                <a:latin typeface="Times New Roman" panose="02020603050405020304" pitchFamily="18" charset="0"/>
                <a:cs typeface="Times New Roman" panose="02020603050405020304" pitchFamily="18" charset="0"/>
              </a:rPr>
              <a:t>), Vojta Matys (Jan Skalník)</a:t>
            </a:r>
            <a:br>
              <a:rPr lang="cs-CZ" dirty="0">
                <a:latin typeface="Times New Roman" panose="02020603050405020304" pitchFamily="18" charset="0"/>
                <a:cs typeface="Times New Roman" panose="02020603050405020304" pitchFamily="18" charset="0"/>
              </a:rPr>
            </a:br>
            <a:endParaRPr lang="cs-CZ" dirty="0"/>
          </a:p>
        </p:txBody>
      </p:sp>
      <p:sp>
        <p:nvSpPr>
          <p:cNvPr id="9" name="Round Diagonal Corner Rectangle 6">
            <a:extLst>
              <a:ext uri="{FF2B5EF4-FFF2-40B4-BE49-F238E27FC236}">
                <a16:creationId xmlns:a16="http://schemas.microsoft.com/office/drawing/2014/main" id="{F57FEC46-F8CB-4925-8DAC-B57A9F5CC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exteriér, osoba, bílá, dav&#10;&#10;Popis byl vytvořen automaticky">
            <a:extLst>
              <a:ext uri="{FF2B5EF4-FFF2-40B4-BE49-F238E27FC236}">
                <a16:creationId xmlns:a16="http://schemas.microsoft.com/office/drawing/2014/main" id="{D66DF57F-8595-4516-B2DE-64FF3BB9F178}"/>
              </a:ext>
            </a:extLst>
          </p:cNvPr>
          <p:cNvPicPr>
            <a:picLocks noChangeAspect="1"/>
          </p:cNvPicPr>
          <p:nvPr/>
        </p:nvPicPr>
        <p:blipFill>
          <a:blip r:embed="rId3"/>
          <a:stretch>
            <a:fillRect/>
          </a:stretch>
        </p:blipFill>
        <p:spPr>
          <a:xfrm>
            <a:off x="1126617" y="1179883"/>
            <a:ext cx="3178638" cy="4492772"/>
          </a:xfrm>
          <a:prstGeom prst="rect">
            <a:avLst/>
          </a:prstGeom>
        </p:spPr>
      </p:pic>
      <p:sp>
        <p:nvSpPr>
          <p:cNvPr id="3" name="Zástupný obsah 2">
            <a:extLst>
              <a:ext uri="{FF2B5EF4-FFF2-40B4-BE49-F238E27FC236}">
                <a16:creationId xmlns:a16="http://schemas.microsoft.com/office/drawing/2014/main" id="{F37131B6-79D2-46BA-98FD-A447858F44B5}"/>
              </a:ext>
            </a:extLst>
          </p:cNvPr>
          <p:cNvSpPr>
            <a:spLocks noGrp="1"/>
          </p:cNvSpPr>
          <p:nvPr>
            <p:ph idx="1"/>
          </p:nvPr>
        </p:nvSpPr>
        <p:spPr>
          <a:xfrm>
            <a:off x="5128643" y="995680"/>
            <a:ext cx="6188402" cy="5046771"/>
          </a:xfrm>
        </p:spPr>
        <p:txBody>
          <a:bodyPr>
            <a:normAutofit/>
          </a:bodyPr>
          <a:lstStyle/>
          <a:p>
            <a:pPr>
              <a:lnSpc>
                <a:spcPct val="110000"/>
              </a:lnSpc>
            </a:pPr>
            <a:r>
              <a:rPr lang="cs-CZ" dirty="0"/>
              <a:t>Fráňa Šrámek (1877–1952) </a:t>
            </a:r>
          </a:p>
          <a:p>
            <a:pPr>
              <a:lnSpc>
                <a:spcPct val="110000"/>
              </a:lnSpc>
            </a:pPr>
            <a:r>
              <a:rPr lang="cs-CZ" sz="1800" i="1" dirty="0"/>
              <a:t>Červen</a:t>
            </a:r>
            <a:r>
              <a:rPr lang="cs-CZ" sz="1800" dirty="0"/>
              <a:t> (1905)</a:t>
            </a:r>
          </a:p>
          <a:p>
            <a:pPr>
              <a:lnSpc>
                <a:spcPct val="110000"/>
              </a:lnSpc>
            </a:pPr>
            <a:r>
              <a:rPr lang="cs-CZ" sz="1800" i="1" dirty="0"/>
              <a:t>Léto</a:t>
            </a:r>
            <a:r>
              <a:rPr lang="cs-CZ" sz="1800" dirty="0"/>
              <a:t> (1915) – konfrontuje různé formy citového zaujetí a erotické touhy.</a:t>
            </a:r>
          </a:p>
          <a:p>
            <a:pPr>
              <a:lnSpc>
                <a:spcPct val="110000"/>
              </a:lnSpc>
            </a:pPr>
            <a:r>
              <a:rPr lang="cs-CZ" sz="1800" dirty="0"/>
              <a:t>Příznačným znakem pro impresionisty jsou projevy přírody, které ilustrují celý příběh.  Hra je  zasazena  do  prostředí  venkova, příroda  je  tedy  součástí  celého  děje, autorovým  záměrem  je  oslavit  její  krásy. Jelikož  se  hra  odehrává  za  teplého léta, výrazným motivem je tu slunce a jeho záře: „Sluneční světlo, mřežované větvemi, padá u  okna  na  podlahu.“ Léto  ztělesňuje  symbol  mládí,  lásky  a  života. Je  ztvárněno ve všech svých  fázích a proměnách: ráno, odpoledne, ale i večer a v noci.</a:t>
            </a:r>
          </a:p>
          <a:p>
            <a:pPr>
              <a:lnSpc>
                <a:spcPct val="110000"/>
              </a:lnSpc>
            </a:pPr>
            <a:r>
              <a:rPr lang="cs-CZ" sz="1800" i="1" dirty="0"/>
              <a:t>Měsíc nad řekou </a:t>
            </a:r>
            <a:r>
              <a:rPr lang="cs-CZ" sz="1800" dirty="0"/>
              <a:t>(1922)</a:t>
            </a:r>
          </a:p>
          <a:p>
            <a:pPr>
              <a:lnSpc>
                <a:spcPct val="110000"/>
              </a:lnSpc>
            </a:pPr>
            <a:endParaRPr lang="cs-CZ" sz="1500" dirty="0"/>
          </a:p>
        </p:txBody>
      </p:sp>
    </p:spTree>
    <p:extLst>
      <p:ext uri="{BB962C8B-B14F-4D97-AF65-F5344CB8AC3E}">
        <p14:creationId xmlns:p14="http://schemas.microsoft.com/office/powerpoint/2010/main" val="100170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1D79BE1-EB9C-4D39-8131-F4FB73FCB3C3}"/>
              </a:ext>
            </a:extLst>
          </p:cNvPr>
          <p:cNvPicPr>
            <a:picLocks noChangeAspect="1"/>
          </p:cNvPicPr>
          <p:nvPr/>
        </p:nvPicPr>
        <p:blipFill>
          <a:blip r:embed="rId2"/>
          <a:stretch>
            <a:fillRect/>
          </a:stretch>
        </p:blipFill>
        <p:spPr>
          <a:xfrm>
            <a:off x="839932" y="3093999"/>
            <a:ext cx="10272650" cy="3609145"/>
          </a:xfrm>
          <a:prstGeom prst="rect">
            <a:avLst/>
          </a:prstGeom>
        </p:spPr>
      </p:pic>
      <p:pic>
        <p:nvPicPr>
          <p:cNvPr id="5" name="Obrázek 4">
            <a:extLst>
              <a:ext uri="{FF2B5EF4-FFF2-40B4-BE49-F238E27FC236}">
                <a16:creationId xmlns:a16="http://schemas.microsoft.com/office/drawing/2014/main" id="{B7549206-CCE8-493E-8884-F9E05623E9BA}"/>
              </a:ext>
            </a:extLst>
          </p:cNvPr>
          <p:cNvPicPr>
            <a:picLocks noChangeAspect="1"/>
          </p:cNvPicPr>
          <p:nvPr/>
        </p:nvPicPr>
        <p:blipFill>
          <a:blip r:embed="rId3"/>
          <a:stretch>
            <a:fillRect/>
          </a:stretch>
        </p:blipFill>
        <p:spPr>
          <a:xfrm>
            <a:off x="839932" y="704424"/>
            <a:ext cx="10272650" cy="2292295"/>
          </a:xfrm>
          <a:prstGeom prst="rect">
            <a:avLst/>
          </a:prstGeom>
        </p:spPr>
      </p:pic>
    </p:spTree>
    <p:extLst>
      <p:ext uri="{BB962C8B-B14F-4D97-AF65-F5344CB8AC3E}">
        <p14:creationId xmlns:p14="http://schemas.microsoft.com/office/powerpoint/2010/main" val="296440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306F1816-65C7-4D86-8153-6070BE1D2F92}"/>
              </a:ext>
            </a:extLst>
          </p:cNvPr>
          <p:cNvPicPr>
            <a:picLocks noChangeAspect="1"/>
          </p:cNvPicPr>
          <p:nvPr/>
        </p:nvPicPr>
        <p:blipFill>
          <a:blip r:embed="rId2"/>
          <a:stretch>
            <a:fillRect/>
          </a:stretch>
        </p:blipFill>
        <p:spPr>
          <a:xfrm>
            <a:off x="700572" y="283191"/>
            <a:ext cx="10790855" cy="6291617"/>
          </a:xfrm>
          <a:prstGeom prst="rect">
            <a:avLst/>
          </a:prstGeom>
        </p:spPr>
      </p:pic>
    </p:spTree>
    <p:extLst>
      <p:ext uri="{BB962C8B-B14F-4D97-AF65-F5344CB8AC3E}">
        <p14:creationId xmlns:p14="http://schemas.microsoft.com/office/powerpoint/2010/main" val="24635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AB8CDA-FF17-4087-AD2C-19C6E812E79A}"/>
              </a:ext>
            </a:extLst>
          </p:cNvPr>
          <p:cNvSpPr>
            <a:spLocks noGrp="1"/>
          </p:cNvSpPr>
          <p:nvPr>
            <p:ph type="title"/>
          </p:nvPr>
        </p:nvSpPr>
        <p:spPr/>
        <p:txBody>
          <a:bodyPr/>
          <a:lstStyle/>
          <a:p>
            <a:r>
              <a:rPr lang="cs-CZ" i="1" dirty="0"/>
              <a:t>Měsíc nad řekou</a:t>
            </a:r>
          </a:p>
        </p:txBody>
      </p:sp>
      <p:sp>
        <p:nvSpPr>
          <p:cNvPr id="3" name="Zástupný obsah 2">
            <a:extLst>
              <a:ext uri="{FF2B5EF4-FFF2-40B4-BE49-F238E27FC236}">
                <a16:creationId xmlns:a16="http://schemas.microsoft.com/office/drawing/2014/main" id="{D875F512-CCF9-48A4-8C9A-8D3EC20E032A}"/>
              </a:ext>
            </a:extLst>
          </p:cNvPr>
          <p:cNvSpPr>
            <a:spLocks noGrp="1"/>
          </p:cNvSpPr>
          <p:nvPr>
            <p:ph idx="1"/>
          </p:nvPr>
        </p:nvSpPr>
        <p:spPr/>
        <p:txBody>
          <a:bodyPr>
            <a:normAutofit fontScale="92500" lnSpcReduction="10000"/>
          </a:bodyPr>
          <a:lstStyle/>
          <a:p>
            <a:r>
              <a:rPr lang="cs-CZ" dirty="0"/>
              <a:t>Jaroslav Kvapil nikdy nerežíroval z připravené knihy. […] Ani bohaté Šrámkovy poznámky mimo text mu nikdy nebyly vodítkem. […] ´Je to báseň´, říkal. A Šrámek, který se před původní premiérou Měsíce účastnil všech zkoušek, přerušil jednou své mlčení a vzrušeně zašeptal: ´Ježíši Kriste, Kvapile, vždyť já jsem myslel, že jsem napsal veselohru!´“ (Šrámek 1967) Text se pak podle svých slov snažil ještě víc přiblížit Kvapilovu režijnímu vidění. „Nazval jsem Měsíc nad řekou původně komedií; když jsem však tenkrát chodil na zkoušky, čím dál tím víc jsem viděl, že je to vlastně smutná záležitost, hlavně Slávka. Tak jsem se pokoušel Kvapilovi ještě trochu smutku navíc do hry vpašovat…“ (-</a:t>
            </a:r>
            <a:r>
              <a:rPr lang="cs-CZ" dirty="0" err="1"/>
              <a:t>sm</a:t>
            </a:r>
            <a:r>
              <a:rPr lang="cs-CZ" dirty="0"/>
              <a:t>- 1947) </a:t>
            </a:r>
          </a:p>
        </p:txBody>
      </p:sp>
    </p:spTree>
    <p:extLst>
      <p:ext uri="{BB962C8B-B14F-4D97-AF65-F5344CB8AC3E}">
        <p14:creationId xmlns:p14="http://schemas.microsoft.com/office/powerpoint/2010/main" val="1434065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BC627-C352-4CA8-A088-D7B2F74FA89B}"/>
              </a:ext>
            </a:extLst>
          </p:cNvPr>
          <p:cNvSpPr>
            <a:spLocks noGrp="1"/>
          </p:cNvSpPr>
          <p:nvPr>
            <p:ph type="title"/>
          </p:nvPr>
        </p:nvSpPr>
        <p:spPr/>
        <p:txBody>
          <a:bodyPr/>
          <a:lstStyle/>
          <a:p>
            <a:r>
              <a:rPr lang="cs-CZ" dirty="0"/>
              <a:t>Symbolismus</a:t>
            </a:r>
          </a:p>
        </p:txBody>
      </p:sp>
      <p:sp>
        <p:nvSpPr>
          <p:cNvPr id="3" name="Zástupný obsah 2">
            <a:extLst>
              <a:ext uri="{FF2B5EF4-FFF2-40B4-BE49-F238E27FC236}">
                <a16:creationId xmlns:a16="http://schemas.microsoft.com/office/drawing/2014/main" id="{8846B244-F6FB-484F-A953-F46B7540AE4D}"/>
              </a:ext>
            </a:extLst>
          </p:cNvPr>
          <p:cNvSpPr>
            <a:spLocks noGrp="1"/>
          </p:cNvSpPr>
          <p:nvPr>
            <p:ph idx="1"/>
          </p:nvPr>
        </p:nvSpPr>
        <p:spPr>
          <a:xfrm>
            <a:off x="1141412" y="1807536"/>
            <a:ext cx="9905999" cy="4431946"/>
          </a:xfrm>
        </p:spPr>
        <p:txBody>
          <a:bodyPr>
            <a:normAutofit lnSpcReduction="10000"/>
          </a:bodyPr>
          <a:lstStyle/>
          <a:p>
            <a:r>
              <a:rPr lang="cs-CZ" b="1" dirty="0"/>
              <a:t>Viktor Dyk – </a:t>
            </a:r>
            <a:r>
              <a:rPr lang="cs-CZ" dirty="0"/>
              <a:t>symbolistně-dekadentní počátky (Moderní revue)</a:t>
            </a:r>
          </a:p>
          <a:p>
            <a:pPr algn="just"/>
            <a:r>
              <a:rPr lang="cs-CZ" b="1" dirty="0">
                <a:cs typeface="Times New Roman" panose="02020603050405020304" pitchFamily="18" charset="0"/>
              </a:rPr>
              <a:t>Otakar </a:t>
            </a:r>
            <a:r>
              <a:rPr lang="cs-CZ" b="1" dirty="0" err="1">
                <a:cs typeface="Times New Roman" panose="02020603050405020304" pitchFamily="18" charset="0"/>
              </a:rPr>
              <a:t>Theer</a:t>
            </a:r>
            <a:endParaRPr lang="cs-CZ" dirty="0">
              <a:cs typeface="Times New Roman" panose="02020603050405020304" pitchFamily="18" charset="0"/>
            </a:endParaRPr>
          </a:p>
          <a:p>
            <a:pPr algn="just"/>
            <a:r>
              <a:rPr lang="cs-CZ" i="1" dirty="0" err="1">
                <a:cs typeface="Times New Roman" panose="02020603050405020304" pitchFamily="18" charset="0"/>
              </a:rPr>
              <a:t>Faethón</a:t>
            </a:r>
            <a:r>
              <a:rPr lang="cs-CZ" dirty="0">
                <a:cs typeface="Times New Roman" panose="02020603050405020304" pitchFamily="18" charset="0"/>
              </a:rPr>
              <a:t> (1916) – symbolická oslava velkého hrdinského činu, jehož inspirativní smysl se neztrácí, i když hrdina zahyne před dokončením úkolu. Volný verš (</a:t>
            </a:r>
            <a:r>
              <a:rPr lang="cs-CZ" u="sng" dirty="0" err="1">
                <a:cs typeface="Times New Roman" panose="02020603050405020304" pitchFamily="18" charset="0"/>
              </a:rPr>
              <a:t>supplementum</a:t>
            </a:r>
            <a:r>
              <a:rPr lang="cs-CZ" u="sng" dirty="0">
                <a:cs typeface="Times New Roman" panose="02020603050405020304" pitchFamily="18" charset="0"/>
              </a:rPr>
              <a:t> </a:t>
            </a:r>
            <a:r>
              <a:rPr lang="cs-CZ" u="sng" dirty="0" err="1">
                <a:cs typeface="Times New Roman" panose="02020603050405020304" pitchFamily="18" charset="0"/>
              </a:rPr>
              <a:t>Theatralia</a:t>
            </a:r>
            <a:r>
              <a:rPr lang="cs-CZ" dirty="0">
                <a:cs typeface="Times New Roman" panose="02020603050405020304" pitchFamily="18" charset="0"/>
              </a:rPr>
              <a:t>)</a:t>
            </a:r>
          </a:p>
          <a:p>
            <a:pPr algn="just"/>
            <a:r>
              <a:rPr lang="cs-CZ" b="1" dirty="0">
                <a:cs typeface="Times New Roman" panose="02020603050405020304" pitchFamily="18" charset="0"/>
              </a:rPr>
              <a:t>Otokar Fischer</a:t>
            </a:r>
            <a:r>
              <a:rPr lang="cs-CZ" dirty="0">
                <a:cs typeface="Times New Roman" panose="02020603050405020304" pitchFamily="18" charset="0"/>
              </a:rPr>
              <a:t> – </a:t>
            </a:r>
            <a:r>
              <a:rPr lang="cs-CZ" i="1" dirty="0">
                <a:cs typeface="Times New Roman" panose="02020603050405020304" pitchFamily="18" charset="0"/>
              </a:rPr>
              <a:t>Přemyslovci</a:t>
            </a:r>
            <a:r>
              <a:rPr lang="cs-CZ" dirty="0">
                <a:cs typeface="Times New Roman" panose="02020603050405020304" pitchFamily="18" charset="0"/>
              </a:rPr>
              <a:t> (1918) – pracuje podobně jako </a:t>
            </a:r>
            <a:r>
              <a:rPr lang="cs-CZ" dirty="0" err="1">
                <a:cs typeface="Times New Roman" panose="02020603050405020304" pitchFamily="18" charset="0"/>
              </a:rPr>
              <a:t>Theer</a:t>
            </a:r>
            <a:r>
              <a:rPr lang="cs-CZ" dirty="0">
                <a:cs typeface="Times New Roman" panose="02020603050405020304" pitchFamily="18" charset="0"/>
              </a:rPr>
              <a:t> s typicky symbolistickým útvarem volného, </a:t>
            </a:r>
            <a:r>
              <a:rPr lang="cs-CZ" dirty="0" err="1">
                <a:cs typeface="Times New Roman" panose="02020603050405020304" pitchFamily="18" charset="0"/>
              </a:rPr>
              <a:t>tónicky</a:t>
            </a:r>
            <a:r>
              <a:rPr lang="cs-CZ" dirty="0">
                <a:cs typeface="Times New Roman" panose="02020603050405020304" pitchFamily="18" charset="0"/>
              </a:rPr>
              <a:t> uspořádaného verše</a:t>
            </a:r>
          </a:p>
          <a:p>
            <a:pPr algn="just"/>
            <a:r>
              <a:rPr lang="cs-CZ" b="1" dirty="0">
                <a:cs typeface="Times New Roman" panose="02020603050405020304" pitchFamily="18" charset="0"/>
              </a:rPr>
              <a:t>F. S. Svoboda - </a:t>
            </a:r>
            <a:r>
              <a:rPr lang="cs-CZ" i="1" dirty="0">
                <a:latin typeface="Times New Roman" panose="02020603050405020304" pitchFamily="18" charset="0"/>
                <a:cs typeface="Times New Roman" panose="02020603050405020304" pitchFamily="18" charset="0"/>
              </a:rPr>
              <a:t>Čekanky</a:t>
            </a:r>
            <a:r>
              <a:rPr lang="cs-CZ" dirty="0">
                <a:latin typeface="Times New Roman" panose="02020603050405020304" pitchFamily="18" charset="0"/>
                <a:cs typeface="Times New Roman" panose="02020603050405020304" pitchFamily="18" charset="0"/>
              </a:rPr>
              <a:t> (1900), </a:t>
            </a:r>
            <a:r>
              <a:rPr lang="cs-CZ" i="1" dirty="0">
                <a:latin typeface="Times New Roman" panose="02020603050405020304" pitchFamily="18" charset="0"/>
                <a:cs typeface="Times New Roman" panose="02020603050405020304" pitchFamily="18" charset="0"/>
              </a:rPr>
              <a:t>Olga Rubešová </a:t>
            </a:r>
            <a:r>
              <a:rPr lang="cs-CZ" dirty="0">
                <a:latin typeface="Times New Roman" panose="02020603050405020304" pitchFamily="18" charset="0"/>
                <a:cs typeface="Times New Roman" panose="02020603050405020304" pitchFamily="18" charset="0"/>
              </a:rPr>
              <a:t>(1902)</a:t>
            </a:r>
          </a:p>
          <a:p>
            <a:pPr algn="just"/>
            <a:r>
              <a:rPr lang="cs-CZ" b="1" dirty="0">
                <a:cs typeface="Times New Roman" panose="02020603050405020304" pitchFamily="18" charset="0"/>
              </a:rPr>
              <a:t>Stanislav Lom</a:t>
            </a:r>
          </a:p>
          <a:p>
            <a:endParaRPr lang="cs-CZ" dirty="0"/>
          </a:p>
        </p:txBody>
      </p:sp>
    </p:spTree>
    <p:extLst>
      <p:ext uri="{BB962C8B-B14F-4D97-AF65-F5344CB8AC3E}">
        <p14:creationId xmlns:p14="http://schemas.microsoft.com/office/powerpoint/2010/main" val="83586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52D234-8FA7-42D9-BA34-A4142657C184}"/>
              </a:ext>
            </a:extLst>
          </p:cNvPr>
          <p:cNvSpPr>
            <a:spLocks noGrp="1"/>
          </p:cNvSpPr>
          <p:nvPr>
            <p:ph type="title"/>
          </p:nvPr>
        </p:nvSpPr>
        <p:spPr/>
        <p:txBody>
          <a:bodyPr/>
          <a:lstStyle/>
          <a:p>
            <a:r>
              <a:rPr lang="cs-CZ" dirty="0"/>
              <a:t>Viktor </a:t>
            </a:r>
            <a:r>
              <a:rPr lang="cs-CZ" dirty="0" err="1"/>
              <a:t>dyk</a:t>
            </a:r>
            <a:endParaRPr lang="cs-CZ" dirty="0"/>
          </a:p>
        </p:txBody>
      </p:sp>
      <p:sp>
        <p:nvSpPr>
          <p:cNvPr id="3" name="Zástupný obsah 2">
            <a:extLst>
              <a:ext uri="{FF2B5EF4-FFF2-40B4-BE49-F238E27FC236}">
                <a16:creationId xmlns:a16="http://schemas.microsoft.com/office/drawing/2014/main" id="{7DD75F27-DB1F-47A4-89A9-D837241AFAF6}"/>
              </a:ext>
            </a:extLst>
          </p:cNvPr>
          <p:cNvSpPr>
            <a:spLocks noGrp="1"/>
          </p:cNvSpPr>
          <p:nvPr>
            <p:ph idx="1"/>
          </p:nvPr>
        </p:nvSpPr>
        <p:spPr>
          <a:xfrm>
            <a:off x="1141412" y="2249486"/>
            <a:ext cx="9905999" cy="4161473"/>
          </a:xfrm>
        </p:spPr>
        <p:txBody>
          <a:bodyPr>
            <a:normAutofit fontScale="85000" lnSpcReduction="20000"/>
          </a:bodyPr>
          <a:lstStyle/>
          <a:p>
            <a:pPr algn="just"/>
            <a:r>
              <a:rPr lang="cs-CZ" dirty="0">
                <a:latin typeface="Times New Roman" panose="02020603050405020304" pitchFamily="18" charset="0"/>
                <a:cs typeface="Times New Roman" panose="02020603050405020304" pitchFamily="18" charset="0"/>
              </a:rPr>
              <a:t>Kritika realismu a naturalismu</a:t>
            </a:r>
          </a:p>
          <a:p>
            <a:pPr algn="just"/>
            <a:r>
              <a:rPr lang="cs-CZ" dirty="0">
                <a:latin typeface="Times New Roman" panose="02020603050405020304" pitchFamily="18" charset="0"/>
                <a:cs typeface="Times New Roman" panose="02020603050405020304" pitchFamily="18" charset="0"/>
              </a:rPr>
              <a:t>motiv deziluze, zklamaných nadějí, jež si hrdina vytváří ve svých představách a touhách a které se pak rozbíjejí nárazem na krutou skutečnost. </a:t>
            </a:r>
          </a:p>
          <a:p>
            <a:pPr algn="just"/>
            <a:r>
              <a:rPr lang="cs-CZ" dirty="0">
                <a:latin typeface="Times New Roman" panose="02020603050405020304" pitchFamily="18" charset="0"/>
                <a:cs typeface="Times New Roman" panose="02020603050405020304" pitchFamily="18" charset="0"/>
              </a:rPr>
              <a:t>Soubor </a:t>
            </a:r>
            <a:r>
              <a:rPr lang="cs-CZ" i="1" dirty="0">
                <a:latin typeface="Times New Roman" panose="02020603050405020304" pitchFamily="18" charset="0"/>
                <a:cs typeface="Times New Roman" panose="02020603050405020304" pitchFamily="18" charset="0"/>
              </a:rPr>
              <a:t>Tragikomedie</a:t>
            </a:r>
            <a:r>
              <a:rPr lang="cs-CZ" dirty="0">
                <a:latin typeface="Times New Roman" panose="02020603050405020304" pitchFamily="18" charset="0"/>
                <a:cs typeface="Times New Roman" panose="02020603050405020304" pitchFamily="18" charset="0"/>
              </a:rPr>
              <a:t> (1902) – první </a:t>
            </a:r>
            <a:r>
              <a:rPr lang="cs-CZ" i="1" dirty="0">
                <a:latin typeface="Times New Roman" panose="02020603050405020304" pitchFamily="18" charset="0"/>
                <a:cs typeface="Times New Roman" panose="02020603050405020304" pitchFamily="18" charset="0"/>
              </a:rPr>
              <a:t>Pomsta</a:t>
            </a:r>
            <a:r>
              <a:rPr lang="cs-CZ" dirty="0">
                <a:latin typeface="Times New Roman" panose="02020603050405020304" pitchFamily="18" charset="0"/>
                <a:cs typeface="Times New Roman" panose="02020603050405020304" pitchFamily="18" charset="0"/>
              </a:rPr>
              <a:t> (1896)</a:t>
            </a:r>
          </a:p>
          <a:p>
            <a:pPr algn="just"/>
            <a:r>
              <a:rPr lang="cs-CZ" i="1" dirty="0">
                <a:latin typeface="Times New Roman" panose="02020603050405020304" pitchFamily="18" charset="0"/>
                <a:cs typeface="Times New Roman" panose="02020603050405020304" pitchFamily="18" charset="0"/>
              </a:rPr>
              <a:t>Smuteční hostina</a:t>
            </a:r>
            <a:r>
              <a:rPr lang="cs-CZ" dirty="0">
                <a:latin typeface="Times New Roman" panose="02020603050405020304" pitchFamily="18" charset="0"/>
                <a:cs typeface="Times New Roman" panose="02020603050405020304" pitchFamily="18" charset="0"/>
              </a:rPr>
              <a:t> (1906)</a:t>
            </a:r>
          </a:p>
          <a:p>
            <a:pPr algn="just"/>
            <a:r>
              <a:rPr lang="cs-CZ" i="1" dirty="0">
                <a:latin typeface="Times New Roman" panose="02020603050405020304" pitchFamily="18" charset="0"/>
                <a:cs typeface="Times New Roman" panose="02020603050405020304" pitchFamily="18" charset="0"/>
              </a:rPr>
              <a:t>Posel</a:t>
            </a:r>
            <a:r>
              <a:rPr lang="cs-CZ" dirty="0">
                <a:latin typeface="Times New Roman" panose="02020603050405020304" pitchFamily="18" charset="0"/>
                <a:cs typeface="Times New Roman" panose="02020603050405020304" pitchFamily="18" charset="0"/>
              </a:rPr>
              <a:t> (1907)</a:t>
            </a:r>
          </a:p>
          <a:p>
            <a:pPr algn="just"/>
            <a:r>
              <a:rPr lang="cs-CZ" dirty="0">
                <a:latin typeface="Times New Roman" panose="02020603050405020304" pitchFamily="18" charset="0"/>
                <a:cs typeface="Times New Roman" panose="02020603050405020304" pitchFamily="18" charset="0"/>
              </a:rPr>
              <a:t>Vrcholné drama</a:t>
            </a:r>
            <a:r>
              <a:rPr lang="cs-CZ" i="1" dirty="0">
                <a:latin typeface="Times New Roman" panose="02020603050405020304" pitchFamily="18" charset="0"/>
                <a:cs typeface="Times New Roman" panose="02020603050405020304" pitchFamily="18" charset="0"/>
              </a:rPr>
              <a:t> Zmoudření Dona </a:t>
            </a:r>
            <a:r>
              <a:rPr lang="cs-CZ" i="1" dirty="0" err="1">
                <a:latin typeface="Times New Roman" panose="02020603050405020304" pitchFamily="18" charset="0"/>
                <a:cs typeface="Times New Roman" panose="02020603050405020304" pitchFamily="18" charset="0"/>
              </a:rPr>
              <a:t>Quijota</a:t>
            </a:r>
            <a:r>
              <a:rPr lang="cs-CZ" dirty="0">
                <a:latin typeface="Times New Roman" panose="02020603050405020304" pitchFamily="18" charset="0"/>
                <a:cs typeface="Times New Roman" panose="02020603050405020304" pitchFamily="18" charset="0"/>
              </a:rPr>
              <a:t> (1913), časopisecky 1911, poprvé hráno F. Zavřelem na Vinohradech, 4. 6. 1914, V. Vydra </a:t>
            </a:r>
            <a:r>
              <a:rPr lang="cs-CZ" dirty="0" err="1">
                <a:latin typeface="Times New Roman" panose="02020603050405020304" pitchFamily="18" charset="0"/>
                <a:cs typeface="Times New Roman" panose="02020603050405020304" pitchFamily="18" charset="0"/>
              </a:rPr>
              <a:t>Quijota</a:t>
            </a:r>
            <a:endParaRPr lang="cs-CZ" dirty="0">
              <a:latin typeface="Times New Roman" panose="02020603050405020304" pitchFamily="18" charset="0"/>
              <a:cs typeface="Times New Roman" panose="02020603050405020304" pitchFamily="18" charset="0"/>
            </a:endParaRPr>
          </a:p>
          <a:p>
            <a:pPr algn="just"/>
            <a:r>
              <a:rPr lang="cs-CZ" i="1" dirty="0">
                <a:latin typeface="Times New Roman" panose="02020603050405020304" pitchFamily="18" charset="0"/>
                <a:cs typeface="Times New Roman" panose="02020603050405020304" pitchFamily="18" charset="0"/>
              </a:rPr>
              <a:t>Veliký Mág</a:t>
            </a:r>
            <a:r>
              <a:rPr lang="cs-CZ" dirty="0">
                <a:latin typeface="Times New Roman" panose="02020603050405020304" pitchFamily="18" charset="0"/>
                <a:cs typeface="Times New Roman" panose="02020603050405020304" pitchFamily="18" charset="0"/>
              </a:rPr>
              <a:t> (1914) – </a:t>
            </a:r>
            <a:r>
              <a:rPr lang="cs-CZ" dirty="0" err="1">
                <a:latin typeface="Times New Roman" panose="02020603050405020304" pitchFamily="18" charset="0"/>
                <a:cs typeface="Times New Roman" panose="02020603050405020304" pitchFamily="18" charset="0"/>
              </a:rPr>
              <a:t>supplementum</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Theatralia</a:t>
            </a:r>
            <a:endParaRPr lang="cs-CZ" dirty="0">
              <a:latin typeface="Times New Roman" panose="02020603050405020304" pitchFamily="18" charset="0"/>
              <a:cs typeface="Times New Roman" panose="02020603050405020304" pitchFamily="18" charset="0"/>
            </a:endParaRPr>
          </a:p>
          <a:p>
            <a:pPr algn="just"/>
            <a:r>
              <a:rPr lang="cs-CZ" i="1" dirty="0">
                <a:latin typeface="Times New Roman" panose="02020603050405020304" pitchFamily="18" charset="0"/>
                <a:cs typeface="Times New Roman" panose="02020603050405020304" pitchFamily="18" charset="0"/>
              </a:rPr>
              <a:t>Ondřej a drak </a:t>
            </a:r>
            <a:r>
              <a:rPr lang="cs-CZ" dirty="0">
                <a:latin typeface="Times New Roman" panose="02020603050405020304" pitchFamily="18" charset="0"/>
                <a:cs typeface="Times New Roman" panose="02020603050405020304" pitchFamily="18" charset="0"/>
              </a:rPr>
              <a:t>(1919)</a:t>
            </a:r>
          </a:p>
          <a:p>
            <a:endParaRPr lang="cs-CZ" dirty="0"/>
          </a:p>
        </p:txBody>
      </p:sp>
    </p:spTree>
    <p:extLst>
      <p:ext uri="{BB962C8B-B14F-4D97-AF65-F5344CB8AC3E}">
        <p14:creationId xmlns:p14="http://schemas.microsoft.com/office/powerpoint/2010/main" val="704999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vod">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TM04033919[[fn=Obvod]]</Template>
  <TotalTime>2893</TotalTime>
  <Words>1335</Words>
  <Application>Microsoft Office PowerPoint</Application>
  <PresentationFormat>Širokoúhlá obrazovka</PresentationFormat>
  <Paragraphs>74</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Times New Roman</vt:lpstr>
      <vt:lpstr>Tw Cen MT</vt:lpstr>
      <vt:lpstr>Obvod</vt:lpstr>
      <vt:lpstr>„Představoval jsem si vše jinak. Ale nutno smířiti se skutečností a viděti věci, jaké skutečně jsou.“  (Zmoudření dona Quijota, 1911) </vt:lpstr>
      <vt:lpstr>Dekadentní drama (dokončení)</vt:lpstr>
      <vt:lpstr>impresionismus</vt:lpstr>
      <vt:lpstr>Léto – 1915, Růžena Nasková (Valča Peroutová), Vojta Matys (Jan Skalník) </vt:lpstr>
      <vt:lpstr>Prezentace aplikace PowerPoint</vt:lpstr>
      <vt:lpstr>Prezentace aplikace PowerPoint</vt:lpstr>
      <vt:lpstr>Měsíc nad řekou</vt:lpstr>
      <vt:lpstr>Symbolismus</vt:lpstr>
      <vt:lpstr>Viktor dyk</vt:lpstr>
      <vt:lpstr>Zmoudření dona quijota (1911)</vt:lpstr>
      <vt:lpstr>Dyk: veliký mág (1915)</vt:lpstr>
      <vt:lpstr>expresionismus</vt:lpstr>
      <vt:lpstr>novoklasicismus</vt:lpstr>
      <vt:lpstr>Doporučená 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Iva Mikulová</dc:creator>
  <cp:lastModifiedBy>Iva Mikulová</cp:lastModifiedBy>
  <cp:revision>19</cp:revision>
  <dcterms:created xsi:type="dcterms:W3CDTF">2022-03-04T05:22:39Z</dcterms:created>
  <dcterms:modified xsi:type="dcterms:W3CDTF">2022-03-09T08:42:15Z</dcterms:modified>
</cp:coreProperties>
</file>