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 id="2147483648" r:id="rId2"/>
  </p:sldMasterIdLst>
  <p:sldIdLst>
    <p:sldId id="256" r:id="rId3"/>
    <p:sldId id="257" r:id="rId4"/>
    <p:sldId id="258" r:id="rId5"/>
    <p:sldId id="272" r:id="rId6"/>
    <p:sldId id="259" r:id="rId7"/>
    <p:sldId id="260" r:id="rId8"/>
    <p:sldId id="268" r:id="rId9"/>
    <p:sldId id="261" r:id="rId10"/>
    <p:sldId id="275" r:id="rId11"/>
    <p:sldId id="277" r:id="rId12"/>
    <p:sldId id="278" r:id="rId13"/>
    <p:sldId id="279" r:id="rId14"/>
    <p:sldId id="262" r:id="rId15"/>
    <p:sldId id="265" r:id="rId16"/>
    <p:sldId id="263" r:id="rId17"/>
    <p:sldId id="264" r:id="rId18"/>
    <p:sldId id="266" r:id="rId19"/>
    <p:sldId id="267" r:id="rId20"/>
    <p:sldId id="273" r:id="rId21"/>
    <p:sldId id="271" r:id="rId22"/>
    <p:sldId id="280" r:id="rId23"/>
    <p:sldId id="269" r:id="rId24"/>
    <p:sldId id="276" r:id="rId25"/>
    <p:sldId id="270" r:id="rId26"/>
    <p:sldId id="274"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2" d="100"/>
          <a:sy n="62" d="100"/>
        </p:scale>
        <p:origin x="40"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cs-CZ"/>
              <a:t>Kliknutím lze upravit styl.</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3/29/2022</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cs-CZ"/>
              <a:t>Kliknutím na ikonu přidáte obrázek.</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3/29/2022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cs-CZ"/>
              <a:t>Kliknutím lze upravit styl.</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3/29/2022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cs-CZ"/>
              <a:t>Kliknutím lze upravit styl.</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3/29/2022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cs-CZ"/>
              <a:t>Kliknutím lze upravit styl.</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3/29/2022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cs-CZ"/>
              <a:t>Kliknutím lze upravit styl.</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3" name="Date Placeholder 2"/>
          <p:cNvSpPr>
            <a:spLocks noGrp="1"/>
          </p:cNvSpPr>
          <p:nvPr>
            <p:ph type="dt" sz="half" idx="10"/>
          </p:nvPr>
        </p:nvSpPr>
        <p:spPr/>
        <p:txBody>
          <a:bodyPr/>
          <a:lstStyle/>
          <a:p>
            <a:fld id="{48A87A34-81AB-432B-8DAE-1953F412C126}" type="datetimeFigureOut">
              <a:rPr lang="en-US" dirty="0"/>
              <a:t>3/29/2022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cs-CZ"/>
              <a:t>Kliknutím lze upravit styl.</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cs-CZ"/>
              <a:t>Kliknutím na ikonu přidáte obrázek.</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cs-CZ"/>
              <a:t>Kliknutím na ikonu přidáte obrázek.</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cs-CZ"/>
              <a:t>Kliknutím na ikonu přidáte obrázek.</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3" name="Date Placeholder 2"/>
          <p:cNvSpPr>
            <a:spLocks noGrp="1"/>
          </p:cNvSpPr>
          <p:nvPr>
            <p:ph type="dt" sz="half" idx="10"/>
          </p:nvPr>
        </p:nvSpPr>
        <p:spPr/>
        <p:txBody>
          <a:bodyPr/>
          <a:lstStyle/>
          <a:p>
            <a:fld id="{48A87A34-81AB-432B-8DAE-1953F412C126}" type="datetimeFigureOut">
              <a:rPr lang="en-US" dirty="0"/>
              <a:t>3/29/2022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4C976645-C763-4F0B-9133-FE3698BDCE94}" type="datetimeFigureOut">
              <a:rPr lang="cs-CZ" smtClean="0"/>
              <a:t>29.03.2022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6FCD3BD-F8DD-4472-A21A-59F29C2E79CC}" type="slidenum">
              <a:rPr lang="cs-CZ" smtClean="0"/>
              <a:t>‹#›</a:t>
            </a:fld>
            <a:endParaRPr lang="cs-CZ"/>
          </a:p>
        </p:txBody>
      </p:sp>
    </p:spTree>
    <p:extLst>
      <p:ext uri="{BB962C8B-B14F-4D97-AF65-F5344CB8AC3E}">
        <p14:creationId xmlns:p14="http://schemas.microsoft.com/office/powerpoint/2010/main" val="12963956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C976645-C763-4F0B-9133-FE3698BDCE94}" type="datetimeFigureOut">
              <a:rPr lang="cs-CZ" smtClean="0"/>
              <a:t>29.03.2022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A6FCD3BD-F8DD-4472-A21A-59F29C2E79CC}" type="slidenum">
              <a:rPr lang="cs-CZ" smtClean="0"/>
              <a:t>‹#›</a:t>
            </a:fld>
            <a:endParaRPr lang="cs-CZ"/>
          </a:p>
        </p:txBody>
      </p:sp>
    </p:spTree>
    <p:extLst>
      <p:ext uri="{BB962C8B-B14F-4D97-AF65-F5344CB8AC3E}">
        <p14:creationId xmlns:p14="http://schemas.microsoft.com/office/powerpoint/2010/main" val="32062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cs-CZ"/>
              <a:t>Kliknutím lze upravit styl.</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8A87A34-81AB-432B-8DAE-1953F412C126}" type="datetimeFigureOut">
              <a:rPr lang="en-US" dirty="0"/>
              <a:t>3/29/2022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cs-CZ"/>
              <a:t>Kliknutím lze upravit styl.</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141410" y="3073397"/>
            <a:ext cx="4878391" cy="2717801"/>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172200" y="3073397"/>
            <a:ext cx="4875210" cy="2717801"/>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3/29/2022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3/29/2022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3/29/2022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3/29/2022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3/29/2022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92000"/>
            <a:duotone>
              <a:schemeClr val="bg2">
                <a:shade val="48000"/>
                <a:hueMod val="106000"/>
                <a:satMod val="140000"/>
                <a:lumMod val="42000"/>
              </a:schemeClr>
              <a:schemeClr val="bg2">
                <a:tint val="98000"/>
                <a:hueMod val="92000"/>
                <a:satMod val="220000"/>
                <a:lumMod val="90000"/>
              </a:schemeClr>
            </a:duotone>
            <a:lum/>
          </a:blip>
          <a:srcRect/>
          <a:stretch>
            <a:fillRect/>
          </a:stretch>
        </a:blipFill>
        <a:effectLst/>
      </p:bgPr>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0">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3/29/2022</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71" r:id="rId2"/>
    <p:sldLayoutId id="2147483651" r:id="rId3"/>
    <p:sldLayoutId id="2147483652" r:id="rId4"/>
    <p:sldLayoutId id="2147483653" r:id="rId5"/>
    <p:sldLayoutId id="2147483654" r:id="rId6"/>
    <p:sldLayoutId id="2147483670"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976645-C763-4F0B-9133-FE3698BDCE94}" type="datetimeFigureOut">
              <a:rPr lang="cs-CZ" smtClean="0"/>
              <a:t>29.03.2022</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FCD3BD-F8DD-4472-A21A-59F29C2E79CC}" type="slidenum">
              <a:rPr lang="cs-CZ" smtClean="0"/>
              <a:t>‹#›</a:t>
            </a:fld>
            <a:endParaRPr lang="cs-CZ"/>
          </a:p>
        </p:txBody>
      </p:sp>
    </p:spTree>
    <p:extLst>
      <p:ext uri="{BB962C8B-B14F-4D97-AF65-F5344CB8AC3E}">
        <p14:creationId xmlns:p14="http://schemas.microsoft.com/office/powerpoint/2010/main" val="175761677"/>
      </p:ext>
    </p:extLst>
  </p:cSld>
  <p:clrMap bg1="lt1" tx1="dk1" bg2="lt2" tx2="dk2" accent1="accent1" accent2="accent2" accent3="accent3" accent4="accent4" accent5="accent5" accent6="accent6" hlink="hlink" folHlink="folHlink"/>
  <p:sldLayoutIdLst>
    <p:sldLayoutId id="2147483650" r:id="rId1"/>
    <p:sldLayoutId id="214748365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FFA533-4BA0-47F9-A9E3-175917FC43A9}"/>
              </a:ext>
            </a:extLst>
          </p:cNvPr>
          <p:cNvSpPr>
            <a:spLocks noGrp="1"/>
          </p:cNvSpPr>
          <p:nvPr>
            <p:ph type="ctrTitle"/>
          </p:nvPr>
        </p:nvSpPr>
        <p:spPr>
          <a:xfrm>
            <a:off x="1876424" y="1122363"/>
            <a:ext cx="9208136" cy="2387600"/>
          </a:xfrm>
        </p:spPr>
        <p:txBody>
          <a:bodyPr>
            <a:normAutofit/>
          </a:bodyPr>
          <a:lstStyle/>
          <a:p>
            <a:r>
              <a:rPr lang="cs-CZ" sz="3600" b="0" i="1" dirty="0">
                <a:solidFill>
                  <a:srgbClr val="222222"/>
                </a:solidFill>
                <a:effectLst/>
              </a:rPr>
              <a:t>„Jen mimořádnost má životní</a:t>
            </a:r>
            <a:r>
              <a:rPr lang="cs-CZ" sz="3600" b="0" i="0" dirty="0">
                <a:solidFill>
                  <a:srgbClr val="222222"/>
                </a:solidFill>
                <a:effectLst/>
              </a:rPr>
              <a:t> </a:t>
            </a:r>
            <a:r>
              <a:rPr lang="cs-CZ" sz="3600" b="0" i="1" dirty="0">
                <a:solidFill>
                  <a:srgbClr val="222222"/>
                </a:solidFill>
                <a:effectLst/>
              </a:rPr>
              <a:t>oprávnění.“</a:t>
            </a:r>
            <a:r>
              <a:rPr lang="cs-CZ" sz="3600" b="0" i="0" dirty="0">
                <a:solidFill>
                  <a:srgbClr val="222222"/>
                </a:solidFill>
                <a:effectLst/>
              </a:rPr>
              <a:t> </a:t>
            </a:r>
            <a:endParaRPr lang="cs-CZ" sz="3600" dirty="0"/>
          </a:p>
        </p:txBody>
      </p:sp>
      <p:sp>
        <p:nvSpPr>
          <p:cNvPr id="3" name="Podnadpis 2">
            <a:extLst>
              <a:ext uri="{FF2B5EF4-FFF2-40B4-BE49-F238E27FC236}">
                <a16:creationId xmlns:a16="http://schemas.microsoft.com/office/drawing/2014/main" id="{D33BAD8B-64DD-4DF4-8EDF-5AAF6E4CAA00}"/>
              </a:ext>
            </a:extLst>
          </p:cNvPr>
          <p:cNvSpPr>
            <a:spLocks noGrp="1"/>
          </p:cNvSpPr>
          <p:nvPr>
            <p:ph type="subTitle" idx="1"/>
          </p:nvPr>
        </p:nvSpPr>
        <p:spPr/>
        <p:txBody>
          <a:bodyPr/>
          <a:lstStyle/>
          <a:p>
            <a:r>
              <a:rPr lang="cs-CZ" dirty="0">
                <a:solidFill>
                  <a:schemeClr val="tx1"/>
                </a:solidFill>
              </a:rPr>
              <a:t>J. W. von Goethe </a:t>
            </a:r>
          </a:p>
          <a:p>
            <a:r>
              <a:rPr lang="cs-CZ" dirty="0">
                <a:solidFill>
                  <a:schemeClr val="tx1"/>
                </a:solidFill>
              </a:rPr>
              <a:t>citováno j. </a:t>
            </a:r>
            <a:r>
              <a:rPr lang="cs-CZ" dirty="0" err="1">
                <a:solidFill>
                  <a:schemeClr val="tx1"/>
                </a:solidFill>
              </a:rPr>
              <a:t>mahenem</a:t>
            </a:r>
            <a:r>
              <a:rPr lang="cs-CZ" dirty="0">
                <a:solidFill>
                  <a:schemeClr val="tx1"/>
                </a:solidFill>
              </a:rPr>
              <a:t> v textu „poslání brněnského divadla“</a:t>
            </a:r>
          </a:p>
        </p:txBody>
      </p:sp>
    </p:spTree>
    <p:extLst>
      <p:ext uri="{BB962C8B-B14F-4D97-AF65-F5344CB8AC3E}">
        <p14:creationId xmlns:p14="http://schemas.microsoft.com/office/powerpoint/2010/main" val="3716601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F92A83-1DE8-4589-B3DF-3F2834ADC973}"/>
              </a:ext>
            </a:extLst>
          </p:cNvPr>
          <p:cNvSpPr>
            <a:spLocks noGrp="1"/>
          </p:cNvSpPr>
          <p:nvPr>
            <p:ph type="title"/>
          </p:nvPr>
        </p:nvSpPr>
        <p:spPr/>
        <p:txBody>
          <a:bodyPr/>
          <a:lstStyle/>
          <a:p>
            <a:r>
              <a:rPr lang="cs-CZ" dirty="0"/>
              <a:t>Dramaturgické vize</a:t>
            </a:r>
          </a:p>
        </p:txBody>
      </p:sp>
      <p:sp>
        <p:nvSpPr>
          <p:cNvPr id="3" name="Zástupný obsah 2">
            <a:extLst>
              <a:ext uri="{FF2B5EF4-FFF2-40B4-BE49-F238E27FC236}">
                <a16:creationId xmlns:a16="http://schemas.microsoft.com/office/drawing/2014/main" id="{CAC0700C-5C76-4083-AFFA-CC977C963D76}"/>
              </a:ext>
            </a:extLst>
          </p:cNvPr>
          <p:cNvSpPr>
            <a:spLocks noGrp="1"/>
          </p:cNvSpPr>
          <p:nvPr>
            <p:ph idx="1"/>
          </p:nvPr>
        </p:nvSpPr>
        <p:spPr>
          <a:xfrm>
            <a:off x="1141412" y="1788160"/>
            <a:ext cx="9905999" cy="4003041"/>
          </a:xfrm>
        </p:spPr>
        <p:txBody>
          <a:bodyPr>
            <a:normAutofit/>
          </a:bodyPr>
          <a:lstStyle/>
          <a:p>
            <a:r>
              <a:rPr lang="cs-CZ" dirty="0"/>
              <a:t>Repertoár se odvíjí od cílů vůči obecenstvu</a:t>
            </a:r>
          </a:p>
          <a:p>
            <a:r>
              <a:rPr lang="cs-CZ" dirty="0"/>
              <a:t>Kompromisní:</a:t>
            </a:r>
          </a:p>
          <a:p>
            <a:pPr marL="457200" indent="-457200">
              <a:buAutoNum type="arabicParenR"/>
            </a:pPr>
            <a:r>
              <a:rPr lang="cs-CZ" dirty="0"/>
              <a:t>Zábavné hry – ekonomický faktor</a:t>
            </a:r>
          </a:p>
          <a:p>
            <a:pPr marL="457200" indent="-457200">
              <a:buAutoNum type="arabicParenR"/>
            </a:pPr>
            <a:r>
              <a:rPr lang="cs-CZ" dirty="0"/>
              <a:t>Umělecké hry – zahraniční repertoár, inscenační provedení</a:t>
            </a:r>
          </a:p>
          <a:p>
            <a:pPr marL="457200" indent="-457200">
              <a:buAutoNum type="arabicParenR"/>
            </a:pPr>
            <a:r>
              <a:rPr lang="cs-CZ" dirty="0"/>
              <a:t>Komorní večery</a:t>
            </a:r>
          </a:p>
          <a:p>
            <a:r>
              <a:rPr lang="cs-CZ" dirty="0"/>
              <a:t>Spory o repertoár </a:t>
            </a:r>
            <a:r>
              <a:rPr lang="cs-CZ" dirty="0" err="1"/>
              <a:t>Štech</a:t>
            </a:r>
            <a:r>
              <a:rPr lang="cs-CZ" dirty="0"/>
              <a:t>-Mahen: ekonomický faktor X umělecká úroveň</a:t>
            </a:r>
          </a:p>
          <a:p>
            <a:r>
              <a:rPr lang="cs-CZ" dirty="0" err="1"/>
              <a:t>Štech</a:t>
            </a:r>
            <a:r>
              <a:rPr lang="cs-CZ" dirty="0"/>
              <a:t>: „</a:t>
            </a:r>
            <a:r>
              <a:rPr lang="cs-CZ" b="0" i="0" u="none" strike="noStrike" baseline="0" dirty="0"/>
              <a:t>ústav umělecký pro povznesení, ušlechťování a zábavu širokých vrstev“</a:t>
            </a:r>
            <a:endParaRPr lang="cs-CZ" dirty="0"/>
          </a:p>
        </p:txBody>
      </p:sp>
    </p:spTree>
    <p:extLst>
      <p:ext uri="{BB962C8B-B14F-4D97-AF65-F5344CB8AC3E}">
        <p14:creationId xmlns:p14="http://schemas.microsoft.com/office/powerpoint/2010/main" val="3284015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DDBF15-F842-4528-81CA-C28F0745E63A}"/>
              </a:ext>
            </a:extLst>
          </p:cNvPr>
          <p:cNvSpPr>
            <a:spLocks noGrp="1"/>
          </p:cNvSpPr>
          <p:nvPr>
            <p:ph type="title"/>
          </p:nvPr>
        </p:nvSpPr>
        <p:spPr/>
        <p:txBody>
          <a:bodyPr/>
          <a:lstStyle/>
          <a:p>
            <a:r>
              <a:rPr lang="cs-CZ" dirty="0"/>
              <a:t>Komorní večery 1919/20</a:t>
            </a:r>
          </a:p>
        </p:txBody>
      </p:sp>
      <p:sp>
        <p:nvSpPr>
          <p:cNvPr id="3" name="Zástupný obsah 2">
            <a:extLst>
              <a:ext uri="{FF2B5EF4-FFF2-40B4-BE49-F238E27FC236}">
                <a16:creationId xmlns:a16="http://schemas.microsoft.com/office/drawing/2014/main" id="{FD3CC131-1270-423E-80D1-F3B5CF2115D2}"/>
              </a:ext>
            </a:extLst>
          </p:cNvPr>
          <p:cNvSpPr>
            <a:spLocks noGrp="1"/>
          </p:cNvSpPr>
          <p:nvPr>
            <p:ph idx="1"/>
          </p:nvPr>
        </p:nvSpPr>
        <p:spPr/>
        <p:txBody>
          <a:bodyPr>
            <a:noAutofit/>
          </a:bodyPr>
          <a:lstStyle/>
          <a:p>
            <a:pPr algn="l"/>
            <a:r>
              <a:rPr lang="cs-CZ" b="0" i="0" u="none" strike="noStrike" baseline="0" dirty="0"/>
              <a:t>celkem třináct večerů</a:t>
            </a:r>
          </a:p>
          <a:p>
            <a:pPr algn="l"/>
            <a:r>
              <a:rPr lang="cs-CZ" b="0" i="0" u="none" strike="noStrike" baseline="0" dirty="0" err="1"/>
              <a:t>Strindbergova</a:t>
            </a:r>
            <a:r>
              <a:rPr lang="cs-CZ" b="0" i="0" u="none" strike="noStrike" baseline="0" dirty="0"/>
              <a:t> Blýskavice (</a:t>
            </a:r>
            <a:r>
              <a:rPr lang="cs-CZ" b="0" i="0" u="none" strike="noStrike" baseline="0" dirty="0" err="1"/>
              <a:t>prem</a:t>
            </a:r>
            <a:r>
              <a:rPr lang="cs-CZ" b="0" i="0" u="none" strike="noStrike" baseline="0" dirty="0"/>
              <a:t>. 7. 10. 1919), de </a:t>
            </a:r>
            <a:r>
              <a:rPr lang="cs-CZ" b="0" i="0" u="none" strike="noStrike" baseline="0" dirty="0" err="1"/>
              <a:t>Mussetovy</a:t>
            </a:r>
            <a:r>
              <a:rPr lang="cs-CZ" b="0" i="0" u="none" strike="noStrike" baseline="0" dirty="0"/>
              <a:t> Marianiny vrtochy a Rozmar (</a:t>
            </a:r>
            <a:r>
              <a:rPr lang="cs-CZ" b="0" i="0" u="none" strike="noStrike" baseline="0" dirty="0" err="1"/>
              <a:t>prem</a:t>
            </a:r>
            <a:r>
              <a:rPr lang="cs-CZ" b="0" i="0" u="none" strike="noStrike" baseline="0" dirty="0"/>
              <a:t>. 4. 11. 1919), Shawova </a:t>
            </a:r>
            <a:r>
              <a:rPr lang="cs-CZ" b="0" i="0" u="none" strike="noStrike" baseline="0" dirty="0" err="1"/>
              <a:t>Fannina</a:t>
            </a:r>
            <a:r>
              <a:rPr lang="cs-CZ" b="0" i="0" u="none" strike="noStrike" baseline="0" dirty="0"/>
              <a:t> první hra (</a:t>
            </a:r>
            <a:r>
              <a:rPr lang="cs-CZ" b="0" i="0" u="none" strike="noStrike" baseline="0" dirty="0" err="1"/>
              <a:t>prem</a:t>
            </a:r>
            <a:r>
              <a:rPr lang="cs-CZ" b="0" i="0" u="none" strike="noStrike" baseline="0" dirty="0"/>
              <a:t>. 29. 12. 1919), de </a:t>
            </a:r>
            <a:r>
              <a:rPr lang="cs-CZ" b="0" i="0" u="none" strike="noStrike" baseline="0" dirty="0" err="1"/>
              <a:t>Curelův</a:t>
            </a:r>
            <a:r>
              <a:rPr lang="cs-CZ" b="0" i="0" u="none" strike="noStrike" baseline="0" dirty="0"/>
              <a:t> Tanec před zrcadlem (</a:t>
            </a:r>
            <a:r>
              <a:rPr lang="cs-CZ" b="0" i="0" u="none" strike="noStrike" baseline="0" dirty="0" err="1"/>
              <a:t>prem</a:t>
            </a:r>
            <a:r>
              <a:rPr lang="cs-CZ" b="0" i="0" u="none" strike="noStrike" baseline="0" dirty="0"/>
              <a:t>. 20. 1. 1920), </a:t>
            </a:r>
            <a:r>
              <a:rPr lang="cs-CZ" b="0" i="0" u="none" strike="noStrike" baseline="0" dirty="0" err="1"/>
              <a:t>Syngeova</a:t>
            </a:r>
            <a:r>
              <a:rPr lang="cs-CZ" b="0" i="0" u="none" strike="noStrike" baseline="0" dirty="0"/>
              <a:t> Studnice světců (</a:t>
            </a:r>
            <a:r>
              <a:rPr lang="cs-CZ" b="0" i="0" u="none" strike="noStrike" baseline="0" dirty="0" err="1"/>
              <a:t>prem</a:t>
            </a:r>
            <a:r>
              <a:rPr lang="cs-CZ" b="0" i="0" u="none" strike="noStrike" baseline="0" dirty="0"/>
              <a:t>. 12. 4. 1920), </a:t>
            </a:r>
            <a:r>
              <a:rPr lang="cs-CZ" b="0" i="0" u="none" strike="noStrike" baseline="0" dirty="0" err="1"/>
              <a:t>Bjornsonova</a:t>
            </a:r>
            <a:r>
              <a:rPr lang="cs-CZ" b="0" i="0" u="none" strike="noStrike" baseline="0" dirty="0"/>
              <a:t> Rukavička (</a:t>
            </a:r>
            <a:r>
              <a:rPr lang="cs-CZ" b="0" i="0" u="none" strike="noStrike" baseline="0" dirty="0" err="1"/>
              <a:t>prem</a:t>
            </a:r>
            <a:r>
              <a:rPr lang="cs-CZ" b="0" i="0" u="none" strike="noStrike" baseline="0" dirty="0"/>
              <a:t>. 27. 4. 1920), Ibsenova Paní z námoří (</a:t>
            </a:r>
            <a:r>
              <a:rPr lang="cs-CZ" b="0" i="0" u="none" strike="noStrike" baseline="0" dirty="0" err="1"/>
              <a:t>prem</a:t>
            </a:r>
            <a:r>
              <a:rPr lang="cs-CZ" b="0" i="0" u="none" strike="noStrike" baseline="0" dirty="0"/>
              <a:t>. 31. 1. 1920) a </a:t>
            </a:r>
            <a:r>
              <a:rPr lang="cs-CZ" b="0" i="0" u="none" strike="noStrike" baseline="0" dirty="0" err="1"/>
              <a:t>Heibergův</a:t>
            </a:r>
            <a:r>
              <a:rPr lang="cs-CZ" b="0" i="0" u="none" strike="noStrike" baseline="0" dirty="0"/>
              <a:t> Balkon (</a:t>
            </a:r>
            <a:r>
              <a:rPr lang="cs-CZ" b="0" i="0" u="none" strike="noStrike" baseline="0" dirty="0" err="1"/>
              <a:t>prem</a:t>
            </a:r>
            <a:r>
              <a:rPr lang="cs-CZ" b="0" i="0" u="none" strike="noStrike" baseline="0" dirty="0"/>
              <a:t>. 28. 6. 1920), </a:t>
            </a:r>
            <a:r>
              <a:rPr lang="cs-CZ" b="0" i="0" u="none" strike="noStrike" baseline="0" dirty="0" err="1"/>
              <a:t>dale</a:t>
            </a:r>
            <a:r>
              <a:rPr lang="cs-CZ" b="0" i="0" u="none" strike="noStrike" baseline="0" dirty="0"/>
              <a:t> večer </a:t>
            </a:r>
            <a:r>
              <a:rPr lang="cs-CZ" b="0" i="0" u="none" strike="noStrike" baseline="0" dirty="0" err="1"/>
              <a:t>moravskych</a:t>
            </a:r>
            <a:r>
              <a:rPr lang="cs-CZ" b="0" i="0" u="none" strike="noStrike" baseline="0" dirty="0"/>
              <a:t> autorů a večer </a:t>
            </a:r>
            <a:r>
              <a:rPr lang="cs-CZ" b="0" i="0" u="none" strike="noStrike" baseline="0" dirty="0" err="1"/>
              <a:t>pathosu</a:t>
            </a:r>
            <a:r>
              <a:rPr lang="cs-CZ" b="0" i="0" u="none" strike="noStrike" baseline="0" dirty="0"/>
              <a:t>.</a:t>
            </a:r>
          </a:p>
          <a:p>
            <a:pPr algn="l"/>
            <a:r>
              <a:rPr lang="cs-CZ" dirty="0"/>
              <a:t>V roce 1941 na ně navazuje Rudolf Walter: Komorní hry Radosti ze života</a:t>
            </a:r>
          </a:p>
        </p:txBody>
      </p:sp>
    </p:spTree>
    <p:extLst>
      <p:ext uri="{BB962C8B-B14F-4D97-AF65-F5344CB8AC3E}">
        <p14:creationId xmlns:p14="http://schemas.microsoft.com/office/powerpoint/2010/main" val="4055834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43BCD4D4-0FCB-418E-9D58-033B2DB4157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useBgFill="1">
        <p:nvSpPr>
          <p:cNvPr id="20" name="Rectangle 9">
            <a:extLst>
              <a:ext uri="{FF2B5EF4-FFF2-40B4-BE49-F238E27FC236}">
                <a16:creationId xmlns:a16="http://schemas.microsoft.com/office/drawing/2014/main" id="{BC3E363D-4793-4E9B-88F5-58007346CF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a:extLst>
              <a:ext uri="{FF2B5EF4-FFF2-40B4-BE49-F238E27FC236}">
                <a16:creationId xmlns:a16="http://schemas.microsoft.com/office/drawing/2014/main" id="{AA3F2319-3466-4D84-ABE4-77BC773F35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43F23B32-3971-41F5-82E6-F27BB9F9CDA6}"/>
              </a:ext>
            </a:extLst>
          </p:cNvPr>
          <p:cNvPicPr>
            <a:picLocks noChangeAspect="1"/>
          </p:cNvPicPr>
          <p:nvPr/>
        </p:nvPicPr>
        <p:blipFill>
          <a:blip r:embed="rId4"/>
          <a:stretch>
            <a:fillRect/>
          </a:stretch>
        </p:blipFill>
        <p:spPr>
          <a:xfrm>
            <a:off x="2246313" y="965201"/>
            <a:ext cx="7699373" cy="4927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4" name="TextovéPole 3">
            <a:extLst>
              <a:ext uri="{FF2B5EF4-FFF2-40B4-BE49-F238E27FC236}">
                <a16:creationId xmlns:a16="http://schemas.microsoft.com/office/drawing/2014/main" id="{D8F44756-53C8-4A29-AEDB-F1ED10E9A5EC}"/>
              </a:ext>
            </a:extLst>
          </p:cNvPr>
          <p:cNvSpPr txBox="1"/>
          <p:nvPr/>
        </p:nvSpPr>
        <p:spPr>
          <a:xfrm>
            <a:off x="3667874" y="6205591"/>
            <a:ext cx="5917915" cy="369332"/>
          </a:xfrm>
          <a:prstGeom prst="rect">
            <a:avLst/>
          </a:prstGeom>
          <a:noFill/>
        </p:spPr>
        <p:txBody>
          <a:bodyPr wrap="square" rtlCol="0">
            <a:spAutoFit/>
          </a:bodyPr>
          <a:lstStyle/>
          <a:p>
            <a:r>
              <a:rPr lang="cs-CZ" dirty="0"/>
              <a:t>Václav </a:t>
            </a:r>
            <a:r>
              <a:rPr lang="cs-CZ" dirty="0" err="1"/>
              <a:t>Štech</a:t>
            </a:r>
            <a:r>
              <a:rPr lang="cs-CZ" dirty="0"/>
              <a:t>, </a:t>
            </a:r>
            <a:r>
              <a:rPr lang="cs-CZ" i="1" dirty="0"/>
              <a:t>Džungle literární a divadelní</a:t>
            </a:r>
            <a:r>
              <a:rPr lang="cs-CZ" dirty="0"/>
              <a:t>, s. 388</a:t>
            </a:r>
          </a:p>
        </p:txBody>
      </p:sp>
    </p:spTree>
    <p:extLst>
      <p:ext uri="{BB962C8B-B14F-4D97-AF65-F5344CB8AC3E}">
        <p14:creationId xmlns:p14="http://schemas.microsoft.com/office/powerpoint/2010/main" val="436267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78A47D-4F17-40FE-AB70-7AF78A9575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00" y="-14287"/>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5BE3A7E-6A3F-401E-A025-BBB8FDB8DD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20788" cy="6858001"/>
            <a:chOff x="-14288" y="0"/>
            <a:chExt cx="1220788" cy="6858001"/>
          </a:xfrm>
          <a:solidFill>
            <a:schemeClr val="tx1">
              <a:alpha val="60000"/>
            </a:schemeClr>
          </a:solidFill>
        </p:grpSpPr>
        <p:sp>
          <p:nvSpPr>
            <p:cNvPr id="11" name="Rectangle 5">
              <a:extLst>
                <a:ext uri="{FF2B5EF4-FFF2-40B4-BE49-F238E27FC236}">
                  <a16:creationId xmlns:a16="http://schemas.microsoft.com/office/drawing/2014/main" id="{41EE9036-817C-476C-BD59-B5184F9A3E3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2" name="Freeform 6">
              <a:extLst>
                <a:ext uri="{FF2B5EF4-FFF2-40B4-BE49-F238E27FC236}">
                  <a16:creationId xmlns:a16="http://schemas.microsoft.com/office/drawing/2014/main" id="{F098087A-B4E4-4300-A841-44988BD88E2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 name="Freeform 7">
              <a:extLst>
                <a:ext uri="{FF2B5EF4-FFF2-40B4-BE49-F238E27FC236}">
                  <a16:creationId xmlns:a16="http://schemas.microsoft.com/office/drawing/2014/main" id="{F5BD5F4B-A39C-4DF9-84E4-A4D33F30E6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 name="Freeform 8">
              <a:extLst>
                <a:ext uri="{FF2B5EF4-FFF2-40B4-BE49-F238E27FC236}">
                  <a16:creationId xmlns:a16="http://schemas.microsoft.com/office/drawing/2014/main" id="{D7FA9858-BFA0-4D5B-AF72-B1B65EB069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 name="Freeform 9">
              <a:extLst>
                <a:ext uri="{FF2B5EF4-FFF2-40B4-BE49-F238E27FC236}">
                  <a16:creationId xmlns:a16="http://schemas.microsoft.com/office/drawing/2014/main" id="{A508A5F3-AFE0-4750-A9C2-B51A514FFC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 name="Freeform 10">
              <a:extLst>
                <a:ext uri="{FF2B5EF4-FFF2-40B4-BE49-F238E27FC236}">
                  <a16:creationId xmlns:a16="http://schemas.microsoft.com/office/drawing/2014/main" id="{92B4AAEB-ABF4-42A7-BE52-0B442190D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 name="Freeform 11">
              <a:extLst>
                <a:ext uri="{FF2B5EF4-FFF2-40B4-BE49-F238E27FC236}">
                  <a16:creationId xmlns:a16="http://schemas.microsoft.com/office/drawing/2014/main" id="{3767C370-4A42-4376-8CAE-606C4BC8F4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12">
              <a:extLst>
                <a:ext uri="{FF2B5EF4-FFF2-40B4-BE49-F238E27FC236}">
                  <a16:creationId xmlns:a16="http://schemas.microsoft.com/office/drawing/2014/main" id="{36205F53-9C95-4954-B97C-1625BB8A350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13">
              <a:extLst>
                <a:ext uri="{FF2B5EF4-FFF2-40B4-BE49-F238E27FC236}">
                  <a16:creationId xmlns:a16="http://schemas.microsoft.com/office/drawing/2014/main" id="{DC80B58E-3469-43E9-96FC-D747B69830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14">
              <a:extLst>
                <a:ext uri="{FF2B5EF4-FFF2-40B4-BE49-F238E27FC236}">
                  <a16:creationId xmlns:a16="http://schemas.microsoft.com/office/drawing/2014/main" id="{E17A4ED2-DDD7-4B4D-A39C-9B0121C886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15">
              <a:extLst>
                <a:ext uri="{FF2B5EF4-FFF2-40B4-BE49-F238E27FC236}">
                  <a16:creationId xmlns:a16="http://schemas.microsoft.com/office/drawing/2014/main" id="{A2C14A85-E7A9-4E1D-809F-20F5CFA788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Line 16">
              <a:extLst>
                <a:ext uri="{FF2B5EF4-FFF2-40B4-BE49-F238E27FC236}">
                  <a16:creationId xmlns:a16="http://schemas.microsoft.com/office/drawing/2014/main" id="{F3D51E32-9399-4B7F-8D91-BF9A068B834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3" name="Freeform 17">
              <a:extLst>
                <a:ext uri="{FF2B5EF4-FFF2-40B4-BE49-F238E27FC236}">
                  <a16:creationId xmlns:a16="http://schemas.microsoft.com/office/drawing/2014/main" id="{9969F9D2-502D-4C1D-ABA5-02B1BF2A00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18">
              <a:extLst>
                <a:ext uri="{FF2B5EF4-FFF2-40B4-BE49-F238E27FC236}">
                  <a16:creationId xmlns:a16="http://schemas.microsoft.com/office/drawing/2014/main" id="{4AE555C6-5623-478A-BF35-63E9929A3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Freeform 19">
              <a:extLst>
                <a:ext uri="{FF2B5EF4-FFF2-40B4-BE49-F238E27FC236}">
                  <a16:creationId xmlns:a16="http://schemas.microsoft.com/office/drawing/2014/main" id="{A3D3AED4-A69E-4301-9BB4-436DC5F0C9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20">
              <a:extLst>
                <a:ext uri="{FF2B5EF4-FFF2-40B4-BE49-F238E27FC236}">
                  <a16:creationId xmlns:a16="http://schemas.microsoft.com/office/drawing/2014/main" id="{C3B8082C-2D81-48D7-8B45-85B7C89296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Rectangle 21">
              <a:extLst>
                <a:ext uri="{FF2B5EF4-FFF2-40B4-BE49-F238E27FC236}">
                  <a16:creationId xmlns:a16="http://schemas.microsoft.com/office/drawing/2014/main" id="{9AD35461-BA86-408B-8A29-244EB2F2FB5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8" name="Freeform 22">
              <a:extLst>
                <a:ext uri="{FF2B5EF4-FFF2-40B4-BE49-F238E27FC236}">
                  <a16:creationId xmlns:a16="http://schemas.microsoft.com/office/drawing/2014/main" id="{F238E495-B6C6-4857-899B-CDD584831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23">
              <a:extLst>
                <a:ext uri="{FF2B5EF4-FFF2-40B4-BE49-F238E27FC236}">
                  <a16:creationId xmlns:a16="http://schemas.microsoft.com/office/drawing/2014/main" id="{E20A751E-054C-4EC2-8DA3-0EC923A658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24">
              <a:extLst>
                <a:ext uri="{FF2B5EF4-FFF2-40B4-BE49-F238E27FC236}">
                  <a16:creationId xmlns:a16="http://schemas.microsoft.com/office/drawing/2014/main" id="{B6E8E701-3D21-4E5C-AB6E-9A7404697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25">
              <a:extLst>
                <a:ext uri="{FF2B5EF4-FFF2-40B4-BE49-F238E27FC236}">
                  <a16:creationId xmlns:a16="http://schemas.microsoft.com/office/drawing/2014/main" id="{431BDA41-D09D-4984-B888-756F5F81B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26">
              <a:extLst>
                <a:ext uri="{FF2B5EF4-FFF2-40B4-BE49-F238E27FC236}">
                  <a16:creationId xmlns:a16="http://schemas.microsoft.com/office/drawing/2014/main" id="{0DC943D2-20E4-4C00-82D2-D405A7C00B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27">
              <a:extLst>
                <a:ext uri="{FF2B5EF4-FFF2-40B4-BE49-F238E27FC236}">
                  <a16:creationId xmlns:a16="http://schemas.microsoft.com/office/drawing/2014/main" id="{4BC34A74-80A2-4DE1-8ADC-BBD170903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28">
              <a:extLst>
                <a:ext uri="{FF2B5EF4-FFF2-40B4-BE49-F238E27FC236}">
                  <a16:creationId xmlns:a16="http://schemas.microsoft.com/office/drawing/2014/main" id="{C6C3CA25-431F-4E26-952D-4AA9C4C725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29">
              <a:extLst>
                <a:ext uri="{FF2B5EF4-FFF2-40B4-BE49-F238E27FC236}">
                  <a16:creationId xmlns:a16="http://schemas.microsoft.com/office/drawing/2014/main" id="{776D1836-82AE-40EF-9829-C6B8D2CF0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30">
              <a:extLst>
                <a:ext uri="{FF2B5EF4-FFF2-40B4-BE49-F238E27FC236}">
                  <a16:creationId xmlns:a16="http://schemas.microsoft.com/office/drawing/2014/main" id="{9A8E397E-ADF9-45C1-98F4-3F5A86378B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31">
              <a:extLst>
                <a:ext uri="{FF2B5EF4-FFF2-40B4-BE49-F238E27FC236}">
                  <a16:creationId xmlns:a16="http://schemas.microsoft.com/office/drawing/2014/main" id="{DE07CFD9-357F-40BC-A792-CE874BFE50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
        <p:nvSpPr>
          <p:cNvPr id="2" name="Nadpis 1"/>
          <p:cNvSpPr>
            <a:spLocks noGrp="1"/>
          </p:cNvSpPr>
          <p:nvPr>
            <p:ph type="title"/>
          </p:nvPr>
        </p:nvSpPr>
        <p:spPr>
          <a:xfrm>
            <a:off x="1141413" y="1082673"/>
            <a:ext cx="2869416" cy="4708528"/>
          </a:xfrm>
        </p:spPr>
        <p:txBody>
          <a:bodyPr>
            <a:normAutofit/>
          </a:bodyPr>
          <a:lstStyle/>
          <a:p>
            <a:pPr algn="r"/>
            <a:r>
              <a:rPr lang="cs-CZ" sz="4000" dirty="0">
                <a:latin typeface="Times New Roman" panose="02020603050405020304" pitchFamily="18" charset="0"/>
                <a:cs typeface="Times New Roman" panose="02020603050405020304" pitchFamily="18" charset="0"/>
              </a:rPr>
              <a:t>Jiří Mahen</a:t>
            </a:r>
            <a:br>
              <a:rPr lang="cs-CZ" sz="4000" dirty="0">
                <a:latin typeface="Times New Roman" panose="02020603050405020304" pitchFamily="18" charset="0"/>
                <a:cs typeface="Times New Roman" panose="02020603050405020304" pitchFamily="18" charset="0"/>
              </a:rPr>
            </a:br>
            <a:r>
              <a:rPr lang="cs-CZ" sz="4000" dirty="0">
                <a:latin typeface="Times New Roman" panose="02020603050405020304" pitchFamily="18" charset="0"/>
                <a:cs typeface="Times New Roman" panose="02020603050405020304" pitchFamily="18" charset="0"/>
              </a:rPr>
              <a:t>dramatik </a:t>
            </a:r>
          </a:p>
        </p:txBody>
      </p:sp>
      <p:cxnSp>
        <p:nvCxnSpPr>
          <p:cNvPr id="39" name="Straight Connector 38">
            <a:extLst>
              <a:ext uri="{FF2B5EF4-FFF2-40B4-BE49-F238E27FC236}">
                <a16:creationId xmlns:a16="http://schemas.microsoft.com/office/drawing/2014/main" id="{085ECEC0-FF5D-4348-92C7-1EA7C61E77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454684"/>
            <a:ext cx="0" cy="3649129"/>
          </a:xfrm>
          <a:prstGeom prst="line">
            <a:avLst/>
          </a:prstGeom>
          <a:ln w="2540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sp>
        <p:nvSpPr>
          <p:cNvPr id="3" name="Zástupný symbol pro obsah 2"/>
          <p:cNvSpPr>
            <a:spLocks noGrp="1"/>
          </p:cNvSpPr>
          <p:nvPr>
            <p:ph idx="1"/>
          </p:nvPr>
        </p:nvSpPr>
        <p:spPr>
          <a:xfrm>
            <a:off x="5297763" y="1082673"/>
            <a:ext cx="5751237" cy="4708528"/>
          </a:xfrm>
        </p:spPr>
        <p:txBody>
          <a:bodyPr anchor="ctr">
            <a:normAutofit fontScale="92500" lnSpcReduction="10000"/>
          </a:bodyPr>
          <a:lstStyle/>
          <a:p>
            <a:pPr>
              <a:lnSpc>
                <a:spcPct val="110000"/>
              </a:lnSpc>
            </a:pPr>
            <a:r>
              <a:rPr lang="cs-CZ" sz="1800" i="1" dirty="0">
                <a:latin typeface="Times New Roman" panose="02020603050405020304" pitchFamily="18" charset="0"/>
                <a:cs typeface="Times New Roman" panose="02020603050405020304" pitchFamily="18" charset="0"/>
              </a:rPr>
              <a:t>Juanův konec </a:t>
            </a:r>
            <a:r>
              <a:rPr lang="cs-CZ" sz="1800" dirty="0">
                <a:latin typeface="Times New Roman" panose="02020603050405020304" pitchFamily="18" charset="0"/>
                <a:cs typeface="Times New Roman" panose="02020603050405020304" pitchFamily="18" charset="0"/>
              </a:rPr>
              <a:t>(1905) – debut, aktovka</a:t>
            </a:r>
          </a:p>
          <a:p>
            <a:pPr>
              <a:lnSpc>
                <a:spcPct val="110000"/>
              </a:lnSpc>
            </a:pPr>
            <a:r>
              <a:rPr lang="cs-CZ" sz="1800" i="1" dirty="0">
                <a:latin typeface="Times New Roman" panose="02020603050405020304" pitchFamily="18" charset="0"/>
                <a:cs typeface="Times New Roman" panose="02020603050405020304" pitchFamily="18" charset="0"/>
              </a:rPr>
              <a:t>Klíč</a:t>
            </a:r>
            <a:r>
              <a:rPr lang="cs-CZ" sz="1800" dirty="0">
                <a:latin typeface="Times New Roman" panose="02020603050405020304" pitchFamily="18" charset="0"/>
                <a:cs typeface="Times New Roman" panose="02020603050405020304" pitchFamily="18" charset="0"/>
              </a:rPr>
              <a:t> (1907) – aktovka, pod vlivem revolučních událostí v Rusku 1905</a:t>
            </a:r>
          </a:p>
          <a:p>
            <a:pPr>
              <a:lnSpc>
                <a:spcPct val="110000"/>
              </a:lnSpc>
            </a:pPr>
            <a:r>
              <a:rPr lang="cs-CZ" sz="1800" i="1" dirty="0" err="1">
                <a:latin typeface="Times New Roman" panose="02020603050405020304" pitchFamily="18" charset="0"/>
                <a:cs typeface="Times New Roman" panose="02020603050405020304" pitchFamily="18" charset="0"/>
              </a:rPr>
              <a:t>Theseus</a:t>
            </a:r>
            <a:r>
              <a:rPr lang="cs-CZ" sz="1800" dirty="0">
                <a:latin typeface="Times New Roman" panose="02020603050405020304" pitchFamily="18" charset="0"/>
                <a:cs typeface="Times New Roman" panose="02020603050405020304" pitchFamily="18" charset="0"/>
              </a:rPr>
              <a:t> (1909) – drama antického člověka (a </a:t>
            </a:r>
            <a:r>
              <a:rPr lang="cs-CZ" sz="1800" i="1" dirty="0">
                <a:latin typeface="Times New Roman" panose="02020603050405020304" pitchFamily="18" charset="0"/>
                <a:cs typeface="Times New Roman" panose="02020603050405020304" pitchFamily="18" charset="0"/>
              </a:rPr>
              <a:t>Mefistofeles, </a:t>
            </a:r>
            <a:r>
              <a:rPr lang="cs-CZ" sz="1800" dirty="0">
                <a:latin typeface="Times New Roman" panose="02020603050405020304" pitchFamily="18" charset="0"/>
                <a:cs typeface="Times New Roman" panose="02020603050405020304" pitchFamily="18" charset="0"/>
              </a:rPr>
              <a:t>1910 – metafyzická dramata, otázky života a smrti)</a:t>
            </a:r>
          </a:p>
          <a:p>
            <a:pPr>
              <a:lnSpc>
                <a:spcPct val="110000"/>
              </a:lnSpc>
            </a:pPr>
            <a:r>
              <a:rPr lang="cs-CZ" sz="1800" i="1" dirty="0">
                <a:latin typeface="Times New Roman" panose="02020603050405020304" pitchFamily="18" charset="0"/>
                <a:cs typeface="Times New Roman" panose="02020603050405020304" pitchFamily="18" charset="0"/>
              </a:rPr>
              <a:t>Janošík</a:t>
            </a:r>
            <a:r>
              <a:rPr lang="cs-CZ" sz="1800" dirty="0">
                <a:latin typeface="Times New Roman" panose="02020603050405020304" pitchFamily="18" charset="0"/>
                <a:cs typeface="Times New Roman" panose="02020603050405020304" pitchFamily="18" charset="0"/>
              </a:rPr>
              <a:t> (1910) </a:t>
            </a:r>
          </a:p>
          <a:p>
            <a:pPr>
              <a:lnSpc>
                <a:spcPct val="110000"/>
              </a:lnSpc>
            </a:pPr>
            <a:r>
              <a:rPr lang="cs-CZ" sz="1800" dirty="0">
                <a:latin typeface="Times New Roman" panose="02020603050405020304" pitchFamily="18" charset="0"/>
                <a:cs typeface="Times New Roman" panose="02020603050405020304" pitchFamily="18" charset="0"/>
              </a:rPr>
              <a:t>V Janošíkově duši se evidentně bijí osvojené a hluboce zvnitřněné křesťanské ideály s přirozenou lidskou touhou po satisfakci, imperativy „nepokradeš“ a „nezabiješ“ se střetávají s potřebou napravit způsobené křivdy a voláním po potrestání viníků.</a:t>
            </a:r>
          </a:p>
          <a:p>
            <a:pPr>
              <a:lnSpc>
                <a:spcPct val="110000"/>
              </a:lnSpc>
            </a:pPr>
            <a:r>
              <a:rPr lang="cs-CZ" sz="1800" dirty="0">
                <a:latin typeface="Times New Roman" panose="02020603050405020304" pitchFamily="18" charset="0"/>
                <a:cs typeface="Times New Roman" panose="02020603050405020304" pitchFamily="18" charset="0"/>
              </a:rPr>
              <a:t>První uvedení v Národním divadle (</a:t>
            </a:r>
            <a:r>
              <a:rPr lang="cs-CZ" sz="1800" dirty="0" err="1">
                <a:latin typeface="Times New Roman" panose="02020603050405020304" pitchFamily="18" charset="0"/>
                <a:cs typeface="Times New Roman" panose="02020603050405020304" pitchFamily="18" charset="0"/>
              </a:rPr>
              <a:t>prem</a:t>
            </a:r>
            <a:r>
              <a:rPr lang="cs-CZ" sz="1800" dirty="0">
                <a:latin typeface="Times New Roman" panose="02020603050405020304" pitchFamily="18" charset="0"/>
                <a:cs typeface="Times New Roman" panose="02020603050405020304" pitchFamily="18" charset="0"/>
              </a:rPr>
              <a:t>. 30. 9. 1910) znamenalo pro Mahena první výrazný divadelní úspěch. Režii měl J. Kvapil, titulní roli hrál v té době již sedmapadesátiletý E. Vojan.</a:t>
            </a:r>
          </a:p>
          <a:p>
            <a:pPr>
              <a:lnSpc>
                <a:spcPct val="110000"/>
              </a:lnSpc>
            </a:pPr>
            <a:endParaRPr lang="cs-CZ" sz="1500" dirty="0"/>
          </a:p>
        </p:txBody>
      </p:sp>
      <p:grpSp>
        <p:nvGrpSpPr>
          <p:cNvPr id="41" name="Group 40">
            <a:extLst>
              <a:ext uri="{FF2B5EF4-FFF2-40B4-BE49-F238E27FC236}">
                <a16:creationId xmlns:a16="http://schemas.microsoft.com/office/drawing/2014/main" id="{F4E035BE-9FF4-43D3-BC25-CF582D7FF8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solidFill>
            <a:schemeClr val="tx1">
              <a:alpha val="60000"/>
            </a:schemeClr>
          </a:solidFill>
        </p:grpSpPr>
        <p:sp>
          <p:nvSpPr>
            <p:cNvPr id="42" name="Freeform 32">
              <a:extLst>
                <a:ext uri="{FF2B5EF4-FFF2-40B4-BE49-F238E27FC236}">
                  <a16:creationId xmlns:a16="http://schemas.microsoft.com/office/drawing/2014/main" id="{F98BCEB2-EC20-4E84-A994-0AC37292C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33">
              <a:extLst>
                <a:ext uri="{FF2B5EF4-FFF2-40B4-BE49-F238E27FC236}">
                  <a16:creationId xmlns:a16="http://schemas.microsoft.com/office/drawing/2014/main" id="{7A2E1821-AEDF-417E-9F17-83379E9C09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34">
              <a:extLst>
                <a:ext uri="{FF2B5EF4-FFF2-40B4-BE49-F238E27FC236}">
                  <a16:creationId xmlns:a16="http://schemas.microsoft.com/office/drawing/2014/main" id="{CB3734E2-8292-4B47-B6AB-0E5A058DE9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35">
              <a:extLst>
                <a:ext uri="{FF2B5EF4-FFF2-40B4-BE49-F238E27FC236}">
                  <a16:creationId xmlns:a16="http://schemas.microsoft.com/office/drawing/2014/main" id="{A0B09C51-29AB-45C0-B707-CCFB9DF28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36">
              <a:extLst>
                <a:ext uri="{FF2B5EF4-FFF2-40B4-BE49-F238E27FC236}">
                  <a16:creationId xmlns:a16="http://schemas.microsoft.com/office/drawing/2014/main" id="{510C0CED-AE1B-45AE-B5E1-57521E589D2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37">
              <a:extLst>
                <a:ext uri="{FF2B5EF4-FFF2-40B4-BE49-F238E27FC236}">
                  <a16:creationId xmlns:a16="http://schemas.microsoft.com/office/drawing/2014/main" id="{591F2327-4B45-41AA-B41C-7404B6A1E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 name="Freeform 38">
              <a:extLst>
                <a:ext uri="{FF2B5EF4-FFF2-40B4-BE49-F238E27FC236}">
                  <a16:creationId xmlns:a16="http://schemas.microsoft.com/office/drawing/2014/main" id="{5A63224C-41A0-42C0-96F6-0B2BE99A13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39">
              <a:extLst>
                <a:ext uri="{FF2B5EF4-FFF2-40B4-BE49-F238E27FC236}">
                  <a16:creationId xmlns:a16="http://schemas.microsoft.com/office/drawing/2014/main" id="{A7C00B9F-C253-4776-9935-EC02254A4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40">
              <a:extLst>
                <a:ext uri="{FF2B5EF4-FFF2-40B4-BE49-F238E27FC236}">
                  <a16:creationId xmlns:a16="http://schemas.microsoft.com/office/drawing/2014/main" id="{5062D4AA-13F3-4064-8440-FFE8562D85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 name="Rectangle 41">
              <a:extLst>
                <a:ext uri="{FF2B5EF4-FFF2-40B4-BE49-F238E27FC236}">
                  <a16:creationId xmlns:a16="http://schemas.microsoft.com/office/drawing/2014/main" id="{3E143B27-CB82-440B-879B-D25C1891C19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spTree>
    <p:extLst>
      <p:ext uri="{BB962C8B-B14F-4D97-AF65-F5344CB8AC3E}">
        <p14:creationId xmlns:p14="http://schemas.microsoft.com/office/powerpoint/2010/main" val="4231384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38"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ovéPole 3"/>
          <p:cNvSpPr txBox="1"/>
          <p:nvPr/>
        </p:nvSpPr>
        <p:spPr>
          <a:xfrm>
            <a:off x="897769" y="1909192"/>
            <a:ext cx="4586513" cy="3647710"/>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2000">
                <a:solidFill>
                  <a:schemeClr val="bg1"/>
                </a:solidFill>
              </a:rPr>
              <a:t>J. Mahen: </a:t>
            </a:r>
            <a:r>
              <a:rPr lang="en-US" sz="2000" i="1">
                <a:solidFill>
                  <a:schemeClr val="bg1"/>
                </a:solidFill>
              </a:rPr>
              <a:t>Janošík</a:t>
            </a:r>
            <a:r>
              <a:rPr lang="en-US" sz="2000">
                <a:solidFill>
                  <a:schemeClr val="bg1"/>
                </a:solidFill>
              </a:rPr>
              <a:t>, režie Jaroslav Kvapil, prem. 1910 </a:t>
            </a:r>
          </a:p>
        </p:txBody>
      </p:sp>
      <p:cxnSp>
        <p:nvCxnSpPr>
          <p:cNvPr id="39"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5453" y="1495291"/>
            <a:ext cx="5666547" cy="3867418"/>
          </a:xfrm>
          <a:prstGeom prst="rect">
            <a:avLst/>
          </a:prstGeom>
        </p:spPr>
      </p:pic>
    </p:spTree>
    <p:extLst>
      <p:ext uri="{BB962C8B-B14F-4D97-AF65-F5344CB8AC3E}">
        <p14:creationId xmlns:p14="http://schemas.microsoft.com/office/powerpoint/2010/main" val="1759015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67989" y="175846"/>
            <a:ext cx="5581827" cy="5163517"/>
          </a:xfrm>
          <a:prstGeom prst="rect">
            <a:avLst/>
          </a:prstGeom>
        </p:spPr>
      </p:pic>
      <p:sp>
        <p:nvSpPr>
          <p:cNvPr id="3" name="TextovéPole 2"/>
          <p:cNvSpPr txBox="1"/>
          <p:nvPr/>
        </p:nvSpPr>
        <p:spPr>
          <a:xfrm>
            <a:off x="6894268" y="479368"/>
            <a:ext cx="4478216" cy="830997"/>
          </a:xfrm>
          <a:prstGeom prst="rect">
            <a:avLst/>
          </a:prstGeom>
          <a:noFill/>
        </p:spPr>
        <p:txBody>
          <a:bodyPr wrap="square" rtlCol="0">
            <a:spAutoFit/>
          </a:bodyPr>
          <a:lstStyle/>
          <a:p>
            <a:r>
              <a:rPr lang="cs-CZ" sz="2400" dirty="0">
                <a:latin typeface="Times New Roman" panose="02020603050405020304" pitchFamily="18" charset="0"/>
                <a:cs typeface="Times New Roman" panose="02020603050405020304" pitchFamily="18" charset="0"/>
              </a:rPr>
              <a:t>Jiří Mahen: </a:t>
            </a:r>
            <a:r>
              <a:rPr lang="cs-CZ" sz="2400" i="1" dirty="0" err="1">
                <a:latin typeface="Times New Roman" panose="02020603050405020304" pitchFamily="18" charset="0"/>
                <a:cs typeface="Times New Roman" panose="02020603050405020304" pitchFamily="18" charset="0"/>
              </a:rPr>
              <a:t>Theseus</a:t>
            </a:r>
            <a:r>
              <a:rPr lang="cs-CZ" sz="2400" dirty="0">
                <a:latin typeface="Times New Roman" panose="02020603050405020304" pitchFamily="18" charset="0"/>
                <a:cs typeface="Times New Roman" panose="02020603050405020304" pitchFamily="18" charset="0"/>
              </a:rPr>
              <a:t>, 1909, předehra</a:t>
            </a:r>
          </a:p>
        </p:txBody>
      </p:sp>
      <p:pic>
        <p:nvPicPr>
          <p:cNvPr id="4" name="Obrázek 3"/>
          <p:cNvPicPr>
            <a:picLocks noChangeAspect="1"/>
          </p:cNvPicPr>
          <p:nvPr/>
        </p:nvPicPr>
        <p:blipFill>
          <a:blip r:embed="rId3"/>
          <a:stretch>
            <a:fillRect/>
          </a:stretch>
        </p:blipFill>
        <p:spPr>
          <a:xfrm>
            <a:off x="5942661" y="1506586"/>
            <a:ext cx="6014878" cy="3824351"/>
          </a:xfrm>
          <a:prstGeom prst="rect">
            <a:avLst/>
          </a:prstGeom>
        </p:spPr>
      </p:pic>
      <p:pic>
        <p:nvPicPr>
          <p:cNvPr id="5" name="Obrázek 4"/>
          <p:cNvPicPr>
            <a:picLocks noChangeAspect="1"/>
          </p:cNvPicPr>
          <p:nvPr/>
        </p:nvPicPr>
        <p:blipFill>
          <a:blip r:embed="rId4"/>
          <a:stretch>
            <a:fillRect/>
          </a:stretch>
        </p:blipFill>
        <p:spPr>
          <a:xfrm>
            <a:off x="1609322" y="5535584"/>
            <a:ext cx="9399781" cy="1113600"/>
          </a:xfrm>
          <a:prstGeom prst="rect">
            <a:avLst/>
          </a:prstGeom>
        </p:spPr>
      </p:pic>
    </p:spTree>
    <p:extLst>
      <p:ext uri="{BB962C8B-B14F-4D97-AF65-F5344CB8AC3E}">
        <p14:creationId xmlns:p14="http://schemas.microsoft.com/office/powerpoint/2010/main" val="98458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0" name="Straight Connector 9">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ovéPole 2"/>
          <p:cNvSpPr txBox="1"/>
          <p:nvPr/>
        </p:nvSpPr>
        <p:spPr>
          <a:xfrm>
            <a:off x="897769" y="1909192"/>
            <a:ext cx="4586513" cy="3647710"/>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2000">
                <a:solidFill>
                  <a:schemeClr val="bg1"/>
                </a:solidFill>
              </a:rPr>
              <a:t>Jiří Mahen: </a:t>
            </a:r>
            <a:r>
              <a:rPr lang="en-US" sz="2000" i="1">
                <a:solidFill>
                  <a:schemeClr val="bg1"/>
                </a:solidFill>
              </a:rPr>
              <a:t>Mefistofeles</a:t>
            </a:r>
            <a:r>
              <a:rPr lang="en-US" sz="2000">
                <a:solidFill>
                  <a:schemeClr val="bg1"/>
                </a:solidFill>
              </a:rPr>
              <a:t> (1910)</a:t>
            </a:r>
          </a:p>
        </p:txBody>
      </p:sp>
      <p:cxnSp>
        <p:nvCxnSpPr>
          <p:cNvPr id="12" name="Straight Connector 11">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Obrázek 1"/>
          <p:cNvPicPr>
            <a:picLocks noChangeAspect="1"/>
          </p:cNvPicPr>
          <p:nvPr/>
        </p:nvPicPr>
        <p:blipFill>
          <a:blip r:embed="rId2"/>
          <a:stretch>
            <a:fillRect/>
          </a:stretch>
        </p:blipFill>
        <p:spPr>
          <a:xfrm>
            <a:off x="6525453" y="0"/>
            <a:ext cx="5177790" cy="6858000"/>
          </a:xfrm>
          <a:prstGeom prst="rect">
            <a:avLst/>
          </a:prstGeom>
        </p:spPr>
      </p:pic>
    </p:spTree>
    <p:extLst>
      <p:ext uri="{BB962C8B-B14F-4D97-AF65-F5344CB8AC3E}">
        <p14:creationId xmlns:p14="http://schemas.microsoft.com/office/powerpoint/2010/main" val="2583518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25">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38" name="Straight Connector 27">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Zástupný symbol pro obsah 2"/>
          <p:cNvSpPr>
            <a:spLocks noGrp="1"/>
          </p:cNvSpPr>
          <p:nvPr>
            <p:ph idx="1"/>
          </p:nvPr>
        </p:nvSpPr>
        <p:spPr>
          <a:xfrm>
            <a:off x="1392667" y="2398957"/>
            <a:ext cx="9406666" cy="3526144"/>
          </a:xfrm>
        </p:spPr>
        <p:txBody>
          <a:bodyPr>
            <a:noAutofit/>
          </a:bodyPr>
          <a:lstStyle/>
          <a:p>
            <a:r>
              <a:rPr lang="cs-CZ" sz="1800" i="1">
                <a:solidFill>
                  <a:schemeClr val="bg1"/>
                </a:solidFill>
                <a:latin typeface="Times New Roman" panose="02020603050405020304" pitchFamily="18" charset="0"/>
                <a:cs typeface="Times New Roman" panose="02020603050405020304" pitchFamily="18" charset="0"/>
              </a:rPr>
              <a:t>Píseň života</a:t>
            </a:r>
            <a:r>
              <a:rPr lang="cs-CZ" sz="1800">
                <a:solidFill>
                  <a:schemeClr val="bg1"/>
                </a:solidFill>
                <a:latin typeface="Times New Roman" panose="02020603050405020304" pitchFamily="18" charset="0"/>
                <a:cs typeface="Times New Roman" panose="02020603050405020304" pitchFamily="18" charset="0"/>
              </a:rPr>
              <a:t> (1915) </a:t>
            </a:r>
          </a:p>
          <a:p>
            <a:r>
              <a:rPr lang="cs-CZ" sz="1800" i="1">
                <a:solidFill>
                  <a:schemeClr val="bg1"/>
                </a:solidFill>
                <a:latin typeface="Times New Roman" panose="02020603050405020304" pitchFamily="18" charset="0"/>
                <a:cs typeface="Times New Roman" panose="02020603050405020304" pitchFamily="18" charset="0"/>
              </a:rPr>
              <a:t>Ulička odvahy</a:t>
            </a:r>
            <a:r>
              <a:rPr lang="cs-CZ" sz="1800">
                <a:solidFill>
                  <a:schemeClr val="bg1"/>
                </a:solidFill>
                <a:latin typeface="Times New Roman" panose="02020603050405020304" pitchFamily="18" charset="0"/>
                <a:cs typeface="Times New Roman" panose="02020603050405020304" pitchFamily="18" charset="0"/>
              </a:rPr>
              <a:t> (1917) – Mahen ji v předmluvě označil jako „krásný obrázek naschvál“. STUDENT  (Lojzičce):  </a:t>
            </a:r>
            <a:r>
              <a:rPr lang="cs-CZ" sz="1800" i="1">
                <a:solidFill>
                  <a:schemeClr val="bg1"/>
                </a:solidFill>
                <a:latin typeface="Times New Roman" panose="02020603050405020304" pitchFamily="18" charset="0"/>
                <a:cs typeface="Times New Roman" panose="02020603050405020304" pitchFamily="18" charset="0"/>
              </a:rPr>
              <a:t>„(...) Podívejte  se,  my  dva  jsme  teď  jistě  po  svém šťastni a milión sedm set tisíc lidí dneska mohlo být taky šťastno, jenom kdyby měli kuráž! (...)Kuráž –kuráž do všeho –jak by s tím byli lidé šťastni! (Zase si zahraje kousek na harmonice.) Jak se jmenuje vaše ulička? Že nemá jména? Měli bychom ji tedy okřtít. Ulička štěstí –ne to je hloupé. Ulička kuráže –ale ne,  to  je  můj  program. –Ulička  odvahy,  hrome,  to  nezní  špatně,  co  tomu říkáte?“</a:t>
            </a:r>
          </a:p>
          <a:p>
            <a:r>
              <a:rPr lang="cs-CZ" sz="1800">
                <a:solidFill>
                  <a:schemeClr val="bg1"/>
                </a:solidFill>
                <a:latin typeface="Times New Roman" panose="02020603050405020304" pitchFamily="18" charset="0"/>
                <a:cs typeface="Times New Roman" panose="02020603050405020304" pitchFamily="18" charset="0"/>
              </a:rPr>
              <a:t>Ve studentově vyznání je ukryto poselství dramatu: proto, aby byli lidé šťastni je potřeba začít u sebe samého, mravně se obrodit, ale především najít odvahu být opravdu šťastný.</a:t>
            </a:r>
          </a:p>
          <a:p>
            <a:r>
              <a:rPr lang="cs-CZ" sz="1800" i="1">
                <a:solidFill>
                  <a:schemeClr val="bg1"/>
                </a:solidFill>
                <a:latin typeface="Times New Roman" panose="02020603050405020304" pitchFamily="18" charset="0"/>
                <a:cs typeface="Times New Roman" panose="02020603050405020304" pitchFamily="18" charset="0"/>
              </a:rPr>
              <a:t>Mrtvé moře</a:t>
            </a:r>
            <a:r>
              <a:rPr lang="cs-CZ" sz="1800">
                <a:solidFill>
                  <a:schemeClr val="bg1"/>
                </a:solidFill>
                <a:latin typeface="Times New Roman" panose="02020603050405020304" pitchFamily="18" charset="0"/>
                <a:cs typeface="Times New Roman" panose="02020603050405020304" pitchFamily="18" charset="0"/>
              </a:rPr>
              <a:t> (1918) – které bylo napsáno jako pocta Janu Husovi k jeho pětistému výročí umučení. Mahen se chopil rodového historie a jako námět mu posloužil příběh prapraděda Jana Vančury z Vinař. Hlavním  tématem  této  hry  je  podobně  jako v Janošíkovi vzpoura;  hlavní hrdina sedlák Havelka se odhodlaně přihlásí před vrchností ke své luteránské víře a je za svou troufalost potrestán vyhoštěním ze svého vlastního statku.</a:t>
            </a:r>
            <a:endParaRPr lang="cs-CZ" sz="1800" dirty="0">
              <a:solidFill>
                <a:schemeClr val="bg1"/>
              </a:solidFill>
              <a:latin typeface="Times New Roman" panose="02020603050405020304" pitchFamily="18" charset="0"/>
              <a:cs typeface="Times New Roman" panose="02020603050405020304" pitchFamily="18" charset="0"/>
            </a:endParaRPr>
          </a:p>
        </p:txBody>
      </p:sp>
      <p:sp>
        <p:nvSpPr>
          <p:cNvPr id="39" name="Rectangle 29">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1410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rázek 1"/>
          <p:cNvPicPr>
            <a:picLocks noChangeAspect="1"/>
          </p:cNvPicPr>
          <p:nvPr/>
        </p:nvPicPr>
        <p:blipFill>
          <a:blip r:embed="rId2"/>
          <a:stretch>
            <a:fillRect/>
          </a:stretch>
        </p:blipFill>
        <p:spPr>
          <a:xfrm>
            <a:off x="643467" y="923129"/>
            <a:ext cx="10905066" cy="5011741"/>
          </a:xfrm>
          <a:prstGeom prst="rect">
            <a:avLst/>
          </a:prstGeom>
        </p:spPr>
      </p:pic>
    </p:spTree>
    <p:extLst>
      <p:ext uri="{BB962C8B-B14F-4D97-AF65-F5344CB8AC3E}">
        <p14:creationId xmlns:p14="http://schemas.microsoft.com/office/powerpoint/2010/main" val="2845372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E06039-3EDF-4987-A193-A3896E940731}"/>
              </a:ext>
            </a:extLst>
          </p:cNvPr>
          <p:cNvSpPr>
            <a:spLocks noGrp="1"/>
          </p:cNvSpPr>
          <p:nvPr>
            <p:ph type="title"/>
          </p:nvPr>
        </p:nvSpPr>
        <p:spPr/>
        <p:txBody>
          <a:bodyPr/>
          <a:lstStyle/>
          <a:p>
            <a:r>
              <a:rPr lang="cs-CZ" dirty="0"/>
              <a:t>Poetismus</a:t>
            </a:r>
          </a:p>
        </p:txBody>
      </p:sp>
      <p:sp>
        <p:nvSpPr>
          <p:cNvPr id="3" name="Zástupný obsah 2">
            <a:extLst>
              <a:ext uri="{FF2B5EF4-FFF2-40B4-BE49-F238E27FC236}">
                <a16:creationId xmlns:a16="http://schemas.microsoft.com/office/drawing/2014/main" id="{67425868-F1E1-4B4B-98D1-E2392E0967B9}"/>
              </a:ext>
            </a:extLst>
          </p:cNvPr>
          <p:cNvSpPr>
            <a:spLocks noGrp="1"/>
          </p:cNvSpPr>
          <p:nvPr>
            <p:ph idx="1"/>
          </p:nvPr>
        </p:nvSpPr>
        <p:spPr>
          <a:xfrm>
            <a:off x="1141412" y="1991360"/>
            <a:ext cx="9905999" cy="4023360"/>
          </a:xfrm>
        </p:spPr>
        <p:txBody>
          <a:bodyPr>
            <a:normAutofit lnSpcReduction="10000"/>
          </a:bodyPr>
          <a:lstStyle/>
          <a:p>
            <a:r>
              <a:rPr lang="cs-CZ" dirty="0"/>
              <a:t>1924: </a:t>
            </a:r>
            <a:r>
              <a:rPr lang="cs-CZ" dirty="0" err="1"/>
              <a:t>Teige</a:t>
            </a:r>
            <a:r>
              <a:rPr lang="cs-CZ" dirty="0"/>
              <a:t>: manifest poetismu</a:t>
            </a:r>
          </a:p>
          <a:p>
            <a:r>
              <a:rPr lang="cs-CZ" dirty="0"/>
              <a:t>„Umění, které přináší poetismus, je ležérní, dovádivé, fantaskní, hravé, neheroické a milostné. Není v něm ani špetky romantismu. Zrodilo se v atmosféře jaré družnosti, ve světě, který se směje; co na tom, slzí-li mu oči. Převládá humorná letora, od pesimismu bylo upřímně upuštěno. Poetismus chce udělati ze života velikolepý zábavní podnik. (...) Poetismus není ismem – je v nejkrásnějším smyslu slova uměním žíti. Nepochopiti poetismus znamená nepochopiti života!” (Karel </a:t>
            </a:r>
            <a:r>
              <a:rPr lang="cs-CZ" dirty="0" err="1"/>
              <a:t>Teige</a:t>
            </a:r>
            <a:r>
              <a:rPr lang="cs-CZ" dirty="0"/>
              <a:t>)</a:t>
            </a:r>
          </a:p>
          <a:p>
            <a:r>
              <a:rPr lang="cs-CZ" dirty="0"/>
              <a:t>https://service.ucl.cas.cz/edicee/data/antologie/avantgarda/AVA1/90.pdf</a:t>
            </a:r>
          </a:p>
        </p:txBody>
      </p:sp>
    </p:spTree>
    <p:extLst>
      <p:ext uri="{BB962C8B-B14F-4D97-AF65-F5344CB8AC3E}">
        <p14:creationId xmlns:p14="http://schemas.microsoft.com/office/powerpoint/2010/main" val="2280146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C4C7381D-B43A-45A5-BB56-B34E16373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85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Mahenovo jezero Mimopstruhová [461159] :: rybářský revír | Vranka.cz">
            <a:extLst>
              <a:ext uri="{FF2B5EF4-FFF2-40B4-BE49-F238E27FC236}">
                <a16:creationId xmlns:a16="http://schemas.microsoft.com/office/drawing/2014/main" id="{963DCD30-75C2-453E-AD06-ED98725DB2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41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D437ECF5-9F9D-4FE9-BF1F-CEB02E52B186}"/>
              </a:ext>
            </a:extLst>
          </p:cNvPr>
          <p:cNvPicPr>
            <a:picLocks noChangeAspect="1"/>
          </p:cNvPicPr>
          <p:nvPr/>
        </p:nvPicPr>
        <p:blipFill rotWithShape="1">
          <a:blip r:embed="rId3"/>
          <a:srcRect l="27388" r="815" b="2"/>
          <a:stretch/>
        </p:blipFill>
        <p:spPr>
          <a:xfrm>
            <a:off x="1141411" y="1113710"/>
            <a:ext cx="5542156" cy="3955999"/>
          </a:xfrm>
          <a:prstGeom prst="rect">
            <a:avLst/>
          </a:prstGeom>
          <a:ln w="152400">
            <a:solidFill>
              <a:srgbClr val="FFFFFF"/>
            </a:solidFill>
            <a:miter lim="800000"/>
          </a:ln>
        </p:spPr>
      </p:pic>
    </p:spTree>
    <p:extLst>
      <p:ext uri="{BB962C8B-B14F-4D97-AF65-F5344CB8AC3E}">
        <p14:creationId xmlns:p14="http://schemas.microsoft.com/office/powerpoint/2010/main" val="3972981547"/>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933A38-3AF4-4CC5-B706-516CF89C2A74}"/>
              </a:ext>
            </a:extLst>
          </p:cNvPr>
          <p:cNvSpPr>
            <a:spLocks noGrp="1"/>
          </p:cNvSpPr>
          <p:nvPr>
            <p:ph type="title"/>
          </p:nvPr>
        </p:nvSpPr>
        <p:spPr/>
        <p:txBody>
          <a:bodyPr/>
          <a:lstStyle/>
          <a:p>
            <a:r>
              <a:rPr lang="cs-CZ" dirty="0"/>
              <a:t>1925</a:t>
            </a:r>
          </a:p>
        </p:txBody>
      </p:sp>
      <p:sp>
        <p:nvSpPr>
          <p:cNvPr id="3" name="Zástupný obsah 2">
            <a:extLst>
              <a:ext uri="{FF2B5EF4-FFF2-40B4-BE49-F238E27FC236}">
                <a16:creationId xmlns:a16="http://schemas.microsoft.com/office/drawing/2014/main" id="{B8ABCCF5-B9AF-4164-8D71-A9771ED74082}"/>
              </a:ext>
            </a:extLst>
          </p:cNvPr>
          <p:cNvSpPr>
            <a:spLocks noGrp="1"/>
          </p:cNvSpPr>
          <p:nvPr>
            <p:ph idx="1"/>
          </p:nvPr>
        </p:nvSpPr>
        <p:spPr/>
        <p:txBody>
          <a:bodyPr/>
          <a:lstStyle/>
          <a:p>
            <a:r>
              <a:rPr lang="cs-CZ" dirty="0"/>
              <a:t>Vzniká Osvobozené divadlo (J. </a:t>
            </a:r>
            <a:r>
              <a:rPr lang="cs-CZ" dirty="0" err="1"/>
              <a:t>Honzl</a:t>
            </a:r>
            <a:r>
              <a:rPr lang="cs-CZ" dirty="0"/>
              <a:t> a J. </a:t>
            </a:r>
            <a:r>
              <a:rPr lang="cs-CZ" dirty="0" err="1"/>
              <a:t>Frejka</a:t>
            </a:r>
            <a:r>
              <a:rPr lang="cs-CZ" dirty="0"/>
              <a:t>)</a:t>
            </a:r>
          </a:p>
          <a:p>
            <a:r>
              <a:rPr lang="cs-CZ" dirty="0"/>
              <a:t>Jindřich </a:t>
            </a:r>
            <a:r>
              <a:rPr lang="cs-CZ" dirty="0" err="1"/>
              <a:t>Honzl</a:t>
            </a:r>
            <a:r>
              <a:rPr lang="cs-CZ" dirty="0"/>
              <a:t>: Roztočené jeviště</a:t>
            </a:r>
          </a:p>
          <a:p>
            <a:r>
              <a:rPr lang="cs-CZ" dirty="0"/>
              <a:t>Jiří Mahen: Husa na provázku </a:t>
            </a:r>
          </a:p>
          <a:p>
            <a:r>
              <a:rPr lang="cs-CZ" dirty="0"/>
              <a:t>K. H. Hilar formuluje svůj program civilismu</a:t>
            </a:r>
          </a:p>
          <a:p>
            <a:r>
              <a:rPr lang="cs-CZ" dirty="0"/>
              <a:t>Na místo šéfa brněnské činohry nastupuje Rudolf Walter, dramaturgem Lev Blatný</a:t>
            </a:r>
          </a:p>
        </p:txBody>
      </p:sp>
    </p:spTree>
    <p:extLst>
      <p:ext uri="{BB962C8B-B14F-4D97-AF65-F5344CB8AC3E}">
        <p14:creationId xmlns:p14="http://schemas.microsoft.com/office/powerpoint/2010/main" val="3718312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ED2D2730-B0CE-4502-9D66-F5465F8DB8B8}"/>
              </a:ext>
            </a:extLst>
          </p:cNvPr>
          <p:cNvPicPr>
            <a:picLocks noChangeAspect="1"/>
          </p:cNvPicPr>
          <p:nvPr/>
        </p:nvPicPr>
        <p:blipFill>
          <a:blip r:embed="rId2"/>
          <a:stretch>
            <a:fillRect/>
          </a:stretch>
        </p:blipFill>
        <p:spPr>
          <a:xfrm>
            <a:off x="7491360" y="951282"/>
            <a:ext cx="3095352" cy="4610099"/>
          </a:xfrm>
          <a:prstGeom prst="rect">
            <a:avLst/>
          </a:prstGeom>
        </p:spPr>
      </p:pic>
      <p:pic>
        <p:nvPicPr>
          <p:cNvPr id="3" name="Obrázek 2">
            <a:extLst>
              <a:ext uri="{FF2B5EF4-FFF2-40B4-BE49-F238E27FC236}">
                <a16:creationId xmlns:a16="http://schemas.microsoft.com/office/drawing/2014/main" id="{9F51AEE6-2788-4DA7-9AD7-648C55F56CD6}"/>
              </a:ext>
            </a:extLst>
          </p:cNvPr>
          <p:cNvPicPr>
            <a:picLocks noChangeAspect="1"/>
          </p:cNvPicPr>
          <p:nvPr/>
        </p:nvPicPr>
        <p:blipFill>
          <a:blip r:embed="rId3"/>
          <a:stretch>
            <a:fillRect/>
          </a:stretch>
        </p:blipFill>
        <p:spPr>
          <a:xfrm>
            <a:off x="2565007" y="897918"/>
            <a:ext cx="3219450" cy="4610100"/>
          </a:xfrm>
          <a:prstGeom prst="rect">
            <a:avLst/>
          </a:prstGeom>
        </p:spPr>
      </p:pic>
      <p:sp>
        <p:nvSpPr>
          <p:cNvPr id="4" name="TextovéPole 3">
            <a:extLst>
              <a:ext uri="{FF2B5EF4-FFF2-40B4-BE49-F238E27FC236}">
                <a16:creationId xmlns:a16="http://schemas.microsoft.com/office/drawing/2014/main" id="{CAF6E220-8627-4E90-8EBA-72980630929E}"/>
              </a:ext>
            </a:extLst>
          </p:cNvPr>
          <p:cNvSpPr txBox="1"/>
          <p:nvPr/>
        </p:nvSpPr>
        <p:spPr>
          <a:xfrm>
            <a:off x="4489807" y="5959011"/>
            <a:ext cx="3637051" cy="369332"/>
          </a:xfrm>
          <a:prstGeom prst="rect">
            <a:avLst/>
          </a:prstGeom>
          <a:noFill/>
        </p:spPr>
        <p:txBody>
          <a:bodyPr wrap="square" rtlCol="0">
            <a:spAutoFit/>
          </a:bodyPr>
          <a:lstStyle/>
          <a:p>
            <a:r>
              <a:rPr lang="cs-CZ" dirty="0"/>
              <a:t>Rudolf Walter a Lev Blatný </a:t>
            </a:r>
          </a:p>
        </p:txBody>
      </p:sp>
    </p:spTree>
    <p:extLst>
      <p:ext uri="{BB962C8B-B14F-4D97-AF65-F5344CB8AC3E}">
        <p14:creationId xmlns:p14="http://schemas.microsoft.com/office/powerpoint/2010/main" val="1377175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pic>
        <p:nvPicPr>
          <p:cNvPr id="103" name="Picture 2">
            <a:extLst>
              <a:ext uri="{FF2B5EF4-FFF2-40B4-BE49-F238E27FC236}">
                <a16:creationId xmlns:a16="http://schemas.microsoft.com/office/drawing/2014/main" id="{5B367C29-5200-4FF1-83B7-18B105A0BDD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04" name="Group 59">
            <a:extLst>
              <a:ext uri="{FF2B5EF4-FFF2-40B4-BE49-F238E27FC236}">
                <a16:creationId xmlns:a16="http://schemas.microsoft.com/office/drawing/2014/main" id="{EC711491-7BB6-4BE6-A470-44BF61D562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61" name="Group 60">
              <a:extLst>
                <a:ext uri="{FF2B5EF4-FFF2-40B4-BE49-F238E27FC236}">
                  <a16:creationId xmlns:a16="http://schemas.microsoft.com/office/drawing/2014/main" id="{FE4F104B-68BE-4E53-A6A5-5C5F93FF720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pFill/>
          </p:grpSpPr>
          <p:sp>
            <p:nvSpPr>
              <p:cNvPr id="73" name="Rectangle 5">
                <a:extLst>
                  <a:ext uri="{FF2B5EF4-FFF2-40B4-BE49-F238E27FC236}">
                    <a16:creationId xmlns:a16="http://schemas.microsoft.com/office/drawing/2014/main" id="{EF4A7076-D6BC-4AE1-AE2C-C09B16AAB4C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74" name="Freeform 6">
                <a:extLst>
                  <a:ext uri="{FF2B5EF4-FFF2-40B4-BE49-F238E27FC236}">
                    <a16:creationId xmlns:a16="http://schemas.microsoft.com/office/drawing/2014/main" id="{58FA119B-7250-4EC7-912F-F5613CC2813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5" name="Freeform 7">
                <a:extLst>
                  <a:ext uri="{FF2B5EF4-FFF2-40B4-BE49-F238E27FC236}">
                    <a16:creationId xmlns:a16="http://schemas.microsoft.com/office/drawing/2014/main" id="{7B9A9AED-D47E-44AD-AD6E-2EECC94D882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6" name="Freeform 8">
                <a:extLst>
                  <a:ext uri="{FF2B5EF4-FFF2-40B4-BE49-F238E27FC236}">
                    <a16:creationId xmlns:a16="http://schemas.microsoft.com/office/drawing/2014/main" id="{00A30ECA-328D-4512-825B-0AD596046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7" name="Freeform 9">
                <a:extLst>
                  <a:ext uri="{FF2B5EF4-FFF2-40B4-BE49-F238E27FC236}">
                    <a16:creationId xmlns:a16="http://schemas.microsoft.com/office/drawing/2014/main" id="{14A218CE-B3D8-4A43-86CC-48980645AC6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8" name="Freeform 10">
                <a:extLst>
                  <a:ext uri="{FF2B5EF4-FFF2-40B4-BE49-F238E27FC236}">
                    <a16:creationId xmlns:a16="http://schemas.microsoft.com/office/drawing/2014/main" id="{E9743B7D-51BF-425C-A4B8-33B2E001E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9" name="Freeform 11">
                <a:extLst>
                  <a:ext uri="{FF2B5EF4-FFF2-40B4-BE49-F238E27FC236}">
                    <a16:creationId xmlns:a16="http://schemas.microsoft.com/office/drawing/2014/main" id="{9BA633B3-C879-4E15-B66C-788B4C60A1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0" name="Freeform 12">
                <a:extLst>
                  <a:ext uri="{FF2B5EF4-FFF2-40B4-BE49-F238E27FC236}">
                    <a16:creationId xmlns:a16="http://schemas.microsoft.com/office/drawing/2014/main" id="{324C8953-B4E2-4DA0-B5D5-BD2A735E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1" name="Freeform 13">
                <a:extLst>
                  <a:ext uri="{FF2B5EF4-FFF2-40B4-BE49-F238E27FC236}">
                    <a16:creationId xmlns:a16="http://schemas.microsoft.com/office/drawing/2014/main" id="{717A3B65-FE80-419B-AB5D-48B5E3A7B4B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2" name="Freeform 14">
                <a:extLst>
                  <a:ext uri="{FF2B5EF4-FFF2-40B4-BE49-F238E27FC236}">
                    <a16:creationId xmlns:a16="http://schemas.microsoft.com/office/drawing/2014/main" id="{675ECD78-7D6B-4A3F-8163-392D7F8D69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3" name="Freeform 15">
                <a:extLst>
                  <a:ext uri="{FF2B5EF4-FFF2-40B4-BE49-F238E27FC236}">
                    <a16:creationId xmlns:a16="http://schemas.microsoft.com/office/drawing/2014/main" id="{8D036282-E32F-461D-BFB6-2A58D6D27A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4" name="Line 16">
                <a:extLst>
                  <a:ext uri="{FF2B5EF4-FFF2-40B4-BE49-F238E27FC236}">
                    <a16:creationId xmlns:a16="http://schemas.microsoft.com/office/drawing/2014/main" id="{F95EB10E-5264-467D-8382-A77C4DED251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85" name="Freeform 17">
                <a:extLst>
                  <a:ext uri="{FF2B5EF4-FFF2-40B4-BE49-F238E27FC236}">
                    <a16:creationId xmlns:a16="http://schemas.microsoft.com/office/drawing/2014/main" id="{218F9268-D2F0-487B-A021-8786B65518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6" name="Freeform 18">
                <a:extLst>
                  <a:ext uri="{FF2B5EF4-FFF2-40B4-BE49-F238E27FC236}">
                    <a16:creationId xmlns:a16="http://schemas.microsoft.com/office/drawing/2014/main" id="{B4AEE5AC-EF5C-42E4-B185-A176E1997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7" name="Freeform 19">
                <a:extLst>
                  <a:ext uri="{FF2B5EF4-FFF2-40B4-BE49-F238E27FC236}">
                    <a16:creationId xmlns:a16="http://schemas.microsoft.com/office/drawing/2014/main" id="{E961E89F-C1DB-48E5-8B52-FDDAED9E0E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8" name="Freeform 20">
                <a:extLst>
                  <a:ext uri="{FF2B5EF4-FFF2-40B4-BE49-F238E27FC236}">
                    <a16:creationId xmlns:a16="http://schemas.microsoft.com/office/drawing/2014/main" id="{412962B4-425A-4C36-A65A-0F66ED7CD3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9" name="Rectangle 21">
                <a:extLst>
                  <a:ext uri="{FF2B5EF4-FFF2-40B4-BE49-F238E27FC236}">
                    <a16:creationId xmlns:a16="http://schemas.microsoft.com/office/drawing/2014/main" id="{037BE3F7-563A-4D9A-BC98-C71F727D23A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90" name="Freeform 22">
                <a:extLst>
                  <a:ext uri="{FF2B5EF4-FFF2-40B4-BE49-F238E27FC236}">
                    <a16:creationId xmlns:a16="http://schemas.microsoft.com/office/drawing/2014/main" id="{2FDB1005-EB5E-475A-AC43-4ED3E563DE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1" name="Freeform 23">
                <a:extLst>
                  <a:ext uri="{FF2B5EF4-FFF2-40B4-BE49-F238E27FC236}">
                    <a16:creationId xmlns:a16="http://schemas.microsoft.com/office/drawing/2014/main" id="{68BFFBC6-C704-42A7-9D7E-AFB5C37FBD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2" name="Freeform 24">
                <a:extLst>
                  <a:ext uri="{FF2B5EF4-FFF2-40B4-BE49-F238E27FC236}">
                    <a16:creationId xmlns:a16="http://schemas.microsoft.com/office/drawing/2014/main" id="{4888EAD7-EBE9-4549-9A91-6FEC61153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3" name="Freeform 25">
                <a:extLst>
                  <a:ext uri="{FF2B5EF4-FFF2-40B4-BE49-F238E27FC236}">
                    <a16:creationId xmlns:a16="http://schemas.microsoft.com/office/drawing/2014/main" id="{B79BC975-BE42-4B57-8335-1699BC0AB1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4" name="Freeform 26">
                <a:extLst>
                  <a:ext uri="{FF2B5EF4-FFF2-40B4-BE49-F238E27FC236}">
                    <a16:creationId xmlns:a16="http://schemas.microsoft.com/office/drawing/2014/main" id="{3998B4F0-CA80-490A-A256-1600E7EA88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5" name="Freeform 27">
                <a:extLst>
                  <a:ext uri="{FF2B5EF4-FFF2-40B4-BE49-F238E27FC236}">
                    <a16:creationId xmlns:a16="http://schemas.microsoft.com/office/drawing/2014/main" id="{2052C104-8168-487E-9044-454DA83A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6" name="Freeform 28">
                <a:extLst>
                  <a:ext uri="{FF2B5EF4-FFF2-40B4-BE49-F238E27FC236}">
                    <a16:creationId xmlns:a16="http://schemas.microsoft.com/office/drawing/2014/main" id="{63ACA30B-5F59-400C-A7CE-D17B5647EE4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7" name="Freeform 29">
                <a:extLst>
                  <a:ext uri="{FF2B5EF4-FFF2-40B4-BE49-F238E27FC236}">
                    <a16:creationId xmlns:a16="http://schemas.microsoft.com/office/drawing/2014/main" id="{2E16F318-A142-4353-9949-B4E3A09FE0B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8" name="Freeform 30">
                <a:extLst>
                  <a:ext uri="{FF2B5EF4-FFF2-40B4-BE49-F238E27FC236}">
                    <a16:creationId xmlns:a16="http://schemas.microsoft.com/office/drawing/2014/main" id="{8AE8DBB4-2468-4A78-A54D-FD77C5DC88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9" name="Freeform 31">
                <a:extLst>
                  <a:ext uri="{FF2B5EF4-FFF2-40B4-BE49-F238E27FC236}">
                    <a16:creationId xmlns:a16="http://schemas.microsoft.com/office/drawing/2014/main" id="{B0E7CEF2-11E4-465C-8F1F-AA8367F96A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62" name="Group 61">
              <a:extLst>
                <a:ext uri="{FF2B5EF4-FFF2-40B4-BE49-F238E27FC236}">
                  <a16:creationId xmlns:a16="http://schemas.microsoft.com/office/drawing/2014/main" id="{88B30AFD-E104-45DD-BFBB-5A41F1413BE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pFill/>
          </p:grpSpPr>
          <p:sp>
            <p:nvSpPr>
              <p:cNvPr id="63" name="Freeform 32">
                <a:extLst>
                  <a:ext uri="{FF2B5EF4-FFF2-40B4-BE49-F238E27FC236}">
                    <a16:creationId xmlns:a16="http://schemas.microsoft.com/office/drawing/2014/main" id="{CE45A3DF-350B-4A5E-AEBE-F0F280AD03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4" name="Freeform 33">
                <a:extLst>
                  <a:ext uri="{FF2B5EF4-FFF2-40B4-BE49-F238E27FC236}">
                    <a16:creationId xmlns:a16="http://schemas.microsoft.com/office/drawing/2014/main" id="{966D2640-A438-4FB6-B781-5A52DEC85C4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5" name="Freeform 34">
                <a:extLst>
                  <a:ext uri="{FF2B5EF4-FFF2-40B4-BE49-F238E27FC236}">
                    <a16:creationId xmlns:a16="http://schemas.microsoft.com/office/drawing/2014/main" id="{34E1EFFF-720C-4CC0-9F95-DD1DAF99AD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6" name="Freeform 35">
                <a:extLst>
                  <a:ext uri="{FF2B5EF4-FFF2-40B4-BE49-F238E27FC236}">
                    <a16:creationId xmlns:a16="http://schemas.microsoft.com/office/drawing/2014/main" id="{EA7AB0E1-6C49-409D-86F5-BE00BDDFC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7" name="Freeform 36">
                <a:extLst>
                  <a:ext uri="{FF2B5EF4-FFF2-40B4-BE49-F238E27FC236}">
                    <a16:creationId xmlns:a16="http://schemas.microsoft.com/office/drawing/2014/main" id="{5D17598C-0C57-4F4E-8F6B-A2AD8071F8A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8" name="Freeform 37">
                <a:extLst>
                  <a:ext uri="{FF2B5EF4-FFF2-40B4-BE49-F238E27FC236}">
                    <a16:creationId xmlns:a16="http://schemas.microsoft.com/office/drawing/2014/main" id="{EBEBC0DC-F56F-48FE-824E-E9378C489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9" name="Freeform 38">
                <a:extLst>
                  <a:ext uri="{FF2B5EF4-FFF2-40B4-BE49-F238E27FC236}">
                    <a16:creationId xmlns:a16="http://schemas.microsoft.com/office/drawing/2014/main" id="{CC7FDCF1-1736-48A0-BDB2-87D6E09067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0" name="Freeform 39">
                <a:extLst>
                  <a:ext uri="{FF2B5EF4-FFF2-40B4-BE49-F238E27FC236}">
                    <a16:creationId xmlns:a16="http://schemas.microsoft.com/office/drawing/2014/main" id="{2A650CF5-564F-44D1-AB08-6C500DD3C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1" name="Freeform 40">
                <a:extLst>
                  <a:ext uri="{FF2B5EF4-FFF2-40B4-BE49-F238E27FC236}">
                    <a16:creationId xmlns:a16="http://schemas.microsoft.com/office/drawing/2014/main" id="{3108FEFA-0402-4C1C-AE39-5ADC09402F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2" name="Rectangle 41">
                <a:extLst>
                  <a:ext uri="{FF2B5EF4-FFF2-40B4-BE49-F238E27FC236}">
                    <a16:creationId xmlns:a16="http://schemas.microsoft.com/office/drawing/2014/main" id="{340AE827-F344-464F-851C-E03AFC98DC5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sp>
        <p:nvSpPr>
          <p:cNvPr id="105" name="Round Diagonal Corner Rectangle 11">
            <a:extLst>
              <a:ext uri="{FF2B5EF4-FFF2-40B4-BE49-F238E27FC236}">
                <a16:creationId xmlns:a16="http://schemas.microsoft.com/office/drawing/2014/main" id="{E4B7B3E3-827A-48BE-AD67-A57C45AA6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ek 4">
            <a:extLst>
              <a:ext uri="{FF2B5EF4-FFF2-40B4-BE49-F238E27FC236}">
                <a16:creationId xmlns:a16="http://schemas.microsoft.com/office/drawing/2014/main" id="{3570225F-4259-40CE-83AC-E4784E0C2027}"/>
              </a:ext>
            </a:extLst>
          </p:cNvPr>
          <p:cNvPicPr>
            <a:picLocks noChangeAspect="1"/>
          </p:cNvPicPr>
          <p:nvPr/>
        </p:nvPicPr>
        <p:blipFill>
          <a:blip r:embed="rId4"/>
          <a:stretch>
            <a:fillRect/>
          </a:stretch>
        </p:blipFill>
        <p:spPr>
          <a:xfrm>
            <a:off x="1178368" y="1820095"/>
            <a:ext cx="6112382" cy="3086754"/>
          </a:xfrm>
          <a:prstGeom prst="rect">
            <a:avLst/>
          </a:prstGeom>
        </p:spPr>
      </p:pic>
      <p:sp>
        <p:nvSpPr>
          <p:cNvPr id="4" name="TextovéPole 3">
            <a:extLst>
              <a:ext uri="{FF2B5EF4-FFF2-40B4-BE49-F238E27FC236}">
                <a16:creationId xmlns:a16="http://schemas.microsoft.com/office/drawing/2014/main" id="{61E888F4-9D8F-4209-B659-868D258ED1BF}"/>
              </a:ext>
            </a:extLst>
          </p:cNvPr>
          <p:cNvSpPr txBox="1"/>
          <p:nvPr/>
        </p:nvSpPr>
        <p:spPr>
          <a:xfrm>
            <a:off x="8036041" y="2249487"/>
            <a:ext cx="3281004" cy="3541714"/>
          </a:xfrm>
          <a:prstGeom prst="rect">
            <a:avLst/>
          </a:prstGeom>
        </p:spPr>
        <p:txBody>
          <a:bodyPr vert="horz" lIns="91440" tIns="45720" rIns="91440" bIns="45720" rtlCol="0">
            <a:normAutofit/>
          </a:bodyPr>
          <a:lstStyle/>
          <a:p>
            <a:pPr indent="-228600" defTabSz="914400">
              <a:lnSpc>
                <a:spcPct val="120000"/>
              </a:lnSpc>
              <a:spcAft>
                <a:spcPts val="600"/>
              </a:spcAft>
              <a:buSzPct val="125000"/>
              <a:buFont typeface="Arial" panose="020B0604020202020204" pitchFamily="34" charset="0"/>
              <a:buChar char="•"/>
            </a:pPr>
            <a:r>
              <a:rPr lang="en-US" i="1"/>
              <a:t>Režisérův zápisník</a:t>
            </a:r>
            <a:r>
              <a:rPr lang="en-US"/>
              <a:t>, 1921, dostupné online: https://www.digitalniknihovna.cz/mzk/view/uuid:1a935260-70a7-11e5-9690-005056827e51?page=uuid:28e69940-78d0-11e5-954e-5ef3fc9ae867</a:t>
            </a:r>
          </a:p>
        </p:txBody>
      </p:sp>
    </p:spTree>
    <p:extLst>
      <p:ext uri="{BB962C8B-B14F-4D97-AF65-F5344CB8AC3E}">
        <p14:creationId xmlns:p14="http://schemas.microsoft.com/office/powerpoint/2010/main" val="2248157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49" name="Picture 2">
            <a:extLst>
              <a:ext uri="{FF2B5EF4-FFF2-40B4-BE49-F238E27FC236}">
                <a16:creationId xmlns:a16="http://schemas.microsoft.com/office/drawing/2014/main" id="{43BCD4D4-0FCB-418E-9D58-033B2DB4157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useBgFill="1">
        <p:nvSpPr>
          <p:cNvPr id="50" name="Rectangle 8">
            <a:extLst>
              <a:ext uri="{FF2B5EF4-FFF2-40B4-BE49-F238E27FC236}">
                <a16:creationId xmlns:a16="http://schemas.microsoft.com/office/drawing/2014/main" id="{BC3E363D-4793-4E9B-88F5-58007346CF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2">
            <a:extLst>
              <a:ext uri="{FF2B5EF4-FFF2-40B4-BE49-F238E27FC236}">
                <a16:creationId xmlns:a16="http://schemas.microsoft.com/office/drawing/2014/main" id="{AA3F2319-3466-4D84-ABE4-77BC773F35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pic>
        <p:nvPicPr>
          <p:cNvPr id="2" name="Obrázek 1">
            <a:extLst>
              <a:ext uri="{FF2B5EF4-FFF2-40B4-BE49-F238E27FC236}">
                <a16:creationId xmlns:a16="http://schemas.microsoft.com/office/drawing/2014/main" id="{2D59757E-70B1-40FE-9E26-33A17BB11D6A}"/>
              </a:ext>
            </a:extLst>
          </p:cNvPr>
          <p:cNvPicPr>
            <a:picLocks noChangeAspect="1"/>
          </p:cNvPicPr>
          <p:nvPr/>
        </p:nvPicPr>
        <p:blipFill>
          <a:blip r:embed="rId4"/>
          <a:stretch>
            <a:fillRect/>
          </a:stretch>
        </p:blipFill>
        <p:spPr>
          <a:xfrm>
            <a:off x="2996882" y="965201"/>
            <a:ext cx="6198236" cy="4927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38355857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F1663C-E0E1-44AE-9B21-9F9810B35C9E}"/>
              </a:ext>
            </a:extLst>
          </p:cNvPr>
          <p:cNvSpPr>
            <a:spLocks noGrp="1"/>
          </p:cNvSpPr>
          <p:nvPr>
            <p:ph type="title"/>
          </p:nvPr>
        </p:nvSpPr>
        <p:spPr/>
        <p:txBody>
          <a:bodyPr/>
          <a:lstStyle/>
          <a:p>
            <a:r>
              <a:rPr lang="cs-CZ" dirty="0"/>
              <a:t>Uvažování o divadle</a:t>
            </a:r>
          </a:p>
        </p:txBody>
      </p:sp>
      <p:sp>
        <p:nvSpPr>
          <p:cNvPr id="3" name="Zástupný obsah 2">
            <a:extLst>
              <a:ext uri="{FF2B5EF4-FFF2-40B4-BE49-F238E27FC236}">
                <a16:creationId xmlns:a16="http://schemas.microsoft.com/office/drawing/2014/main" id="{E30A8BC7-B1A3-42E8-997C-F74BCC38A4A6}"/>
              </a:ext>
            </a:extLst>
          </p:cNvPr>
          <p:cNvSpPr>
            <a:spLocks noGrp="1"/>
          </p:cNvSpPr>
          <p:nvPr>
            <p:ph idx="1"/>
          </p:nvPr>
        </p:nvSpPr>
        <p:spPr>
          <a:xfrm>
            <a:off x="1141412" y="2097088"/>
            <a:ext cx="9905999" cy="3937952"/>
          </a:xfrm>
        </p:spPr>
        <p:txBody>
          <a:bodyPr>
            <a:normAutofit/>
          </a:bodyPr>
          <a:lstStyle/>
          <a:p>
            <a:r>
              <a:rPr lang="cs-CZ" dirty="0" err="1"/>
              <a:t>Richardson</a:t>
            </a:r>
            <a:r>
              <a:rPr lang="cs-CZ" dirty="0"/>
              <a:t>: Režisérův zápisník (1921)</a:t>
            </a:r>
          </a:p>
          <a:p>
            <a:r>
              <a:rPr lang="cs-CZ" dirty="0"/>
              <a:t>Mahen, Jiří: Rozřešme českou divadelní otázku (1922)</a:t>
            </a:r>
          </a:p>
          <a:p>
            <a:r>
              <a:rPr lang="cs-CZ" dirty="0"/>
              <a:t>Mahen, Jiří: Před oponou (1920)</a:t>
            </a:r>
          </a:p>
          <a:p>
            <a:r>
              <a:rPr lang="cs-CZ" dirty="0"/>
              <a:t>Mahen, Jiří: Moderní drama, snadno a rychle (1921)</a:t>
            </a:r>
          </a:p>
          <a:p>
            <a:r>
              <a:rPr lang="cs-CZ" dirty="0"/>
              <a:t>Mahen, Jiří: Jak se dělá divadlo (1921) </a:t>
            </a:r>
          </a:p>
          <a:p>
            <a:r>
              <a:rPr lang="cs-CZ" dirty="0"/>
              <a:t>Blahník, Vojtěch: Umění divadelní (1918)</a:t>
            </a:r>
          </a:p>
          <a:p>
            <a:r>
              <a:rPr lang="cs-CZ" dirty="0"/>
              <a:t>Blahník, Vojtěch: Smysl a podstata divadelního umění (1923)</a:t>
            </a:r>
          </a:p>
        </p:txBody>
      </p:sp>
    </p:spTree>
    <p:extLst>
      <p:ext uri="{BB962C8B-B14F-4D97-AF65-F5344CB8AC3E}">
        <p14:creationId xmlns:p14="http://schemas.microsoft.com/office/powerpoint/2010/main" val="22180549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1226050-348C-4699-A82E-73174F718DF8}"/>
              </a:ext>
            </a:extLst>
          </p:cNvPr>
          <p:cNvSpPr>
            <a:spLocks noGrp="1"/>
          </p:cNvSpPr>
          <p:nvPr>
            <p:ph type="title"/>
          </p:nvPr>
        </p:nvSpPr>
        <p:spPr/>
        <p:txBody>
          <a:bodyPr/>
          <a:lstStyle/>
          <a:p>
            <a:r>
              <a:rPr lang="cs-CZ" dirty="0"/>
              <a:t>Literatura</a:t>
            </a:r>
          </a:p>
        </p:txBody>
      </p:sp>
      <p:sp>
        <p:nvSpPr>
          <p:cNvPr id="3" name="Zástupný obsah 2">
            <a:extLst>
              <a:ext uri="{FF2B5EF4-FFF2-40B4-BE49-F238E27FC236}">
                <a16:creationId xmlns:a16="http://schemas.microsoft.com/office/drawing/2014/main" id="{C97818D6-86FE-43D0-885B-08C88AF7A0AF}"/>
              </a:ext>
            </a:extLst>
          </p:cNvPr>
          <p:cNvSpPr>
            <a:spLocks noGrp="1"/>
          </p:cNvSpPr>
          <p:nvPr>
            <p:ph idx="1"/>
          </p:nvPr>
        </p:nvSpPr>
        <p:spPr/>
        <p:txBody>
          <a:bodyPr/>
          <a:lstStyle/>
          <a:p>
            <a:r>
              <a:rPr lang="cs-CZ" dirty="0" err="1"/>
              <a:t>Štech</a:t>
            </a:r>
            <a:r>
              <a:rPr lang="cs-CZ" dirty="0"/>
              <a:t>, Václav. Džungle literární a divadelní</a:t>
            </a:r>
          </a:p>
          <a:p>
            <a:r>
              <a:rPr lang="cs-CZ" dirty="0" err="1"/>
              <a:t>Vlašín</a:t>
            </a:r>
            <a:r>
              <a:rPr lang="cs-CZ" dirty="0"/>
              <a:t>, Štěpán. Jiří Mahen</a:t>
            </a:r>
          </a:p>
          <a:p>
            <a:r>
              <a:rPr lang="cs-CZ" dirty="0"/>
              <a:t>Mahenova díla</a:t>
            </a:r>
          </a:p>
          <a:p>
            <a:r>
              <a:rPr lang="cs-CZ" dirty="0"/>
              <a:t>Avantgarda známá i neznámá. https://service.ucl.cas.cz/edicee/antologie/avantgarda-znama-a-neznama</a:t>
            </a:r>
          </a:p>
        </p:txBody>
      </p:sp>
    </p:spTree>
    <p:extLst>
      <p:ext uri="{BB962C8B-B14F-4D97-AF65-F5344CB8AC3E}">
        <p14:creationId xmlns:p14="http://schemas.microsoft.com/office/powerpoint/2010/main" val="2222403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pic>
        <p:nvPicPr>
          <p:cNvPr id="74" name="Picture 2">
            <a:extLst>
              <a:ext uri="{FF2B5EF4-FFF2-40B4-BE49-F238E27FC236}">
                <a16:creationId xmlns:a16="http://schemas.microsoft.com/office/drawing/2014/main" id="{38BFA449-4933-478B-B27D-ACCC557FF9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76" name="Group 75">
            <a:extLst>
              <a:ext uri="{FF2B5EF4-FFF2-40B4-BE49-F238E27FC236}">
                <a16:creationId xmlns:a16="http://schemas.microsoft.com/office/drawing/2014/main" id="{F21A37DB-EDD2-4025-A254-7FE5E4C7AE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77" name="Rectangle 5">
              <a:extLst>
                <a:ext uri="{FF2B5EF4-FFF2-40B4-BE49-F238E27FC236}">
                  <a16:creationId xmlns:a16="http://schemas.microsoft.com/office/drawing/2014/main" id="{708D40D6-935E-4579-ABE6-A99C7E33FCF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78" name="Freeform 6">
              <a:extLst>
                <a:ext uri="{FF2B5EF4-FFF2-40B4-BE49-F238E27FC236}">
                  <a16:creationId xmlns:a16="http://schemas.microsoft.com/office/drawing/2014/main" id="{F9775315-32FD-4BD8-BB73-F51CD2C686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9" name="Freeform 7">
              <a:extLst>
                <a:ext uri="{FF2B5EF4-FFF2-40B4-BE49-F238E27FC236}">
                  <a16:creationId xmlns:a16="http://schemas.microsoft.com/office/drawing/2014/main" id="{336A6870-9B40-41FF-B9F4-A6BA3B29879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0" name="Rectangle 8">
              <a:extLst>
                <a:ext uri="{FF2B5EF4-FFF2-40B4-BE49-F238E27FC236}">
                  <a16:creationId xmlns:a16="http://schemas.microsoft.com/office/drawing/2014/main" id="{C710122E-DD96-4794-A7E0-04B497DA5D5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81" name="Freeform 9">
              <a:extLst>
                <a:ext uri="{FF2B5EF4-FFF2-40B4-BE49-F238E27FC236}">
                  <a16:creationId xmlns:a16="http://schemas.microsoft.com/office/drawing/2014/main" id="{4F4CBCBE-E77B-4F77-A0FC-8E53E82227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2" name="Freeform 10">
              <a:extLst>
                <a:ext uri="{FF2B5EF4-FFF2-40B4-BE49-F238E27FC236}">
                  <a16:creationId xmlns:a16="http://schemas.microsoft.com/office/drawing/2014/main" id="{3AADEE32-46BC-4B55-9FB4-EC09FF4B7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3" name="Freeform 11">
              <a:extLst>
                <a:ext uri="{FF2B5EF4-FFF2-40B4-BE49-F238E27FC236}">
                  <a16:creationId xmlns:a16="http://schemas.microsoft.com/office/drawing/2014/main" id="{49C2E1A9-8937-452C-B9FC-E735928819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4" name="Freeform 12">
              <a:extLst>
                <a:ext uri="{FF2B5EF4-FFF2-40B4-BE49-F238E27FC236}">
                  <a16:creationId xmlns:a16="http://schemas.microsoft.com/office/drawing/2014/main" id="{52F0D79A-B92A-42F1-9DC4-3768BB84C7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5" name="Freeform 13">
              <a:extLst>
                <a:ext uri="{FF2B5EF4-FFF2-40B4-BE49-F238E27FC236}">
                  <a16:creationId xmlns:a16="http://schemas.microsoft.com/office/drawing/2014/main" id="{DF9A7FE6-2AA9-4245-A3FD-2B1E9B419E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6" name="Freeform 14">
              <a:extLst>
                <a:ext uri="{FF2B5EF4-FFF2-40B4-BE49-F238E27FC236}">
                  <a16:creationId xmlns:a16="http://schemas.microsoft.com/office/drawing/2014/main" id="{5DBCDEBC-5990-40B3-B01F-0901475F58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7" name="Freeform 15">
              <a:extLst>
                <a:ext uri="{FF2B5EF4-FFF2-40B4-BE49-F238E27FC236}">
                  <a16:creationId xmlns:a16="http://schemas.microsoft.com/office/drawing/2014/main" id="{4F679A7F-49B5-4FB8-8861-39C0B1A7806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8" name="Freeform 16">
              <a:extLst>
                <a:ext uri="{FF2B5EF4-FFF2-40B4-BE49-F238E27FC236}">
                  <a16:creationId xmlns:a16="http://schemas.microsoft.com/office/drawing/2014/main" id="{25A941BD-9824-47D0-835E-824412568C6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9" name="Freeform 17">
              <a:extLst>
                <a:ext uri="{FF2B5EF4-FFF2-40B4-BE49-F238E27FC236}">
                  <a16:creationId xmlns:a16="http://schemas.microsoft.com/office/drawing/2014/main" id="{9788DF14-5749-40F7-9AFC-400AB2F61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0" name="Freeform 18">
              <a:extLst>
                <a:ext uri="{FF2B5EF4-FFF2-40B4-BE49-F238E27FC236}">
                  <a16:creationId xmlns:a16="http://schemas.microsoft.com/office/drawing/2014/main" id="{E1032387-9F5C-4637-A5BC-43C8FDFF3A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1" name="Freeform 19">
              <a:extLst>
                <a:ext uri="{FF2B5EF4-FFF2-40B4-BE49-F238E27FC236}">
                  <a16:creationId xmlns:a16="http://schemas.microsoft.com/office/drawing/2014/main" id="{E0AE6232-915A-4EDB-BC6C-546E772D2A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2" name="Freeform 20">
              <a:extLst>
                <a:ext uri="{FF2B5EF4-FFF2-40B4-BE49-F238E27FC236}">
                  <a16:creationId xmlns:a16="http://schemas.microsoft.com/office/drawing/2014/main" id="{4B47A13E-CFFB-493F-8C53-266B8A9D14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3" name="Freeform 21">
              <a:extLst>
                <a:ext uri="{FF2B5EF4-FFF2-40B4-BE49-F238E27FC236}">
                  <a16:creationId xmlns:a16="http://schemas.microsoft.com/office/drawing/2014/main" id="{CFD722CE-8752-4A08-B23F-764AB47DDA8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4" name="Freeform 22">
              <a:extLst>
                <a:ext uri="{FF2B5EF4-FFF2-40B4-BE49-F238E27FC236}">
                  <a16:creationId xmlns:a16="http://schemas.microsoft.com/office/drawing/2014/main" id="{042C13BD-E9AE-4C85-B32E-8913F9B270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5" name="Freeform 23">
              <a:extLst>
                <a:ext uri="{FF2B5EF4-FFF2-40B4-BE49-F238E27FC236}">
                  <a16:creationId xmlns:a16="http://schemas.microsoft.com/office/drawing/2014/main" id="{4598BDC2-ABB1-475A-89A7-29713D01C86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6" name="Freeform 24">
              <a:extLst>
                <a:ext uri="{FF2B5EF4-FFF2-40B4-BE49-F238E27FC236}">
                  <a16:creationId xmlns:a16="http://schemas.microsoft.com/office/drawing/2014/main" id="{2B080B8C-F78B-4171-A1BC-CA5BE0F569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7" name="Freeform 25">
              <a:extLst>
                <a:ext uri="{FF2B5EF4-FFF2-40B4-BE49-F238E27FC236}">
                  <a16:creationId xmlns:a16="http://schemas.microsoft.com/office/drawing/2014/main" id="{71741891-D8A9-46B8-B264-5459DCF9E2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8" name="Freeform 26">
              <a:extLst>
                <a:ext uri="{FF2B5EF4-FFF2-40B4-BE49-F238E27FC236}">
                  <a16:creationId xmlns:a16="http://schemas.microsoft.com/office/drawing/2014/main" id="{A109E82B-1D08-4B6E-9B6C-FE2EC6D533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9" name="Freeform 27">
              <a:extLst>
                <a:ext uri="{FF2B5EF4-FFF2-40B4-BE49-F238E27FC236}">
                  <a16:creationId xmlns:a16="http://schemas.microsoft.com/office/drawing/2014/main" id="{F35E73B8-CFFA-479A-9DE0-5300299D2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0" name="Freeform 28">
              <a:extLst>
                <a:ext uri="{FF2B5EF4-FFF2-40B4-BE49-F238E27FC236}">
                  <a16:creationId xmlns:a16="http://schemas.microsoft.com/office/drawing/2014/main" id="{B0B910CE-9CED-4630-9203-347D1B6D12F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1" name="Freeform 29">
              <a:extLst>
                <a:ext uri="{FF2B5EF4-FFF2-40B4-BE49-F238E27FC236}">
                  <a16:creationId xmlns:a16="http://schemas.microsoft.com/office/drawing/2014/main" id="{D06A4D8D-E038-4ED6-9E80-4E91BA84A5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2" name="Freeform 30">
              <a:extLst>
                <a:ext uri="{FF2B5EF4-FFF2-40B4-BE49-F238E27FC236}">
                  <a16:creationId xmlns:a16="http://schemas.microsoft.com/office/drawing/2014/main" id="{5EC8C817-4C9E-45E8-B74C-729F1C3FB0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3" name="Freeform 31">
              <a:extLst>
                <a:ext uri="{FF2B5EF4-FFF2-40B4-BE49-F238E27FC236}">
                  <a16:creationId xmlns:a16="http://schemas.microsoft.com/office/drawing/2014/main" id="{226556E8-E6A7-4D81-9C6C-A69A8B611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4" name="Freeform 32">
              <a:extLst>
                <a:ext uri="{FF2B5EF4-FFF2-40B4-BE49-F238E27FC236}">
                  <a16:creationId xmlns:a16="http://schemas.microsoft.com/office/drawing/2014/main" id="{BF75F646-19BF-4436-97C0-BE3EBEEF94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5" name="Rectangle 33">
              <a:extLst>
                <a:ext uri="{FF2B5EF4-FFF2-40B4-BE49-F238E27FC236}">
                  <a16:creationId xmlns:a16="http://schemas.microsoft.com/office/drawing/2014/main" id="{222B076E-642A-4E93-8143-3A8D8897532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06" name="Freeform 34">
              <a:extLst>
                <a:ext uri="{FF2B5EF4-FFF2-40B4-BE49-F238E27FC236}">
                  <a16:creationId xmlns:a16="http://schemas.microsoft.com/office/drawing/2014/main" id="{569DC54F-1DCD-40F9-B756-A79C3170C2C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7" name="Freeform 35">
              <a:extLst>
                <a:ext uri="{FF2B5EF4-FFF2-40B4-BE49-F238E27FC236}">
                  <a16:creationId xmlns:a16="http://schemas.microsoft.com/office/drawing/2014/main" id="{D6F49EF9-430E-4A1B-9A18-6C247E71E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8" name="Freeform 36">
              <a:extLst>
                <a:ext uri="{FF2B5EF4-FFF2-40B4-BE49-F238E27FC236}">
                  <a16:creationId xmlns:a16="http://schemas.microsoft.com/office/drawing/2014/main" id="{C94C2930-C094-4CF9-8449-60C7BAE98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9" name="Freeform 37">
              <a:extLst>
                <a:ext uri="{FF2B5EF4-FFF2-40B4-BE49-F238E27FC236}">
                  <a16:creationId xmlns:a16="http://schemas.microsoft.com/office/drawing/2014/main" id="{B4FF864C-97F2-40BD-95D1-E47527BCB2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0" name="Freeform 38">
              <a:extLst>
                <a:ext uri="{FF2B5EF4-FFF2-40B4-BE49-F238E27FC236}">
                  <a16:creationId xmlns:a16="http://schemas.microsoft.com/office/drawing/2014/main" id="{E8804833-F6BB-4F88-BA24-F59429C71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1" name="Freeform 39">
              <a:extLst>
                <a:ext uri="{FF2B5EF4-FFF2-40B4-BE49-F238E27FC236}">
                  <a16:creationId xmlns:a16="http://schemas.microsoft.com/office/drawing/2014/main" id="{29A4A3B0-4E15-432A-92DB-7B9E576010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2" name="Freeform 40">
              <a:extLst>
                <a:ext uri="{FF2B5EF4-FFF2-40B4-BE49-F238E27FC236}">
                  <a16:creationId xmlns:a16="http://schemas.microsoft.com/office/drawing/2014/main" id="{3CAB34B1-2BFA-44A9-AC3E-D300B30B75A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3" name="Freeform 41">
              <a:extLst>
                <a:ext uri="{FF2B5EF4-FFF2-40B4-BE49-F238E27FC236}">
                  <a16:creationId xmlns:a16="http://schemas.microsoft.com/office/drawing/2014/main" id="{F92527C9-EADB-4C47-BA6A-E70AC9FEC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4" name="Freeform 42">
              <a:extLst>
                <a:ext uri="{FF2B5EF4-FFF2-40B4-BE49-F238E27FC236}">
                  <a16:creationId xmlns:a16="http://schemas.microsoft.com/office/drawing/2014/main" id="{B9808241-C113-44CB-810B-CCBA189552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5" name="Freeform 43">
              <a:extLst>
                <a:ext uri="{FF2B5EF4-FFF2-40B4-BE49-F238E27FC236}">
                  <a16:creationId xmlns:a16="http://schemas.microsoft.com/office/drawing/2014/main" id="{67AEC938-B302-4DA0-9A63-39F2BC34A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6" name="Freeform 44">
              <a:extLst>
                <a:ext uri="{FF2B5EF4-FFF2-40B4-BE49-F238E27FC236}">
                  <a16:creationId xmlns:a16="http://schemas.microsoft.com/office/drawing/2014/main" id="{4A1D4FCF-06B8-4AD3-A750-2B6C298C2E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7" name="Rectangle 45">
              <a:extLst>
                <a:ext uri="{FF2B5EF4-FFF2-40B4-BE49-F238E27FC236}">
                  <a16:creationId xmlns:a16="http://schemas.microsoft.com/office/drawing/2014/main" id="{B99F5A7E-1A7F-43C2-AC7A-A1B877D0ADE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18" name="Freeform 46">
              <a:extLst>
                <a:ext uri="{FF2B5EF4-FFF2-40B4-BE49-F238E27FC236}">
                  <a16:creationId xmlns:a16="http://schemas.microsoft.com/office/drawing/2014/main" id="{5B2DDAA2-7B26-47EF-B7D6-B00B653B36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9" name="Freeform 47">
              <a:extLst>
                <a:ext uri="{FF2B5EF4-FFF2-40B4-BE49-F238E27FC236}">
                  <a16:creationId xmlns:a16="http://schemas.microsoft.com/office/drawing/2014/main" id="{7050BAA0-A0C9-4670-B76F-CC87679BC8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0" name="Freeform 48">
              <a:extLst>
                <a:ext uri="{FF2B5EF4-FFF2-40B4-BE49-F238E27FC236}">
                  <a16:creationId xmlns:a16="http://schemas.microsoft.com/office/drawing/2014/main" id="{296F765D-D9A6-4D73-88D8-0DCC5012BF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1" name="Freeform 49">
              <a:extLst>
                <a:ext uri="{FF2B5EF4-FFF2-40B4-BE49-F238E27FC236}">
                  <a16:creationId xmlns:a16="http://schemas.microsoft.com/office/drawing/2014/main" id="{30C0F78F-AC50-4DFA-B5A8-A68422EC0B0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2" name="Freeform 50">
              <a:extLst>
                <a:ext uri="{FF2B5EF4-FFF2-40B4-BE49-F238E27FC236}">
                  <a16:creationId xmlns:a16="http://schemas.microsoft.com/office/drawing/2014/main" id="{E8AD708C-6C0A-458D-A623-7669B917864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3" name="Freeform 51">
              <a:extLst>
                <a:ext uri="{FF2B5EF4-FFF2-40B4-BE49-F238E27FC236}">
                  <a16:creationId xmlns:a16="http://schemas.microsoft.com/office/drawing/2014/main" id="{2F29497E-2528-4481-99BB-8336C16E41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4" name="Freeform 52">
              <a:extLst>
                <a:ext uri="{FF2B5EF4-FFF2-40B4-BE49-F238E27FC236}">
                  <a16:creationId xmlns:a16="http://schemas.microsoft.com/office/drawing/2014/main" id="{30DD109A-0A1F-4554-A865-B1062C525D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5" name="Freeform 53">
              <a:extLst>
                <a:ext uri="{FF2B5EF4-FFF2-40B4-BE49-F238E27FC236}">
                  <a16:creationId xmlns:a16="http://schemas.microsoft.com/office/drawing/2014/main" id="{39A1957F-65F0-4D6E-9F75-09614FFAC4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6" name="Freeform 54">
              <a:extLst>
                <a:ext uri="{FF2B5EF4-FFF2-40B4-BE49-F238E27FC236}">
                  <a16:creationId xmlns:a16="http://schemas.microsoft.com/office/drawing/2014/main" id="{B4F4BB93-11B2-400C-9549-C7FB7BF711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7" name="Freeform 55">
              <a:extLst>
                <a:ext uri="{FF2B5EF4-FFF2-40B4-BE49-F238E27FC236}">
                  <a16:creationId xmlns:a16="http://schemas.microsoft.com/office/drawing/2014/main" id="{04B086A3-C06F-4862-A8A0-DB01FF3DD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8" name="Freeform 56">
              <a:extLst>
                <a:ext uri="{FF2B5EF4-FFF2-40B4-BE49-F238E27FC236}">
                  <a16:creationId xmlns:a16="http://schemas.microsoft.com/office/drawing/2014/main" id="{9202F0E1-86CF-4652-AA29-E284146476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9" name="Freeform 57">
              <a:extLst>
                <a:ext uri="{FF2B5EF4-FFF2-40B4-BE49-F238E27FC236}">
                  <a16:creationId xmlns:a16="http://schemas.microsoft.com/office/drawing/2014/main" id="{8887D0AB-0624-47E1-906E-6686FA7DE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0" name="Freeform 58">
              <a:extLst>
                <a:ext uri="{FF2B5EF4-FFF2-40B4-BE49-F238E27FC236}">
                  <a16:creationId xmlns:a16="http://schemas.microsoft.com/office/drawing/2014/main" id="{F54439EF-914B-4744-A1D7-FBD89813CB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6" name="Nadpis 5">
            <a:extLst>
              <a:ext uri="{FF2B5EF4-FFF2-40B4-BE49-F238E27FC236}">
                <a16:creationId xmlns:a16="http://schemas.microsoft.com/office/drawing/2014/main" id="{C40C6E66-6559-40F9-9E1B-3590D4C35045}"/>
              </a:ext>
            </a:extLst>
          </p:cNvPr>
          <p:cNvSpPr>
            <a:spLocks noGrp="1"/>
          </p:cNvSpPr>
          <p:nvPr>
            <p:ph type="title"/>
          </p:nvPr>
        </p:nvSpPr>
        <p:spPr>
          <a:xfrm>
            <a:off x="8057397" y="1113282"/>
            <a:ext cx="3489569" cy="2396681"/>
          </a:xfrm>
        </p:spPr>
        <p:txBody>
          <a:bodyPr vert="horz" lIns="91440" tIns="45720" rIns="91440" bIns="45720" rtlCol="0" anchor="b">
            <a:normAutofit/>
          </a:bodyPr>
          <a:lstStyle/>
          <a:p>
            <a:r>
              <a:rPr lang="en-US" sz="2800"/>
              <a:t>Jiří Mahen: </a:t>
            </a:r>
            <a:r>
              <a:rPr lang="en-US" sz="2800" i="1"/>
              <a:t>Rybářská knížka</a:t>
            </a:r>
            <a:br>
              <a:rPr lang="en-US" sz="2800"/>
            </a:br>
            <a:r>
              <a:rPr lang="en-US" sz="2800"/>
              <a:t>https://web2.mlp.cz/koweb/00/04/12/21/21/rybarska_knizka.pdf</a:t>
            </a:r>
            <a:endParaRPr lang="en-US" sz="2800" dirty="0"/>
          </a:p>
        </p:txBody>
      </p:sp>
      <p:sp>
        <p:nvSpPr>
          <p:cNvPr id="132" name="Round Diagonal Corner Rectangle 6">
            <a:extLst>
              <a:ext uri="{FF2B5EF4-FFF2-40B4-BE49-F238E27FC236}">
                <a16:creationId xmlns:a16="http://schemas.microsoft.com/office/drawing/2014/main" id="{EA9B643B-B316-4296-9F79-F2E085080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ek 4" descr="Obsah obrázku text, interiér, noviny, snímek obrazovky&#10;&#10;Popis byl vytvořen automaticky">
            <a:extLst>
              <a:ext uri="{FF2B5EF4-FFF2-40B4-BE49-F238E27FC236}">
                <a16:creationId xmlns:a16="http://schemas.microsoft.com/office/drawing/2014/main" id="{4ADC0EAF-8FF2-4444-8B31-D42B043BEDA7}"/>
              </a:ext>
            </a:extLst>
          </p:cNvPr>
          <p:cNvPicPr>
            <a:picLocks noChangeAspect="1"/>
          </p:cNvPicPr>
          <p:nvPr/>
        </p:nvPicPr>
        <p:blipFill rotWithShape="1">
          <a:blip r:embed="rId4"/>
          <a:srcRect t="6701" b="3347"/>
          <a:stretch/>
        </p:blipFill>
        <p:spPr>
          <a:xfrm>
            <a:off x="1118988" y="1136606"/>
            <a:ext cx="6112382" cy="4577297"/>
          </a:xfrm>
          <a:prstGeom prst="rect">
            <a:avLst/>
          </a:prstGeom>
        </p:spPr>
      </p:pic>
    </p:spTree>
    <p:extLst>
      <p:ext uri="{BB962C8B-B14F-4D97-AF65-F5344CB8AC3E}">
        <p14:creationId xmlns:p14="http://schemas.microsoft.com/office/powerpoint/2010/main" val="48105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E3E5A37D-F1C4-4145-9085-A0A5A9951D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useBgFill="1">
        <p:nvSpPr>
          <p:cNvPr id="20" name="Rectangle 19">
            <a:extLst>
              <a:ext uri="{FF2B5EF4-FFF2-40B4-BE49-F238E27FC236}">
                <a16:creationId xmlns:a16="http://schemas.microsoft.com/office/drawing/2014/main" id="{392C7167-368D-444E-9E47-2E8891515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 Diagonal Corner Rectangle 6">
            <a:extLst>
              <a:ext uri="{FF2B5EF4-FFF2-40B4-BE49-F238E27FC236}">
                <a16:creationId xmlns:a16="http://schemas.microsoft.com/office/drawing/2014/main" id="{F2748E73-80C5-425F-913B-7742A712C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1680" y="808057"/>
            <a:ext cx="9370695" cy="5234394"/>
          </a:xfrm>
          <a:prstGeom prst="round2DiagRect">
            <a:avLst>
              <a:gd name="adj1" fmla="val 6185"/>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EC8459A0-4A67-4667-8375-3C1891D63C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2281238" cy="5289551"/>
            <a:chOff x="0" y="-1"/>
            <a:chExt cx="2281238" cy="5289551"/>
          </a:xfrm>
        </p:grpSpPr>
        <p:sp>
          <p:nvSpPr>
            <p:cNvPr id="25" name="Rectangle 24">
              <a:extLst>
                <a:ext uri="{FF2B5EF4-FFF2-40B4-BE49-F238E27FC236}">
                  <a16:creationId xmlns:a16="http://schemas.microsoft.com/office/drawing/2014/main" id="{504FC121-DD1C-42A3-8F46-7B66D4FB2D8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2"/>
              <a:ext cx="23813" cy="2181225"/>
            </a:xfrm>
            <a:prstGeom prst="rect">
              <a:avLst/>
            </a:pr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6" name="Freeform 6">
              <a:extLst>
                <a:ext uri="{FF2B5EF4-FFF2-40B4-BE49-F238E27FC236}">
                  <a16:creationId xmlns:a16="http://schemas.microsoft.com/office/drawing/2014/main" id="{F347BD5B-E7F7-42FE-8415-821E0F5D505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7">
              <a:extLst>
                <a:ext uri="{FF2B5EF4-FFF2-40B4-BE49-F238E27FC236}">
                  <a16:creationId xmlns:a16="http://schemas.microsoft.com/office/drawing/2014/main" id="{DBF7E89B-D667-41E9-B91C-82C84F775B5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7"/>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Rectangle 27">
              <a:extLst>
                <a:ext uri="{FF2B5EF4-FFF2-40B4-BE49-F238E27FC236}">
                  <a16:creationId xmlns:a16="http://schemas.microsoft.com/office/drawing/2014/main" id="{384697C2-C67C-40B8-8AB5-64BA0855BA0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4"/>
              <a:ext cx="28575" cy="4481513"/>
            </a:xfrm>
            <a:prstGeom prst="rect">
              <a:avLst/>
            </a:pr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9" name="Freeform 9">
              <a:extLst>
                <a:ext uri="{FF2B5EF4-FFF2-40B4-BE49-F238E27FC236}">
                  <a16:creationId xmlns:a16="http://schemas.microsoft.com/office/drawing/2014/main" id="{62248432-9BC6-49AA-8170-93E7B544A3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10">
              <a:extLst>
                <a:ext uri="{FF2B5EF4-FFF2-40B4-BE49-F238E27FC236}">
                  <a16:creationId xmlns:a16="http://schemas.microsoft.com/office/drawing/2014/main" id="{AB1EC22E-A4E2-40C5-822E-C44162C19D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4"/>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11">
              <a:extLst>
                <a:ext uri="{FF2B5EF4-FFF2-40B4-BE49-F238E27FC236}">
                  <a16:creationId xmlns:a16="http://schemas.microsoft.com/office/drawing/2014/main" id="{0FB86F8F-0996-471C-B2CB-EA73B713BC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7"/>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12">
              <a:extLst>
                <a:ext uri="{FF2B5EF4-FFF2-40B4-BE49-F238E27FC236}">
                  <a16:creationId xmlns:a16="http://schemas.microsoft.com/office/drawing/2014/main" id="{68558584-C3BC-439A-94D0-AC7258BBCB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2"/>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13">
              <a:extLst>
                <a:ext uri="{FF2B5EF4-FFF2-40B4-BE49-F238E27FC236}">
                  <a16:creationId xmlns:a16="http://schemas.microsoft.com/office/drawing/2014/main" id="{61C9978A-EC3E-429A-A984-A054F60607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4"/>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14">
              <a:extLst>
                <a:ext uri="{FF2B5EF4-FFF2-40B4-BE49-F238E27FC236}">
                  <a16:creationId xmlns:a16="http://schemas.microsoft.com/office/drawing/2014/main" id="{D4899F73-4FB6-4D9D-B775-C922AD2FE1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1"/>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15">
              <a:extLst>
                <a:ext uri="{FF2B5EF4-FFF2-40B4-BE49-F238E27FC236}">
                  <a16:creationId xmlns:a16="http://schemas.microsoft.com/office/drawing/2014/main" id="{4FC63266-65BB-4ED1-BF70-4B6426F37A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16">
              <a:extLst>
                <a:ext uri="{FF2B5EF4-FFF2-40B4-BE49-F238E27FC236}">
                  <a16:creationId xmlns:a16="http://schemas.microsoft.com/office/drawing/2014/main" id="{FAADEE34-87D6-49F7-BD7C-6E9B4A15C2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17">
              <a:extLst>
                <a:ext uri="{FF2B5EF4-FFF2-40B4-BE49-F238E27FC236}">
                  <a16:creationId xmlns:a16="http://schemas.microsoft.com/office/drawing/2014/main" id="{EEF15212-62A9-4C7D-8E44-A8EE702C2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2"/>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18">
              <a:extLst>
                <a:ext uri="{FF2B5EF4-FFF2-40B4-BE49-F238E27FC236}">
                  <a16:creationId xmlns:a16="http://schemas.microsoft.com/office/drawing/2014/main" id="{AA9CD605-9A47-422D-B59B-EF520819CA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49"/>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19">
              <a:extLst>
                <a:ext uri="{FF2B5EF4-FFF2-40B4-BE49-F238E27FC236}">
                  <a16:creationId xmlns:a16="http://schemas.microsoft.com/office/drawing/2014/main" id="{84697520-ED42-45DF-808D-08406E6D71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2"/>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20">
              <a:extLst>
                <a:ext uri="{FF2B5EF4-FFF2-40B4-BE49-F238E27FC236}">
                  <a16:creationId xmlns:a16="http://schemas.microsoft.com/office/drawing/2014/main" id="{5B77A4A4-2564-4FCD-AAB6-EF5928FC04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Freeform 21">
              <a:extLst>
                <a:ext uri="{FF2B5EF4-FFF2-40B4-BE49-F238E27FC236}">
                  <a16:creationId xmlns:a16="http://schemas.microsoft.com/office/drawing/2014/main" id="{FBA27082-4F5A-4B4B-9E9F-08D99C377C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Freeform 24">
              <a:extLst>
                <a:ext uri="{FF2B5EF4-FFF2-40B4-BE49-F238E27FC236}">
                  <a16:creationId xmlns:a16="http://schemas.microsoft.com/office/drawing/2014/main" id="{F9FB517D-15AF-4171-A924-F788CCD86D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7"/>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25">
              <a:extLst>
                <a:ext uri="{FF2B5EF4-FFF2-40B4-BE49-F238E27FC236}">
                  <a16:creationId xmlns:a16="http://schemas.microsoft.com/office/drawing/2014/main" id="{5A4DA561-E7F6-472E-BFF7-56F5699D0A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2"/>
              <a:ext cx="133350" cy="266700"/>
            </a:xfrm>
            <a:custGeom>
              <a:avLst/>
              <a:gdLst/>
              <a:ahLst/>
              <a:cxnLst/>
              <a:rect l="0" t="0" r="r" b="b"/>
              <a:pathLst>
                <a:path w="84" h="168">
                  <a:moveTo>
                    <a:pt x="69" y="168"/>
                  </a:moveTo>
                  <a:lnTo>
                    <a:pt x="0" y="6"/>
                  </a:lnTo>
                  <a:lnTo>
                    <a:pt x="12" y="0"/>
                  </a:lnTo>
                  <a:lnTo>
                    <a:pt x="84" y="162"/>
                  </a:lnTo>
                  <a:lnTo>
                    <a:pt x="69" y="168"/>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26">
              <a:extLst>
                <a:ext uri="{FF2B5EF4-FFF2-40B4-BE49-F238E27FC236}">
                  <a16:creationId xmlns:a16="http://schemas.microsoft.com/office/drawing/2014/main" id="{4116AD74-7050-406D-B9C6-0E093DE25D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4"/>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27">
              <a:extLst>
                <a:ext uri="{FF2B5EF4-FFF2-40B4-BE49-F238E27FC236}">
                  <a16:creationId xmlns:a16="http://schemas.microsoft.com/office/drawing/2014/main" id="{39704B7F-8302-4393-87BA-5FE1F1D53E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49"/>
              <a:ext cx="133350" cy="269875"/>
            </a:xfrm>
            <a:custGeom>
              <a:avLst/>
              <a:gdLst/>
              <a:ahLst/>
              <a:cxnLst/>
              <a:rect l="0" t="0" r="r" b="b"/>
              <a:pathLst>
                <a:path w="84" h="170">
                  <a:moveTo>
                    <a:pt x="12" y="170"/>
                  </a:moveTo>
                  <a:lnTo>
                    <a:pt x="0" y="164"/>
                  </a:lnTo>
                  <a:lnTo>
                    <a:pt x="69" y="0"/>
                  </a:lnTo>
                  <a:lnTo>
                    <a:pt x="84" y="6"/>
                  </a:lnTo>
                  <a:lnTo>
                    <a:pt x="12" y="170"/>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28">
              <a:extLst>
                <a:ext uri="{FF2B5EF4-FFF2-40B4-BE49-F238E27FC236}">
                  <a16:creationId xmlns:a16="http://schemas.microsoft.com/office/drawing/2014/main" id="{327F5C12-23E8-4541-978B-A3FFC6C383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29">
              <a:extLst>
                <a:ext uri="{FF2B5EF4-FFF2-40B4-BE49-F238E27FC236}">
                  <a16:creationId xmlns:a16="http://schemas.microsoft.com/office/drawing/2014/main" id="{457E0D75-3FEF-4F4D-B77A-61B2EE068F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2"/>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 name="Freeform 36">
              <a:extLst>
                <a:ext uri="{FF2B5EF4-FFF2-40B4-BE49-F238E27FC236}">
                  <a16:creationId xmlns:a16="http://schemas.microsoft.com/office/drawing/2014/main" id="{1771F493-916F-4369-AB59-3959D6FFE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2"/>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37">
              <a:extLst>
                <a:ext uri="{FF2B5EF4-FFF2-40B4-BE49-F238E27FC236}">
                  <a16:creationId xmlns:a16="http://schemas.microsoft.com/office/drawing/2014/main" id="{C3BC1B88-E51E-4022-866F-91F3DA2F71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7"/>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38">
              <a:extLst>
                <a:ext uri="{FF2B5EF4-FFF2-40B4-BE49-F238E27FC236}">
                  <a16:creationId xmlns:a16="http://schemas.microsoft.com/office/drawing/2014/main" id="{AA772B23-B946-4213-92DD-12C4DAEBC6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2"/>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 name="Freeform 39">
              <a:extLst>
                <a:ext uri="{FF2B5EF4-FFF2-40B4-BE49-F238E27FC236}">
                  <a16:creationId xmlns:a16="http://schemas.microsoft.com/office/drawing/2014/main" id="{82847A30-DCA3-4885-8D66-D63513983D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2"/>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2" name="Freeform 40">
              <a:extLst>
                <a:ext uri="{FF2B5EF4-FFF2-40B4-BE49-F238E27FC236}">
                  <a16:creationId xmlns:a16="http://schemas.microsoft.com/office/drawing/2014/main" id="{DFF0EA02-510D-4D5F-89CE-440F347005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7"/>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3" name="Freeform 41">
              <a:extLst>
                <a:ext uri="{FF2B5EF4-FFF2-40B4-BE49-F238E27FC236}">
                  <a16:creationId xmlns:a16="http://schemas.microsoft.com/office/drawing/2014/main" id="{095A6A1F-4881-4C5A-931E-BB6A7786C3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7"/>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4" name="Freeform 42">
              <a:extLst>
                <a:ext uri="{FF2B5EF4-FFF2-40B4-BE49-F238E27FC236}">
                  <a16:creationId xmlns:a16="http://schemas.microsoft.com/office/drawing/2014/main" id="{92BA463E-7556-418B-A878-F7672ECA04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4"/>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5" name="Freeform 43">
              <a:extLst>
                <a:ext uri="{FF2B5EF4-FFF2-40B4-BE49-F238E27FC236}">
                  <a16:creationId xmlns:a16="http://schemas.microsoft.com/office/drawing/2014/main" id="{19E413E4-DE86-45D9-9F12-DE8751C98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7"/>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6" name="Freeform 44">
              <a:extLst>
                <a:ext uri="{FF2B5EF4-FFF2-40B4-BE49-F238E27FC236}">
                  <a16:creationId xmlns:a16="http://schemas.microsoft.com/office/drawing/2014/main" id="{99DD4B37-45ED-49ED-A184-E756E5375E1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4"/>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7" name="Freeform 57">
              <a:extLst>
                <a:ext uri="{FF2B5EF4-FFF2-40B4-BE49-F238E27FC236}">
                  <a16:creationId xmlns:a16="http://schemas.microsoft.com/office/drawing/2014/main" id="{8F64D9A0-F049-4558-81E6-A56D963847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4"/>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8" name="Freeform 58">
              <a:extLst>
                <a:ext uri="{FF2B5EF4-FFF2-40B4-BE49-F238E27FC236}">
                  <a16:creationId xmlns:a16="http://schemas.microsoft.com/office/drawing/2014/main" id="{07949EC0-5240-45A7-A771-003EF95D362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2"/>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pic>
        <p:nvPicPr>
          <p:cNvPr id="3" name="Obrázek 2">
            <a:extLst>
              <a:ext uri="{FF2B5EF4-FFF2-40B4-BE49-F238E27FC236}">
                <a16:creationId xmlns:a16="http://schemas.microsoft.com/office/drawing/2014/main" id="{72C17340-B7DC-406E-B116-62B5FD1E7023}"/>
              </a:ext>
            </a:extLst>
          </p:cNvPr>
          <p:cNvPicPr>
            <a:picLocks noChangeAspect="1"/>
          </p:cNvPicPr>
          <p:nvPr/>
        </p:nvPicPr>
        <p:blipFill rotWithShape="1">
          <a:blip r:embed="rId4"/>
          <a:srcRect t="4164"/>
          <a:stretch/>
        </p:blipFill>
        <p:spPr>
          <a:xfrm>
            <a:off x="2333412" y="1136606"/>
            <a:ext cx="8723567" cy="4577297"/>
          </a:xfrm>
          <a:prstGeom prst="rect">
            <a:avLst/>
          </a:prstGeom>
        </p:spPr>
      </p:pic>
      <p:sp>
        <p:nvSpPr>
          <p:cNvPr id="4" name="TextovéPole 3">
            <a:extLst>
              <a:ext uri="{FF2B5EF4-FFF2-40B4-BE49-F238E27FC236}">
                <a16:creationId xmlns:a16="http://schemas.microsoft.com/office/drawing/2014/main" id="{84BBA8E0-D64D-4ACE-813B-61361E94A8B8}"/>
              </a:ext>
            </a:extLst>
          </p:cNvPr>
          <p:cNvSpPr txBox="1"/>
          <p:nvPr/>
        </p:nvSpPr>
        <p:spPr>
          <a:xfrm>
            <a:off x="6096000" y="6213921"/>
            <a:ext cx="4677103" cy="369332"/>
          </a:xfrm>
          <a:prstGeom prst="rect">
            <a:avLst/>
          </a:prstGeom>
          <a:noFill/>
        </p:spPr>
        <p:txBody>
          <a:bodyPr wrap="square" rtlCol="0">
            <a:spAutoFit/>
          </a:bodyPr>
          <a:lstStyle/>
          <a:p>
            <a:r>
              <a:rPr lang="cs-CZ" dirty="0"/>
              <a:t>Jiří Mahen: </a:t>
            </a:r>
            <a:r>
              <a:rPr lang="cs-CZ" i="1" dirty="0"/>
              <a:t>Husa na provázku</a:t>
            </a:r>
            <a:r>
              <a:rPr lang="cs-CZ" dirty="0"/>
              <a:t>, 1925</a:t>
            </a:r>
          </a:p>
        </p:txBody>
      </p:sp>
    </p:spTree>
    <p:extLst>
      <p:ext uri="{BB962C8B-B14F-4D97-AF65-F5344CB8AC3E}">
        <p14:creationId xmlns:p14="http://schemas.microsoft.com/office/powerpoint/2010/main" val="3629463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173" name="Rectangle 172">
            <a:extLst>
              <a:ext uri="{FF2B5EF4-FFF2-40B4-BE49-F238E27FC236}">
                <a16:creationId xmlns:a16="http://schemas.microsoft.com/office/drawing/2014/main" id="{192B8624-5BD5-46EC-A302-B4465CF1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23187AA2-14F9-4110-A7BA-B834BA987D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538554" cy="5897880"/>
          </a:xfrm>
          <a:prstGeom prst="rect">
            <a:avLst/>
          </a:prstGeom>
          <a:solidFill>
            <a:srgbClr val="FFFFFF"/>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rázek 1">
            <a:extLst>
              <a:ext uri="{FF2B5EF4-FFF2-40B4-BE49-F238E27FC236}">
                <a16:creationId xmlns:a16="http://schemas.microsoft.com/office/drawing/2014/main" id="{2139A06C-ACEF-449C-A633-470B3A936A7C}"/>
              </a:ext>
            </a:extLst>
          </p:cNvPr>
          <p:cNvPicPr>
            <a:picLocks noChangeAspect="1"/>
          </p:cNvPicPr>
          <p:nvPr/>
        </p:nvPicPr>
        <p:blipFill rotWithShape="1">
          <a:blip r:embed="rId3"/>
          <a:srcRect r="-1" b="8862"/>
          <a:stretch/>
        </p:blipFill>
        <p:spPr>
          <a:xfrm>
            <a:off x="643467" y="643467"/>
            <a:ext cx="5211232" cy="5571066"/>
          </a:xfrm>
          <a:prstGeom prst="rect">
            <a:avLst/>
          </a:prstGeom>
        </p:spPr>
      </p:pic>
      <p:sp>
        <p:nvSpPr>
          <p:cNvPr id="177" name="Rectangle 176">
            <a:extLst>
              <a:ext uri="{FF2B5EF4-FFF2-40B4-BE49-F238E27FC236}">
                <a16:creationId xmlns:a16="http://schemas.microsoft.com/office/drawing/2014/main" id="{6DAF099E-6B41-4E52-8330-51D0A49569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3" y="480057"/>
            <a:ext cx="5538554" cy="5897880"/>
          </a:xfrm>
          <a:prstGeom prst="rect">
            <a:avLst/>
          </a:prstGeom>
          <a:solidFill>
            <a:srgbClr val="FFFFFF"/>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ázek 2">
            <a:extLst>
              <a:ext uri="{FF2B5EF4-FFF2-40B4-BE49-F238E27FC236}">
                <a16:creationId xmlns:a16="http://schemas.microsoft.com/office/drawing/2014/main" id="{AE5CE143-D561-4FEC-BC5E-1A5C120811D1}"/>
              </a:ext>
            </a:extLst>
          </p:cNvPr>
          <p:cNvPicPr>
            <a:picLocks noChangeAspect="1"/>
          </p:cNvPicPr>
          <p:nvPr/>
        </p:nvPicPr>
        <p:blipFill rotWithShape="1">
          <a:blip r:embed="rId4"/>
          <a:srcRect t="15402" b="4152"/>
          <a:stretch/>
        </p:blipFill>
        <p:spPr>
          <a:xfrm>
            <a:off x="6342888" y="640924"/>
            <a:ext cx="5211232" cy="5571066"/>
          </a:xfrm>
          <a:prstGeom prst="rect">
            <a:avLst/>
          </a:prstGeom>
        </p:spPr>
      </p:pic>
      <p:sp>
        <p:nvSpPr>
          <p:cNvPr id="4" name="TextovéPole 3">
            <a:extLst>
              <a:ext uri="{FF2B5EF4-FFF2-40B4-BE49-F238E27FC236}">
                <a16:creationId xmlns:a16="http://schemas.microsoft.com/office/drawing/2014/main" id="{03ECE034-008A-4732-BEAD-6AE13C9AEDDF}"/>
              </a:ext>
            </a:extLst>
          </p:cNvPr>
          <p:cNvSpPr txBox="1"/>
          <p:nvPr/>
        </p:nvSpPr>
        <p:spPr>
          <a:xfrm>
            <a:off x="8057397" y="1113282"/>
            <a:ext cx="3489569" cy="2396681"/>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endParaRPr lang="en-US" sz="4400" cap="all" dirty="0">
              <a:latin typeface="+mj-lt"/>
              <a:ea typeface="+mj-ea"/>
              <a:cs typeface="+mj-cs"/>
            </a:endParaRPr>
          </a:p>
        </p:txBody>
      </p:sp>
    </p:spTree>
    <p:extLst>
      <p:ext uri="{BB962C8B-B14F-4D97-AF65-F5344CB8AC3E}">
        <p14:creationId xmlns:p14="http://schemas.microsoft.com/office/powerpoint/2010/main" val="2431809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D6D4B6-2036-4AA0-A62A-F59F3B76BCBB}"/>
              </a:ext>
            </a:extLst>
          </p:cNvPr>
          <p:cNvSpPr>
            <a:spLocks noGrp="1"/>
          </p:cNvSpPr>
          <p:nvPr>
            <p:ph type="title"/>
          </p:nvPr>
        </p:nvSpPr>
        <p:spPr/>
        <p:txBody>
          <a:bodyPr/>
          <a:lstStyle/>
          <a:p>
            <a:r>
              <a:rPr lang="cs-CZ" dirty="0"/>
              <a:t>Jiří </a:t>
            </a:r>
            <a:r>
              <a:rPr lang="cs-CZ" dirty="0" err="1"/>
              <a:t>mahen</a:t>
            </a:r>
            <a:r>
              <a:rPr lang="cs-CZ" dirty="0"/>
              <a:t> (1882-1939)</a:t>
            </a:r>
          </a:p>
        </p:txBody>
      </p:sp>
      <p:sp>
        <p:nvSpPr>
          <p:cNvPr id="3" name="Zástupný obsah 2">
            <a:extLst>
              <a:ext uri="{FF2B5EF4-FFF2-40B4-BE49-F238E27FC236}">
                <a16:creationId xmlns:a16="http://schemas.microsoft.com/office/drawing/2014/main" id="{2F34C36E-93DA-4431-B8B2-3F101E577A62}"/>
              </a:ext>
            </a:extLst>
          </p:cNvPr>
          <p:cNvSpPr>
            <a:spLocks noGrp="1"/>
          </p:cNvSpPr>
          <p:nvPr>
            <p:ph idx="1"/>
          </p:nvPr>
        </p:nvSpPr>
        <p:spPr/>
        <p:txBody>
          <a:bodyPr>
            <a:normAutofit fontScale="92500"/>
          </a:bodyPr>
          <a:lstStyle/>
          <a:p>
            <a:r>
              <a:rPr lang="cs-CZ" dirty="0"/>
              <a:t>Antonín Vančura</a:t>
            </a:r>
          </a:p>
          <a:p>
            <a:r>
              <a:rPr lang="cs-CZ" dirty="0"/>
              <a:t>Básník, spisovatel, dramatik, dramaturg, knihovník, literární a divadelní kritik, rybář</a:t>
            </a:r>
          </a:p>
          <a:p>
            <a:r>
              <a:rPr lang="cs-CZ" dirty="0"/>
              <a:t>Studium češtiny a němčiny, profesor na gymnáziu a obchodní škole</a:t>
            </a:r>
          </a:p>
          <a:p>
            <a:r>
              <a:rPr lang="cs-CZ" dirty="0"/>
              <a:t>Novinář (Lidové noviny) – kritické reflexe brněnského divadla v letech 1911-1915</a:t>
            </a:r>
          </a:p>
          <a:p>
            <a:r>
              <a:rPr lang="cs-CZ" dirty="0"/>
              <a:t>Spolupodílel se na formování kulturního života v Brně: knihovník (od 1921), dramaturg ND v Brně (1918-1922), pedagog na Konzervatoři (1920-1924)</a:t>
            </a:r>
          </a:p>
          <a:p>
            <a:endParaRPr lang="cs-CZ" dirty="0"/>
          </a:p>
          <a:p>
            <a:endParaRPr lang="cs-CZ" dirty="0"/>
          </a:p>
        </p:txBody>
      </p:sp>
    </p:spTree>
    <p:extLst>
      <p:ext uri="{BB962C8B-B14F-4D97-AF65-F5344CB8AC3E}">
        <p14:creationId xmlns:p14="http://schemas.microsoft.com/office/powerpoint/2010/main" val="1566816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95204458-D646-4444-BE6C-475D41326B62}"/>
              </a:ext>
            </a:extLst>
          </p:cNvPr>
          <p:cNvPicPr>
            <a:picLocks noChangeAspect="1"/>
          </p:cNvPicPr>
          <p:nvPr/>
        </p:nvPicPr>
        <p:blipFill>
          <a:blip r:embed="rId2"/>
          <a:stretch>
            <a:fillRect/>
          </a:stretch>
        </p:blipFill>
        <p:spPr>
          <a:xfrm>
            <a:off x="1530804" y="704513"/>
            <a:ext cx="7047139" cy="4887002"/>
          </a:xfrm>
          <a:prstGeom prst="rect">
            <a:avLst/>
          </a:prstGeom>
        </p:spPr>
      </p:pic>
      <p:sp>
        <p:nvSpPr>
          <p:cNvPr id="3" name="TextovéPole 2">
            <a:extLst>
              <a:ext uri="{FF2B5EF4-FFF2-40B4-BE49-F238E27FC236}">
                <a16:creationId xmlns:a16="http://schemas.microsoft.com/office/drawing/2014/main" id="{59F749CF-169C-45DF-B9CB-99B3E2636E0A}"/>
              </a:ext>
            </a:extLst>
          </p:cNvPr>
          <p:cNvSpPr txBox="1"/>
          <p:nvPr/>
        </p:nvSpPr>
        <p:spPr>
          <a:xfrm>
            <a:off x="2982686" y="5976257"/>
            <a:ext cx="5943600" cy="369332"/>
          </a:xfrm>
          <a:prstGeom prst="rect">
            <a:avLst/>
          </a:prstGeom>
          <a:noFill/>
        </p:spPr>
        <p:txBody>
          <a:bodyPr wrap="square" rtlCol="0">
            <a:spAutoFit/>
          </a:bodyPr>
          <a:lstStyle/>
          <a:p>
            <a:r>
              <a:rPr lang="cs-CZ" dirty="0"/>
              <a:t>Městská knihovna v Brně</a:t>
            </a:r>
          </a:p>
        </p:txBody>
      </p:sp>
      <p:sp>
        <p:nvSpPr>
          <p:cNvPr id="4" name="TextovéPole 3">
            <a:extLst>
              <a:ext uri="{FF2B5EF4-FFF2-40B4-BE49-F238E27FC236}">
                <a16:creationId xmlns:a16="http://schemas.microsoft.com/office/drawing/2014/main" id="{C13B6DCB-7772-44D0-952F-A50765C4CC06}"/>
              </a:ext>
            </a:extLst>
          </p:cNvPr>
          <p:cNvSpPr txBox="1"/>
          <p:nvPr/>
        </p:nvSpPr>
        <p:spPr>
          <a:xfrm>
            <a:off x="9015549" y="197346"/>
            <a:ext cx="2677885" cy="6463308"/>
          </a:xfrm>
          <a:prstGeom prst="rect">
            <a:avLst/>
          </a:prstGeom>
          <a:noFill/>
        </p:spPr>
        <p:txBody>
          <a:bodyPr wrap="square" rtlCol="0">
            <a:spAutoFit/>
          </a:bodyPr>
          <a:lstStyle/>
          <a:p>
            <a:r>
              <a:rPr lang="cs-CZ" dirty="0"/>
              <a:t>1921 jmenován knihovníkem</a:t>
            </a:r>
          </a:p>
          <a:p>
            <a:r>
              <a:rPr lang="cs-CZ" dirty="0"/>
              <a:t>Ve dvacítce "knihovnických pohádek", které uveřejňoval v letech 1926-27 pod pseudonymem Zelená maska v Rozpravách </a:t>
            </a:r>
            <a:r>
              <a:rPr lang="cs-CZ" dirty="0" err="1"/>
              <a:t>Aventina</a:t>
            </a:r>
            <a:r>
              <a:rPr lang="cs-CZ" dirty="0"/>
              <a:t>, sáhl po formě satirické črty</a:t>
            </a:r>
          </a:p>
          <a:p>
            <a:r>
              <a:rPr lang="cs-CZ" dirty="0"/>
              <a:t>1927: Spolek veřejných obecních knihovníků</a:t>
            </a:r>
          </a:p>
          <a:p>
            <a:r>
              <a:rPr lang="cs-CZ" b="0" i="0" dirty="0">
                <a:effectLst/>
              </a:rPr>
              <a:t>Zachovaly se stovky katalogizačních lístků, na nichž zachycoval svým pečlivým způsobem mnoho popisných podrobností a zvláštností. Průkopnická byla Mahenova činnost zvláště v oblasti předmětové katalogizace, v níž do značné míry předjímal zásady dnešního elektronického "klíčování".</a:t>
            </a:r>
            <a:endParaRPr lang="cs-CZ" dirty="0"/>
          </a:p>
        </p:txBody>
      </p:sp>
    </p:spTree>
    <p:extLst>
      <p:ext uri="{BB962C8B-B14F-4D97-AF65-F5344CB8AC3E}">
        <p14:creationId xmlns:p14="http://schemas.microsoft.com/office/powerpoint/2010/main" val="3109490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0EE0CB7-162C-4E27-9DC5-9EB0B172ED96}"/>
              </a:ext>
            </a:extLst>
          </p:cNvPr>
          <p:cNvPicPr>
            <a:picLocks noChangeAspect="1"/>
          </p:cNvPicPr>
          <p:nvPr/>
        </p:nvPicPr>
        <p:blipFill>
          <a:blip r:embed="rId2"/>
          <a:stretch>
            <a:fillRect/>
          </a:stretch>
        </p:blipFill>
        <p:spPr>
          <a:xfrm>
            <a:off x="1276350" y="1409700"/>
            <a:ext cx="9639300" cy="4038600"/>
          </a:xfrm>
          <a:prstGeom prst="rect">
            <a:avLst/>
          </a:prstGeom>
        </p:spPr>
      </p:pic>
      <p:sp>
        <p:nvSpPr>
          <p:cNvPr id="4" name="TextovéPole 3">
            <a:extLst>
              <a:ext uri="{FF2B5EF4-FFF2-40B4-BE49-F238E27FC236}">
                <a16:creationId xmlns:a16="http://schemas.microsoft.com/office/drawing/2014/main" id="{14CE49FD-B357-4C08-A0B5-5B2A06896FF7}"/>
              </a:ext>
            </a:extLst>
          </p:cNvPr>
          <p:cNvSpPr txBox="1"/>
          <p:nvPr/>
        </p:nvSpPr>
        <p:spPr>
          <a:xfrm>
            <a:off x="2527443" y="616450"/>
            <a:ext cx="7818634" cy="461665"/>
          </a:xfrm>
          <a:prstGeom prst="rect">
            <a:avLst/>
          </a:prstGeom>
          <a:noFill/>
        </p:spPr>
        <p:txBody>
          <a:bodyPr wrap="square" rtlCol="0">
            <a:spAutoFit/>
          </a:bodyPr>
          <a:lstStyle/>
          <a:p>
            <a:r>
              <a:rPr lang="cs-CZ" sz="2400" dirty="0"/>
              <a:t>Jiří Mahen popisuje situaci v brněnském divadle desátých let</a:t>
            </a:r>
          </a:p>
        </p:txBody>
      </p:sp>
      <p:sp>
        <p:nvSpPr>
          <p:cNvPr id="5" name="TextovéPole 4">
            <a:extLst>
              <a:ext uri="{FF2B5EF4-FFF2-40B4-BE49-F238E27FC236}">
                <a16:creationId xmlns:a16="http://schemas.microsoft.com/office/drawing/2014/main" id="{8041C04B-5084-4E8D-805D-7B8DACFB5086}"/>
              </a:ext>
            </a:extLst>
          </p:cNvPr>
          <p:cNvSpPr txBox="1"/>
          <p:nvPr/>
        </p:nvSpPr>
        <p:spPr>
          <a:xfrm>
            <a:off x="4249782" y="5872218"/>
            <a:ext cx="3990703" cy="369332"/>
          </a:xfrm>
          <a:prstGeom prst="rect">
            <a:avLst/>
          </a:prstGeom>
          <a:noFill/>
        </p:spPr>
        <p:txBody>
          <a:bodyPr wrap="square" rtlCol="0">
            <a:spAutoFit/>
          </a:bodyPr>
          <a:lstStyle/>
          <a:p>
            <a:r>
              <a:rPr lang="cs-CZ" i="1" dirty="0"/>
              <a:t>Poslání brněnského divadla</a:t>
            </a:r>
            <a:r>
              <a:rPr lang="cs-CZ" dirty="0"/>
              <a:t>, 1934</a:t>
            </a:r>
          </a:p>
        </p:txBody>
      </p:sp>
    </p:spTree>
    <p:extLst>
      <p:ext uri="{BB962C8B-B14F-4D97-AF65-F5344CB8AC3E}">
        <p14:creationId xmlns:p14="http://schemas.microsoft.com/office/powerpoint/2010/main" val="260210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2D0810-5677-494C-8F70-7394370A9E9D}"/>
              </a:ext>
            </a:extLst>
          </p:cNvPr>
          <p:cNvSpPr>
            <a:spLocks noGrp="1"/>
          </p:cNvSpPr>
          <p:nvPr>
            <p:ph type="title"/>
          </p:nvPr>
        </p:nvSpPr>
        <p:spPr/>
        <p:txBody>
          <a:bodyPr/>
          <a:lstStyle/>
          <a:p>
            <a:r>
              <a:rPr lang="cs-CZ" dirty="0"/>
              <a:t>Brněnská činohra začátku 20. století</a:t>
            </a:r>
          </a:p>
        </p:txBody>
      </p:sp>
      <p:sp>
        <p:nvSpPr>
          <p:cNvPr id="3" name="Zástupný obsah 2">
            <a:extLst>
              <a:ext uri="{FF2B5EF4-FFF2-40B4-BE49-F238E27FC236}">
                <a16:creationId xmlns:a16="http://schemas.microsoft.com/office/drawing/2014/main" id="{A01B0E1D-FEE4-4448-90E0-45A78832E1A2}"/>
              </a:ext>
            </a:extLst>
          </p:cNvPr>
          <p:cNvSpPr>
            <a:spLocks noGrp="1"/>
          </p:cNvSpPr>
          <p:nvPr>
            <p:ph idx="1"/>
          </p:nvPr>
        </p:nvSpPr>
        <p:spPr/>
        <p:txBody>
          <a:bodyPr>
            <a:normAutofit fontScale="92500" lnSpcReduction="10000"/>
          </a:bodyPr>
          <a:lstStyle/>
          <a:p>
            <a:r>
              <a:rPr lang="cs-CZ" dirty="0"/>
              <a:t>1917/18: vedení Václav </a:t>
            </a:r>
            <a:r>
              <a:rPr lang="cs-CZ" dirty="0" err="1"/>
              <a:t>Jiřikovský</a:t>
            </a:r>
            <a:r>
              <a:rPr lang="cs-CZ" dirty="0"/>
              <a:t>, přizval si Jiřího Mahena – repertoár sestával především z českých dramatických klasik (Tyl, Stroupežnický, Jirásek)</a:t>
            </a:r>
          </a:p>
          <a:p>
            <a:r>
              <a:rPr lang="cs-CZ" dirty="0"/>
              <a:t>První dramaturg Starého divadla – do té doby funkce nebyla</a:t>
            </a:r>
          </a:p>
          <a:p>
            <a:r>
              <a:rPr lang="cs-CZ" dirty="0"/>
              <a:t>Sám také režíroval</a:t>
            </a:r>
          </a:p>
          <a:p>
            <a:r>
              <a:rPr lang="cs-CZ" dirty="0"/>
              <a:t>Zač. 1919: na místo ředitele nastupuje Václav </a:t>
            </a:r>
            <a:r>
              <a:rPr lang="cs-CZ" dirty="0" err="1"/>
              <a:t>Štech</a:t>
            </a:r>
            <a:r>
              <a:rPr lang="cs-CZ" dirty="0"/>
              <a:t>, po krátkém období mimo divadlo se vrací i Mahen</a:t>
            </a:r>
          </a:p>
          <a:p>
            <a:r>
              <a:rPr lang="cs-CZ" dirty="0"/>
              <a:t>Staré divadlo, Městské divadlo na Hradbách (převážně na operu), Reduta – podíl v hraní s Němci</a:t>
            </a:r>
          </a:p>
        </p:txBody>
      </p:sp>
    </p:spTree>
    <p:extLst>
      <p:ext uri="{BB962C8B-B14F-4D97-AF65-F5344CB8AC3E}">
        <p14:creationId xmlns:p14="http://schemas.microsoft.com/office/powerpoint/2010/main" val="209760686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bvod">
  <a:themeElements>
    <a:clrScheme name="Circuit">
      <a:dk1>
        <a:sysClr val="windowText" lastClr="000000"/>
      </a:dk1>
      <a:lt1>
        <a:sysClr val="window" lastClr="FFFFFF"/>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2578CA-DEC9-49C3-80AF-C113973CC9A9}"/>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TM04033919[[fn=Obvod]]</Template>
  <TotalTime>1272</TotalTime>
  <Words>1196</Words>
  <Application>Microsoft Office PowerPoint</Application>
  <PresentationFormat>Širokoúhlá obrazovka</PresentationFormat>
  <Paragraphs>76</Paragraphs>
  <Slides>25</Slides>
  <Notes>0</Notes>
  <HiddenSlides>0</HiddenSlides>
  <MMClips>0</MMClips>
  <ScaleCrop>false</ScaleCrop>
  <HeadingPairs>
    <vt:vector size="6" baseType="variant">
      <vt:variant>
        <vt:lpstr>Použitá písma</vt:lpstr>
      </vt:variant>
      <vt:variant>
        <vt:i4>5</vt:i4>
      </vt:variant>
      <vt:variant>
        <vt:lpstr>Motiv</vt:lpstr>
      </vt:variant>
      <vt:variant>
        <vt:i4>2</vt:i4>
      </vt:variant>
      <vt:variant>
        <vt:lpstr>Nadpisy snímků</vt:lpstr>
      </vt:variant>
      <vt:variant>
        <vt:i4>25</vt:i4>
      </vt:variant>
    </vt:vector>
  </HeadingPairs>
  <TitlesOfParts>
    <vt:vector size="32" baseType="lpstr">
      <vt:lpstr>Arial</vt:lpstr>
      <vt:lpstr>Calibri</vt:lpstr>
      <vt:lpstr>Calibri Light</vt:lpstr>
      <vt:lpstr>Times New Roman</vt:lpstr>
      <vt:lpstr>Tw Cen MT</vt:lpstr>
      <vt:lpstr>Obvod</vt:lpstr>
      <vt:lpstr>Motiv Office</vt:lpstr>
      <vt:lpstr>„Jen mimořádnost má životní oprávnění.“ </vt:lpstr>
      <vt:lpstr>Prezentace aplikace PowerPoint</vt:lpstr>
      <vt:lpstr>Jiří Mahen: Rybářská knížka https://web2.mlp.cz/koweb/00/04/12/21/21/rybarska_knizka.pdf</vt:lpstr>
      <vt:lpstr>Prezentace aplikace PowerPoint</vt:lpstr>
      <vt:lpstr>Prezentace aplikace PowerPoint</vt:lpstr>
      <vt:lpstr>Jiří mahen (1882-1939)</vt:lpstr>
      <vt:lpstr>Prezentace aplikace PowerPoint</vt:lpstr>
      <vt:lpstr>Prezentace aplikace PowerPoint</vt:lpstr>
      <vt:lpstr>Brněnská činohra začátku 20. století</vt:lpstr>
      <vt:lpstr>Dramaturgické vize</vt:lpstr>
      <vt:lpstr>Komorní večery 1919/20</vt:lpstr>
      <vt:lpstr>Prezentace aplikace PowerPoint</vt:lpstr>
      <vt:lpstr>Jiří Mahen dramatik </vt:lpstr>
      <vt:lpstr>Prezentace aplikace PowerPoint</vt:lpstr>
      <vt:lpstr>Prezentace aplikace PowerPoint</vt:lpstr>
      <vt:lpstr>Prezentace aplikace PowerPoint</vt:lpstr>
      <vt:lpstr>Prezentace aplikace PowerPoint</vt:lpstr>
      <vt:lpstr>Prezentace aplikace PowerPoint</vt:lpstr>
      <vt:lpstr>Poetismus</vt:lpstr>
      <vt:lpstr>1925</vt:lpstr>
      <vt:lpstr>Prezentace aplikace PowerPoint</vt:lpstr>
      <vt:lpstr>Prezentace aplikace PowerPoint</vt:lpstr>
      <vt:lpstr>Prezentace aplikace PowerPoint</vt:lpstr>
      <vt:lpstr>Uvažování o divadle</vt:lpstr>
      <vt:lpstr>Literatura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Iva Mikulová</dc:creator>
  <cp:lastModifiedBy>Iva Mikulová</cp:lastModifiedBy>
  <cp:revision>31</cp:revision>
  <dcterms:created xsi:type="dcterms:W3CDTF">2022-03-29T09:30:49Z</dcterms:created>
  <dcterms:modified xsi:type="dcterms:W3CDTF">2022-03-30T06:43:39Z</dcterms:modified>
</cp:coreProperties>
</file>