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59" r:id="rId5"/>
    <p:sldId id="260" r:id="rId6"/>
    <p:sldId id="262" r:id="rId7"/>
    <p:sldId id="264" r:id="rId8"/>
    <p:sldId id="257"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1410" y="3073397"/>
            <a:ext cx="4878391"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3073397"/>
            <a:ext cx="4875210"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D6939-6A02-4FC7-A02F-6C36EF565819}"/>
              </a:ext>
            </a:extLst>
          </p:cNvPr>
          <p:cNvSpPr>
            <a:spLocks noGrp="1"/>
          </p:cNvSpPr>
          <p:nvPr>
            <p:ph type="ctrTitle"/>
          </p:nvPr>
        </p:nvSpPr>
        <p:spPr/>
        <p:txBody>
          <a:bodyPr>
            <a:normAutofit/>
          </a:bodyPr>
          <a:lstStyle/>
          <a:p>
            <a:r>
              <a:rPr lang="cs-CZ" sz="3200" dirty="0"/>
              <a:t>„Na divadle nikdo, kdo ničeho neriskuje, ničeho záslužného neprovede.“ </a:t>
            </a:r>
            <a:r>
              <a:rPr lang="cs-CZ" sz="2000" dirty="0"/>
              <a:t>(K. H. Hilar)</a:t>
            </a:r>
          </a:p>
        </p:txBody>
      </p:sp>
      <p:sp>
        <p:nvSpPr>
          <p:cNvPr id="3" name="Podnadpis 2">
            <a:extLst>
              <a:ext uri="{FF2B5EF4-FFF2-40B4-BE49-F238E27FC236}">
                <a16:creationId xmlns:a16="http://schemas.microsoft.com/office/drawing/2014/main" id="{086B6B12-0AF5-4E3B-91E4-5D5E9A3D238D}"/>
              </a:ext>
            </a:extLst>
          </p:cNvPr>
          <p:cNvSpPr>
            <a:spLocks noGrp="1"/>
          </p:cNvSpPr>
          <p:nvPr>
            <p:ph type="subTitle" idx="1"/>
          </p:nvPr>
        </p:nvSpPr>
        <p:spPr/>
        <p:txBody>
          <a:bodyPr/>
          <a:lstStyle/>
          <a:p>
            <a:r>
              <a:rPr lang="cs-CZ" dirty="0"/>
              <a:t>Počátky české divadelní režie </a:t>
            </a:r>
          </a:p>
          <a:p>
            <a:r>
              <a:rPr lang="cs-CZ" dirty="0"/>
              <a:t>Teoretické Uvažování o režii</a:t>
            </a:r>
          </a:p>
          <a:p>
            <a:r>
              <a:rPr lang="cs-CZ" dirty="0"/>
              <a:t>Kvapil v národním divadle, </a:t>
            </a:r>
            <a:r>
              <a:rPr lang="cs-CZ" dirty="0" err="1"/>
              <a:t>hilar</a:t>
            </a:r>
            <a:r>
              <a:rPr lang="cs-CZ" dirty="0"/>
              <a:t> v divadle na vinohradech</a:t>
            </a:r>
          </a:p>
        </p:txBody>
      </p:sp>
    </p:spTree>
    <p:extLst>
      <p:ext uri="{BB962C8B-B14F-4D97-AF65-F5344CB8AC3E}">
        <p14:creationId xmlns:p14="http://schemas.microsoft.com/office/powerpoint/2010/main" val="321870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37004"/>
            <a:ext cx="10515600" cy="1325563"/>
          </a:xfrm>
        </p:spPr>
        <p:txBody>
          <a:bodyPr/>
          <a:lstStyle/>
          <a:p>
            <a:r>
              <a:rPr lang="cs-CZ" b="1" dirty="0">
                <a:latin typeface="Times New Roman" panose="02020603050405020304" pitchFamily="18" charset="0"/>
                <a:cs typeface="Times New Roman" panose="02020603050405020304" pitchFamily="18" charset="0"/>
              </a:rPr>
              <a:t>HENRIK IBSEN</a:t>
            </a:r>
            <a:br>
              <a:rPr lang="cs-CZ" b="1" dirty="0">
                <a:latin typeface="Times New Roman" panose="02020603050405020304" pitchFamily="18" charset="0"/>
                <a:cs typeface="Times New Roman" panose="02020603050405020304" pitchFamily="18" charset="0"/>
              </a:rPr>
            </a:b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half" idx="1"/>
          </p:nvPr>
        </p:nvSpPr>
        <p:spPr/>
        <p:txBody>
          <a:bodyPr>
            <a:normAutofit fontScale="70000" lnSpcReduction="20000"/>
          </a:bodyPr>
          <a:lstStyle/>
          <a:p>
            <a:r>
              <a:rPr lang="cs-CZ" dirty="0">
                <a:latin typeface="Times New Roman" panose="02020603050405020304" pitchFamily="18" charset="0"/>
                <a:cs typeface="Times New Roman" panose="02020603050405020304" pitchFamily="18" charset="0"/>
              </a:rPr>
              <a:t>Řadu jeho her Kvapil sám přeložil</a:t>
            </a:r>
          </a:p>
          <a:p>
            <a:r>
              <a:rPr lang="cs-CZ" i="1" dirty="0">
                <a:latin typeface="Times New Roman" panose="02020603050405020304" pitchFamily="18" charset="0"/>
                <a:cs typeface="Times New Roman" panose="02020603050405020304" pitchFamily="18" charset="0"/>
              </a:rPr>
              <a:t>Nora</a:t>
            </a:r>
            <a:r>
              <a:rPr lang="cs-CZ" dirty="0">
                <a:latin typeface="Times New Roman" panose="02020603050405020304" pitchFamily="18" charset="0"/>
                <a:cs typeface="Times New Roman" panose="02020603050405020304" pitchFamily="18" charset="0"/>
              </a:rPr>
              <a:t> (1901), v titulní roli Hana Kvapilová</a:t>
            </a:r>
          </a:p>
          <a:p>
            <a:r>
              <a:rPr lang="cs-CZ" i="1" dirty="0">
                <a:latin typeface="Times New Roman" panose="02020603050405020304" pitchFamily="18" charset="0"/>
                <a:cs typeface="Times New Roman" panose="02020603050405020304" pitchFamily="18" charset="0"/>
              </a:rPr>
              <a:t>Divoká kachna </a:t>
            </a:r>
            <a:r>
              <a:rPr lang="cs-CZ" dirty="0">
                <a:latin typeface="Times New Roman" panose="02020603050405020304" pitchFamily="18" charset="0"/>
                <a:cs typeface="Times New Roman" panose="02020603050405020304" pitchFamily="18" charset="0"/>
              </a:rPr>
              <a:t>(1904)</a:t>
            </a:r>
          </a:p>
          <a:p>
            <a:r>
              <a:rPr lang="cs-CZ" i="1" dirty="0">
                <a:latin typeface="Times New Roman" panose="02020603050405020304" pitchFamily="18" charset="0"/>
                <a:cs typeface="Times New Roman" panose="02020603050405020304" pitchFamily="18" charset="0"/>
              </a:rPr>
              <a:t>Paní z námoří </a:t>
            </a:r>
            <a:r>
              <a:rPr lang="cs-CZ" dirty="0">
                <a:latin typeface="Times New Roman" panose="02020603050405020304" pitchFamily="18" charset="0"/>
                <a:cs typeface="Times New Roman" panose="02020603050405020304" pitchFamily="18" charset="0"/>
              </a:rPr>
              <a:t>(1905) – Kvapilová, Vojan</a:t>
            </a:r>
          </a:p>
          <a:p>
            <a:r>
              <a:rPr lang="cs-CZ" i="1" dirty="0">
                <a:latin typeface="Times New Roman" panose="02020603050405020304" pitchFamily="18" charset="0"/>
                <a:cs typeface="Times New Roman" panose="02020603050405020304" pitchFamily="18" charset="0"/>
              </a:rPr>
              <a:t>Strašidla</a:t>
            </a:r>
            <a:r>
              <a:rPr lang="cs-CZ" dirty="0">
                <a:latin typeface="Times New Roman" panose="02020603050405020304" pitchFamily="18" charset="0"/>
                <a:cs typeface="Times New Roman" panose="02020603050405020304" pitchFamily="18" charset="0"/>
              </a:rPr>
              <a:t> (1909, poté 1918)</a:t>
            </a:r>
          </a:p>
          <a:p>
            <a:r>
              <a:rPr lang="cs-CZ" i="1" dirty="0">
                <a:latin typeface="Times New Roman" panose="02020603050405020304" pitchFamily="18" charset="0"/>
                <a:cs typeface="Times New Roman" panose="02020603050405020304" pitchFamily="18" charset="0"/>
              </a:rPr>
              <a:t>Opory společnosti </a:t>
            </a:r>
            <a:r>
              <a:rPr lang="cs-CZ" dirty="0">
                <a:latin typeface="Times New Roman" panose="02020603050405020304" pitchFamily="18" charset="0"/>
                <a:cs typeface="Times New Roman" panose="02020603050405020304" pitchFamily="18" charset="0"/>
              </a:rPr>
              <a:t>(1910)</a:t>
            </a:r>
          </a:p>
          <a:p>
            <a:r>
              <a:rPr lang="cs-CZ" i="1" dirty="0">
                <a:latin typeface="Times New Roman" panose="02020603050405020304" pitchFamily="18" charset="0"/>
                <a:cs typeface="Times New Roman" panose="02020603050405020304" pitchFamily="18" charset="0"/>
              </a:rPr>
              <a:t>Hedda Gablerová </a:t>
            </a:r>
            <a:r>
              <a:rPr lang="cs-CZ" dirty="0">
                <a:latin typeface="Times New Roman" panose="02020603050405020304" pitchFamily="18" charset="0"/>
                <a:cs typeface="Times New Roman" panose="02020603050405020304" pitchFamily="18" charset="0"/>
              </a:rPr>
              <a:t>(1911)</a:t>
            </a:r>
          </a:p>
          <a:p>
            <a:r>
              <a:rPr lang="cs-CZ" i="1" dirty="0">
                <a:latin typeface="Times New Roman" panose="02020603050405020304" pitchFamily="18" charset="0"/>
                <a:cs typeface="Times New Roman" panose="02020603050405020304" pitchFamily="18" charset="0"/>
              </a:rPr>
              <a:t>Stavitel </a:t>
            </a:r>
            <a:r>
              <a:rPr lang="cs-CZ" i="1" dirty="0" err="1">
                <a:latin typeface="Times New Roman" panose="02020603050405020304" pitchFamily="18" charset="0"/>
                <a:cs typeface="Times New Roman" panose="02020603050405020304" pitchFamily="18" charset="0"/>
              </a:rPr>
              <a:t>Solness</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(1912)</a:t>
            </a:r>
          </a:p>
          <a:p>
            <a:r>
              <a:rPr lang="cs-CZ" i="1" dirty="0">
                <a:latin typeface="Times New Roman" panose="02020603050405020304" pitchFamily="18" charset="0"/>
                <a:cs typeface="Times New Roman" panose="02020603050405020304" pitchFamily="18" charset="0"/>
              </a:rPr>
              <a:t>John Gabriel </a:t>
            </a:r>
            <a:r>
              <a:rPr lang="cs-CZ" i="1" dirty="0" err="1">
                <a:latin typeface="Times New Roman" panose="02020603050405020304" pitchFamily="18" charset="0"/>
                <a:cs typeface="Times New Roman" panose="02020603050405020304" pitchFamily="18" charset="0"/>
              </a:rPr>
              <a:t>Borkman</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(1913) – titulní role Vojan</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99786"/>
            <a:ext cx="5181600" cy="3704844"/>
          </a:xfrm>
        </p:spPr>
      </p:pic>
      <p:sp>
        <p:nvSpPr>
          <p:cNvPr id="6" name="TextovéPole 5"/>
          <p:cNvSpPr txBox="1"/>
          <p:nvPr/>
        </p:nvSpPr>
        <p:spPr>
          <a:xfrm>
            <a:off x="6977742" y="5203371"/>
            <a:ext cx="3799115" cy="369332"/>
          </a:xfrm>
          <a:prstGeom prst="rect">
            <a:avLst/>
          </a:prstGeom>
          <a:noFill/>
        </p:spPr>
        <p:txBody>
          <a:bodyPr wrap="square" rtlCol="0">
            <a:spAutoFit/>
          </a:bodyPr>
          <a:lstStyle/>
          <a:p>
            <a:r>
              <a:rPr lang="cs-CZ" i="1" dirty="0">
                <a:latin typeface="Times New Roman" panose="02020603050405020304" pitchFamily="18" charset="0"/>
                <a:cs typeface="Times New Roman" panose="02020603050405020304" pitchFamily="18" charset="0"/>
              </a:rPr>
              <a:t>Strašidla</a:t>
            </a:r>
            <a:r>
              <a:rPr lang="cs-CZ" dirty="0">
                <a:latin typeface="Times New Roman" panose="02020603050405020304" pitchFamily="18" charset="0"/>
                <a:cs typeface="Times New Roman" panose="02020603050405020304" pitchFamily="18" charset="0"/>
              </a:rPr>
              <a:t> (1909), scéna Karel </a:t>
            </a:r>
            <a:r>
              <a:rPr lang="cs-CZ" dirty="0" err="1">
                <a:latin typeface="Times New Roman" panose="02020603050405020304" pitchFamily="18" charset="0"/>
                <a:cs typeface="Times New Roman" panose="02020603050405020304" pitchFamily="18" charset="0"/>
              </a:rPr>
              <a:t>Štapfer</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0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885" y="574901"/>
            <a:ext cx="7630886" cy="5389313"/>
          </a:xfrm>
          <a:prstGeom prst="rect">
            <a:avLst/>
          </a:prstGeom>
        </p:spPr>
      </p:pic>
      <p:sp>
        <p:nvSpPr>
          <p:cNvPr id="3" name="TextovéPole 2"/>
          <p:cNvSpPr txBox="1"/>
          <p:nvPr/>
        </p:nvSpPr>
        <p:spPr>
          <a:xfrm>
            <a:off x="5094514" y="6139543"/>
            <a:ext cx="4735286"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Scéna </a:t>
            </a:r>
            <a:r>
              <a:rPr lang="cs-CZ" i="1" dirty="0">
                <a:latin typeface="Times New Roman" panose="02020603050405020304" pitchFamily="18" charset="0"/>
                <a:cs typeface="Times New Roman" panose="02020603050405020304" pitchFamily="18" charset="0"/>
              </a:rPr>
              <a:t>Hedda Gablerová </a:t>
            </a:r>
          </a:p>
        </p:txBody>
      </p:sp>
    </p:spTree>
    <p:extLst>
      <p:ext uri="{BB962C8B-B14F-4D97-AF65-F5344CB8AC3E}">
        <p14:creationId xmlns:p14="http://schemas.microsoft.com/office/powerpoint/2010/main" val="230986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8213" y="697052"/>
            <a:ext cx="10515600" cy="1198420"/>
          </a:xfrm>
        </p:spPr>
        <p:txBody>
          <a:bodyPr/>
          <a:lstStyle/>
          <a:p>
            <a:r>
              <a:rPr lang="cs-CZ" b="1" dirty="0">
                <a:latin typeface="Times New Roman" panose="02020603050405020304" pitchFamily="18" charset="0"/>
                <a:cs typeface="Times New Roman" panose="02020603050405020304" pitchFamily="18" charset="0"/>
              </a:rPr>
              <a:t>Impresionistické režie</a:t>
            </a:r>
          </a:p>
        </p:txBody>
      </p:sp>
      <p:sp>
        <p:nvSpPr>
          <p:cNvPr id="3" name="Zástupný symbol pro obsah 2"/>
          <p:cNvSpPr>
            <a:spLocks noGrp="1"/>
          </p:cNvSpPr>
          <p:nvPr>
            <p:ph sz="half" idx="1"/>
          </p:nvPr>
        </p:nvSpPr>
        <p:spPr>
          <a:xfrm>
            <a:off x="375557" y="1831974"/>
            <a:ext cx="5181600" cy="4351338"/>
          </a:xfrm>
        </p:spPr>
        <p:txBody>
          <a:bodyPr>
            <a:normAutofit fontScale="70000" lnSpcReduction="20000"/>
          </a:bodyPr>
          <a:lstStyle/>
          <a:p>
            <a:pPr algn="just"/>
            <a:r>
              <a:rPr lang="cs-CZ" sz="2400" i="1" dirty="0">
                <a:latin typeface="Times New Roman" panose="02020603050405020304" pitchFamily="18" charset="0"/>
                <a:cs typeface="Times New Roman" panose="02020603050405020304" pitchFamily="18" charset="0"/>
              </a:rPr>
              <a:t>Oblaka</a:t>
            </a:r>
            <a:r>
              <a:rPr lang="cs-CZ" sz="2400" dirty="0">
                <a:latin typeface="Times New Roman" panose="02020603050405020304" pitchFamily="18" charset="0"/>
                <a:cs typeface="Times New Roman" panose="02020603050405020304" pitchFamily="18" charset="0"/>
              </a:rPr>
              <a:t> (1903)</a:t>
            </a:r>
          </a:p>
          <a:p>
            <a:pPr algn="just"/>
            <a:r>
              <a:rPr lang="cs-CZ" sz="2400" dirty="0">
                <a:latin typeface="Times New Roman" panose="02020603050405020304" pitchFamily="18" charset="0"/>
                <a:cs typeface="Times New Roman" panose="02020603050405020304" pitchFamily="18" charset="0"/>
              </a:rPr>
              <a:t>Čechov: </a:t>
            </a:r>
            <a:r>
              <a:rPr lang="cs-CZ" sz="2400" i="1" dirty="0">
                <a:latin typeface="Times New Roman" panose="02020603050405020304" pitchFamily="18" charset="0"/>
                <a:cs typeface="Times New Roman" panose="02020603050405020304" pitchFamily="18" charset="0"/>
              </a:rPr>
              <a:t>Tři sestry </a:t>
            </a:r>
            <a:r>
              <a:rPr lang="cs-CZ" sz="2400" dirty="0">
                <a:latin typeface="Times New Roman" panose="02020603050405020304" pitchFamily="18" charset="0"/>
                <a:cs typeface="Times New Roman" panose="02020603050405020304" pitchFamily="18" charset="0"/>
              </a:rPr>
              <a:t>(1907) – viděl provedení MCHT z hostování v Berlíně (1906), měl k dispozici část režijní knihy </a:t>
            </a:r>
            <a:r>
              <a:rPr lang="cs-CZ" sz="2400" dirty="0" err="1">
                <a:latin typeface="Times New Roman" panose="02020603050405020304" pitchFamily="18" charset="0"/>
                <a:cs typeface="Times New Roman" panose="02020603050405020304" pitchFamily="18" charset="0"/>
              </a:rPr>
              <a:t>Stanislavského</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Veršinin</a:t>
            </a:r>
            <a:r>
              <a:rPr lang="cs-CZ" sz="2400" dirty="0">
                <a:latin typeface="Times New Roman" panose="02020603050405020304" pitchFamily="18" charset="0"/>
                <a:cs typeface="Times New Roman" panose="02020603050405020304" pitchFamily="18" charset="0"/>
              </a:rPr>
              <a:t> Vojan, Máša Kvapilová)</a:t>
            </a:r>
          </a:p>
          <a:p>
            <a:pPr algn="just"/>
            <a:r>
              <a:rPr lang="cs-CZ" sz="2400" dirty="0">
                <a:latin typeface="Times New Roman" panose="02020603050405020304" pitchFamily="18" charset="0"/>
                <a:cs typeface="Times New Roman" panose="02020603050405020304" pitchFamily="18" charset="0"/>
              </a:rPr>
              <a:t>Jiráskova </a:t>
            </a:r>
            <a:r>
              <a:rPr lang="cs-CZ" sz="2400" i="1" dirty="0">
                <a:latin typeface="Times New Roman" panose="02020603050405020304" pitchFamily="18" charset="0"/>
                <a:cs typeface="Times New Roman" panose="02020603050405020304" pitchFamily="18" charset="0"/>
              </a:rPr>
              <a:t>Samota</a:t>
            </a:r>
            <a:r>
              <a:rPr lang="cs-CZ" sz="2400" dirty="0">
                <a:latin typeface="Times New Roman" panose="02020603050405020304" pitchFamily="18" charset="0"/>
                <a:cs typeface="Times New Roman" panose="02020603050405020304" pitchFamily="18" charset="0"/>
              </a:rPr>
              <a:t> (1908)</a:t>
            </a:r>
          </a:p>
          <a:p>
            <a:pPr algn="just"/>
            <a:r>
              <a:rPr lang="cs-CZ" sz="2400" dirty="0">
                <a:latin typeface="Times New Roman" panose="02020603050405020304" pitchFamily="18" charset="0"/>
                <a:cs typeface="Times New Roman" panose="02020603050405020304" pitchFamily="18" charset="0"/>
              </a:rPr>
              <a:t>Mahenův </a:t>
            </a:r>
            <a:r>
              <a:rPr lang="cs-CZ" sz="2400" i="1" dirty="0">
                <a:latin typeface="Times New Roman" panose="02020603050405020304" pitchFamily="18" charset="0"/>
                <a:cs typeface="Times New Roman" panose="02020603050405020304" pitchFamily="18" charset="0"/>
              </a:rPr>
              <a:t>Janošík</a:t>
            </a:r>
            <a:r>
              <a:rPr lang="cs-CZ" sz="2400" dirty="0">
                <a:latin typeface="Times New Roman" panose="02020603050405020304" pitchFamily="18" charset="0"/>
                <a:cs typeface="Times New Roman" panose="02020603050405020304" pitchFamily="18" charset="0"/>
              </a:rPr>
              <a:t> (1910)</a:t>
            </a:r>
          </a:p>
          <a:p>
            <a:pPr algn="just"/>
            <a:r>
              <a:rPr lang="cs-CZ" sz="2400" dirty="0">
                <a:latin typeface="Times New Roman" panose="02020603050405020304" pitchFamily="18" charset="0"/>
                <a:cs typeface="Times New Roman" panose="02020603050405020304" pitchFamily="18" charset="0"/>
              </a:rPr>
              <a:t>Šrámkovo </a:t>
            </a:r>
            <a:r>
              <a:rPr lang="cs-CZ" sz="2400" i="1" dirty="0">
                <a:latin typeface="Times New Roman" panose="02020603050405020304" pitchFamily="18" charset="0"/>
                <a:cs typeface="Times New Roman" panose="02020603050405020304" pitchFamily="18" charset="0"/>
              </a:rPr>
              <a:t>Léto</a:t>
            </a:r>
            <a:r>
              <a:rPr lang="cs-CZ" sz="2400" dirty="0">
                <a:latin typeface="Times New Roman" panose="02020603050405020304" pitchFamily="18" charset="0"/>
                <a:cs typeface="Times New Roman" panose="02020603050405020304" pitchFamily="18" charset="0"/>
              </a:rPr>
              <a:t> (1915)</a:t>
            </a:r>
          </a:p>
          <a:p>
            <a:pPr algn="just"/>
            <a:endParaRPr lang="cs-CZ" sz="2400" dirty="0">
              <a:latin typeface="Times New Roman" panose="02020603050405020304" pitchFamily="18" charset="0"/>
              <a:cs typeface="Times New Roman" panose="02020603050405020304" pitchFamily="18" charset="0"/>
            </a:endParaRPr>
          </a:p>
          <a:p>
            <a:pPr marL="0" indent="0" algn="just">
              <a:buNone/>
            </a:pPr>
            <a:r>
              <a:rPr lang="cs-CZ" sz="2400" dirty="0">
                <a:latin typeface="Times New Roman" panose="02020603050405020304" pitchFamily="18" charset="0"/>
                <a:cs typeface="Times New Roman" panose="02020603050405020304" pitchFamily="18" charset="0"/>
              </a:rPr>
              <a:t>Sám Kvapil zdůrazňoval svůj</a:t>
            </a:r>
          </a:p>
          <a:p>
            <a:pPr marL="0" indent="0" algn="just">
              <a:buNone/>
            </a:pPr>
            <a:r>
              <a:rPr lang="cs-CZ" sz="2400" dirty="0">
                <a:latin typeface="Times New Roman" panose="02020603050405020304" pitchFamily="18" charset="0"/>
                <a:cs typeface="Times New Roman" panose="02020603050405020304" pitchFamily="18" charset="0"/>
              </a:rPr>
              <a:t>obdiv k </a:t>
            </a:r>
            <a:r>
              <a:rPr lang="cs-CZ" sz="2400" dirty="0" err="1">
                <a:latin typeface="Times New Roman" panose="02020603050405020304" pitchFamily="18" charset="0"/>
                <a:cs typeface="Times New Roman" panose="02020603050405020304" pitchFamily="18" charset="0"/>
              </a:rPr>
              <a:t>MCHTu</a:t>
            </a:r>
            <a:r>
              <a:rPr lang="cs-CZ" sz="2400" dirty="0">
                <a:latin typeface="Times New Roman" panose="02020603050405020304" pitchFamily="18" charset="0"/>
                <a:cs typeface="Times New Roman" panose="02020603050405020304" pitchFamily="18" charset="0"/>
              </a:rPr>
              <a:t> a tvorbě</a:t>
            </a:r>
          </a:p>
          <a:p>
            <a:pPr marL="0" indent="0" algn="just">
              <a:buNone/>
            </a:pPr>
            <a:r>
              <a:rPr lang="cs-CZ" sz="2400" dirty="0" err="1">
                <a:latin typeface="Times New Roman" panose="02020603050405020304" pitchFamily="18" charset="0"/>
                <a:cs typeface="Times New Roman" panose="02020603050405020304" pitchFamily="18" charset="0"/>
              </a:rPr>
              <a:t>Stanislavského</a:t>
            </a:r>
            <a:endParaRPr lang="cs-CZ" sz="2400" dirty="0">
              <a:latin typeface="Times New Roman" panose="02020603050405020304" pitchFamily="18" charset="0"/>
              <a:cs typeface="Times New Roman" panose="02020603050405020304" pitchFamily="18" charset="0"/>
            </a:endParaRPr>
          </a:p>
        </p:txBody>
      </p:sp>
      <p:sp>
        <p:nvSpPr>
          <p:cNvPr id="4" name="Zástupný symbol pro obsah 3"/>
          <p:cNvSpPr>
            <a:spLocks noGrp="1"/>
          </p:cNvSpPr>
          <p:nvPr>
            <p:ph sz="half" idx="2"/>
          </p:nvPr>
        </p:nvSpPr>
        <p:spPr>
          <a:xfrm>
            <a:off x="6237515" y="1762903"/>
            <a:ext cx="5181600" cy="5959475"/>
          </a:xfrm>
        </p:spPr>
        <p:txBody>
          <a:bodyPr>
            <a:normAutofit fontScale="70000" lnSpcReduction="20000"/>
          </a:bodyPr>
          <a:lstStyle/>
          <a:p>
            <a:pPr algn="just"/>
            <a:r>
              <a:rPr lang="cs-CZ" dirty="0">
                <a:latin typeface="Times New Roman" panose="02020603050405020304" pitchFamily="18" charset="0"/>
                <a:cs typeface="Times New Roman" panose="02020603050405020304" pitchFamily="18" charset="0"/>
              </a:rPr>
              <a:t>Z korespondence Vodák-Kvapil</a:t>
            </a:r>
          </a:p>
          <a:p>
            <a:pPr marL="0" indent="0" algn="just">
              <a:buNone/>
            </a:pP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Stanislavskij</a:t>
            </a:r>
            <a:r>
              <a:rPr lang="cs-CZ" dirty="0">
                <a:latin typeface="Times New Roman" panose="02020603050405020304" pitchFamily="18" charset="0"/>
                <a:cs typeface="Times New Roman" panose="02020603050405020304" pitchFamily="18" charset="0"/>
              </a:rPr>
              <a:t> mi poslal nejen plno kostýmních vzorků a trochu notového materiálu, nýbrž i celou </a:t>
            </a:r>
            <a:r>
              <a:rPr lang="cs-CZ" dirty="0" err="1">
                <a:latin typeface="Times New Roman" panose="02020603050405020304" pitchFamily="18" charset="0"/>
                <a:cs typeface="Times New Roman" panose="02020603050405020304" pitchFamily="18" charset="0"/>
              </a:rPr>
              <a:t>serii</a:t>
            </a:r>
            <a:r>
              <a:rPr lang="cs-CZ" dirty="0">
                <a:latin typeface="Times New Roman" panose="02020603050405020304" pitchFamily="18" charset="0"/>
                <a:cs typeface="Times New Roman" panose="02020603050405020304" pitchFamily="18" charset="0"/>
              </a:rPr>
              <a:t> scénických fotografií, zvlášť pro mě zhotovovaných, ba dokonce i spoustu svých režisérských poznámek pro první akt. (Poznámky pro další dva akty se patrně ztratily cestou, poznámky k čtvrtému aktu došly dva dni po naší premiéře). Měl jsem tedy pro vnějšek materiálu dost a dost. A teď především: Částečně jsem si rozřešil i ten vnějšek docela jinak, než </a:t>
            </a:r>
            <a:r>
              <a:rPr lang="cs-CZ" dirty="0" err="1">
                <a:latin typeface="Times New Roman" panose="02020603050405020304" pitchFamily="18" charset="0"/>
                <a:cs typeface="Times New Roman" panose="02020603050405020304" pitchFamily="18" charset="0"/>
              </a:rPr>
              <a:t>Stanislavskij</a:t>
            </a:r>
            <a:r>
              <a:rPr lang="cs-CZ" dirty="0">
                <a:latin typeface="Times New Roman" panose="02020603050405020304" pitchFamily="18" charset="0"/>
                <a:cs typeface="Times New Roman" panose="02020603050405020304" pitchFamily="18" charset="0"/>
              </a:rPr>
              <a:t> navrhoval, a to raději v souhlase s autorem. Zopakoval jsem si zkrátka z celého poznámkového materiálu </a:t>
            </a:r>
            <a:r>
              <a:rPr lang="cs-CZ" dirty="0" err="1">
                <a:latin typeface="Times New Roman" panose="02020603050405020304" pitchFamily="18" charset="0"/>
                <a:cs typeface="Times New Roman" panose="02020603050405020304" pitchFamily="18" charset="0"/>
              </a:rPr>
              <a:t>Stanislavského</a:t>
            </a:r>
            <a:r>
              <a:rPr lang="cs-CZ" dirty="0">
                <a:latin typeface="Times New Roman" panose="02020603050405020304" pitchFamily="18" charset="0"/>
                <a:cs typeface="Times New Roman" panose="02020603050405020304" pitchFamily="18" charset="0"/>
              </a:rPr>
              <a:t> jen jeho </a:t>
            </a:r>
            <a:r>
              <a:rPr lang="cs-CZ" dirty="0" err="1">
                <a:latin typeface="Times New Roman" panose="02020603050405020304" pitchFamily="18" charset="0"/>
                <a:cs typeface="Times New Roman" panose="02020603050405020304" pitchFamily="18" charset="0"/>
              </a:rPr>
              <a:t>methodu</a:t>
            </a:r>
            <a:r>
              <a:rPr lang="cs-CZ" dirty="0">
                <a:latin typeface="Times New Roman" panose="02020603050405020304" pitchFamily="18" charset="0"/>
                <a:cs typeface="Times New Roman" panose="02020603050405020304" pitchFamily="18" charset="0"/>
              </a:rPr>
              <a:t>, kterou jsem poznal už na jeho berlínských a pražských představeních, a zachoval jsem se dle ní „se stálým zřetelem k mistrnému způsobu“…“</a:t>
            </a:r>
          </a:p>
        </p:txBody>
      </p:sp>
      <p:pic>
        <p:nvPicPr>
          <p:cNvPr id="5" name="Obrázek 4"/>
          <p:cNvPicPr>
            <a:picLocks noChangeAspect="1"/>
          </p:cNvPicPr>
          <p:nvPr/>
        </p:nvPicPr>
        <p:blipFill>
          <a:blip r:embed="rId2"/>
          <a:stretch>
            <a:fillRect/>
          </a:stretch>
        </p:blipFill>
        <p:spPr>
          <a:xfrm>
            <a:off x="3603171" y="3080016"/>
            <a:ext cx="2351316" cy="3457818"/>
          </a:xfrm>
          <a:prstGeom prst="rect">
            <a:avLst/>
          </a:prstGeom>
        </p:spPr>
      </p:pic>
      <p:sp>
        <p:nvSpPr>
          <p:cNvPr id="6" name="TextovéPole 5"/>
          <p:cNvSpPr txBox="1"/>
          <p:nvPr/>
        </p:nvSpPr>
        <p:spPr>
          <a:xfrm>
            <a:off x="6237515" y="5891503"/>
            <a:ext cx="3396342" cy="646331"/>
          </a:xfrm>
          <a:prstGeom prst="rect">
            <a:avLst/>
          </a:prstGeom>
          <a:noFill/>
        </p:spPr>
        <p:txBody>
          <a:bodyPr wrap="square" rtlCol="0">
            <a:spAutoFit/>
          </a:bodyPr>
          <a:lstStyle/>
          <a:p>
            <a:r>
              <a:rPr lang="cs-CZ" i="1" dirty="0">
                <a:latin typeface="Times New Roman" panose="02020603050405020304" pitchFamily="18" charset="0"/>
                <a:cs typeface="Times New Roman" panose="02020603050405020304" pitchFamily="18" charset="0"/>
              </a:rPr>
              <a:t>Tři sestry</a:t>
            </a:r>
            <a:r>
              <a:rPr lang="cs-CZ" dirty="0">
                <a:latin typeface="Times New Roman" panose="02020603050405020304" pitchFamily="18" charset="0"/>
                <a:cs typeface="Times New Roman" panose="02020603050405020304" pitchFamily="18" charset="0"/>
              </a:rPr>
              <a:t>, Máša (Zdenka Rydlová) a Olga (Ludmila </a:t>
            </a:r>
            <a:r>
              <a:rPr lang="cs-CZ" dirty="0" err="1">
                <a:latin typeface="Times New Roman" panose="02020603050405020304" pitchFamily="18" charset="0"/>
                <a:cs typeface="Times New Roman" panose="02020603050405020304" pitchFamily="18" charset="0"/>
              </a:rPr>
              <a:t>Danzerová</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856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Symbolismus, čeští autoři</a:t>
            </a:r>
          </a:p>
        </p:txBody>
      </p:sp>
      <p:sp>
        <p:nvSpPr>
          <p:cNvPr id="3" name="Zástupný symbol pro obsah 2"/>
          <p:cNvSpPr>
            <a:spLocks noGrp="1"/>
          </p:cNvSpPr>
          <p:nvPr>
            <p:ph idx="1"/>
          </p:nvPr>
        </p:nvSpPr>
        <p:spPr>
          <a:xfrm>
            <a:off x="838200" y="1825625"/>
            <a:ext cx="10972800" cy="4351338"/>
          </a:xfrm>
        </p:spPr>
        <p:txBody>
          <a:bodyPr>
            <a:normAutofit fontScale="92500" lnSpcReduction="10000"/>
          </a:bodyPr>
          <a:lstStyle/>
          <a:p>
            <a:pPr algn="just"/>
            <a:r>
              <a:rPr lang="cs-CZ" dirty="0">
                <a:latin typeface="Times New Roman" panose="02020603050405020304" pitchFamily="18" charset="0"/>
                <a:cs typeface="Times New Roman" panose="02020603050405020304" pitchFamily="18" charset="0"/>
              </a:rPr>
              <a:t>Dramata Viktora Dyka: </a:t>
            </a:r>
            <a:r>
              <a:rPr lang="cs-CZ" i="1" dirty="0">
                <a:latin typeface="Times New Roman" panose="02020603050405020304" pitchFamily="18" charset="0"/>
                <a:cs typeface="Times New Roman" panose="02020603050405020304" pitchFamily="18" charset="0"/>
              </a:rPr>
              <a:t>Epizoda</a:t>
            </a:r>
            <a:r>
              <a:rPr lang="cs-CZ" dirty="0">
                <a:latin typeface="Times New Roman" panose="02020603050405020304" pitchFamily="18" charset="0"/>
                <a:cs typeface="Times New Roman" panose="02020603050405020304" pitchFamily="18" charset="0"/>
              </a:rPr>
              <a:t> a </a:t>
            </a:r>
            <a:r>
              <a:rPr lang="cs-CZ" i="1" dirty="0">
                <a:latin typeface="Times New Roman" panose="02020603050405020304" pitchFamily="18" charset="0"/>
                <a:cs typeface="Times New Roman" panose="02020603050405020304" pitchFamily="18" charset="0"/>
              </a:rPr>
              <a:t>Smuteční hostina </a:t>
            </a:r>
            <a:r>
              <a:rPr lang="cs-CZ" dirty="0">
                <a:latin typeface="Times New Roman" panose="02020603050405020304" pitchFamily="18" charset="0"/>
                <a:cs typeface="Times New Roman" panose="02020603050405020304" pitchFamily="18" charset="0"/>
              </a:rPr>
              <a:t>(1906), </a:t>
            </a:r>
            <a:r>
              <a:rPr lang="cs-CZ" i="1" dirty="0">
                <a:latin typeface="Times New Roman" panose="02020603050405020304" pitchFamily="18" charset="0"/>
                <a:cs typeface="Times New Roman" panose="02020603050405020304" pitchFamily="18" charset="0"/>
              </a:rPr>
              <a:t>Posel</a:t>
            </a:r>
            <a:r>
              <a:rPr lang="cs-CZ" dirty="0">
                <a:latin typeface="Times New Roman" panose="02020603050405020304" pitchFamily="18" charset="0"/>
                <a:cs typeface="Times New Roman" panose="02020603050405020304" pitchFamily="18" charset="0"/>
              </a:rPr>
              <a:t> (1907), </a:t>
            </a:r>
            <a:r>
              <a:rPr lang="cs-CZ" dirty="0" err="1">
                <a:latin typeface="Times New Roman" panose="02020603050405020304" pitchFamily="18" charset="0"/>
                <a:cs typeface="Times New Roman" panose="02020603050405020304" pitchFamily="18" charset="0"/>
              </a:rPr>
              <a:t>Maeterlinck</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Modrý pták </a:t>
            </a:r>
            <a:r>
              <a:rPr lang="cs-CZ" dirty="0">
                <a:latin typeface="Times New Roman" panose="02020603050405020304" pitchFamily="18" charset="0"/>
                <a:cs typeface="Times New Roman" panose="02020603050405020304" pitchFamily="18" charset="0"/>
              </a:rPr>
              <a:t>(1912), P. </a:t>
            </a:r>
            <a:r>
              <a:rPr lang="cs-CZ" dirty="0" err="1">
                <a:latin typeface="Times New Roman" panose="02020603050405020304" pitchFamily="18" charset="0"/>
                <a:cs typeface="Times New Roman" panose="02020603050405020304" pitchFamily="18" charset="0"/>
              </a:rPr>
              <a:t>Claudel</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Zvěstování</a:t>
            </a:r>
            <a:r>
              <a:rPr lang="cs-CZ" dirty="0">
                <a:latin typeface="Times New Roman" panose="02020603050405020304" pitchFamily="18" charset="0"/>
                <a:cs typeface="Times New Roman" panose="02020603050405020304" pitchFamily="18" charset="0"/>
              </a:rPr>
              <a:t> (1914)</a:t>
            </a:r>
          </a:p>
          <a:p>
            <a:pPr algn="just"/>
            <a:r>
              <a:rPr lang="cs-CZ" dirty="0">
                <a:latin typeface="Times New Roman" panose="02020603050405020304" pitchFamily="18" charset="0"/>
                <a:cs typeface="Times New Roman" panose="02020603050405020304" pitchFamily="18" charset="0"/>
              </a:rPr>
              <a:t>Odmítl drama V. Dyka </a:t>
            </a:r>
            <a:r>
              <a:rPr lang="cs-CZ" i="1" dirty="0">
                <a:latin typeface="Times New Roman" panose="02020603050405020304" pitchFamily="18" charset="0"/>
                <a:cs typeface="Times New Roman" panose="02020603050405020304" pitchFamily="18" charset="0"/>
              </a:rPr>
              <a:t>Zmoudření Dona </a:t>
            </a:r>
            <a:r>
              <a:rPr lang="cs-CZ" i="1" dirty="0" err="1">
                <a:latin typeface="Times New Roman" panose="02020603050405020304" pitchFamily="18" charset="0"/>
                <a:cs typeface="Times New Roman" panose="02020603050405020304" pitchFamily="18" charset="0"/>
              </a:rPr>
              <a:t>Quijota</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jako </a:t>
            </a:r>
            <a:r>
              <a:rPr lang="cs-CZ" dirty="0" err="1">
                <a:latin typeface="Times New Roman" panose="02020603050405020304" pitchFamily="18" charset="0"/>
                <a:cs typeface="Times New Roman" panose="02020603050405020304" pitchFamily="18" charset="0"/>
              </a:rPr>
              <a:t>neinscenovatelné</a:t>
            </a:r>
            <a:r>
              <a:rPr lang="cs-CZ" dirty="0">
                <a:latin typeface="Times New Roman" panose="02020603050405020304" pitchFamily="18" charset="0"/>
                <a:cs typeface="Times New Roman" panose="02020603050405020304" pitchFamily="18" charset="0"/>
              </a:rPr>
              <a:t> – uvedl F. Zavřel</a:t>
            </a:r>
          </a:p>
          <a:p>
            <a:pPr algn="just"/>
            <a:r>
              <a:rPr lang="cs-CZ" dirty="0">
                <a:latin typeface="Times New Roman" panose="02020603050405020304" pitchFamily="18" charset="0"/>
                <a:cs typeface="Times New Roman" panose="02020603050405020304" pitchFamily="18" charset="0"/>
              </a:rPr>
              <a:t>Ze symbolistických dramat neuváděl pro osobní spory dramata J. </a:t>
            </a:r>
            <a:r>
              <a:rPr lang="cs-CZ" dirty="0" err="1">
                <a:latin typeface="Times New Roman" panose="02020603050405020304" pitchFamily="18" charset="0"/>
                <a:cs typeface="Times New Roman" panose="02020603050405020304" pitchFamily="18" charset="0"/>
              </a:rPr>
              <a:t>Hilberta</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Soustavně uváděl hry českých autorů: Jirásek, Mahen, Šrámek, Dyk, vlastní hry</a:t>
            </a:r>
          </a:p>
          <a:p>
            <a:pPr algn="just"/>
            <a:r>
              <a:rPr lang="cs-CZ" dirty="0">
                <a:latin typeface="Times New Roman" panose="02020603050405020304" pitchFamily="18" charset="0"/>
                <a:cs typeface="Times New Roman" panose="02020603050405020304" pitchFamily="18" charset="0"/>
              </a:rPr>
              <a:t>Hry Boženy </a:t>
            </a:r>
            <a:r>
              <a:rPr lang="cs-CZ" dirty="0" err="1">
                <a:latin typeface="Times New Roman" panose="02020603050405020304" pitchFamily="18" charset="0"/>
                <a:cs typeface="Times New Roman" panose="02020603050405020304" pitchFamily="18" charset="0"/>
              </a:rPr>
              <a:t>Vikové-Kunětické</a:t>
            </a:r>
            <a:r>
              <a:rPr lang="cs-CZ" dirty="0">
                <a:latin typeface="Times New Roman" panose="02020603050405020304" pitchFamily="18" charset="0"/>
                <a:cs typeface="Times New Roman" panose="02020603050405020304" pitchFamily="18" charset="0"/>
              </a:rPr>
              <a:t>, Heleny Malířové</a:t>
            </a:r>
          </a:p>
          <a:p>
            <a:pPr algn="just"/>
            <a:r>
              <a:rPr lang="cs-CZ" dirty="0">
                <a:latin typeface="Times New Roman" panose="02020603050405020304" pitchFamily="18" charset="0"/>
                <a:cs typeface="Times New Roman" panose="02020603050405020304" pitchFamily="18" charset="0"/>
              </a:rPr>
              <a:t>A. Dvořák: </a:t>
            </a:r>
            <a:r>
              <a:rPr lang="cs-CZ" i="1" dirty="0">
                <a:latin typeface="Times New Roman" panose="02020603050405020304" pitchFamily="18" charset="0"/>
                <a:cs typeface="Times New Roman" panose="02020603050405020304" pitchFamily="18" charset="0"/>
              </a:rPr>
              <a:t>Král Václav IV</a:t>
            </a:r>
            <a:r>
              <a:rPr lang="cs-CZ" dirty="0">
                <a:latin typeface="Times New Roman" panose="02020603050405020304" pitchFamily="18" charset="0"/>
                <a:cs typeface="Times New Roman" panose="02020603050405020304" pitchFamily="18" charset="0"/>
              </a:rPr>
              <a:t>., Langer: </a:t>
            </a:r>
            <a:r>
              <a:rPr lang="cs-CZ" i="1" dirty="0">
                <a:latin typeface="Times New Roman" panose="02020603050405020304" pitchFamily="18" charset="0"/>
                <a:cs typeface="Times New Roman" panose="02020603050405020304" pitchFamily="18" charset="0"/>
              </a:rPr>
              <a:t>Svatý Václav</a:t>
            </a:r>
            <a:r>
              <a:rPr lang="cs-CZ" dirty="0">
                <a:latin typeface="Times New Roman" panose="02020603050405020304" pitchFamily="18" charset="0"/>
                <a:cs typeface="Times New Roman" panose="02020603050405020304" pitchFamily="18" charset="0"/>
              </a:rPr>
              <a:t>, Jan Bartoš: </a:t>
            </a:r>
            <a:r>
              <a:rPr lang="cs-CZ" i="1" dirty="0">
                <a:latin typeface="Times New Roman" panose="02020603050405020304" pitchFamily="18" charset="0"/>
                <a:cs typeface="Times New Roman" panose="02020603050405020304" pitchFamily="18" charset="0"/>
              </a:rPr>
              <a:t>Souboj</a:t>
            </a:r>
          </a:p>
          <a:p>
            <a:pPr algn="just"/>
            <a:r>
              <a:rPr lang="cs-CZ" dirty="0">
                <a:latin typeface="Times New Roman" panose="02020603050405020304" pitchFamily="18" charset="0"/>
                <a:cs typeface="Times New Roman" panose="02020603050405020304" pitchFamily="18" charset="0"/>
              </a:rPr>
              <a:t>Inscenační provedení: Světlo nemívá u Kvapila funkci dramatickou ve vytváření postav a děje, nýbrž tvoří zpravidla jen atmosféru, ladí celkový obraz</a:t>
            </a:r>
          </a:p>
        </p:txBody>
      </p:sp>
    </p:spTree>
    <p:extLst>
      <p:ext uri="{BB962C8B-B14F-4D97-AF65-F5344CB8AC3E}">
        <p14:creationId xmlns:p14="http://schemas.microsoft.com/office/powerpoint/2010/main" val="362961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Hry Williama Shakespeara</a:t>
            </a:r>
          </a:p>
        </p:txBody>
      </p:sp>
      <p:sp>
        <p:nvSpPr>
          <p:cNvPr id="3" name="Zástupný symbol pro obsah 2"/>
          <p:cNvSpPr>
            <a:spLocks noGrp="1"/>
          </p:cNvSpPr>
          <p:nvPr>
            <p:ph sz="half" idx="1"/>
          </p:nvPr>
        </p:nvSpPr>
        <p:spPr>
          <a:xfrm>
            <a:off x="401184" y="1825624"/>
            <a:ext cx="5693228" cy="4351338"/>
          </a:xfrm>
        </p:spPr>
        <p:txBody>
          <a:bodyPr>
            <a:normAutofit fontScale="85000" lnSpcReduction="10000"/>
          </a:bodyPr>
          <a:lstStyle/>
          <a:p>
            <a:r>
              <a:rPr lang="cs-CZ" sz="2400" dirty="0">
                <a:latin typeface="Times New Roman" panose="02020603050405020304" pitchFamily="18" charset="0"/>
                <a:cs typeface="Times New Roman" panose="02020603050405020304" pitchFamily="18" charset="0"/>
              </a:rPr>
              <a:t>1901: </a:t>
            </a:r>
            <a:r>
              <a:rPr lang="cs-CZ" sz="2400" i="1" dirty="0">
                <a:latin typeface="Times New Roman" panose="02020603050405020304" pitchFamily="18" charset="0"/>
                <a:cs typeface="Times New Roman" panose="02020603050405020304" pitchFamily="18" charset="0"/>
              </a:rPr>
              <a:t>Romeo a Julie </a:t>
            </a:r>
            <a:r>
              <a:rPr lang="cs-CZ" sz="2400" dirty="0">
                <a:latin typeface="Times New Roman" panose="02020603050405020304" pitchFamily="18" charset="0"/>
                <a:cs typeface="Times New Roman" panose="02020603050405020304" pitchFamily="18" charset="0"/>
              </a:rPr>
              <a:t>(překlad J. V. Sládek)</a:t>
            </a:r>
          </a:p>
          <a:p>
            <a:pPr marL="0" indent="0">
              <a:buNone/>
            </a:pPr>
            <a:r>
              <a:rPr lang="cs-CZ" sz="2400" b="1" dirty="0">
                <a:latin typeface="Times New Roman" panose="02020603050405020304" pitchFamily="18" charset="0"/>
                <a:cs typeface="Times New Roman" panose="02020603050405020304" pitchFamily="18" charset="0"/>
              </a:rPr>
              <a:t>Shakespearovské jeviště</a:t>
            </a:r>
            <a:r>
              <a:rPr lang="cs-CZ" sz="2400" dirty="0">
                <a:latin typeface="Times New Roman" panose="02020603050405020304" pitchFamily="18" charset="0"/>
                <a:cs typeface="Times New Roman" panose="02020603050405020304" pitchFamily="18" charset="0"/>
              </a:rPr>
              <a:t>: </a:t>
            </a:r>
          </a:p>
          <a:p>
            <a:pPr marL="0" indent="0">
              <a:buNone/>
            </a:pPr>
            <a:r>
              <a:rPr lang="cs-CZ" sz="2400" dirty="0">
                <a:latin typeface="Times New Roman" panose="02020603050405020304" pitchFamily="18" charset="0"/>
                <a:cs typeface="Times New Roman" panose="02020603050405020304" pitchFamily="18" charset="0"/>
              </a:rPr>
              <a:t>po vzoru mnichovského </a:t>
            </a:r>
            <a:r>
              <a:rPr lang="cs-CZ" sz="2400" dirty="0" err="1">
                <a:latin typeface="Times New Roman" panose="02020603050405020304" pitchFamily="18" charset="0"/>
                <a:cs typeface="Times New Roman" panose="02020603050405020304" pitchFamily="18" charset="0"/>
              </a:rPr>
              <a:t>Hoftheater</a:t>
            </a:r>
            <a:r>
              <a:rPr lang="cs-CZ" sz="2400" dirty="0">
                <a:latin typeface="Times New Roman" panose="02020603050405020304" pitchFamily="18" charset="0"/>
                <a:cs typeface="Times New Roman" panose="02020603050405020304" pitchFamily="18" charset="0"/>
              </a:rPr>
              <a:t>, hloubkové členění scény, více obrazů bez dlouhých přestaveb, klíčové scény se hrály na vyvýšeném jevišti s tradičně dekorovaným pozadím, oddělené od předního jeviště výrazně řešeným portálem a neutrální oponou, před níž se odehrávaly méně důležité výjevy</a:t>
            </a:r>
          </a:p>
          <a:p>
            <a:pPr>
              <a:buFontTx/>
              <a:buChar char="-"/>
            </a:pPr>
            <a:r>
              <a:rPr lang="cs-CZ" sz="2400" dirty="0">
                <a:latin typeface="Times New Roman" panose="02020603050405020304" pitchFamily="18" charset="0"/>
                <a:cs typeface="Times New Roman" panose="02020603050405020304" pitchFamily="18" charset="0"/>
              </a:rPr>
              <a:t>Posun k náznakovosti scény, jen za účelem zrychlení přestaveb</a:t>
            </a:r>
          </a:p>
          <a:p>
            <a:pPr>
              <a:buFontTx/>
              <a:buChar char="-"/>
            </a:pPr>
            <a:r>
              <a:rPr lang="cs-CZ" sz="2400" dirty="0">
                <a:latin typeface="Times New Roman" panose="02020603050405020304" pitchFamily="18" charset="0"/>
                <a:cs typeface="Times New Roman" panose="02020603050405020304" pitchFamily="18" charset="0"/>
              </a:rPr>
              <a:t>Proměny scény: G. E. </a:t>
            </a:r>
            <a:r>
              <a:rPr lang="cs-CZ" sz="2400" dirty="0" err="1">
                <a:latin typeface="Times New Roman" panose="02020603050405020304" pitchFamily="18" charset="0"/>
                <a:cs typeface="Times New Roman" panose="02020603050405020304" pitchFamily="18" charset="0"/>
              </a:rPr>
              <a:t>Craig</a:t>
            </a:r>
            <a:r>
              <a:rPr lang="cs-CZ" sz="2400" dirty="0">
                <a:latin typeface="Times New Roman" panose="02020603050405020304" pitchFamily="18" charset="0"/>
                <a:cs typeface="Times New Roman" panose="02020603050405020304" pitchFamily="18" charset="0"/>
              </a:rPr>
              <a:t> a </a:t>
            </a:r>
            <a:r>
              <a:rPr lang="cs-CZ" sz="2400" dirty="0" err="1">
                <a:latin typeface="Times New Roman" panose="02020603050405020304" pitchFamily="18" charset="0"/>
                <a:cs typeface="Times New Roman" panose="02020603050405020304" pitchFamily="18" charset="0"/>
              </a:rPr>
              <a:t>A</a:t>
            </a:r>
            <a:r>
              <a:rPr lang="cs-CZ" sz="2400" dirty="0">
                <a:latin typeface="Times New Roman" panose="02020603050405020304" pitchFamily="18" charset="0"/>
                <a:cs typeface="Times New Roman" panose="02020603050405020304" pitchFamily="18" charset="0"/>
              </a:rPr>
              <a:t>. Appia</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32445"/>
            <a:ext cx="5181600" cy="3737697"/>
          </a:xfrm>
        </p:spPr>
      </p:pic>
    </p:spTree>
    <p:extLst>
      <p:ext uri="{BB962C8B-B14F-4D97-AF65-F5344CB8AC3E}">
        <p14:creationId xmlns:p14="http://schemas.microsoft.com/office/powerpoint/2010/main" val="395426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8343" y="365125"/>
            <a:ext cx="11506200" cy="1325563"/>
          </a:xfrm>
        </p:spPr>
        <p:txBody>
          <a:bodyPr>
            <a:normAutofit/>
          </a:bodyPr>
          <a:lstStyle/>
          <a:p>
            <a:r>
              <a:rPr lang="cs-CZ" sz="4000" b="1" dirty="0">
                <a:latin typeface="Times New Roman" panose="02020603050405020304" pitchFamily="18" charset="0"/>
                <a:cs typeface="Times New Roman" panose="02020603050405020304" pitchFamily="18" charset="0"/>
              </a:rPr>
              <a:t>Shakespearovské jeviště – </a:t>
            </a:r>
            <a:r>
              <a:rPr lang="cs-CZ" sz="4000" b="1" i="1" dirty="0">
                <a:latin typeface="Times New Roman" panose="02020603050405020304" pitchFamily="18" charset="0"/>
                <a:cs typeface="Times New Roman" panose="02020603050405020304" pitchFamily="18" charset="0"/>
              </a:rPr>
              <a:t>Kupec benátský </a:t>
            </a:r>
            <a:r>
              <a:rPr lang="cs-CZ" sz="4000" b="1" dirty="0">
                <a:latin typeface="Times New Roman" panose="02020603050405020304" pitchFamily="18" charset="0"/>
                <a:cs typeface="Times New Roman" panose="02020603050405020304" pitchFamily="18" charset="0"/>
              </a:rPr>
              <a:t>(1909)</a:t>
            </a:r>
          </a:p>
        </p:txBody>
      </p:sp>
      <p:sp>
        <p:nvSpPr>
          <p:cNvPr id="3" name="Zástupný symbol pro obsah 2"/>
          <p:cNvSpPr>
            <a:spLocks noGrp="1"/>
          </p:cNvSpPr>
          <p:nvPr>
            <p:ph sz="half" idx="1"/>
          </p:nvPr>
        </p:nvSpPr>
        <p:spPr>
          <a:xfrm>
            <a:off x="642257" y="1825625"/>
            <a:ext cx="5377543" cy="4760232"/>
          </a:xfrm>
        </p:spPr>
        <p:txBody>
          <a:bodyPr>
            <a:normAutofit fontScale="85000" lnSpcReduction="10000"/>
          </a:bodyPr>
          <a:lstStyle/>
          <a:p>
            <a:pPr algn="just"/>
            <a:r>
              <a:rPr lang="cs-CZ" dirty="0">
                <a:latin typeface="Times New Roman" panose="02020603050405020304" pitchFamily="18" charset="0"/>
                <a:cs typeface="Times New Roman" panose="02020603050405020304" pitchFamily="18" charset="0"/>
              </a:rPr>
              <a:t>„Scénický rámec hry vyřešil pan Kvapil šťastně. Zdokonaluje stále Shakespearovo pevné jeviště. Zdvihl je tentokráte nad úroveň podlahy širokým nízkým schodištěm, vedoucím do pevného kamenného rámce, za nímž pouhou změnou prospektu objevuje se hned ulička, vedoucí na </a:t>
            </a:r>
            <a:r>
              <a:rPr lang="cs-CZ" dirty="0" err="1">
                <a:latin typeface="Times New Roman" panose="02020603050405020304" pitchFamily="18" charset="0"/>
                <a:cs typeface="Times New Roman" panose="02020603050405020304" pitchFamily="18" charset="0"/>
              </a:rPr>
              <a:t>piazzettu</a:t>
            </a:r>
            <a:r>
              <a:rPr lang="cs-CZ" dirty="0">
                <a:latin typeface="Times New Roman" panose="02020603050405020304" pitchFamily="18" charset="0"/>
                <a:cs typeface="Times New Roman" panose="02020603050405020304" pitchFamily="18" charset="0"/>
              </a:rPr>
              <a:t>, hned balkon na zámku Porcie, část komnaty v dóžecím paláci, průčelí </a:t>
            </a:r>
            <a:r>
              <a:rPr lang="cs-CZ" dirty="0" err="1">
                <a:latin typeface="Times New Roman" panose="02020603050405020304" pitchFamily="18" charset="0"/>
                <a:cs typeface="Times New Roman" panose="02020603050405020304" pitchFamily="18" charset="0"/>
              </a:rPr>
              <a:t>Shylockova</a:t>
            </a:r>
            <a:r>
              <a:rPr lang="cs-CZ" dirty="0">
                <a:latin typeface="Times New Roman" panose="02020603050405020304" pitchFamily="18" charset="0"/>
                <a:cs typeface="Times New Roman" panose="02020603050405020304" pitchFamily="18" charset="0"/>
              </a:rPr>
              <a:t> domu s balkonem neb konečně kout zahradní terasy v </a:t>
            </a:r>
            <a:r>
              <a:rPr lang="cs-CZ" dirty="0" err="1">
                <a:latin typeface="Times New Roman" panose="02020603050405020304" pitchFamily="18" charset="0"/>
                <a:cs typeface="Times New Roman" panose="02020603050405020304" pitchFamily="18" charset="0"/>
              </a:rPr>
              <a:t>Belmontě</a:t>
            </a:r>
            <a:r>
              <a:rPr lang="cs-CZ" dirty="0">
                <a:latin typeface="Times New Roman" panose="02020603050405020304" pitchFamily="18" charset="0"/>
                <a:cs typeface="Times New Roman" panose="02020603050405020304" pitchFamily="18" charset="0"/>
              </a:rPr>
              <a:t>. Nepatrné změny po obou stranách průčelí několika dekorativními předměty docelují velmi živě jednotný obraz.“ </a:t>
            </a:r>
          </a:p>
          <a:p>
            <a:pPr algn="just"/>
            <a:r>
              <a:rPr lang="cs-CZ" dirty="0">
                <a:latin typeface="Times New Roman" panose="02020603050405020304" pitchFamily="18" charset="0"/>
                <a:cs typeface="Times New Roman" panose="02020603050405020304" pitchFamily="18" charset="0"/>
              </a:rPr>
              <a:t>(V. </a:t>
            </a:r>
            <a:r>
              <a:rPr lang="cs-CZ" dirty="0" err="1">
                <a:latin typeface="Times New Roman" panose="02020603050405020304" pitchFamily="18" charset="0"/>
                <a:cs typeface="Times New Roman" panose="02020603050405020304" pitchFamily="18" charset="0"/>
              </a:rPr>
              <a:t>Tille</a:t>
            </a:r>
            <a:r>
              <a:rPr lang="cs-CZ" dirty="0">
                <a:latin typeface="Times New Roman" panose="02020603050405020304" pitchFamily="18" charset="0"/>
                <a:cs typeface="Times New Roman" panose="02020603050405020304" pitchFamily="18" charset="0"/>
              </a:rPr>
              <a:t>: Kouzelná moc divadla, s. 35)</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22964"/>
            <a:ext cx="5181600" cy="3756660"/>
          </a:xfrm>
        </p:spPr>
      </p:pic>
    </p:spTree>
    <p:extLst>
      <p:ext uri="{BB962C8B-B14F-4D97-AF65-F5344CB8AC3E}">
        <p14:creationId xmlns:p14="http://schemas.microsoft.com/office/powerpoint/2010/main" val="289145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7333" y="131445"/>
            <a:ext cx="9905998" cy="1478570"/>
          </a:xfrm>
        </p:spPr>
        <p:txBody>
          <a:bodyPr/>
          <a:lstStyle/>
          <a:p>
            <a:r>
              <a:rPr lang="cs-CZ" b="1" dirty="0">
                <a:latin typeface="Times New Roman" panose="02020603050405020304" pitchFamily="18" charset="0"/>
                <a:cs typeface="Times New Roman" panose="02020603050405020304" pitchFamily="18" charset="0"/>
              </a:rPr>
              <a:t>Hry Williama Shakespeara</a:t>
            </a:r>
          </a:p>
        </p:txBody>
      </p:sp>
      <p:sp>
        <p:nvSpPr>
          <p:cNvPr id="3" name="Zástupný symbol pro obsah 2"/>
          <p:cNvSpPr>
            <a:spLocks noGrp="1"/>
          </p:cNvSpPr>
          <p:nvPr>
            <p:ph sz="half" idx="1"/>
          </p:nvPr>
        </p:nvSpPr>
        <p:spPr>
          <a:xfrm>
            <a:off x="820813" y="1310640"/>
            <a:ext cx="6204857" cy="4642077"/>
          </a:xfrm>
        </p:spPr>
        <p:txBody>
          <a:bodyPr>
            <a:noAutofit/>
          </a:bodyPr>
          <a:lstStyle/>
          <a:p>
            <a:pPr algn="just"/>
            <a:r>
              <a:rPr lang="cs-CZ" sz="1800" dirty="0">
                <a:latin typeface="Times New Roman" panose="02020603050405020304" pitchFamily="18" charset="0"/>
                <a:cs typeface="Times New Roman" panose="02020603050405020304" pitchFamily="18" charset="0"/>
              </a:rPr>
              <a:t>1901: </a:t>
            </a:r>
            <a:r>
              <a:rPr lang="cs-CZ" sz="1800" i="1" dirty="0">
                <a:latin typeface="Times New Roman" panose="02020603050405020304" pitchFamily="18" charset="0"/>
                <a:cs typeface="Times New Roman" panose="02020603050405020304" pitchFamily="18" charset="0"/>
              </a:rPr>
              <a:t>Zkrocení zlé ženy, </a:t>
            </a:r>
            <a:r>
              <a:rPr lang="cs-CZ" sz="1800" dirty="0">
                <a:latin typeface="Times New Roman" panose="02020603050405020304" pitchFamily="18" charset="0"/>
                <a:cs typeface="Times New Roman" panose="02020603050405020304" pitchFamily="18" charset="0"/>
              </a:rPr>
              <a:t>1902: </a:t>
            </a:r>
            <a:r>
              <a:rPr lang="cs-CZ" sz="1800" i="1" dirty="0" err="1">
                <a:latin typeface="Times New Roman" panose="02020603050405020304" pitchFamily="18" charset="0"/>
                <a:cs typeface="Times New Roman" panose="02020603050405020304" pitchFamily="18" charset="0"/>
              </a:rPr>
              <a:t>Macbeth</a:t>
            </a:r>
            <a:r>
              <a:rPr lang="cs-CZ" sz="1800" i="1" dirty="0">
                <a:latin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cs typeface="Times New Roman" panose="02020603050405020304" pitchFamily="18" charset="0"/>
              </a:rPr>
              <a:t>1903: </a:t>
            </a:r>
            <a:r>
              <a:rPr lang="cs-CZ" sz="1800" i="1" dirty="0">
                <a:latin typeface="Times New Roman" panose="02020603050405020304" pitchFamily="18" charset="0"/>
                <a:cs typeface="Times New Roman" panose="02020603050405020304" pitchFamily="18" charset="0"/>
              </a:rPr>
              <a:t>Zimní pohádka</a:t>
            </a:r>
          </a:p>
          <a:p>
            <a:pPr algn="just"/>
            <a:r>
              <a:rPr lang="cs-CZ" sz="1800" dirty="0">
                <a:latin typeface="Times New Roman" panose="02020603050405020304" pitchFamily="18" charset="0"/>
                <a:cs typeface="Times New Roman" panose="02020603050405020304" pitchFamily="18" charset="0"/>
              </a:rPr>
              <a:t>1905: </a:t>
            </a:r>
            <a:r>
              <a:rPr lang="cs-CZ" sz="1800" i="1" dirty="0">
                <a:latin typeface="Times New Roman" panose="02020603050405020304" pitchFamily="18" charset="0"/>
                <a:cs typeface="Times New Roman" panose="02020603050405020304" pitchFamily="18" charset="0"/>
              </a:rPr>
              <a:t>Hamlet</a:t>
            </a:r>
            <a:r>
              <a:rPr lang="cs-CZ" sz="1800" dirty="0">
                <a:latin typeface="Times New Roman" panose="02020603050405020304" pitchFamily="18" charset="0"/>
                <a:cs typeface="Times New Roman" panose="02020603050405020304" pitchFamily="18" charset="0"/>
              </a:rPr>
              <a:t>, scéna impresionistická s využitím barevného světla, E. Vojan</a:t>
            </a:r>
          </a:p>
          <a:p>
            <a:pPr algn="just"/>
            <a:r>
              <a:rPr lang="cs-CZ" sz="1800" dirty="0">
                <a:latin typeface="Times New Roman" panose="02020603050405020304" pitchFamily="18" charset="0"/>
                <a:cs typeface="Times New Roman" panose="02020603050405020304" pitchFamily="18" charset="0"/>
              </a:rPr>
              <a:t>1908: </a:t>
            </a:r>
            <a:r>
              <a:rPr lang="cs-CZ" sz="1800" i="1" dirty="0">
                <a:latin typeface="Times New Roman" panose="02020603050405020304" pitchFamily="18" charset="0"/>
                <a:cs typeface="Times New Roman" panose="02020603050405020304" pitchFamily="18" charset="0"/>
              </a:rPr>
              <a:t>Othello, </a:t>
            </a:r>
            <a:r>
              <a:rPr lang="cs-CZ" sz="1800" dirty="0">
                <a:latin typeface="Times New Roman" panose="02020603050405020304" pitchFamily="18" charset="0"/>
                <a:cs typeface="Times New Roman" panose="02020603050405020304" pitchFamily="18" charset="0"/>
              </a:rPr>
              <a:t>1909: </a:t>
            </a:r>
            <a:r>
              <a:rPr lang="cs-CZ" sz="1800" i="1" dirty="0">
                <a:latin typeface="Times New Roman" panose="02020603050405020304" pitchFamily="18" charset="0"/>
                <a:cs typeface="Times New Roman" panose="02020603050405020304" pitchFamily="18" charset="0"/>
              </a:rPr>
              <a:t>Kupec benátský </a:t>
            </a:r>
            <a:r>
              <a:rPr lang="cs-CZ" sz="1800" dirty="0">
                <a:latin typeface="Times New Roman" panose="02020603050405020304" pitchFamily="18" charset="0"/>
                <a:cs typeface="Times New Roman" panose="02020603050405020304" pitchFamily="18" charset="0"/>
              </a:rPr>
              <a:t>(</a:t>
            </a:r>
            <a:r>
              <a:rPr lang="cs-CZ" sz="1800" dirty="0" err="1">
                <a:latin typeface="Times New Roman" panose="02020603050405020304" pitchFamily="18" charset="0"/>
                <a:cs typeface="Times New Roman" panose="02020603050405020304" pitchFamily="18" charset="0"/>
              </a:rPr>
              <a:t>Shylock</a:t>
            </a:r>
            <a:r>
              <a:rPr lang="cs-CZ" sz="1800" dirty="0">
                <a:latin typeface="Times New Roman" panose="02020603050405020304" pitchFamily="18" charset="0"/>
                <a:cs typeface="Times New Roman" panose="02020603050405020304" pitchFamily="18" charset="0"/>
              </a:rPr>
              <a:t> Vojan), 1914: </a:t>
            </a:r>
            <a:r>
              <a:rPr lang="cs-CZ" sz="1800" i="1" dirty="0">
                <a:latin typeface="Times New Roman" panose="02020603050405020304" pitchFamily="18" charset="0"/>
                <a:cs typeface="Times New Roman" panose="02020603050405020304" pitchFamily="18" charset="0"/>
              </a:rPr>
              <a:t>Král Lear </a:t>
            </a:r>
            <a:r>
              <a:rPr lang="cs-CZ" sz="1800" dirty="0">
                <a:latin typeface="Times New Roman" panose="02020603050405020304" pitchFamily="18" charset="0"/>
                <a:cs typeface="Times New Roman" panose="02020603050405020304" pitchFamily="18" charset="0"/>
              </a:rPr>
              <a:t>– titul. Vojan</a:t>
            </a:r>
          </a:p>
          <a:p>
            <a:pPr algn="just"/>
            <a:r>
              <a:rPr lang="cs-CZ" sz="1800" dirty="0">
                <a:latin typeface="Times New Roman" panose="02020603050405020304" pitchFamily="18" charset="0"/>
                <a:cs typeface="Times New Roman" panose="02020603050405020304" pitchFamily="18" charset="0"/>
              </a:rPr>
              <a:t>Nový přístup k Shakespearovi </a:t>
            </a:r>
            <a:r>
              <a:rPr lang="cs-CZ" sz="1800" i="1" dirty="0">
                <a:latin typeface="Times New Roman" panose="02020603050405020304" pitchFamily="18" charset="0"/>
                <a:cs typeface="Times New Roman" panose="02020603050405020304" pitchFamily="18" charset="0"/>
              </a:rPr>
              <a:t>Komedie plná omylů</a:t>
            </a:r>
            <a:r>
              <a:rPr lang="cs-CZ" sz="1800" dirty="0">
                <a:latin typeface="Times New Roman" panose="02020603050405020304" pitchFamily="18" charset="0"/>
                <a:cs typeface="Times New Roman" panose="02020603050405020304" pitchFamily="18" charset="0"/>
              </a:rPr>
              <a:t> (1908) – propracování náznakového symbolismu a secesí ovlivněného inscenování (Mnichovské umělecké divadlo, Max </a:t>
            </a:r>
            <a:r>
              <a:rPr lang="cs-CZ" sz="1800" dirty="0" err="1">
                <a:latin typeface="Times New Roman" panose="02020603050405020304" pitchFamily="18" charset="0"/>
                <a:cs typeface="Times New Roman" panose="02020603050405020304" pitchFamily="18" charset="0"/>
              </a:rPr>
              <a:t>Littmann</a:t>
            </a:r>
            <a:r>
              <a:rPr lang="cs-CZ" sz="1800" dirty="0">
                <a:latin typeface="Times New Roman" panose="02020603050405020304" pitchFamily="18" charset="0"/>
                <a:cs typeface="Times New Roman" panose="02020603050405020304" pitchFamily="18" charset="0"/>
              </a:rPr>
              <a:t> a George Fuchs)</a:t>
            </a:r>
          </a:p>
          <a:p>
            <a:pPr algn="just"/>
            <a:r>
              <a:rPr lang="cs-CZ" sz="1800" dirty="0">
                <a:latin typeface="Times New Roman" panose="02020603050405020304" pitchFamily="18" charset="0"/>
                <a:cs typeface="Times New Roman" panose="02020603050405020304" pitchFamily="18" charset="0"/>
              </a:rPr>
              <a:t>Komedie: </a:t>
            </a:r>
            <a:r>
              <a:rPr lang="cs-CZ" sz="1800" i="1" dirty="0">
                <a:latin typeface="Times New Roman" panose="02020603050405020304" pitchFamily="18" charset="0"/>
                <a:cs typeface="Times New Roman" panose="02020603050405020304" pitchFamily="18" charset="0"/>
              </a:rPr>
              <a:t>Zimní pohádka </a:t>
            </a:r>
            <a:r>
              <a:rPr lang="cs-CZ" sz="1800" dirty="0">
                <a:latin typeface="Times New Roman" panose="02020603050405020304" pitchFamily="18" charset="0"/>
                <a:cs typeface="Times New Roman" panose="02020603050405020304" pitchFamily="18" charset="0"/>
              </a:rPr>
              <a:t>(1905), </a:t>
            </a:r>
            <a:r>
              <a:rPr lang="cs-CZ" sz="1800" i="1" dirty="0">
                <a:latin typeface="Times New Roman" panose="02020603050405020304" pitchFamily="18" charset="0"/>
                <a:cs typeface="Times New Roman" panose="02020603050405020304" pitchFamily="18" charset="0"/>
              </a:rPr>
              <a:t>Mnoho povyku pro nic</a:t>
            </a:r>
            <a:r>
              <a:rPr lang="cs-CZ" sz="1800" dirty="0">
                <a:latin typeface="Times New Roman" panose="02020603050405020304" pitchFamily="18" charset="0"/>
                <a:cs typeface="Times New Roman" panose="02020603050405020304" pitchFamily="18" charset="0"/>
              </a:rPr>
              <a:t> a </a:t>
            </a:r>
            <a:r>
              <a:rPr lang="cs-CZ" sz="1800" i="1" dirty="0">
                <a:latin typeface="Times New Roman" panose="02020603050405020304" pitchFamily="18" charset="0"/>
                <a:cs typeface="Times New Roman" panose="02020603050405020304" pitchFamily="18" charset="0"/>
              </a:rPr>
              <a:t>Sen noci svatojánské </a:t>
            </a:r>
            <a:r>
              <a:rPr lang="cs-CZ" sz="1800" dirty="0">
                <a:latin typeface="Times New Roman" panose="02020603050405020304" pitchFamily="18" charset="0"/>
                <a:cs typeface="Times New Roman" panose="02020603050405020304" pitchFamily="18" charset="0"/>
              </a:rPr>
              <a:t>(1907), </a:t>
            </a:r>
            <a:r>
              <a:rPr lang="cs-CZ" sz="1800" i="1" dirty="0">
                <a:latin typeface="Times New Roman" panose="02020603050405020304" pitchFamily="18" charset="0"/>
                <a:cs typeface="Times New Roman" panose="02020603050405020304" pitchFamily="18" charset="0"/>
              </a:rPr>
              <a:t>Komedie plná omylů</a:t>
            </a:r>
            <a:r>
              <a:rPr lang="cs-CZ" sz="1800" dirty="0">
                <a:latin typeface="Times New Roman" panose="02020603050405020304" pitchFamily="18" charset="0"/>
                <a:cs typeface="Times New Roman" panose="02020603050405020304" pitchFamily="18" charset="0"/>
              </a:rPr>
              <a:t> (1908) </a:t>
            </a:r>
          </a:p>
          <a:p>
            <a:pPr algn="just"/>
            <a:r>
              <a:rPr lang="cs-CZ" sz="1800" dirty="0">
                <a:latin typeface="Times New Roman" panose="02020603050405020304" pitchFamily="18" charset="0"/>
                <a:cs typeface="Times New Roman" panose="02020603050405020304" pitchFamily="18" charset="0"/>
              </a:rPr>
              <a:t>1916: vrcholí uvádění dramat WS shakespearovským cyklem (celkem 15 her během šesti týdnů</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99150" y="365125"/>
            <a:ext cx="3863507" cy="6181612"/>
          </a:xfrm>
        </p:spPr>
      </p:pic>
    </p:spTree>
    <p:extLst>
      <p:ext uri="{BB962C8B-B14F-4D97-AF65-F5344CB8AC3E}">
        <p14:creationId xmlns:p14="http://schemas.microsoft.com/office/powerpoint/2010/main" val="403401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108176"/>
            <a:ext cx="10515600" cy="1325563"/>
          </a:xfrm>
        </p:spPr>
        <p:txBody>
          <a:bodyPr/>
          <a:lstStyle/>
          <a:p>
            <a:r>
              <a:rPr lang="cs-CZ" b="1" dirty="0">
                <a:latin typeface="Times New Roman" panose="02020603050405020304" pitchFamily="18" charset="0"/>
                <a:cs typeface="Times New Roman" panose="02020603050405020304" pitchFamily="18" charset="0"/>
              </a:rPr>
              <a:t>Z dalších dramatiků</a:t>
            </a:r>
          </a:p>
        </p:txBody>
      </p:sp>
      <p:sp>
        <p:nvSpPr>
          <p:cNvPr id="3" name="Zástupný symbol pro obsah 2"/>
          <p:cNvSpPr>
            <a:spLocks noGrp="1"/>
          </p:cNvSpPr>
          <p:nvPr>
            <p:ph sz="half" idx="1"/>
          </p:nvPr>
        </p:nvSpPr>
        <p:spPr>
          <a:xfrm>
            <a:off x="838199" y="1153886"/>
            <a:ext cx="8425543" cy="1523999"/>
          </a:xfrm>
        </p:spPr>
        <p:txBody>
          <a:bodyPr>
            <a:noAutofit/>
          </a:bodyPr>
          <a:lstStyle/>
          <a:p>
            <a:pPr marL="0" indent="0" algn="just">
              <a:buNone/>
            </a:pPr>
            <a:r>
              <a:rPr lang="cs-CZ" sz="2000" dirty="0">
                <a:latin typeface="Times New Roman" panose="02020603050405020304" pitchFamily="18" charset="0"/>
                <a:cs typeface="Times New Roman" panose="02020603050405020304" pitchFamily="18" charset="0"/>
              </a:rPr>
              <a:t>Goethe: </a:t>
            </a:r>
            <a:r>
              <a:rPr lang="cs-CZ" sz="2000" i="1" dirty="0">
                <a:latin typeface="Times New Roman" panose="02020603050405020304" pitchFamily="18" charset="0"/>
                <a:cs typeface="Times New Roman" panose="02020603050405020304" pitchFamily="18" charset="0"/>
              </a:rPr>
              <a:t>Faust</a:t>
            </a:r>
            <a:r>
              <a:rPr lang="cs-CZ" sz="2000" dirty="0">
                <a:latin typeface="Times New Roman" panose="02020603050405020304" pitchFamily="18" charset="0"/>
                <a:cs typeface="Times New Roman" panose="02020603050405020304" pitchFamily="18" charset="0"/>
              </a:rPr>
              <a:t> (1906), Schiller: </a:t>
            </a:r>
            <a:r>
              <a:rPr lang="cs-CZ" sz="2000" i="1" dirty="0">
                <a:latin typeface="Times New Roman" panose="02020603050405020304" pitchFamily="18" charset="0"/>
                <a:cs typeface="Times New Roman" panose="02020603050405020304" pitchFamily="18" charset="0"/>
              </a:rPr>
              <a:t>Valdštejn</a:t>
            </a:r>
            <a:r>
              <a:rPr lang="cs-CZ" sz="2000" dirty="0">
                <a:latin typeface="Times New Roman" panose="02020603050405020304" pitchFamily="18" charset="0"/>
                <a:cs typeface="Times New Roman" panose="02020603050405020304" pitchFamily="18" charset="0"/>
              </a:rPr>
              <a:t> (1909) – odehraje celou trilogii</a:t>
            </a:r>
          </a:p>
          <a:p>
            <a:pPr marL="0" indent="0" algn="just">
              <a:buNone/>
            </a:pPr>
            <a:r>
              <a:rPr lang="cs-CZ" sz="2000" dirty="0" err="1">
                <a:latin typeface="Times New Roman" panose="02020603050405020304" pitchFamily="18" charset="0"/>
                <a:cs typeface="Times New Roman" panose="02020603050405020304" pitchFamily="18" charset="0"/>
              </a:rPr>
              <a:t>Molière</a:t>
            </a:r>
            <a:r>
              <a:rPr lang="cs-CZ" sz="2000" dirty="0">
                <a:latin typeface="Times New Roman" panose="02020603050405020304" pitchFamily="18" charset="0"/>
                <a:cs typeface="Times New Roman" panose="02020603050405020304" pitchFamily="18" charset="0"/>
              </a:rPr>
              <a:t>: </a:t>
            </a:r>
            <a:r>
              <a:rPr lang="cs-CZ" sz="2000" i="1" dirty="0">
                <a:latin typeface="Times New Roman" panose="02020603050405020304" pitchFamily="18" charset="0"/>
                <a:cs typeface="Times New Roman" panose="02020603050405020304" pitchFamily="18" charset="0"/>
              </a:rPr>
              <a:t>Preciózky</a:t>
            </a:r>
            <a:r>
              <a:rPr lang="cs-CZ" sz="2000" dirty="0">
                <a:latin typeface="Times New Roman" panose="02020603050405020304" pitchFamily="18" charset="0"/>
                <a:cs typeface="Times New Roman" panose="02020603050405020304" pitchFamily="18" charset="0"/>
              </a:rPr>
              <a:t>, </a:t>
            </a:r>
            <a:r>
              <a:rPr lang="cs-CZ" sz="2000" i="1" dirty="0">
                <a:latin typeface="Times New Roman" panose="02020603050405020304" pitchFamily="18" charset="0"/>
                <a:cs typeface="Times New Roman" panose="02020603050405020304" pitchFamily="18" charset="0"/>
              </a:rPr>
              <a:t>Zdravý nemocný</a:t>
            </a:r>
            <a:r>
              <a:rPr lang="cs-CZ" sz="2000" dirty="0">
                <a:latin typeface="Times New Roman" panose="02020603050405020304" pitchFamily="18" charset="0"/>
                <a:cs typeface="Times New Roman" panose="02020603050405020304" pitchFamily="18" charset="0"/>
              </a:rPr>
              <a:t>, </a:t>
            </a:r>
            <a:r>
              <a:rPr lang="cs-CZ" sz="2000" i="1" dirty="0">
                <a:latin typeface="Times New Roman" panose="02020603050405020304" pitchFamily="18" charset="0"/>
                <a:cs typeface="Times New Roman" panose="02020603050405020304" pitchFamily="18" charset="0"/>
              </a:rPr>
              <a:t>Tartuffe</a:t>
            </a:r>
            <a:r>
              <a:rPr lang="cs-CZ" sz="2000" dirty="0">
                <a:latin typeface="Times New Roman" panose="02020603050405020304" pitchFamily="18" charset="0"/>
                <a:cs typeface="Times New Roman" panose="02020603050405020304" pitchFamily="18" charset="0"/>
              </a:rPr>
              <a:t>, </a:t>
            </a:r>
            <a:r>
              <a:rPr lang="cs-CZ" sz="2000" i="1" dirty="0">
                <a:latin typeface="Times New Roman" panose="02020603050405020304" pitchFamily="18" charset="0"/>
                <a:cs typeface="Times New Roman" panose="02020603050405020304" pitchFamily="18" charset="0"/>
              </a:rPr>
              <a:t>Lakomec</a:t>
            </a:r>
          </a:p>
          <a:p>
            <a:pPr marL="0" indent="0" algn="just">
              <a:buNone/>
            </a:pPr>
            <a:r>
              <a:rPr lang="cs-CZ" sz="2000" dirty="0">
                <a:latin typeface="Times New Roman" panose="02020603050405020304" pitchFamily="18" charset="0"/>
                <a:cs typeface="Times New Roman" panose="02020603050405020304" pitchFamily="18" charset="0"/>
              </a:rPr>
              <a:t>Z antiky: </a:t>
            </a:r>
            <a:r>
              <a:rPr lang="cs-CZ" sz="2000" dirty="0" err="1">
                <a:latin typeface="Times New Roman" panose="02020603050405020304" pitchFamily="18" charset="0"/>
                <a:cs typeface="Times New Roman" panose="02020603050405020304" pitchFamily="18" charset="0"/>
              </a:rPr>
              <a:t>Aischylova</a:t>
            </a:r>
            <a:r>
              <a:rPr lang="cs-CZ" sz="2000" dirty="0">
                <a:latin typeface="Times New Roman" panose="02020603050405020304" pitchFamily="18" charset="0"/>
                <a:cs typeface="Times New Roman" panose="02020603050405020304" pitchFamily="18" charset="0"/>
              </a:rPr>
              <a:t> </a:t>
            </a:r>
            <a:r>
              <a:rPr lang="cs-CZ" sz="2000" i="1" dirty="0">
                <a:latin typeface="Times New Roman" panose="02020603050405020304" pitchFamily="18" charset="0"/>
                <a:cs typeface="Times New Roman" panose="02020603050405020304" pitchFamily="18" charset="0"/>
              </a:rPr>
              <a:t>Oresteia</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Euripidův</a:t>
            </a:r>
            <a:r>
              <a:rPr lang="cs-CZ" sz="2000"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Hippolytos</a:t>
            </a:r>
            <a:endParaRPr lang="cs-CZ" sz="2000" i="1" dirty="0">
              <a:latin typeface="Times New Roman" panose="02020603050405020304" pitchFamily="18" charset="0"/>
              <a:cs typeface="Times New Roman" panose="02020603050405020304" pitchFamily="18" charset="0"/>
            </a:endParaRPr>
          </a:p>
          <a:p>
            <a:pPr marL="0" indent="0" algn="just">
              <a:buNone/>
            </a:pPr>
            <a:r>
              <a:rPr lang="cs-CZ" sz="2000" dirty="0">
                <a:latin typeface="Times New Roman" panose="02020603050405020304" pitchFamily="18" charset="0"/>
                <a:cs typeface="Times New Roman" panose="02020603050405020304" pitchFamily="18" charset="0"/>
              </a:rPr>
              <a:t>J. Vrchlický: </a:t>
            </a:r>
            <a:r>
              <a:rPr lang="cs-CZ" sz="2000" i="1" dirty="0" err="1">
                <a:latin typeface="Times New Roman" panose="02020603050405020304" pitchFamily="18" charset="0"/>
                <a:cs typeface="Times New Roman" panose="02020603050405020304" pitchFamily="18" charset="0"/>
              </a:rPr>
              <a:t>Hippodamie</a:t>
            </a:r>
            <a:r>
              <a:rPr lang="cs-CZ" sz="2000" i="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 celá trilogie</a:t>
            </a:r>
            <a:endParaRPr lang="cs-CZ" sz="2000" i="1" dirty="0">
              <a:latin typeface="Times New Roman" panose="02020603050405020304" pitchFamily="18" charset="0"/>
              <a:cs typeface="Times New Roman" panose="02020603050405020304" pitchFamily="18" charset="0"/>
            </a:endParaRPr>
          </a:p>
          <a:p>
            <a:pPr marL="0" indent="0" algn="just">
              <a:buNone/>
            </a:pPr>
            <a:endParaRPr lang="cs-CZ" sz="2000" i="1" dirty="0">
              <a:latin typeface="Times New Roman" panose="02020603050405020304" pitchFamily="18" charset="0"/>
              <a:cs typeface="Times New Roman" panose="02020603050405020304" pitchFamily="18" charset="0"/>
            </a:endParaRPr>
          </a:p>
        </p:txBody>
      </p:sp>
      <p:sp>
        <p:nvSpPr>
          <p:cNvPr id="4" name="Zástupný symbol pro obsah 3"/>
          <p:cNvSpPr>
            <a:spLocks noGrp="1"/>
          </p:cNvSpPr>
          <p:nvPr>
            <p:ph sz="half" idx="2"/>
          </p:nvPr>
        </p:nvSpPr>
        <p:spPr>
          <a:xfrm>
            <a:off x="729343" y="3210561"/>
            <a:ext cx="11146973" cy="4220028"/>
          </a:xfrm>
        </p:spPr>
        <p:txBody>
          <a:bodyPr>
            <a:normAutofit fontScale="32500" lnSpcReduction="20000"/>
          </a:bodyPr>
          <a:lstStyle/>
          <a:p>
            <a:pPr algn="just"/>
            <a:r>
              <a:rPr lang="cs-CZ" sz="5000" b="1" dirty="0">
                <a:latin typeface="Times New Roman" panose="02020603050405020304" pitchFamily="18" charset="0"/>
                <a:cs typeface="Times New Roman" panose="02020603050405020304" pitchFamily="18" charset="0"/>
              </a:rPr>
              <a:t>K výkonu Eduarda Vojana ve </a:t>
            </a:r>
            <a:r>
              <a:rPr lang="cs-CZ" sz="5000" b="1" i="1" dirty="0">
                <a:latin typeface="Times New Roman" panose="02020603050405020304" pitchFamily="18" charset="0"/>
                <a:cs typeface="Times New Roman" panose="02020603050405020304" pitchFamily="18" charset="0"/>
              </a:rPr>
              <a:t>Faustovi</a:t>
            </a:r>
            <a:r>
              <a:rPr lang="cs-CZ" sz="5000" b="1" dirty="0">
                <a:latin typeface="Times New Roman" panose="02020603050405020304" pitchFamily="18" charset="0"/>
                <a:cs typeface="Times New Roman" panose="02020603050405020304" pitchFamily="18" charset="0"/>
              </a:rPr>
              <a:t>:</a:t>
            </a:r>
            <a:endParaRPr lang="cs-CZ" sz="5000" dirty="0">
              <a:latin typeface="Times New Roman" panose="02020603050405020304" pitchFamily="18" charset="0"/>
              <a:cs typeface="Times New Roman" panose="02020603050405020304" pitchFamily="18" charset="0"/>
            </a:endParaRPr>
          </a:p>
          <a:p>
            <a:pPr algn="just"/>
            <a:r>
              <a:rPr lang="cs-CZ" sz="5000" dirty="0">
                <a:latin typeface="Times New Roman" panose="02020603050405020304" pitchFamily="18" charset="0"/>
                <a:cs typeface="Times New Roman" panose="02020603050405020304" pitchFamily="18" charset="0"/>
              </a:rPr>
              <a:t>„S jakou úchvatnou pečlivostí a s jakou vášnivou vnitřní náruživostí odvažuje tento Mefistofeles svá břitká slova, mluví rychlým spádem, čistým, určitě a ostře znějícím veršem, v němž nikdy nezakolísá dokonalý přízvuk slova, věty i myšlenky a k němuž nikdy neselže gesto, které jej tiše, hbitě a bezpečně provází! Jak úměrně a zdrženlivě pohybuje se v plátěném divadelním prostředí tato pevně ovládaná postava, nerušící ani hnutím prstu iluzi složitého prostředí, v němž tvoří přece tak pohyblivou a barevnou a pozornost poutající skvrnu. Jak rozvíjí se účelnými, krásně stylizovanými gesty toto vidění z tmavých kontur řasnatého šatu potulného scholastika a z bledé tváře náhle se zjevující v temnu kouta v pružné tělo, jevící se ve své pohyblivosti jen tvrdými pohyby chromé nohy a nápadnou stylizací úměrných pohybů rukou i krásně modelované hlavy bytost, odlišující se od volně a méně </a:t>
            </a:r>
            <a:r>
              <a:rPr lang="cs-CZ" sz="5000" dirty="0" err="1">
                <a:latin typeface="Times New Roman" panose="02020603050405020304" pitchFamily="18" charset="0"/>
                <a:cs typeface="Times New Roman" panose="02020603050405020304" pitchFamily="18" charset="0"/>
              </a:rPr>
              <a:t>ovládaně</a:t>
            </a:r>
            <a:r>
              <a:rPr lang="cs-CZ" sz="5000" dirty="0">
                <a:latin typeface="Times New Roman" panose="02020603050405020304" pitchFamily="18" charset="0"/>
                <a:cs typeface="Times New Roman" panose="02020603050405020304" pitchFamily="18" charset="0"/>
              </a:rPr>
              <a:t> se pohybujících lidí skutečného života. […] A přízvuk slova i gesta vytváří styl, jenž zaujímá, uchvacuje, strhuje diváka i posluchače, bouří fantazii i rozum a upokojuje plně paměť, sledující napjatě, jak ona tolikrát čtená slova, jak ony dávno z jeviště do duše </a:t>
            </a:r>
            <a:r>
              <a:rPr lang="cs-CZ" sz="5000" dirty="0" err="1">
                <a:latin typeface="Times New Roman" panose="02020603050405020304" pitchFamily="18" charset="0"/>
                <a:cs typeface="Times New Roman" panose="02020603050405020304" pitchFamily="18" charset="0"/>
              </a:rPr>
              <a:t>vtisklé</a:t>
            </a:r>
            <a:r>
              <a:rPr lang="cs-CZ" sz="5000" dirty="0">
                <a:latin typeface="Times New Roman" panose="02020603050405020304" pitchFamily="18" charset="0"/>
                <a:cs typeface="Times New Roman" panose="02020603050405020304" pitchFamily="18" charset="0"/>
              </a:rPr>
              <a:t> obrazy nabývají nových tvarů, nového osvětlení – nového života v duši tím živoucím tvorem, který vnucuje se do vašich snů a dodává jim vnější reality.“ (V. </a:t>
            </a:r>
            <a:r>
              <a:rPr lang="cs-CZ" sz="5000" dirty="0" err="1">
                <a:latin typeface="Times New Roman" panose="02020603050405020304" pitchFamily="18" charset="0"/>
                <a:cs typeface="Times New Roman" panose="02020603050405020304" pitchFamily="18" charset="0"/>
              </a:rPr>
              <a:t>Tille</a:t>
            </a:r>
            <a:r>
              <a:rPr lang="cs-CZ" sz="5000" dirty="0">
                <a:latin typeface="Times New Roman" panose="02020603050405020304" pitchFamily="18" charset="0"/>
                <a:cs typeface="Times New Roman" panose="02020603050405020304" pitchFamily="18" charset="0"/>
              </a:rPr>
              <a:t>: Kouzelná moc divadla, s. 27, 28)</a:t>
            </a:r>
          </a:p>
          <a:p>
            <a:endParaRPr lang="cs-CZ" dirty="0"/>
          </a:p>
        </p:txBody>
      </p:sp>
    </p:spTree>
    <p:extLst>
      <p:ext uri="{BB962C8B-B14F-4D97-AF65-F5344CB8AC3E}">
        <p14:creationId xmlns:p14="http://schemas.microsoft.com/office/powerpoint/2010/main" val="2766325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64524" y="1121228"/>
            <a:ext cx="3632562" cy="5116285"/>
          </a:xfrm>
          <a:prstGeom prst="rect">
            <a:avLst/>
          </a:prstGeom>
        </p:spPr>
      </p:pic>
      <p:sp>
        <p:nvSpPr>
          <p:cNvPr id="3" name="TextovéPole 2"/>
          <p:cNvSpPr txBox="1"/>
          <p:nvPr/>
        </p:nvSpPr>
        <p:spPr>
          <a:xfrm>
            <a:off x="805543" y="326571"/>
            <a:ext cx="3287486" cy="400110"/>
          </a:xfrm>
          <a:prstGeom prst="rect">
            <a:avLst/>
          </a:prstGeom>
          <a:noFill/>
        </p:spPr>
        <p:txBody>
          <a:bodyPr wrap="square" rtlCol="0">
            <a:spAutoFit/>
          </a:bodyPr>
          <a:lstStyle/>
          <a:p>
            <a:r>
              <a:rPr lang="cs-CZ" sz="2000" b="1" dirty="0"/>
              <a:t>EDUARD VOJAN </a:t>
            </a:r>
          </a:p>
        </p:txBody>
      </p:sp>
      <p:pic>
        <p:nvPicPr>
          <p:cNvPr id="4" name="Obrázek 3"/>
          <p:cNvPicPr>
            <a:picLocks noChangeAspect="1"/>
          </p:cNvPicPr>
          <p:nvPr/>
        </p:nvPicPr>
        <p:blipFill>
          <a:blip r:embed="rId3"/>
          <a:stretch>
            <a:fillRect/>
          </a:stretch>
        </p:blipFill>
        <p:spPr>
          <a:xfrm>
            <a:off x="4093029" y="1105924"/>
            <a:ext cx="4015468" cy="5131589"/>
          </a:xfrm>
          <a:prstGeom prst="rect">
            <a:avLst/>
          </a:prstGeom>
        </p:spPr>
      </p:pic>
      <p:pic>
        <p:nvPicPr>
          <p:cNvPr id="5" name="Obrázek 4"/>
          <p:cNvPicPr>
            <a:picLocks noChangeAspect="1"/>
          </p:cNvPicPr>
          <p:nvPr/>
        </p:nvPicPr>
        <p:blipFill>
          <a:blip r:embed="rId4"/>
          <a:stretch>
            <a:fillRect/>
          </a:stretch>
        </p:blipFill>
        <p:spPr>
          <a:xfrm>
            <a:off x="8405134" y="1113575"/>
            <a:ext cx="3194414" cy="5131589"/>
          </a:xfrm>
          <a:prstGeom prst="rect">
            <a:avLst/>
          </a:prstGeom>
        </p:spPr>
      </p:pic>
      <p:sp>
        <p:nvSpPr>
          <p:cNvPr id="6" name="TextovéPole 5"/>
          <p:cNvSpPr txBox="1"/>
          <p:nvPr/>
        </p:nvSpPr>
        <p:spPr>
          <a:xfrm>
            <a:off x="4702629" y="526626"/>
            <a:ext cx="3048000"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Cyrano z </a:t>
            </a:r>
            <a:r>
              <a:rPr lang="cs-CZ" dirty="0" err="1">
                <a:latin typeface="Times New Roman" panose="02020603050405020304" pitchFamily="18" charset="0"/>
                <a:cs typeface="Times New Roman" panose="02020603050405020304" pitchFamily="18" charset="0"/>
              </a:rPr>
              <a:t>Bergeracu</a:t>
            </a:r>
            <a:r>
              <a:rPr lang="cs-CZ" dirty="0">
                <a:latin typeface="Times New Roman" panose="02020603050405020304" pitchFamily="18" charset="0"/>
                <a:cs typeface="Times New Roman" panose="02020603050405020304" pitchFamily="18" charset="0"/>
              </a:rPr>
              <a:t> (1904)</a:t>
            </a:r>
          </a:p>
        </p:txBody>
      </p:sp>
      <p:sp>
        <p:nvSpPr>
          <p:cNvPr id="7" name="TextovéPole 6"/>
          <p:cNvSpPr txBox="1"/>
          <p:nvPr/>
        </p:nvSpPr>
        <p:spPr>
          <a:xfrm>
            <a:off x="8556171" y="526626"/>
            <a:ext cx="2895600"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Mefisto ve </a:t>
            </a:r>
            <a:r>
              <a:rPr lang="cs-CZ" i="1" dirty="0">
                <a:latin typeface="Times New Roman" panose="02020603050405020304" pitchFamily="18" charset="0"/>
                <a:cs typeface="Times New Roman" panose="02020603050405020304" pitchFamily="18" charset="0"/>
              </a:rPr>
              <a:t>Faustovi</a:t>
            </a:r>
            <a:r>
              <a:rPr lang="cs-CZ" dirty="0">
                <a:latin typeface="Times New Roman" panose="02020603050405020304" pitchFamily="18" charset="0"/>
                <a:cs typeface="Times New Roman" panose="02020603050405020304" pitchFamily="18" charset="0"/>
              </a:rPr>
              <a:t> (1906)</a:t>
            </a:r>
          </a:p>
        </p:txBody>
      </p:sp>
    </p:spTree>
    <p:extLst>
      <p:ext uri="{BB962C8B-B14F-4D97-AF65-F5344CB8AC3E}">
        <p14:creationId xmlns:p14="http://schemas.microsoft.com/office/powerpoint/2010/main" val="353968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5028" y="408668"/>
            <a:ext cx="10515600" cy="1325563"/>
          </a:xfrm>
        </p:spPr>
        <p:txBody>
          <a:bodyPr/>
          <a:lstStyle/>
          <a:p>
            <a:r>
              <a:rPr lang="cs-CZ" b="1" dirty="0">
                <a:latin typeface="Times New Roman" panose="02020603050405020304" pitchFamily="18" charset="0"/>
                <a:cs typeface="Times New Roman" panose="02020603050405020304" pitchFamily="18" charset="0"/>
              </a:rPr>
              <a:t>Eduard Vojan (1853–1920)</a:t>
            </a:r>
          </a:p>
        </p:txBody>
      </p:sp>
      <p:sp>
        <p:nvSpPr>
          <p:cNvPr id="3" name="Zástupný symbol pro obsah 2"/>
          <p:cNvSpPr>
            <a:spLocks noGrp="1"/>
          </p:cNvSpPr>
          <p:nvPr>
            <p:ph idx="1"/>
          </p:nvPr>
        </p:nvSpPr>
        <p:spPr>
          <a:xfrm>
            <a:off x="1141412" y="1889760"/>
            <a:ext cx="9905999" cy="3901441"/>
          </a:xfrm>
        </p:spPr>
        <p:txBody>
          <a:bodyPr>
            <a:normAutofit fontScale="77500" lnSpcReduction="20000"/>
          </a:bodyPr>
          <a:lstStyle/>
          <a:p>
            <a:pPr algn="just"/>
            <a:r>
              <a:rPr lang="cs-CZ" dirty="0">
                <a:latin typeface="Times New Roman" panose="02020603050405020304" pitchFamily="18" charset="0"/>
                <a:cs typeface="Times New Roman" panose="02020603050405020304" pitchFamily="18" charset="0"/>
              </a:rPr>
              <a:t>Největší herec Kvapilovy éry</a:t>
            </a:r>
          </a:p>
          <a:p>
            <a:pPr algn="just"/>
            <a:r>
              <a:rPr lang="cs-CZ" dirty="0">
                <a:latin typeface="Times New Roman" panose="02020603050405020304" pitchFamily="18" charset="0"/>
                <a:cs typeface="Times New Roman" panose="02020603050405020304" pitchFamily="18" charset="0"/>
              </a:rPr>
              <a:t>„Analytik složitých moderních duší“ (M. </a:t>
            </a:r>
            <a:r>
              <a:rPr lang="cs-CZ" dirty="0" err="1">
                <a:latin typeface="Times New Roman" panose="02020603050405020304" pitchFamily="18" charset="0"/>
                <a:cs typeface="Times New Roman" panose="02020603050405020304" pitchFamily="18" charset="0"/>
              </a:rPr>
              <a:t>Rutte</a:t>
            </a:r>
            <a:r>
              <a:rPr lang="cs-CZ" dirty="0">
                <a:latin typeface="Times New Roman" panose="02020603050405020304" pitchFamily="18" charset="0"/>
                <a:cs typeface="Times New Roman" panose="02020603050405020304" pitchFamily="18" charset="0"/>
              </a:rPr>
              <a:t>)</a:t>
            </a:r>
          </a:p>
          <a:p>
            <a:pPr algn="just"/>
            <a:r>
              <a:rPr lang="cs-CZ" dirty="0">
                <a:latin typeface="Times New Roman" panose="02020603050405020304" pitchFamily="18" charset="0"/>
                <a:cs typeface="Times New Roman" panose="02020603050405020304" pitchFamily="18" charset="0"/>
              </a:rPr>
              <a:t>Současně individualista a mistr jemné souhry</a:t>
            </a:r>
          </a:p>
          <a:p>
            <a:pPr algn="just"/>
            <a:r>
              <a:rPr lang="cs-CZ" dirty="0">
                <a:latin typeface="Times New Roman" panose="02020603050405020304" pitchFamily="18" charset="0"/>
                <a:cs typeface="Times New Roman" panose="02020603050405020304" pitchFamily="18" charset="0"/>
              </a:rPr>
              <a:t>Psychologický výklad role, niternost, soustředěnost, individualita na pozadí výrazných vztahů mezi postavami</a:t>
            </a:r>
          </a:p>
          <a:p>
            <a:pPr algn="just"/>
            <a:r>
              <a:rPr lang="cs-CZ" dirty="0">
                <a:latin typeface="Times New Roman" panose="02020603050405020304" pitchFamily="18" charset="0"/>
                <a:cs typeface="Times New Roman" panose="02020603050405020304" pitchFamily="18" charset="0"/>
              </a:rPr>
              <a:t>Náznakovost, zkratkovitost gesta, úsporné užívání vnějších prostředků</a:t>
            </a:r>
          </a:p>
          <a:p>
            <a:pPr algn="just"/>
            <a:r>
              <a:rPr lang="cs-CZ" dirty="0">
                <a:latin typeface="Times New Roman" panose="02020603050405020304" pitchFamily="18" charset="0"/>
                <a:cs typeface="Times New Roman" panose="02020603050405020304" pitchFamily="18" charset="0"/>
              </a:rPr>
              <a:t>Motiv očí upřených do dálek, vzpřímený postoj</a:t>
            </a:r>
          </a:p>
          <a:p>
            <a:pPr algn="just"/>
            <a:r>
              <a:rPr lang="cs-CZ" dirty="0">
                <a:latin typeface="Times New Roman" panose="02020603050405020304" pitchFamily="18" charset="0"/>
                <a:cs typeface="Times New Roman" panose="02020603050405020304" pitchFamily="18" charset="0"/>
              </a:rPr>
              <a:t>Hlavním tématem jeho tvorby byli jedinci vynikající nad ostatní </a:t>
            </a:r>
          </a:p>
          <a:p>
            <a:pPr algn="just"/>
            <a:r>
              <a:rPr lang="cs-CZ" dirty="0">
                <a:latin typeface="Times New Roman" panose="02020603050405020304" pitchFamily="18" charset="0"/>
                <a:cs typeface="Times New Roman" panose="02020603050405020304" pitchFamily="18" charset="0"/>
              </a:rPr>
              <a:t>Titulní role: Jiráskova dramata, Othello, Hamlet, Mefisto ve </a:t>
            </a:r>
            <a:r>
              <a:rPr lang="cs-CZ" i="1" dirty="0">
                <a:latin typeface="Times New Roman" panose="02020603050405020304" pitchFamily="18" charset="0"/>
                <a:cs typeface="Times New Roman" panose="02020603050405020304" pitchFamily="18" charset="0"/>
              </a:rPr>
              <a:t>Faustovi</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Astrov</a:t>
            </a:r>
            <a:r>
              <a:rPr lang="cs-CZ" dirty="0">
                <a:latin typeface="Times New Roman" panose="02020603050405020304" pitchFamily="18" charset="0"/>
                <a:cs typeface="Times New Roman" panose="02020603050405020304" pitchFamily="18" charset="0"/>
              </a:rPr>
              <a:t> ve </a:t>
            </a:r>
            <a:r>
              <a:rPr lang="cs-CZ" i="1" dirty="0">
                <a:latin typeface="Times New Roman" panose="02020603050405020304" pitchFamily="18" charset="0"/>
                <a:cs typeface="Times New Roman" panose="02020603050405020304" pitchFamily="18" charset="0"/>
              </a:rPr>
              <a:t>Strýčku Váňovi </a:t>
            </a:r>
            <a:r>
              <a:rPr lang="cs-CZ" dirty="0">
                <a:latin typeface="Times New Roman" panose="02020603050405020304" pitchFamily="18" charset="0"/>
                <a:cs typeface="Times New Roman" panose="02020603050405020304" pitchFamily="18" charset="0"/>
              </a:rPr>
              <a:t>a další </a:t>
            </a:r>
          </a:p>
        </p:txBody>
      </p:sp>
    </p:spTree>
    <p:extLst>
      <p:ext uri="{BB962C8B-B14F-4D97-AF65-F5344CB8AC3E}">
        <p14:creationId xmlns:p14="http://schemas.microsoft.com/office/powerpoint/2010/main" val="349926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0"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B2264A78-F7B6-4AB2-B58B-3C9798155166}"/>
              </a:ext>
            </a:extLst>
          </p:cNvPr>
          <p:cNvPicPr>
            <a:picLocks noChangeAspect="1"/>
          </p:cNvPicPr>
          <p:nvPr/>
        </p:nvPicPr>
        <p:blipFill rotWithShape="1">
          <a:blip r:embed="rId4"/>
          <a:srcRect t="3027" r="1" b="6006"/>
          <a:stretch/>
        </p:blipFill>
        <p:spPr>
          <a:xfrm>
            <a:off x="1302278" y="1136606"/>
            <a:ext cx="9584265" cy="4577297"/>
          </a:xfrm>
          <a:prstGeom prst="rect">
            <a:avLst/>
          </a:prstGeom>
        </p:spPr>
      </p:pic>
    </p:spTree>
    <p:extLst>
      <p:ext uri="{BB962C8B-B14F-4D97-AF65-F5344CB8AC3E}">
        <p14:creationId xmlns:p14="http://schemas.microsoft.com/office/powerpoint/2010/main" val="213766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9013" y="246023"/>
            <a:ext cx="9905998" cy="1478570"/>
          </a:xfrm>
        </p:spPr>
        <p:txBody>
          <a:bodyPr/>
          <a:lstStyle/>
          <a:p>
            <a:r>
              <a:rPr lang="cs-CZ" b="1" dirty="0">
                <a:latin typeface="Times New Roman" panose="02020603050405020304" pitchFamily="18" charset="0"/>
                <a:cs typeface="Times New Roman" panose="02020603050405020304" pitchFamily="18" charset="0"/>
              </a:rPr>
              <a:t>Hana Kvapilová (1860–1907)</a:t>
            </a:r>
          </a:p>
        </p:txBody>
      </p:sp>
      <p:sp>
        <p:nvSpPr>
          <p:cNvPr id="3" name="Zástupný symbol pro obsah 2"/>
          <p:cNvSpPr>
            <a:spLocks noGrp="1"/>
          </p:cNvSpPr>
          <p:nvPr>
            <p:ph sz="half" idx="1"/>
          </p:nvPr>
        </p:nvSpPr>
        <p:spPr>
          <a:xfrm>
            <a:off x="838200" y="1541067"/>
            <a:ext cx="5889172" cy="4825546"/>
          </a:xfrm>
        </p:spPr>
        <p:txBody>
          <a:bodyPr>
            <a:normAutofit fontScale="77500" lnSpcReduction="20000"/>
          </a:bodyPr>
          <a:lstStyle/>
          <a:p>
            <a:pPr algn="just"/>
            <a:r>
              <a:rPr lang="cs-CZ" sz="2400" dirty="0">
                <a:latin typeface="Times New Roman" panose="02020603050405020304" pitchFamily="18" charset="0"/>
                <a:cs typeface="Times New Roman" panose="02020603050405020304" pitchFamily="18" charset="0"/>
              </a:rPr>
              <a:t>Touha po vyšší mravnosti, duševnosti, dokonalé kráse</a:t>
            </a:r>
          </a:p>
          <a:p>
            <a:pPr algn="just"/>
            <a:r>
              <a:rPr lang="cs-CZ" sz="2400" dirty="0">
                <a:latin typeface="Times New Roman" panose="02020603050405020304" pitchFamily="18" charset="0"/>
                <a:cs typeface="Times New Roman" panose="02020603050405020304" pitchFamily="18" charset="0"/>
              </a:rPr>
              <a:t>Mína, Princezna Pampeliška, Nora, </a:t>
            </a:r>
            <a:r>
              <a:rPr lang="cs-CZ" sz="2400" dirty="0" err="1">
                <a:latin typeface="Times New Roman" panose="02020603050405020304" pitchFamily="18" charset="0"/>
                <a:cs typeface="Times New Roman" panose="02020603050405020304" pitchFamily="18" charset="0"/>
              </a:rPr>
              <a:t>Monna</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Vanna</a:t>
            </a:r>
            <a:r>
              <a:rPr lang="cs-CZ" sz="2400" dirty="0">
                <a:latin typeface="Times New Roman" panose="02020603050405020304" pitchFamily="18" charset="0"/>
                <a:cs typeface="Times New Roman" panose="02020603050405020304" pitchFamily="18" charset="0"/>
              </a:rPr>
              <a:t>, Máša, Marie Stuartovna, Markétka z </a:t>
            </a:r>
            <a:r>
              <a:rPr lang="cs-CZ" sz="2400" i="1" dirty="0">
                <a:latin typeface="Times New Roman" panose="02020603050405020304" pitchFamily="18" charset="0"/>
                <a:cs typeface="Times New Roman" panose="02020603050405020304" pitchFamily="18" charset="0"/>
              </a:rPr>
              <a:t>Fausta</a:t>
            </a:r>
            <a:r>
              <a:rPr lang="cs-CZ" sz="2400" dirty="0">
                <a:latin typeface="Times New Roman" panose="02020603050405020304" pitchFamily="18" charset="0"/>
                <a:cs typeface="Times New Roman" panose="02020603050405020304" pitchFamily="18" charset="0"/>
              </a:rPr>
              <a:t> a další</a:t>
            </a:r>
          </a:p>
          <a:p>
            <a:pPr algn="just"/>
            <a:r>
              <a:rPr lang="cs-CZ" sz="2400" dirty="0">
                <a:latin typeface="Times New Roman" panose="02020603050405020304" pitchFamily="18" charset="0"/>
                <a:cs typeface="Times New Roman" panose="02020603050405020304" pitchFamily="18" charset="0"/>
              </a:rPr>
              <a:t>„Kvapilová byla nazvána nejmodernější naší herečkou a jedinou opravdu moderní z těch, jež máme. Hrála Ibsenova dramata, pokud obsahovala některou novější otázku a záhadu ženské duše – přesto dle své přirozenosti vlastně nebyla pravou představitelkou ženy moderně rozvrácené a rozervané. Nejmilejší jí byly měšťanské dívky a ženy – např. titulní role v M. D. Rettigové. Za podstatné jádro její tvorby považuje Alžbětu ve Vrchlického Noci na Karlštejně, Hela v Šimáčkově Jiném vzduchu a Božena ve Svobodových Směrech života.“</a:t>
            </a:r>
          </a:p>
          <a:p>
            <a:pPr algn="just"/>
            <a:r>
              <a:rPr lang="cs-CZ" sz="2400" dirty="0">
                <a:latin typeface="Times New Roman" panose="02020603050405020304" pitchFamily="18" charset="0"/>
                <a:cs typeface="Times New Roman" panose="02020603050405020304" pitchFamily="18" charset="0"/>
              </a:rPr>
              <a:t>(J. Vodák: </a:t>
            </a:r>
            <a:r>
              <a:rPr lang="cs-CZ" sz="2400" i="1" dirty="0">
                <a:latin typeface="Times New Roman" panose="02020603050405020304" pitchFamily="18" charset="0"/>
                <a:cs typeface="Times New Roman" panose="02020603050405020304" pitchFamily="18" charset="0"/>
              </a:rPr>
              <a:t>Tři herecké podobizny</a:t>
            </a:r>
            <a:r>
              <a:rPr lang="cs-CZ" sz="2400" dirty="0">
                <a:latin typeface="Times New Roman" panose="02020603050405020304" pitchFamily="18" charset="0"/>
                <a:cs typeface="Times New Roman" panose="02020603050405020304" pitchFamily="18" charset="0"/>
              </a:rPr>
              <a:t>)</a:t>
            </a:r>
          </a:p>
        </p:txBody>
      </p:sp>
      <p:pic>
        <p:nvPicPr>
          <p:cNvPr id="5" name="Zástupný symbol pro obsah 4"/>
          <p:cNvPicPr>
            <a:picLocks noGrp="1" noChangeAspect="1"/>
          </p:cNvPicPr>
          <p:nvPr>
            <p:ph sz="half" idx="2"/>
          </p:nvPr>
        </p:nvPicPr>
        <p:blipFill>
          <a:blip r:embed="rId2"/>
          <a:stretch>
            <a:fillRect/>
          </a:stretch>
        </p:blipFill>
        <p:spPr>
          <a:xfrm>
            <a:off x="8001000" y="744342"/>
            <a:ext cx="3724588" cy="5236679"/>
          </a:xfrm>
          <a:prstGeom prst="rect">
            <a:avLst/>
          </a:prstGeom>
        </p:spPr>
      </p:pic>
      <p:sp>
        <p:nvSpPr>
          <p:cNvPr id="6" name="TextovéPole 5"/>
          <p:cNvSpPr txBox="1"/>
          <p:nvPr/>
        </p:nvSpPr>
        <p:spPr>
          <a:xfrm>
            <a:off x="8001000" y="6183086"/>
            <a:ext cx="3352800"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Paní z námoří (1905)</a:t>
            </a:r>
          </a:p>
        </p:txBody>
      </p:sp>
    </p:spTree>
    <p:extLst>
      <p:ext uri="{BB962C8B-B14F-4D97-AF65-F5344CB8AC3E}">
        <p14:creationId xmlns:p14="http://schemas.microsoft.com/office/powerpoint/2010/main" val="270579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960420" y="170107"/>
            <a:ext cx="9905998" cy="1478570"/>
          </a:xfrm>
        </p:spPr>
        <p:txBody>
          <a:bodyPr>
            <a:normAutofit/>
          </a:bodyPr>
          <a:lstStyle/>
          <a:p>
            <a:r>
              <a:rPr lang="cs-CZ" sz="4000" b="1" dirty="0">
                <a:latin typeface="Times New Roman" panose="02020603050405020304" pitchFamily="18" charset="0"/>
                <a:cs typeface="Times New Roman" panose="02020603050405020304" pitchFamily="18" charset="0"/>
              </a:rPr>
              <a:t>Další Kvapilovi herci</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97" y="1459945"/>
            <a:ext cx="3154816" cy="3154816"/>
          </a:xfrm>
          <a:prstGeom prst="rect">
            <a:avLst/>
          </a:prstGeom>
        </p:spPr>
      </p:pic>
      <p:sp>
        <p:nvSpPr>
          <p:cNvPr id="6" name="TextovéPole 5"/>
          <p:cNvSpPr txBox="1"/>
          <p:nvPr/>
        </p:nvSpPr>
        <p:spPr>
          <a:xfrm>
            <a:off x="739985" y="4811485"/>
            <a:ext cx="2721428"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Marie Hübnerová</a:t>
            </a:r>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572" y="4245038"/>
            <a:ext cx="1894114" cy="2496786"/>
          </a:xfrm>
          <a:prstGeom prst="rect">
            <a:avLst/>
          </a:prstGeom>
        </p:spPr>
      </p:pic>
      <p:sp>
        <p:nvSpPr>
          <p:cNvPr id="8" name="TextovéPole 7"/>
          <p:cNvSpPr txBox="1"/>
          <p:nvPr/>
        </p:nvSpPr>
        <p:spPr>
          <a:xfrm>
            <a:off x="3583876" y="3766457"/>
            <a:ext cx="2329543"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Leopolda Dostálová</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734" y="1348142"/>
            <a:ext cx="2038350" cy="3057525"/>
          </a:xfrm>
          <a:prstGeom prst="rect">
            <a:avLst/>
          </a:prstGeom>
        </p:spPr>
      </p:pic>
      <p:sp>
        <p:nvSpPr>
          <p:cNvPr id="10" name="TextovéPole 9"/>
          <p:cNvSpPr txBox="1"/>
          <p:nvPr/>
        </p:nvSpPr>
        <p:spPr>
          <a:xfrm>
            <a:off x="4136572" y="1988639"/>
            <a:ext cx="1959428"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Karel Hašler</a:t>
            </a:r>
          </a:p>
        </p:txBody>
      </p:sp>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6021" y="3197496"/>
            <a:ext cx="2677449" cy="3544328"/>
          </a:xfrm>
          <a:prstGeom prst="rect">
            <a:avLst/>
          </a:prstGeom>
        </p:spPr>
      </p:pic>
      <p:sp>
        <p:nvSpPr>
          <p:cNvPr id="12" name="TextovéPole 11"/>
          <p:cNvSpPr txBox="1"/>
          <p:nvPr/>
        </p:nvSpPr>
        <p:spPr>
          <a:xfrm>
            <a:off x="6055859" y="5954486"/>
            <a:ext cx="1913165"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Anna Sedláčková</a:t>
            </a:r>
          </a:p>
        </p:txBody>
      </p:sp>
      <p:pic>
        <p:nvPicPr>
          <p:cNvPr id="13" name="Obráze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0496" y="277289"/>
            <a:ext cx="2298150" cy="3858500"/>
          </a:xfrm>
          <a:prstGeom prst="rect">
            <a:avLst/>
          </a:prstGeom>
        </p:spPr>
      </p:pic>
      <p:sp>
        <p:nvSpPr>
          <p:cNvPr id="14" name="TextovéPole 13"/>
          <p:cNvSpPr txBox="1"/>
          <p:nvPr/>
        </p:nvSpPr>
        <p:spPr>
          <a:xfrm>
            <a:off x="8149754" y="1459945"/>
            <a:ext cx="1255992" cy="646331"/>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Rudolf Deyl</a:t>
            </a:r>
          </a:p>
        </p:txBody>
      </p:sp>
    </p:spTree>
    <p:extLst>
      <p:ext uri="{BB962C8B-B14F-4D97-AF65-F5344CB8AC3E}">
        <p14:creationId xmlns:p14="http://schemas.microsoft.com/office/powerpoint/2010/main" val="401181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45382"/>
            <a:ext cx="10515600" cy="1325563"/>
          </a:xfrm>
        </p:spPr>
        <p:txBody>
          <a:bodyPr/>
          <a:lstStyle/>
          <a:p>
            <a:r>
              <a:rPr lang="cs-CZ" b="1" dirty="0">
                <a:latin typeface="Times New Roman" panose="02020603050405020304" pitchFamily="18" charset="0"/>
                <a:cs typeface="Times New Roman" panose="02020603050405020304" pitchFamily="18" charset="0"/>
              </a:rPr>
              <a:t>Scénografie</a:t>
            </a:r>
          </a:p>
        </p:txBody>
      </p:sp>
      <p:sp>
        <p:nvSpPr>
          <p:cNvPr id="3" name="Zástupný symbol pro obsah 2"/>
          <p:cNvSpPr>
            <a:spLocks noGrp="1"/>
          </p:cNvSpPr>
          <p:nvPr>
            <p:ph idx="1"/>
          </p:nvPr>
        </p:nvSpPr>
        <p:spPr>
          <a:xfrm>
            <a:off x="838200" y="1606878"/>
            <a:ext cx="3799114" cy="4794477"/>
          </a:xfrm>
        </p:spPr>
        <p:txBody>
          <a:bodyPr>
            <a:normAutofit/>
          </a:bodyPr>
          <a:lstStyle/>
          <a:p>
            <a:pPr algn="just"/>
            <a:r>
              <a:rPr lang="cs-CZ" sz="2400" dirty="0">
                <a:latin typeface="Times New Roman" panose="02020603050405020304" pitchFamily="18" charset="0"/>
                <a:cs typeface="Times New Roman" panose="02020603050405020304" pitchFamily="18" charset="0"/>
              </a:rPr>
              <a:t>Šéf výpravy: Karel </a:t>
            </a:r>
            <a:r>
              <a:rPr lang="cs-CZ" sz="2400" dirty="0" err="1">
                <a:latin typeface="Times New Roman" panose="02020603050405020304" pitchFamily="18" charset="0"/>
                <a:cs typeface="Times New Roman" panose="02020603050405020304" pitchFamily="18" charset="0"/>
              </a:rPr>
              <a:t>Štapfer</a:t>
            </a:r>
            <a:r>
              <a:rPr lang="cs-CZ" sz="2400" dirty="0">
                <a:latin typeface="Times New Roman" panose="02020603050405020304" pitchFamily="18" charset="0"/>
                <a:cs typeface="Times New Roman" panose="02020603050405020304" pitchFamily="18" charset="0"/>
              </a:rPr>
              <a:t> (shakespearovské jeviště)</a:t>
            </a:r>
          </a:p>
          <a:p>
            <a:pPr algn="just"/>
            <a:r>
              <a:rPr lang="cs-CZ" sz="2400" dirty="0">
                <a:latin typeface="Times New Roman" panose="02020603050405020304" pitchFamily="18" charset="0"/>
                <a:cs typeface="Times New Roman" panose="02020603050405020304" pitchFamily="18" charset="0"/>
              </a:rPr>
              <a:t>1913: seznámení s Josefem </a:t>
            </a:r>
            <a:r>
              <a:rPr lang="cs-CZ" sz="2400" dirty="0" err="1">
                <a:latin typeface="Times New Roman" panose="02020603050405020304" pitchFamily="18" charset="0"/>
                <a:cs typeface="Times New Roman" panose="02020603050405020304" pitchFamily="18" charset="0"/>
              </a:rPr>
              <a:t>Wenigem</a:t>
            </a:r>
            <a:r>
              <a:rPr lang="cs-CZ" sz="2400" dirty="0">
                <a:latin typeface="Times New Roman" panose="02020603050405020304" pitchFamily="18" charset="0"/>
                <a:cs typeface="Times New Roman" panose="02020603050405020304" pitchFamily="18" charset="0"/>
              </a:rPr>
              <a:t>, vliv Craiga, Appii, </a:t>
            </a:r>
            <a:r>
              <a:rPr lang="cs-CZ" sz="2400" dirty="0" err="1">
                <a:latin typeface="Times New Roman" panose="02020603050405020304" pitchFamily="18" charset="0"/>
                <a:cs typeface="Times New Roman" panose="02020603050405020304" pitchFamily="18" charset="0"/>
              </a:rPr>
              <a:t>Ďagilevův</a:t>
            </a:r>
            <a:r>
              <a:rPr lang="cs-CZ" sz="2400" dirty="0">
                <a:latin typeface="Times New Roman" panose="02020603050405020304" pitchFamily="18" charset="0"/>
                <a:cs typeface="Times New Roman" panose="02020603050405020304" pitchFamily="18" charset="0"/>
              </a:rPr>
              <a:t> Ruský balet</a:t>
            </a:r>
          </a:p>
          <a:p>
            <a:pPr algn="just"/>
            <a:r>
              <a:rPr lang="cs-CZ" dirty="0">
                <a:latin typeface="Times New Roman" panose="02020603050405020304" pitchFamily="18" charset="0"/>
                <a:cs typeface="Times New Roman" panose="02020603050405020304" pitchFamily="18" charset="0"/>
              </a:rPr>
              <a:t>Josef </a:t>
            </a:r>
            <a:r>
              <a:rPr lang="cs-CZ" dirty="0" err="1">
                <a:latin typeface="Times New Roman" panose="02020603050405020304" pitchFamily="18" charset="0"/>
                <a:cs typeface="Times New Roman" panose="02020603050405020304" pitchFamily="18" charset="0"/>
              </a:rPr>
              <a:t>Wenig</a:t>
            </a:r>
            <a:r>
              <a:rPr lang="cs-CZ" dirty="0">
                <a:latin typeface="Times New Roman" panose="02020603050405020304" pitchFamily="18" charset="0"/>
                <a:cs typeface="Times New Roman" panose="02020603050405020304" pitchFamily="18" charset="0"/>
              </a:rPr>
              <a:t> autorem většiny scénografických realizací</a:t>
            </a:r>
            <a:endParaRPr lang="cs-CZ" sz="2400" dirty="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a:stretch>
            <a:fillRect/>
          </a:stretch>
        </p:blipFill>
        <p:spPr>
          <a:xfrm>
            <a:off x="5985102" y="500743"/>
            <a:ext cx="4639356" cy="5900612"/>
          </a:xfrm>
          <a:prstGeom prst="rect">
            <a:avLst/>
          </a:prstGeom>
        </p:spPr>
      </p:pic>
      <p:sp>
        <p:nvSpPr>
          <p:cNvPr id="6" name="TextovéPole 5"/>
          <p:cNvSpPr txBox="1"/>
          <p:nvPr/>
        </p:nvSpPr>
        <p:spPr>
          <a:xfrm>
            <a:off x="2415608" y="5693229"/>
            <a:ext cx="3212306" cy="400110"/>
          </a:xfrm>
          <a:prstGeom prst="rect">
            <a:avLst/>
          </a:prstGeom>
          <a:noFill/>
        </p:spPr>
        <p:txBody>
          <a:bodyPr wrap="square" rtlCol="0">
            <a:spAutoFit/>
          </a:bodyPr>
          <a:lstStyle/>
          <a:p>
            <a:r>
              <a:rPr lang="cs-CZ" sz="2000" i="1" dirty="0">
                <a:latin typeface="Times New Roman" panose="02020603050405020304" pitchFamily="18" charset="0"/>
                <a:cs typeface="Times New Roman" panose="02020603050405020304" pitchFamily="18" charset="0"/>
              </a:rPr>
              <a:t>Babička</a:t>
            </a:r>
            <a:r>
              <a:rPr lang="cs-CZ" sz="2000" dirty="0">
                <a:latin typeface="Times New Roman" panose="02020603050405020304" pitchFamily="18" charset="0"/>
                <a:cs typeface="Times New Roman" panose="02020603050405020304" pitchFamily="18" charset="0"/>
              </a:rPr>
              <a:t>, r. F. A. Šubert, 1900</a:t>
            </a:r>
          </a:p>
        </p:txBody>
      </p:sp>
    </p:spTree>
    <p:extLst>
      <p:ext uri="{BB962C8B-B14F-4D97-AF65-F5344CB8AC3E}">
        <p14:creationId xmlns:p14="http://schemas.microsoft.com/office/powerpoint/2010/main" val="43495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E7B272-DBBC-4197-9B5F-754B513B325C}"/>
              </a:ext>
            </a:extLst>
          </p:cNvPr>
          <p:cNvSpPr>
            <a:spLocks noGrp="1"/>
          </p:cNvSpPr>
          <p:nvPr>
            <p:ph type="title"/>
          </p:nvPr>
        </p:nvSpPr>
        <p:spPr/>
        <p:txBody>
          <a:bodyPr/>
          <a:lstStyle/>
          <a:p>
            <a:r>
              <a:rPr lang="cs-CZ" dirty="0"/>
              <a:t>Jaroslav kvapil - shrnutí</a:t>
            </a:r>
          </a:p>
        </p:txBody>
      </p:sp>
      <p:sp>
        <p:nvSpPr>
          <p:cNvPr id="3" name="Zástupný obsah 2">
            <a:extLst>
              <a:ext uri="{FF2B5EF4-FFF2-40B4-BE49-F238E27FC236}">
                <a16:creationId xmlns:a16="http://schemas.microsoft.com/office/drawing/2014/main" id="{C01C1505-A420-469E-9FDF-4BB5D6F0BEEA}"/>
              </a:ext>
            </a:extLst>
          </p:cNvPr>
          <p:cNvSpPr>
            <a:spLocks noGrp="1"/>
          </p:cNvSpPr>
          <p:nvPr>
            <p:ph idx="1"/>
          </p:nvPr>
        </p:nvSpPr>
        <p:spPr>
          <a:xfrm>
            <a:off x="1141412" y="1808480"/>
            <a:ext cx="9905999" cy="4431002"/>
          </a:xfrm>
        </p:spPr>
        <p:txBody>
          <a:bodyPr>
            <a:normAutofit fontScale="92500" lnSpcReduction="20000"/>
          </a:bodyPr>
          <a:lstStyle/>
          <a:p>
            <a:r>
              <a:rPr lang="cs-CZ" dirty="0"/>
              <a:t>Literární začátky, dramatická tvorba</a:t>
            </a:r>
          </a:p>
          <a:p>
            <a:r>
              <a:rPr lang="cs-CZ" dirty="0"/>
              <a:t>Atmosféra, světlo není dramatických činitelem, ale tvůrce atmosféry, nálady, pocitu</a:t>
            </a:r>
          </a:p>
          <a:p>
            <a:r>
              <a:rPr lang="cs-CZ" dirty="0"/>
              <a:t>Shakespearovské jeviště </a:t>
            </a:r>
          </a:p>
          <a:p>
            <a:r>
              <a:rPr lang="cs-CZ" dirty="0"/>
              <a:t>Inscenování dramat W. Shakespeara a H. Ibsena</a:t>
            </a:r>
          </a:p>
          <a:p>
            <a:r>
              <a:rPr lang="cs-CZ" dirty="0"/>
              <a:t>Současná dramatika konvenujícího jeho vidění světa (impresionismus, symbolismus)</a:t>
            </a:r>
          </a:p>
          <a:p>
            <a:r>
              <a:rPr lang="cs-CZ" dirty="0"/>
              <a:t>Politicky činný: 1917 Projev českých spisovatelů k poslancům říšského sněmu, člen revolučního Národního shromáždění, sekční šéf ministerstva školství a národní osvěty</a:t>
            </a:r>
          </a:p>
          <a:p>
            <a:r>
              <a:rPr lang="cs-CZ" dirty="0"/>
              <a:t>Květen 1918 organizoval velkolepé slavnosti 50. let výročí položení základního kamene ND</a:t>
            </a:r>
          </a:p>
          <a:p>
            <a:r>
              <a:rPr lang="cs-CZ" dirty="0"/>
              <a:t>Od r. 1921 šéf činohry Městského divadla na Král. Vinohradech</a:t>
            </a:r>
          </a:p>
          <a:p>
            <a:endParaRPr lang="cs-CZ" dirty="0"/>
          </a:p>
        </p:txBody>
      </p:sp>
    </p:spTree>
    <p:extLst>
      <p:ext uri="{BB962C8B-B14F-4D97-AF65-F5344CB8AC3E}">
        <p14:creationId xmlns:p14="http://schemas.microsoft.com/office/powerpoint/2010/main" val="12329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4993" y="741045"/>
            <a:ext cx="11190515" cy="1325563"/>
          </a:xfrm>
        </p:spPr>
        <p:txBody>
          <a:bodyPr>
            <a:normAutofit/>
          </a:bodyPr>
          <a:lstStyle/>
          <a:p>
            <a:r>
              <a:rPr lang="cs-CZ" sz="3600" b="1" dirty="0">
                <a:latin typeface="Times New Roman" panose="02020603050405020304" pitchFamily="18" charset="0"/>
                <a:cs typeface="Times New Roman" panose="02020603050405020304" pitchFamily="18" charset="0"/>
              </a:rPr>
              <a:t>Městské divadlo na Královských Vinohradech (1907)</a:t>
            </a:r>
          </a:p>
        </p:txBody>
      </p:sp>
      <p:sp>
        <p:nvSpPr>
          <p:cNvPr id="3" name="Zástupný symbol pro obsah 2"/>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Správa předána starému Družstvu ND</a:t>
            </a:r>
          </a:p>
          <a:p>
            <a:r>
              <a:rPr lang="cs-CZ" dirty="0">
                <a:latin typeface="Times New Roman" panose="02020603050405020304" pitchFamily="18" charset="0"/>
                <a:cs typeface="Times New Roman" panose="02020603050405020304" pitchFamily="18" charset="0"/>
              </a:rPr>
              <a:t>Soubor činoherní a operní, ředitel F. A. Šubert, dramaturg Jaroslav </a:t>
            </a:r>
            <a:r>
              <a:rPr lang="cs-CZ" dirty="0" err="1">
                <a:latin typeface="Times New Roman" panose="02020603050405020304" pitchFamily="18" charset="0"/>
                <a:cs typeface="Times New Roman" panose="02020603050405020304" pitchFamily="18" charset="0"/>
              </a:rPr>
              <a:t>Kamper</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Repertoár: především francouzské konverzační komedie</a:t>
            </a:r>
          </a:p>
          <a:p>
            <a:r>
              <a:rPr lang="cs-CZ" dirty="0">
                <a:latin typeface="Times New Roman" panose="02020603050405020304" pitchFamily="18" charset="0"/>
                <a:cs typeface="Times New Roman" panose="02020603050405020304" pitchFamily="18" charset="0"/>
              </a:rPr>
              <a:t>Režie: F. A. Šubert, J. </a:t>
            </a:r>
            <a:r>
              <a:rPr lang="cs-CZ" dirty="0" err="1">
                <a:latin typeface="Times New Roman" panose="02020603050405020304" pitchFamily="18" charset="0"/>
                <a:cs typeface="Times New Roman" panose="02020603050405020304" pitchFamily="18" charset="0"/>
              </a:rPr>
              <a:t>Kamper</a:t>
            </a:r>
            <a:r>
              <a:rPr lang="cs-CZ" dirty="0">
                <a:latin typeface="Times New Roman" panose="02020603050405020304" pitchFamily="18" charset="0"/>
                <a:cs typeface="Times New Roman" panose="02020603050405020304" pitchFamily="18" charset="0"/>
              </a:rPr>
              <a:t>, F. Hlavatý, V. </a:t>
            </a:r>
            <a:r>
              <a:rPr lang="cs-CZ" dirty="0" err="1">
                <a:latin typeface="Times New Roman" panose="02020603050405020304" pitchFamily="18" charset="0"/>
                <a:cs typeface="Times New Roman" panose="02020603050405020304" pitchFamily="18" charset="0"/>
              </a:rPr>
              <a:t>Štech</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Herci: Bohuš Zakopal, Otýlie Beníšková, Zdenka Baldová, Božena Durasová, Růžena </a:t>
            </a:r>
            <a:r>
              <a:rPr lang="cs-CZ" dirty="0" err="1">
                <a:latin typeface="Times New Roman" panose="02020603050405020304" pitchFamily="18" charset="0"/>
                <a:cs typeface="Times New Roman" panose="02020603050405020304" pitchFamily="18" charset="0"/>
              </a:rPr>
              <a:t>Šlemrová</a:t>
            </a:r>
            <a:r>
              <a:rPr lang="cs-CZ" dirty="0">
                <a:latin typeface="Times New Roman" panose="02020603050405020304" pitchFamily="18" charset="0"/>
                <a:cs typeface="Times New Roman" panose="02020603050405020304" pitchFamily="18" charset="0"/>
              </a:rPr>
              <a:t>, Marie Táborská, Fr. Hlavatý, Ant. </a:t>
            </a:r>
            <a:r>
              <a:rPr lang="cs-CZ" dirty="0" err="1">
                <a:latin typeface="Times New Roman" panose="02020603050405020304" pitchFamily="18" charset="0"/>
                <a:cs typeface="Times New Roman" panose="02020603050405020304" pitchFamily="18" charset="0"/>
              </a:rPr>
              <a:t>Jiřikovský</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Scénické a kostýmní návrhy Josef </a:t>
            </a:r>
            <a:r>
              <a:rPr lang="cs-CZ" dirty="0" err="1">
                <a:latin typeface="Times New Roman" panose="02020603050405020304" pitchFamily="18" charset="0"/>
                <a:cs typeface="Times New Roman" panose="02020603050405020304" pitchFamily="18" charset="0"/>
              </a:rPr>
              <a:t>Wenig</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9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Times New Roman" panose="02020603050405020304" pitchFamily="18" charset="0"/>
                <a:cs typeface="Times New Roman" panose="02020603050405020304" pitchFamily="18" charset="0"/>
              </a:rPr>
              <a:t>Karel Hugo Hilar (1885–1935), </a:t>
            </a:r>
            <a:r>
              <a:rPr lang="cs-CZ" sz="2800" dirty="0">
                <a:latin typeface="Times New Roman" panose="02020603050405020304" pitchFamily="18" charset="0"/>
                <a:cs typeface="Times New Roman" panose="02020603050405020304" pitchFamily="18" charset="0"/>
              </a:rPr>
              <a:t>(</a:t>
            </a:r>
            <a:r>
              <a:rPr lang="cs-CZ" sz="2800" dirty="0" err="1">
                <a:latin typeface="Times New Roman" panose="02020603050405020304" pitchFamily="18" charset="0"/>
                <a:cs typeface="Times New Roman" panose="02020603050405020304" pitchFamily="18" charset="0"/>
              </a:rPr>
              <a:t>vl</a:t>
            </a:r>
            <a:r>
              <a:rPr lang="cs-CZ" sz="2800" dirty="0">
                <a:latin typeface="Times New Roman" panose="02020603050405020304" pitchFamily="18" charset="0"/>
                <a:cs typeface="Times New Roman" panose="02020603050405020304" pitchFamily="18" charset="0"/>
              </a:rPr>
              <a:t>. jménem Karel Bakule)</a:t>
            </a:r>
            <a:br>
              <a:rPr lang="cs-CZ" sz="2800" dirty="0">
                <a:latin typeface="Times New Roman" panose="02020603050405020304" pitchFamily="18" charset="0"/>
                <a:cs typeface="Times New Roman" panose="02020603050405020304" pitchFamily="18" charset="0"/>
              </a:rPr>
            </a:br>
            <a:r>
              <a:rPr lang="cs-CZ" sz="2800" dirty="0">
                <a:latin typeface="Times New Roman" panose="02020603050405020304" pitchFamily="18" charset="0"/>
                <a:cs typeface="Times New Roman" panose="02020603050405020304" pitchFamily="18" charset="0"/>
              </a:rPr>
              <a:t>(v letech 1907–1920)</a:t>
            </a:r>
          </a:p>
        </p:txBody>
      </p:sp>
      <p:pic>
        <p:nvPicPr>
          <p:cNvPr id="6" name="Zástupný symbol pro obsah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8315" y="1984328"/>
            <a:ext cx="2862280" cy="4192635"/>
          </a:xfrm>
        </p:spPr>
      </p:pic>
      <p:sp>
        <p:nvSpPr>
          <p:cNvPr id="5" name="Zástupný symbol pro obsah 4"/>
          <p:cNvSpPr>
            <a:spLocks noGrp="1"/>
          </p:cNvSpPr>
          <p:nvPr>
            <p:ph sz="half" idx="2"/>
          </p:nvPr>
        </p:nvSpPr>
        <p:spPr>
          <a:xfrm>
            <a:off x="5540829" y="1690688"/>
            <a:ext cx="5181600" cy="4775426"/>
          </a:xfrm>
        </p:spPr>
        <p:txBody>
          <a:bodyPr>
            <a:normAutofit fontScale="85000" lnSpcReduction="20000"/>
          </a:bodyPr>
          <a:lstStyle/>
          <a:p>
            <a:pPr algn="just"/>
            <a:r>
              <a:rPr lang="cs-CZ" dirty="0">
                <a:latin typeface="Times New Roman" panose="02020603050405020304" pitchFamily="18" charset="0"/>
                <a:cs typeface="Times New Roman" panose="02020603050405020304" pitchFamily="18" charset="0"/>
              </a:rPr>
              <a:t>„Hilar byl umělec z rodu </a:t>
            </a:r>
            <a:r>
              <a:rPr lang="cs-CZ" dirty="0" err="1">
                <a:latin typeface="Times New Roman" panose="02020603050405020304" pitchFamily="18" charset="0"/>
                <a:cs typeface="Times New Roman" panose="02020603050405020304" pitchFamily="18" charset="0"/>
              </a:rPr>
              <a:t>Dionysova</a:t>
            </a:r>
            <a:r>
              <a:rPr lang="cs-CZ" dirty="0">
                <a:latin typeface="Times New Roman" panose="02020603050405020304" pitchFamily="18" charset="0"/>
                <a:cs typeface="Times New Roman" panose="02020603050405020304" pitchFamily="18" charset="0"/>
              </a:rPr>
              <a:t>. Jím vtrhuje na české jeviště běs, jehož bytostnou řečí je vichření. Po harmonickém lyrismu Kvapilově přichází období rozpoutaných sil, kdy vidíme na jevišti vulkanické výbuchy světel, smršť hlasů a těl, divoký útok na prostor a drsnou, syrovou člověčinu. Tempo, rytmus, zkratka a gradace – to jsou hlavní projevy tohoto vnitřního přetlaku, jímž Hilar </a:t>
            </a:r>
            <a:r>
              <a:rPr lang="cs-CZ" dirty="0" err="1">
                <a:latin typeface="Times New Roman" panose="02020603050405020304" pitchFamily="18" charset="0"/>
                <a:cs typeface="Times New Roman" panose="02020603050405020304" pitchFamily="18" charset="0"/>
              </a:rPr>
              <a:t>elektrisoval</a:t>
            </a:r>
            <a:r>
              <a:rPr lang="cs-CZ" dirty="0">
                <a:latin typeface="Times New Roman" panose="02020603050405020304" pitchFamily="18" charset="0"/>
                <a:cs typeface="Times New Roman" panose="02020603050405020304" pitchFamily="18" charset="0"/>
              </a:rPr>
              <a:t> české divadlo.“ </a:t>
            </a:r>
          </a:p>
          <a:p>
            <a:pPr algn="just"/>
            <a:r>
              <a:rPr lang="cs-CZ" dirty="0">
                <a:latin typeface="Times New Roman" panose="02020603050405020304" pitchFamily="18" charset="0"/>
                <a:cs typeface="Times New Roman" panose="02020603050405020304" pitchFamily="18" charset="0"/>
              </a:rPr>
              <a:t>Miroslav </a:t>
            </a:r>
            <a:r>
              <a:rPr lang="cs-CZ" dirty="0" err="1">
                <a:latin typeface="Times New Roman" panose="02020603050405020304" pitchFamily="18" charset="0"/>
                <a:cs typeface="Times New Roman" panose="02020603050405020304" pitchFamily="18" charset="0"/>
              </a:rPr>
              <a:t>Rutte</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K. H. Hilar: Čtvrt století české činohry </a:t>
            </a:r>
            <a:r>
              <a:rPr lang="cs-CZ" dirty="0">
                <a:latin typeface="Times New Roman" panose="02020603050405020304" pitchFamily="18" charset="0"/>
                <a:cs typeface="Times New Roman" panose="02020603050405020304" pitchFamily="18" charset="0"/>
              </a:rPr>
              <a:t>(1936)</a:t>
            </a:r>
          </a:p>
          <a:p>
            <a:pPr algn="just"/>
            <a:r>
              <a:rPr lang="cs-CZ" dirty="0">
                <a:latin typeface="Times New Roman" panose="02020603050405020304" pitchFamily="18" charset="0"/>
                <a:cs typeface="Times New Roman" panose="02020603050405020304" pitchFamily="18" charset="0"/>
              </a:rPr>
              <a:t>https://www.narodni-divadlo.cz/cs/predstaveni/13215</a:t>
            </a:r>
          </a:p>
        </p:txBody>
      </p:sp>
    </p:spTree>
    <p:extLst>
      <p:ext uri="{BB962C8B-B14F-4D97-AF65-F5344CB8AC3E}">
        <p14:creationId xmlns:p14="http://schemas.microsoft.com/office/powerpoint/2010/main" val="1059081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Počátky tvorby K. H. Hilara</a:t>
            </a:r>
          </a:p>
        </p:txBody>
      </p:sp>
      <p:sp>
        <p:nvSpPr>
          <p:cNvPr id="3" name="Zástupný symbol pro obsah 2"/>
          <p:cNvSpPr>
            <a:spLocks noGrp="1"/>
          </p:cNvSpPr>
          <p:nvPr>
            <p:ph idx="1"/>
          </p:nvPr>
        </p:nvSpPr>
        <p:spPr>
          <a:xfrm>
            <a:off x="838200" y="1690688"/>
            <a:ext cx="10515600" cy="4797197"/>
          </a:xfrm>
        </p:spPr>
        <p:txBody>
          <a:bodyPr>
            <a:normAutofit fontScale="92500" lnSpcReduction="10000"/>
          </a:bodyPr>
          <a:lstStyle/>
          <a:p>
            <a:pPr algn="just"/>
            <a:r>
              <a:rPr lang="cs-CZ" dirty="0">
                <a:latin typeface="Times New Roman" panose="02020603050405020304" pitchFamily="18" charset="0"/>
                <a:cs typeface="Times New Roman" panose="02020603050405020304" pitchFamily="18" charset="0"/>
              </a:rPr>
              <a:t>Těsně před válkou vystupuju nová básnická a kritická generace – kritika Kvapila – časopis </a:t>
            </a:r>
            <a:r>
              <a:rPr lang="cs-CZ" i="1" dirty="0">
                <a:latin typeface="Times New Roman" panose="02020603050405020304" pitchFamily="18" charset="0"/>
                <a:cs typeface="Times New Roman" panose="02020603050405020304" pitchFamily="18" charset="0"/>
              </a:rPr>
              <a:t>Scéna</a:t>
            </a:r>
            <a:r>
              <a:rPr lang="cs-CZ" dirty="0">
                <a:latin typeface="Times New Roman" panose="02020603050405020304" pitchFamily="18" charset="0"/>
                <a:cs typeface="Times New Roman" panose="02020603050405020304" pitchFamily="18" charset="0"/>
              </a:rPr>
              <a:t> (Josef </a:t>
            </a:r>
            <a:r>
              <a:rPr lang="cs-CZ" dirty="0" err="1">
                <a:latin typeface="Times New Roman" panose="02020603050405020304" pitchFamily="18" charset="0"/>
                <a:cs typeface="Times New Roman" panose="02020603050405020304" pitchFamily="18" charset="0"/>
              </a:rPr>
              <a:t>Kodíček</a:t>
            </a:r>
            <a:r>
              <a:rPr lang="cs-CZ" dirty="0">
                <a:latin typeface="Times New Roman" panose="02020603050405020304" pitchFamily="18" charset="0"/>
                <a:cs typeface="Times New Roman" panose="02020603050405020304" pitchFamily="18" charset="0"/>
              </a:rPr>
              <a:t> a Ervín </a:t>
            </a:r>
            <a:r>
              <a:rPr lang="cs-CZ" dirty="0" err="1">
                <a:latin typeface="Times New Roman" panose="02020603050405020304" pitchFamily="18" charset="0"/>
                <a:cs typeface="Times New Roman" panose="02020603050405020304" pitchFamily="18" charset="0"/>
              </a:rPr>
              <a:t>Taussig</a:t>
            </a:r>
            <a:r>
              <a:rPr lang="cs-CZ" dirty="0">
                <a:latin typeface="Times New Roman" panose="02020603050405020304" pitchFamily="18" charset="0"/>
                <a:cs typeface="Times New Roman" panose="02020603050405020304" pitchFamily="18" charset="0"/>
              </a:rPr>
              <a:t>): úvahy v duchu nové západoevropské divadelní estetiky, přinesla i dramaturgické podněty, pracovala teoreticky na základech nového divadelního stylu (žádala dynamiku, rytmus, jazykovou kulturu)</a:t>
            </a:r>
          </a:p>
          <a:p>
            <a:pPr algn="just"/>
            <a:r>
              <a:rPr lang="cs-CZ" dirty="0">
                <a:latin typeface="Times New Roman" panose="02020603050405020304" pitchFamily="18" charset="0"/>
                <a:cs typeface="Times New Roman" panose="02020603050405020304" pitchFamily="18" charset="0"/>
              </a:rPr>
              <a:t>K. H. Hilar – vyšel z okruhu Moderní revue</a:t>
            </a:r>
          </a:p>
          <a:p>
            <a:pPr algn="just"/>
            <a:r>
              <a:rPr lang="cs-CZ" dirty="0">
                <a:latin typeface="Times New Roman" panose="02020603050405020304" pitchFamily="18" charset="0"/>
                <a:cs typeface="Times New Roman" panose="02020603050405020304" pitchFamily="18" charset="0"/>
              </a:rPr>
              <a:t>V první etapě jeho tvorby 1911–1914 je výrazný vliv Reinhardta, seznámil se s ním během studií v Berlíně</a:t>
            </a:r>
          </a:p>
          <a:p>
            <a:pPr algn="just"/>
            <a:r>
              <a:rPr lang="cs-CZ" dirty="0">
                <a:latin typeface="Times New Roman" panose="02020603050405020304" pitchFamily="18" charset="0"/>
                <a:cs typeface="Times New Roman" panose="02020603050405020304" pitchFamily="18" charset="0"/>
              </a:rPr>
              <a:t>První režie: Hermann </a:t>
            </a:r>
            <a:r>
              <a:rPr lang="cs-CZ" dirty="0" err="1">
                <a:latin typeface="Times New Roman" panose="02020603050405020304" pitchFamily="18" charset="0"/>
                <a:cs typeface="Times New Roman" panose="02020603050405020304" pitchFamily="18" charset="0"/>
              </a:rPr>
              <a:t>Bahr</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Pavouk</a:t>
            </a:r>
            <a:r>
              <a:rPr lang="cs-CZ" dirty="0">
                <a:latin typeface="Times New Roman" panose="02020603050405020304" pitchFamily="18" charset="0"/>
                <a:cs typeface="Times New Roman" panose="02020603050405020304" pitchFamily="18" charset="0"/>
              </a:rPr>
              <a:t> (1911), dále </a:t>
            </a:r>
            <a:r>
              <a:rPr lang="cs-CZ" dirty="0" err="1">
                <a:latin typeface="Times New Roman" panose="02020603050405020304" pitchFamily="18" charset="0"/>
                <a:cs typeface="Times New Roman" panose="02020603050405020304" pitchFamily="18" charset="0"/>
              </a:rPr>
              <a:t>Molièrův</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Jiří </a:t>
            </a:r>
            <a:r>
              <a:rPr lang="cs-CZ" i="1" dirty="0" err="1">
                <a:latin typeface="Times New Roman" panose="02020603050405020304" pitchFamily="18" charset="0"/>
                <a:cs typeface="Times New Roman" panose="02020603050405020304" pitchFamily="18" charset="0"/>
              </a:rPr>
              <a:t>Dandin</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(1913) inscenoval jako divadlo na divadle, </a:t>
            </a:r>
            <a:r>
              <a:rPr lang="cs-CZ" i="1" dirty="0">
                <a:latin typeface="Times New Roman" panose="02020603050405020304" pitchFamily="18" charset="0"/>
                <a:cs typeface="Times New Roman" panose="02020603050405020304" pitchFamily="18" charset="0"/>
              </a:rPr>
              <a:t>Veselé paničky windsorské </a:t>
            </a:r>
            <a:r>
              <a:rPr lang="cs-CZ" dirty="0">
                <a:latin typeface="Times New Roman" panose="02020603050405020304" pitchFamily="18" charset="0"/>
                <a:cs typeface="Times New Roman" panose="02020603050405020304" pitchFamily="18" charset="0"/>
              </a:rPr>
              <a:t>(1914)</a:t>
            </a:r>
          </a:p>
          <a:p>
            <a:pPr algn="just"/>
            <a:r>
              <a:rPr lang="cs-CZ" dirty="0">
                <a:latin typeface="Times New Roman" panose="02020603050405020304" pitchFamily="18" charset="0"/>
                <a:cs typeface="Times New Roman" panose="02020603050405020304" pitchFamily="18" charset="0"/>
              </a:rPr>
              <a:t>Z Reinhardta přejímá groteskní komiku, typické: dramatické užívání světel, jednotná stylizace pohybu a gesta, křečovitá nadsázka --- začínající nástup </a:t>
            </a:r>
            <a:r>
              <a:rPr lang="cs-CZ" b="1" dirty="0">
                <a:latin typeface="Times New Roman" panose="02020603050405020304" pitchFamily="18" charset="0"/>
                <a:cs typeface="Times New Roman" panose="02020603050405020304" pitchFamily="18" charset="0"/>
              </a:rPr>
              <a:t>expresionismu</a:t>
            </a:r>
          </a:p>
        </p:txBody>
      </p:sp>
    </p:spTree>
    <p:extLst>
      <p:ext uri="{BB962C8B-B14F-4D97-AF65-F5344CB8AC3E}">
        <p14:creationId xmlns:p14="http://schemas.microsoft.com/office/powerpoint/2010/main" val="331633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908" y="214489"/>
            <a:ext cx="6450425" cy="6479309"/>
          </a:xfrm>
          <a:prstGeom prst="rect">
            <a:avLst/>
          </a:prstGeom>
        </p:spPr>
      </p:pic>
      <p:sp>
        <p:nvSpPr>
          <p:cNvPr id="4" name="TextovéPole 3"/>
          <p:cNvSpPr txBox="1"/>
          <p:nvPr/>
        </p:nvSpPr>
        <p:spPr>
          <a:xfrm>
            <a:off x="8602133" y="869244"/>
            <a:ext cx="3285067" cy="646331"/>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K. H. Hilar: </a:t>
            </a:r>
            <a:r>
              <a:rPr lang="cs-CZ" i="1" dirty="0">
                <a:latin typeface="Times New Roman" panose="02020603050405020304" pitchFamily="18" charset="0"/>
                <a:cs typeface="Times New Roman" panose="02020603050405020304" pitchFamily="18" charset="0"/>
              </a:rPr>
              <a:t>Divadelní promenády </a:t>
            </a:r>
            <a:r>
              <a:rPr lang="cs-CZ" dirty="0">
                <a:latin typeface="Times New Roman" panose="02020603050405020304" pitchFamily="18" charset="0"/>
                <a:cs typeface="Times New Roman" panose="02020603050405020304" pitchFamily="18" charset="0"/>
              </a:rPr>
              <a:t>(1915)</a:t>
            </a:r>
          </a:p>
        </p:txBody>
      </p:sp>
    </p:spTree>
    <p:extLst>
      <p:ext uri="{BB962C8B-B14F-4D97-AF65-F5344CB8AC3E}">
        <p14:creationId xmlns:p14="http://schemas.microsoft.com/office/powerpoint/2010/main" val="360899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20424"/>
            <a:ext cx="10515600" cy="1325563"/>
          </a:xfrm>
        </p:spPr>
        <p:txBody>
          <a:bodyPr/>
          <a:lstStyle/>
          <a:p>
            <a:r>
              <a:rPr lang="cs-CZ" dirty="0">
                <a:latin typeface="Times New Roman" panose="02020603050405020304" pitchFamily="18" charset="0"/>
                <a:cs typeface="Times New Roman" panose="02020603050405020304" pitchFamily="18" charset="0"/>
              </a:rPr>
              <a:t>Vliv pohostinských režií F. Zavřela</a:t>
            </a:r>
          </a:p>
        </p:txBody>
      </p:sp>
      <p:sp>
        <p:nvSpPr>
          <p:cNvPr id="3" name="Zástupný symbol pro obsah 2"/>
          <p:cNvSpPr>
            <a:spLocks noGrp="1"/>
          </p:cNvSpPr>
          <p:nvPr>
            <p:ph idx="1"/>
          </p:nvPr>
        </p:nvSpPr>
        <p:spPr>
          <a:xfrm>
            <a:off x="1075509" y="934721"/>
            <a:ext cx="10628811" cy="5708468"/>
          </a:xfrm>
        </p:spPr>
        <p:txBody>
          <a:bodyPr>
            <a:normAutofit fontScale="32500" lnSpcReduction="20000"/>
          </a:bodyPr>
          <a:lstStyle/>
          <a:p>
            <a:r>
              <a:rPr lang="cs-CZ" sz="4900" dirty="0">
                <a:latin typeface="Times New Roman" panose="02020603050405020304" pitchFamily="18" charset="0"/>
                <a:cs typeface="Times New Roman" panose="02020603050405020304" pitchFamily="18" charset="0"/>
              </a:rPr>
              <a:t>Pro rozvoj českého divadelního expresionismu výrazný vliv pohostinských režií F. Zavřela (režisér na berlínských scénách a v Mnichovském uměleckém divadle)</a:t>
            </a:r>
          </a:p>
          <a:p>
            <a:r>
              <a:rPr lang="cs-CZ" sz="4900" dirty="0">
                <a:latin typeface="Times New Roman" panose="02020603050405020304" pitchFamily="18" charset="0"/>
                <a:cs typeface="Times New Roman" panose="02020603050405020304" pitchFamily="18" charset="0"/>
              </a:rPr>
              <a:t>Inscenoval u nás v roce 1914 celkem čtyři inscenace</a:t>
            </a:r>
          </a:p>
          <a:p>
            <a:pPr marL="514350" indent="-514350">
              <a:buAutoNum type="arabicParenR"/>
            </a:pPr>
            <a:r>
              <a:rPr lang="cs-CZ" sz="4900" dirty="0">
                <a:latin typeface="Times New Roman" panose="02020603050405020304" pitchFamily="18" charset="0"/>
                <a:cs typeface="Times New Roman" panose="02020603050405020304" pitchFamily="18" charset="0"/>
              </a:rPr>
              <a:t>Dvořák: </a:t>
            </a:r>
            <a:r>
              <a:rPr lang="cs-CZ" sz="4900" i="1" dirty="0">
                <a:latin typeface="Times New Roman" panose="02020603050405020304" pitchFamily="18" charset="0"/>
                <a:cs typeface="Times New Roman" panose="02020603050405020304" pitchFamily="18" charset="0"/>
              </a:rPr>
              <a:t>Král Václav IV. </a:t>
            </a:r>
            <a:r>
              <a:rPr lang="cs-CZ" sz="4900" dirty="0">
                <a:latin typeface="Times New Roman" panose="02020603050405020304" pitchFamily="18" charset="0"/>
                <a:cs typeface="Times New Roman" panose="02020603050405020304" pitchFamily="18" charset="0"/>
              </a:rPr>
              <a:t>(ND)</a:t>
            </a:r>
          </a:p>
          <a:p>
            <a:pPr marL="514350" indent="-514350">
              <a:buAutoNum type="arabicParenR"/>
            </a:pPr>
            <a:r>
              <a:rPr lang="cs-CZ" sz="4900" dirty="0" err="1">
                <a:latin typeface="Times New Roman" panose="02020603050405020304" pitchFamily="18" charset="0"/>
                <a:cs typeface="Times New Roman" panose="02020603050405020304" pitchFamily="18" charset="0"/>
              </a:rPr>
              <a:t>Wedekind</a:t>
            </a:r>
            <a:r>
              <a:rPr lang="cs-CZ" sz="4900" dirty="0">
                <a:latin typeface="Times New Roman" panose="02020603050405020304" pitchFamily="18" charset="0"/>
                <a:cs typeface="Times New Roman" panose="02020603050405020304" pitchFamily="18" charset="0"/>
              </a:rPr>
              <a:t>: </a:t>
            </a:r>
            <a:r>
              <a:rPr lang="cs-CZ" sz="4900" i="1" dirty="0">
                <a:latin typeface="Times New Roman" panose="02020603050405020304" pitchFamily="18" charset="0"/>
                <a:cs typeface="Times New Roman" panose="02020603050405020304" pitchFamily="18" charset="0"/>
              </a:rPr>
              <a:t>Lulu</a:t>
            </a:r>
            <a:r>
              <a:rPr lang="cs-CZ" sz="4900" dirty="0">
                <a:latin typeface="Times New Roman" panose="02020603050405020304" pitchFamily="18" charset="0"/>
                <a:cs typeface="Times New Roman" panose="02020603050405020304" pitchFamily="18" charset="0"/>
              </a:rPr>
              <a:t> (Švandovo divadlo)</a:t>
            </a:r>
          </a:p>
          <a:p>
            <a:pPr marL="514350" indent="-514350">
              <a:buAutoNum type="arabicParenR"/>
            </a:pPr>
            <a:r>
              <a:rPr lang="cs-CZ" sz="4900" dirty="0" err="1">
                <a:latin typeface="Times New Roman" panose="02020603050405020304" pitchFamily="18" charset="0"/>
                <a:cs typeface="Times New Roman" panose="02020603050405020304" pitchFamily="18" charset="0"/>
              </a:rPr>
              <a:t>Sullivan</a:t>
            </a:r>
            <a:r>
              <a:rPr lang="cs-CZ" sz="4900" dirty="0">
                <a:latin typeface="Times New Roman" panose="02020603050405020304" pitchFamily="18" charset="0"/>
                <a:cs typeface="Times New Roman" panose="02020603050405020304" pitchFamily="18" charset="0"/>
              </a:rPr>
              <a:t>: </a:t>
            </a:r>
            <a:r>
              <a:rPr lang="cs-CZ" sz="4900" i="1" dirty="0" err="1">
                <a:latin typeface="Times New Roman" panose="02020603050405020304" pitchFamily="18" charset="0"/>
                <a:cs typeface="Times New Roman" panose="02020603050405020304" pitchFamily="18" charset="0"/>
              </a:rPr>
              <a:t>Mikado</a:t>
            </a:r>
            <a:endParaRPr lang="cs-CZ" sz="4900" i="1" dirty="0">
              <a:latin typeface="Times New Roman" panose="02020603050405020304" pitchFamily="18" charset="0"/>
              <a:cs typeface="Times New Roman" panose="02020603050405020304" pitchFamily="18" charset="0"/>
            </a:endParaRPr>
          </a:p>
          <a:p>
            <a:pPr marL="514350" indent="-514350">
              <a:buAutoNum type="arabicParenR"/>
            </a:pPr>
            <a:r>
              <a:rPr lang="cs-CZ" sz="4900" dirty="0">
                <a:latin typeface="Times New Roman" panose="02020603050405020304" pitchFamily="18" charset="0"/>
                <a:cs typeface="Times New Roman" panose="02020603050405020304" pitchFamily="18" charset="0"/>
              </a:rPr>
              <a:t>Dyk: </a:t>
            </a:r>
            <a:r>
              <a:rPr lang="cs-CZ" sz="4900" i="1" dirty="0">
                <a:latin typeface="Times New Roman" panose="02020603050405020304" pitchFamily="18" charset="0"/>
                <a:cs typeface="Times New Roman" panose="02020603050405020304" pitchFamily="18" charset="0"/>
              </a:rPr>
              <a:t>Zmoudření Dona </a:t>
            </a:r>
            <a:r>
              <a:rPr lang="cs-CZ" sz="4900" i="1" dirty="0" err="1">
                <a:latin typeface="Times New Roman" panose="02020603050405020304" pitchFamily="18" charset="0"/>
                <a:cs typeface="Times New Roman" panose="02020603050405020304" pitchFamily="18" charset="0"/>
              </a:rPr>
              <a:t>Quijota</a:t>
            </a:r>
            <a:r>
              <a:rPr lang="cs-CZ" sz="4900" i="1" dirty="0">
                <a:latin typeface="Times New Roman" panose="02020603050405020304" pitchFamily="18" charset="0"/>
                <a:cs typeface="Times New Roman" panose="02020603050405020304" pitchFamily="18" charset="0"/>
              </a:rPr>
              <a:t> </a:t>
            </a:r>
            <a:r>
              <a:rPr lang="cs-CZ" sz="4900" dirty="0">
                <a:latin typeface="Times New Roman" panose="02020603050405020304" pitchFamily="18" charset="0"/>
                <a:cs typeface="Times New Roman" panose="02020603050405020304" pitchFamily="18" charset="0"/>
              </a:rPr>
              <a:t>(MD na KV)</a:t>
            </a:r>
          </a:p>
          <a:p>
            <a:pPr marL="0" indent="0" algn="just">
              <a:buNone/>
            </a:pPr>
            <a:r>
              <a:rPr lang="cs-CZ" sz="4900" dirty="0">
                <a:latin typeface="Times New Roman" panose="02020603050405020304" pitchFamily="18" charset="0"/>
                <a:cs typeface="Times New Roman" panose="02020603050405020304" pitchFamily="18" charset="0"/>
              </a:rPr>
              <a:t>Principy Zavřelovy režijní práce byly ovlivněny Maxem Reinhardtem, a byť se od jeho tvorby Zavřel později odvrací a nepovažuje ji za schůdnou zejména vzhledem k rozsáhlým impresionistickým obrazům, které jsou sice působivé, ale stylově už nevyhovují nově nastupujícím uměleckým trendům, je </a:t>
            </a:r>
            <a:r>
              <a:rPr lang="cs-CZ" sz="4900" dirty="0" err="1">
                <a:latin typeface="Times New Roman" panose="02020603050405020304" pitchFamily="18" charset="0"/>
                <a:cs typeface="Times New Roman" panose="02020603050405020304" pitchFamily="18" charset="0"/>
              </a:rPr>
              <a:t>Reinhardtova</a:t>
            </a:r>
            <a:r>
              <a:rPr lang="cs-CZ" sz="4900" dirty="0">
                <a:latin typeface="Times New Roman" panose="02020603050405020304" pitchFamily="18" charset="0"/>
                <a:cs typeface="Times New Roman" panose="02020603050405020304" pitchFamily="18" charset="0"/>
              </a:rPr>
              <a:t> škola evidentní. Týká se to zejména dokonalé práce se světlem i stínem (stín se rovněž stává silným dramatickým prvkem, nikoliv pouze určitým zbytkovým efektem práce se světlem; je nositelem napětí a součástí výtvarné kompozice scény), dále užití barevné kompozice k podtržení smyslového vnímání diváka a kabaretních i cirkusových prvků, jež lze sice považovat za projevy expresionismu, ale zároveň hrají roli už v prvních </a:t>
            </a:r>
            <a:r>
              <a:rPr lang="cs-CZ" sz="4900" dirty="0" err="1">
                <a:latin typeface="Times New Roman" panose="02020603050405020304" pitchFamily="18" charset="0"/>
                <a:cs typeface="Times New Roman" panose="02020603050405020304" pitchFamily="18" charset="0"/>
              </a:rPr>
              <a:t>Reinhardtových</a:t>
            </a:r>
            <a:r>
              <a:rPr lang="cs-CZ" sz="4900" dirty="0">
                <a:latin typeface="Times New Roman" panose="02020603050405020304" pitchFamily="18" charset="0"/>
                <a:cs typeface="Times New Roman" panose="02020603050405020304" pitchFamily="18" charset="0"/>
              </a:rPr>
              <a:t> inscenacích. K tomu se také přidružuje princip davového divadla. Ten Zavřel plně rozvinul ve </a:t>
            </a:r>
            <a:r>
              <a:rPr lang="cs-CZ" sz="4900" i="1" dirty="0">
                <a:latin typeface="Times New Roman" panose="02020603050405020304" pitchFamily="18" charset="0"/>
                <a:cs typeface="Times New Roman" panose="02020603050405020304" pitchFamily="18" charset="0"/>
              </a:rPr>
              <a:t>Václavu IV.</a:t>
            </a:r>
            <a:r>
              <a:rPr lang="cs-CZ" sz="4900" dirty="0">
                <a:latin typeface="Times New Roman" panose="02020603050405020304" pitchFamily="18" charset="0"/>
                <a:cs typeface="Times New Roman" panose="02020603050405020304" pitchFamily="18" charset="0"/>
              </a:rPr>
              <a:t>, kde dav není ilustrující masou, ale skutečným nositelem a hybatelem děje – kolektivní, jednotný v myšlence náboženského přesvědčení i schopný vynést na světlo své individuality, když se např. z temného stínu, v němž je dav husitů halen v popředí jeviště, vylupuje velmi pomalu postava Jana Husa (E. Vojan) a kráčí do osvětleného pozadí scény ke králi. Zde už je zase jasně čitelný styl Georga Fuchse s jeho technikou tzv. reliéfní scény, která vlastně podnítí herectví k expresivnímu, velmi plastickému výrazu na proscéniu, kde divákům neunikne jediné gesto, pohyb či mimický projev. </a:t>
            </a:r>
          </a:p>
          <a:p>
            <a:pPr marL="0" indent="0">
              <a:buNone/>
            </a:pP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34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Divadelní expresionismus </a:t>
            </a:r>
          </a:p>
        </p:txBody>
      </p:sp>
      <p:sp>
        <p:nvSpPr>
          <p:cNvPr id="3" name="Zástupný symbol pro obsah 2"/>
          <p:cNvSpPr>
            <a:spLocks noGrp="1"/>
          </p:cNvSpPr>
          <p:nvPr>
            <p:ph idx="1"/>
          </p:nvPr>
        </p:nvSpPr>
        <p:spPr>
          <a:xfrm>
            <a:off x="1141412" y="1899920"/>
            <a:ext cx="9905999" cy="4653279"/>
          </a:xfrm>
        </p:spPr>
        <p:txBody>
          <a:bodyPr>
            <a:normAutofit fontScale="77500" lnSpcReduction="20000"/>
          </a:bodyPr>
          <a:lstStyle/>
          <a:p>
            <a:pPr algn="just"/>
            <a:r>
              <a:rPr lang="cs-CZ" dirty="0">
                <a:latin typeface="Times New Roman" panose="02020603050405020304" pitchFamily="18" charset="0"/>
                <a:cs typeface="Times New Roman" panose="02020603050405020304" pitchFamily="18" charset="0"/>
              </a:rPr>
              <a:t>Umění přestává být impresionistické (náladové, realistické)</a:t>
            </a:r>
          </a:p>
          <a:p>
            <a:pPr algn="just"/>
            <a:r>
              <a:rPr lang="cs-CZ" dirty="0">
                <a:latin typeface="Times New Roman" panose="02020603050405020304" pitchFamily="18" charset="0"/>
                <a:cs typeface="Times New Roman" panose="02020603050405020304" pitchFamily="18" charset="0"/>
              </a:rPr>
              <a:t>Divadlo má hledat duchovní výraz, expresi, vizi duše (nechce zpracovávat vjemy)</a:t>
            </a:r>
          </a:p>
          <a:p>
            <a:pPr algn="just"/>
            <a:r>
              <a:rPr lang="cs-CZ" dirty="0">
                <a:latin typeface="Times New Roman" panose="02020603050405020304" pitchFamily="18" charset="0"/>
                <a:cs typeface="Times New Roman" panose="02020603050405020304" pitchFamily="18" charset="0"/>
              </a:rPr>
              <a:t>Ruší ilusionistickou scénu – vytváří architektonický prostor, formovaný abstraktně (náhrada ilusionistické scény architekturou)</a:t>
            </a:r>
          </a:p>
          <a:p>
            <a:pPr algn="just"/>
            <a:r>
              <a:rPr lang="cs-CZ" dirty="0">
                <a:latin typeface="Times New Roman" panose="02020603050405020304" pitchFamily="18" charset="0"/>
                <a:cs typeface="Times New Roman" panose="02020603050405020304" pitchFamily="18" charset="0"/>
              </a:rPr>
              <a:t>Scénu zbavil realismu, herci přestali hrát realisticky – energetickým hlasem a ostrou maskou vyzvedával </a:t>
            </a:r>
            <a:r>
              <a:rPr lang="cs-CZ" dirty="0" err="1">
                <a:latin typeface="Times New Roman" panose="02020603050405020304" pitchFamily="18" charset="0"/>
                <a:cs typeface="Times New Roman" panose="02020603050405020304" pitchFamily="18" charset="0"/>
              </a:rPr>
              <a:t>typus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Geometrická zkratka, dramatizování prostoru světlem, zbavení barevnosti budící iluzi – převládaly barvy bílá a černá</a:t>
            </a:r>
          </a:p>
          <a:p>
            <a:pPr algn="just"/>
            <a:r>
              <a:rPr lang="cs-CZ" dirty="0">
                <a:latin typeface="Times New Roman" panose="02020603050405020304" pitchFamily="18" charset="0"/>
                <a:cs typeface="Times New Roman" panose="02020603050405020304" pitchFamily="18" charset="0"/>
              </a:rPr>
              <a:t>Rytmizace pohybů a slova</a:t>
            </a:r>
          </a:p>
          <a:p>
            <a:pPr algn="just"/>
            <a:r>
              <a:rPr lang="cs-CZ" dirty="0">
                <a:latin typeface="Times New Roman" panose="02020603050405020304" pitchFamily="18" charset="0"/>
                <a:cs typeface="Times New Roman" panose="02020603050405020304" pitchFamily="18" charset="0"/>
              </a:rPr>
              <a:t>Divadlo stylizované</a:t>
            </a:r>
          </a:p>
          <a:p>
            <a:pPr algn="just"/>
            <a:r>
              <a:rPr lang="cs-CZ" dirty="0">
                <a:latin typeface="Times New Roman" panose="02020603050405020304" pitchFamily="18" charset="0"/>
                <a:cs typeface="Times New Roman" panose="02020603050405020304" pitchFamily="18" charset="0"/>
              </a:rPr>
              <a:t>Leopold </a:t>
            </a:r>
            <a:r>
              <a:rPr lang="cs-CZ" dirty="0" err="1">
                <a:latin typeface="Times New Roman" panose="02020603050405020304" pitchFamily="18" charset="0"/>
                <a:cs typeface="Times New Roman" panose="02020603050405020304" pitchFamily="18" charset="0"/>
              </a:rPr>
              <a:t>Jessner</a:t>
            </a:r>
            <a:r>
              <a:rPr lang="cs-CZ" dirty="0">
                <a:latin typeface="Times New Roman" panose="02020603050405020304" pitchFamily="18" charset="0"/>
                <a:cs typeface="Times New Roman" panose="02020603050405020304" pitchFamily="18" charset="0"/>
              </a:rPr>
              <a:t> – členění prostoru, schody (vertikála)</a:t>
            </a:r>
          </a:p>
          <a:p>
            <a:pPr algn="just"/>
            <a:r>
              <a:rPr lang="cs-CZ" dirty="0">
                <a:latin typeface="Times New Roman" panose="02020603050405020304" pitchFamily="18" charset="0"/>
                <a:cs typeface="Times New Roman" panose="02020603050405020304" pitchFamily="18" charset="0"/>
              </a:rPr>
              <a:t>O režisérovi Hilar uvažuje jako o „</a:t>
            </a:r>
            <a:r>
              <a:rPr lang="cs-CZ" dirty="0" err="1">
                <a:latin typeface="Times New Roman" panose="02020603050405020304" pitchFamily="18" charset="0"/>
                <a:cs typeface="Times New Roman" panose="02020603050405020304" pitchFamily="18" charset="0"/>
              </a:rPr>
              <a:t>scénotechnikovi</a:t>
            </a:r>
            <a:r>
              <a:rPr lang="cs-CZ" dirty="0">
                <a:latin typeface="Times New Roman" panose="02020603050405020304" pitchFamily="18" charset="0"/>
                <a:cs typeface="Times New Roman" panose="02020603050405020304" pitchFamily="18" charset="0"/>
              </a:rPr>
              <a:t>“</a:t>
            </a:r>
          </a:p>
          <a:p>
            <a:endParaRPr lang="cs-CZ" dirty="0"/>
          </a:p>
        </p:txBody>
      </p:sp>
    </p:spTree>
    <p:extLst>
      <p:ext uri="{BB962C8B-B14F-4D97-AF65-F5344CB8AC3E}">
        <p14:creationId xmlns:p14="http://schemas.microsoft.com/office/powerpoint/2010/main" val="338817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11" name="Rectangle 10">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13">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46"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9130B9D5-FF34-4387-95A6-214A47F80585}"/>
              </a:ext>
            </a:extLst>
          </p:cNvPr>
          <p:cNvPicPr>
            <a:picLocks noChangeAspect="1"/>
          </p:cNvPicPr>
          <p:nvPr/>
        </p:nvPicPr>
        <p:blipFill>
          <a:blip r:embed="rId3"/>
          <a:stretch>
            <a:fillRect/>
          </a:stretch>
        </p:blipFill>
        <p:spPr>
          <a:xfrm>
            <a:off x="2333412" y="1157127"/>
            <a:ext cx="8723567" cy="4536254"/>
          </a:xfrm>
          <a:prstGeom prst="rect">
            <a:avLst/>
          </a:prstGeom>
        </p:spPr>
      </p:pic>
      <p:sp>
        <p:nvSpPr>
          <p:cNvPr id="4" name="TextovéPole 3">
            <a:extLst>
              <a:ext uri="{FF2B5EF4-FFF2-40B4-BE49-F238E27FC236}">
                <a16:creationId xmlns:a16="http://schemas.microsoft.com/office/drawing/2014/main" id="{952711EA-9A86-467C-9923-816471B454E9}"/>
              </a:ext>
            </a:extLst>
          </p:cNvPr>
          <p:cNvSpPr txBox="1"/>
          <p:nvPr/>
        </p:nvSpPr>
        <p:spPr>
          <a:xfrm>
            <a:off x="4417888" y="6143946"/>
            <a:ext cx="4572000" cy="369332"/>
          </a:xfrm>
          <a:prstGeom prst="rect">
            <a:avLst/>
          </a:prstGeom>
          <a:noFill/>
        </p:spPr>
        <p:txBody>
          <a:bodyPr wrap="square" rtlCol="0">
            <a:spAutoFit/>
          </a:bodyPr>
          <a:lstStyle/>
          <a:p>
            <a:r>
              <a:rPr lang="cs-CZ" dirty="0"/>
              <a:t>Hilar: </a:t>
            </a:r>
            <a:r>
              <a:rPr lang="cs-CZ" i="1" dirty="0"/>
              <a:t>Boje proti včerejšku</a:t>
            </a:r>
            <a:r>
              <a:rPr lang="cs-CZ" dirty="0"/>
              <a:t>, s. 284.</a:t>
            </a:r>
          </a:p>
        </p:txBody>
      </p:sp>
    </p:spTree>
    <p:extLst>
      <p:ext uri="{BB962C8B-B14F-4D97-AF65-F5344CB8AC3E}">
        <p14:creationId xmlns:p14="http://schemas.microsoft.com/office/powerpoint/2010/main" val="1190698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3" y="787889"/>
            <a:ext cx="8382000" cy="5845116"/>
          </a:xfrm>
          <a:prstGeom prst="rect">
            <a:avLst/>
          </a:prstGeom>
        </p:spPr>
      </p:pic>
      <p:sp>
        <p:nvSpPr>
          <p:cNvPr id="3" name="TextovéPole 2"/>
          <p:cNvSpPr txBox="1"/>
          <p:nvPr/>
        </p:nvSpPr>
        <p:spPr>
          <a:xfrm>
            <a:off x="2623458" y="250372"/>
            <a:ext cx="6966857" cy="400110"/>
          </a:xfrm>
          <a:prstGeom prst="rect">
            <a:avLst/>
          </a:prstGeom>
          <a:noFill/>
        </p:spPr>
        <p:txBody>
          <a:bodyPr wrap="square" rtlCol="0">
            <a:spAutoFit/>
          </a:bodyPr>
          <a:lstStyle/>
          <a:p>
            <a:r>
              <a:rPr lang="cs-CZ" sz="2000" dirty="0">
                <a:latin typeface="Times New Roman" panose="02020603050405020304" pitchFamily="18" charset="0"/>
                <a:cs typeface="Times New Roman" panose="02020603050405020304" pitchFamily="18" charset="0"/>
              </a:rPr>
              <a:t>Ernst </a:t>
            </a:r>
            <a:r>
              <a:rPr lang="cs-CZ" sz="2000" dirty="0" err="1">
                <a:latin typeface="Times New Roman" panose="02020603050405020304" pitchFamily="18" charset="0"/>
                <a:cs typeface="Times New Roman" panose="02020603050405020304" pitchFamily="18" charset="0"/>
              </a:rPr>
              <a:t>Toller</a:t>
            </a:r>
            <a:r>
              <a:rPr lang="cs-CZ" sz="2000" dirty="0">
                <a:latin typeface="Times New Roman" panose="02020603050405020304" pitchFamily="18" charset="0"/>
                <a:cs typeface="Times New Roman" panose="02020603050405020304" pitchFamily="18" charset="0"/>
              </a:rPr>
              <a:t>: </a:t>
            </a:r>
            <a:r>
              <a:rPr lang="cs-CZ" sz="2000" i="1" dirty="0">
                <a:latin typeface="Times New Roman" panose="02020603050405020304" pitchFamily="18" charset="0"/>
                <a:cs typeface="Times New Roman" panose="02020603050405020304" pitchFamily="18" charset="0"/>
              </a:rPr>
              <a:t>Die </a:t>
            </a:r>
            <a:r>
              <a:rPr lang="cs-CZ" sz="2000" i="1" dirty="0" err="1">
                <a:latin typeface="Times New Roman" panose="02020603050405020304" pitchFamily="18" charset="0"/>
                <a:cs typeface="Times New Roman" panose="02020603050405020304" pitchFamily="18" charset="0"/>
              </a:rPr>
              <a:t>Wandlung</a:t>
            </a:r>
            <a:r>
              <a:rPr lang="cs-CZ" sz="2000" i="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režie Karl Heinz Martin</a:t>
            </a:r>
          </a:p>
        </p:txBody>
      </p:sp>
    </p:spTree>
    <p:extLst>
      <p:ext uri="{BB962C8B-B14F-4D97-AF65-F5344CB8AC3E}">
        <p14:creationId xmlns:p14="http://schemas.microsoft.com/office/powerpoint/2010/main" val="2812622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587" y="0"/>
            <a:ext cx="9988826" cy="6858000"/>
          </a:xfrm>
          <a:prstGeom prst="rect">
            <a:avLst/>
          </a:prstGeom>
        </p:spPr>
      </p:pic>
    </p:spTree>
    <p:extLst>
      <p:ext uri="{BB962C8B-B14F-4D97-AF65-F5344CB8AC3E}">
        <p14:creationId xmlns:p14="http://schemas.microsoft.com/office/powerpoint/2010/main" val="1312495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027" y="0"/>
            <a:ext cx="9988826" cy="6858000"/>
          </a:xfrm>
          <a:prstGeom prst="rect">
            <a:avLst/>
          </a:prstGeom>
        </p:spPr>
      </p:pic>
    </p:spTree>
    <p:extLst>
      <p:ext uri="{BB962C8B-B14F-4D97-AF65-F5344CB8AC3E}">
        <p14:creationId xmlns:p14="http://schemas.microsoft.com/office/powerpoint/2010/main" val="3333786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Hilarův expresionismus</a:t>
            </a:r>
            <a:br>
              <a:rPr lang="cs-CZ" b="1" dirty="0">
                <a:latin typeface="Times New Roman" panose="02020603050405020304" pitchFamily="18" charset="0"/>
                <a:cs typeface="Times New Roman" panose="02020603050405020304" pitchFamily="18" charset="0"/>
              </a:rPr>
            </a:br>
            <a:r>
              <a:rPr lang="cs-CZ" sz="3200" b="1" dirty="0">
                <a:latin typeface="Times New Roman" panose="02020603050405020304" pitchFamily="18" charset="0"/>
                <a:cs typeface="Times New Roman" panose="02020603050405020304" pitchFamily="18" charset="0"/>
              </a:rPr>
              <a:t>(moderní režie)</a:t>
            </a:r>
          </a:p>
        </p:txBody>
      </p:sp>
      <p:sp>
        <p:nvSpPr>
          <p:cNvPr id="3" name="Zástupný symbol pro obsah 2"/>
          <p:cNvSpPr>
            <a:spLocks noGrp="1"/>
          </p:cNvSpPr>
          <p:nvPr>
            <p:ph idx="1"/>
          </p:nvPr>
        </p:nvSpPr>
        <p:spPr>
          <a:xfrm>
            <a:off x="838200" y="1825624"/>
            <a:ext cx="10515600" cy="4640489"/>
          </a:xfrm>
        </p:spPr>
        <p:txBody>
          <a:bodyPr>
            <a:normAutofit fontScale="70000" lnSpcReduction="20000"/>
          </a:bodyPr>
          <a:lstStyle/>
          <a:p>
            <a:pPr algn="just"/>
            <a:r>
              <a:rPr lang="cs-CZ" dirty="0">
                <a:latin typeface="Times New Roman" panose="02020603050405020304" pitchFamily="18" charset="0"/>
                <a:cs typeface="Times New Roman" panose="02020603050405020304" pitchFamily="18" charset="0"/>
              </a:rPr>
              <a:t>Období let 1914-1918, vrcholná fáze 1918-1920</a:t>
            </a:r>
          </a:p>
          <a:p>
            <a:pPr algn="just"/>
            <a:r>
              <a:rPr lang="cs-CZ" dirty="0" err="1">
                <a:latin typeface="Times New Roman" panose="02020603050405020304" pitchFamily="18" charset="0"/>
                <a:cs typeface="Times New Roman" panose="02020603050405020304" pitchFamily="18" charset="0"/>
              </a:rPr>
              <a:t>Kleistova</a:t>
            </a:r>
            <a:r>
              <a:rPr lang="cs-CZ" dirty="0">
                <a:latin typeface="Times New Roman" panose="02020603050405020304" pitchFamily="18" charset="0"/>
                <a:cs typeface="Times New Roman" panose="02020603050405020304" pitchFamily="18" charset="0"/>
              </a:rPr>
              <a:t> hra </a:t>
            </a:r>
            <a:r>
              <a:rPr lang="cs-CZ" i="1" dirty="0" err="1">
                <a:latin typeface="Times New Roman" panose="02020603050405020304" pitchFamily="18" charset="0"/>
                <a:cs typeface="Times New Roman" panose="02020603050405020304" pitchFamily="18" charset="0"/>
              </a:rPr>
              <a:t>Penthesilea</a:t>
            </a:r>
            <a:r>
              <a:rPr lang="cs-CZ" dirty="0">
                <a:latin typeface="Times New Roman" panose="02020603050405020304" pitchFamily="18" charset="0"/>
                <a:cs typeface="Times New Roman" panose="02020603050405020304" pitchFamily="18" charset="0"/>
              </a:rPr>
              <a:t> (1914), výprava V. H. Brunner</a:t>
            </a:r>
          </a:p>
          <a:p>
            <a:pPr algn="just"/>
            <a:r>
              <a:rPr lang="cs-CZ" dirty="0">
                <a:latin typeface="Times New Roman" panose="02020603050405020304" pitchFamily="18" charset="0"/>
                <a:cs typeface="Times New Roman" panose="02020603050405020304" pitchFamily="18" charset="0"/>
              </a:rPr>
              <a:t>Inscenace: </a:t>
            </a:r>
            <a:r>
              <a:rPr lang="cs-CZ" i="1" dirty="0">
                <a:latin typeface="Times New Roman" panose="02020603050405020304" pitchFamily="18" charset="0"/>
                <a:cs typeface="Times New Roman" panose="02020603050405020304" pitchFamily="18" charset="0"/>
              </a:rPr>
              <a:t>Tristan</a:t>
            </a:r>
            <a:r>
              <a:rPr lang="cs-CZ" dirty="0">
                <a:latin typeface="Times New Roman" panose="02020603050405020304" pitchFamily="18" charset="0"/>
                <a:cs typeface="Times New Roman" panose="02020603050405020304" pitchFamily="18" charset="0"/>
              </a:rPr>
              <a:t> (1915)</a:t>
            </a:r>
            <a:r>
              <a:rPr lang="en-GB"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Don Juan </a:t>
            </a:r>
            <a:r>
              <a:rPr lang="cs-CZ" dirty="0">
                <a:latin typeface="Times New Roman" panose="02020603050405020304" pitchFamily="18" charset="0"/>
                <a:cs typeface="Times New Roman" panose="02020603050405020304" pitchFamily="18" charset="0"/>
              </a:rPr>
              <a:t>(1917)</a:t>
            </a:r>
          </a:p>
          <a:p>
            <a:pPr marL="0" indent="0" algn="just">
              <a:buNone/>
            </a:pPr>
            <a:r>
              <a:rPr lang="cs-CZ" dirty="0">
                <a:latin typeface="Times New Roman" panose="02020603050405020304" pitchFamily="18" charset="0"/>
                <a:cs typeface="Times New Roman" panose="02020603050405020304" pitchFamily="18" charset="0"/>
              </a:rPr>
              <a:t>Střet symbolického ozřejmování postavy a situace, spojené s dynamickým rytmem vnitřní nervové podstaty člověka: klasické hry s historickými náměty:</a:t>
            </a:r>
          </a:p>
          <a:p>
            <a:pPr marL="0" indent="0" algn="just">
              <a:buNone/>
            </a:pPr>
            <a:r>
              <a:rPr lang="cs-CZ" dirty="0">
                <a:latin typeface="Times New Roman" panose="02020603050405020304" pitchFamily="18" charset="0"/>
                <a:cs typeface="Times New Roman" panose="02020603050405020304" pitchFamily="18" charset="0"/>
              </a:rPr>
              <a:t>V. Dyk: </a:t>
            </a:r>
            <a:r>
              <a:rPr lang="cs-CZ" i="1" dirty="0">
                <a:latin typeface="Times New Roman" panose="02020603050405020304" pitchFamily="18" charset="0"/>
                <a:cs typeface="Times New Roman" panose="02020603050405020304" pitchFamily="18" charset="0"/>
              </a:rPr>
              <a:t>Veliký Mág </a:t>
            </a:r>
            <a:r>
              <a:rPr lang="cs-CZ" dirty="0">
                <a:latin typeface="Times New Roman" panose="02020603050405020304" pitchFamily="18" charset="0"/>
                <a:cs typeface="Times New Roman" panose="02020603050405020304" pitchFamily="18" charset="0"/>
              </a:rPr>
              <a:t>(1915), </a:t>
            </a:r>
            <a:r>
              <a:rPr lang="cs-CZ" dirty="0" err="1">
                <a:latin typeface="Times New Roman" panose="02020603050405020304" pitchFamily="18" charset="0"/>
                <a:cs typeface="Times New Roman" panose="02020603050405020304" pitchFamily="18" charset="0"/>
              </a:rPr>
              <a:t>Dymova</a:t>
            </a:r>
            <a:r>
              <a:rPr lang="cs-CZ" dirty="0">
                <a:latin typeface="Times New Roman" panose="02020603050405020304" pitchFamily="18" charset="0"/>
                <a:cs typeface="Times New Roman" panose="02020603050405020304" pitchFamily="18" charset="0"/>
              </a:rPr>
              <a:t> tragédie </a:t>
            </a:r>
            <a:r>
              <a:rPr lang="cs-CZ" i="1" dirty="0" err="1">
                <a:latin typeface="Times New Roman" panose="02020603050405020304" pitchFamily="18" charset="0"/>
                <a:cs typeface="Times New Roman" panose="02020603050405020304" pitchFamily="18" charset="0"/>
              </a:rPr>
              <a:t>Ňu</a:t>
            </a:r>
            <a:r>
              <a:rPr lang="cs-CZ" dirty="0">
                <a:latin typeface="Times New Roman" panose="02020603050405020304" pitchFamily="18" charset="0"/>
                <a:cs typeface="Times New Roman" panose="02020603050405020304" pitchFamily="18" charset="0"/>
              </a:rPr>
              <a:t> (1916), Ibsenův </a:t>
            </a:r>
            <a:r>
              <a:rPr lang="cs-CZ" i="1" dirty="0">
                <a:latin typeface="Times New Roman" panose="02020603050405020304" pitchFamily="18" charset="0"/>
                <a:cs typeface="Times New Roman" panose="02020603050405020304" pitchFamily="18" charset="0"/>
              </a:rPr>
              <a:t>Peer </a:t>
            </a:r>
            <a:r>
              <a:rPr lang="cs-CZ" i="1" dirty="0" err="1">
                <a:latin typeface="Times New Roman" panose="02020603050405020304" pitchFamily="18" charset="0"/>
                <a:cs typeface="Times New Roman" panose="02020603050405020304" pitchFamily="18" charset="0"/>
              </a:rPr>
              <a:t>Gynt</a:t>
            </a:r>
            <a:r>
              <a:rPr lang="cs-CZ" dirty="0">
                <a:latin typeface="Times New Roman" panose="02020603050405020304" pitchFamily="18" charset="0"/>
                <a:cs typeface="Times New Roman" panose="02020603050405020304" pitchFamily="18" charset="0"/>
              </a:rPr>
              <a:t> (1916), </a:t>
            </a:r>
            <a:r>
              <a:rPr lang="cs-CZ" i="1" dirty="0">
                <a:latin typeface="Times New Roman" panose="02020603050405020304" pitchFamily="18" charset="0"/>
                <a:cs typeface="Times New Roman" panose="02020603050405020304" pitchFamily="18" charset="0"/>
              </a:rPr>
              <a:t>Antonius a Kleopatra </a:t>
            </a:r>
            <a:r>
              <a:rPr lang="cs-CZ" dirty="0">
                <a:latin typeface="Times New Roman" panose="02020603050405020304" pitchFamily="18" charset="0"/>
                <a:cs typeface="Times New Roman" panose="02020603050405020304" pitchFamily="18" charset="0"/>
              </a:rPr>
              <a:t>(1917) – reliéfní aranžování figur v podobě antického vlysu</a:t>
            </a:r>
          </a:p>
          <a:p>
            <a:pPr marL="0" indent="0" algn="just">
              <a:buNone/>
            </a:pPr>
            <a:r>
              <a:rPr lang="cs-CZ" dirty="0">
                <a:latin typeface="Times New Roman" panose="02020603050405020304" pitchFamily="18" charset="0"/>
                <a:cs typeface="Times New Roman" panose="02020603050405020304" pitchFamily="18" charset="0"/>
              </a:rPr>
              <a:t>Expresionisticky nejsoustředěnější režií </a:t>
            </a:r>
            <a:r>
              <a:rPr lang="cs-CZ" dirty="0" err="1">
                <a:latin typeface="Times New Roman" panose="02020603050405020304" pitchFamily="18" charset="0"/>
                <a:cs typeface="Times New Roman" panose="02020603050405020304" pitchFamily="18" charset="0"/>
              </a:rPr>
              <a:t>Strindbergův</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Tanec smrti </a:t>
            </a:r>
            <a:r>
              <a:rPr lang="cs-CZ" dirty="0">
                <a:latin typeface="Times New Roman" panose="02020603050405020304" pitchFamily="18" charset="0"/>
                <a:cs typeface="Times New Roman" panose="02020603050405020304" pitchFamily="18" charset="0"/>
              </a:rPr>
              <a:t>(1917)</a:t>
            </a:r>
          </a:p>
          <a:p>
            <a:pPr marL="0" indent="0" algn="just">
              <a:buNone/>
            </a:pPr>
            <a:r>
              <a:rPr lang="cs-CZ" dirty="0">
                <a:latin typeface="Times New Roman" panose="02020603050405020304" pitchFamily="18" charset="0"/>
                <a:cs typeface="Times New Roman" panose="02020603050405020304" pitchFamily="18" charset="0"/>
              </a:rPr>
              <a:t>Vážné hry: koncipoval jako spojení symbolicky výmluvné statiky vnějšího aranžmá a koncentrované vnitřní dynamiky psychických energií</a:t>
            </a:r>
          </a:p>
          <a:p>
            <a:pPr marL="0" indent="0" algn="just">
              <a:buNone/>
            </a:pPr>
            <a:r>
              <a:rPr lang="cs-CZ" dirty="0">
                <a:latin typeface="Times New Roman" panose="02020603050405020304" pitchFamily="18" charset="0"/>
                <a:cs typeface="Times New Roman" panose="02020603050405020304" pitchFamily="18" charset="0"/>
              </a:rPr>
              <a:t>Komedie: úsilí o zkratkovitou grotesku, sahající až do křečovitého znetvoření typu a do hyperbolické nadsázky</a:t>
            </a:r>
          </a:p>
          <a:p>
            <a:pPr marL="0" indent="0" algn="just">
              <a:buNone/>
            </a:pPr>
            <a:r>
              <a:rPr lang="cs-CZ" dirty="0">
                <a:latin typeface="Times New Roman" panose="02020603050405020304" pitchFamily="18" charset="0"/>
                <a:cs typeface="Times New Roman" panose="02020603050405020304" pitchFamily="18" charset="0"/>
              </a:rPr>
              <a:t>Ve válečném období inscenoval také opery a operety</a:t>
            </a:r>
          </a:p>
        </p:txBody>
      </p:sp>
    </p:spTree>
    <p:extLst>
      <p:ext uri="{BB962C8B-B14F-4D97-AF65-F5344CB8AC3E}">
        <p14:creationId xmlns:p14="http://schemas.microsoft.com/office/powerpoint/2010/main" val="1795867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086" y="184376"/>
            <a:ext cx="10515600" cy="1325563"/>
          </a:xfrm>
        </p:spPr>
        <p:txBody>
          <a:bodyPr/>
          <a:lstStyle/>
          <a:p>
            <a:r>
              <a:rPr lang="cs-CZ" dirty="0">
                <a:latin typeface="Times New Roman" panose="02020603050405020304" pitchFamily="18" charset="0"/>
                <a:cs typeface="Times New Roman" panose="02020603050405020304" pitchFamily="18" charset="0"/>
              </a:rPr>
              <a:t>Herci pod Hilarovým vedením</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7256" y="1390196"/>
            <a:ext cx="2894459" cy="4351338"/>
          </a:xfrm>
        </p:spPr>
      </p:pic>
      <p:sp>
        <p:nvSpPr>
          <p:cNvPr id="5" name="TextovéPole 4"/>
          <p:cNvSpPr txBox="1"/>
          <p:nvPr/>
        </p:nvSpPr>
        <p:spPr>
          <a:xfrm>
            <a:off x="1317171" y="6022813"/>
            <a:ext cx="2873829" cy="369332"/>
          </a:xfrm>
          <a:prstGeom prst="rect">
            <a:avLst/>
          </a:prstGeom>
          <a:noFill/>
        </p:spPr>
        <p:txBody>
          <a:bodyPr wrap="square" rtlCol="0">
            <a:spAutoFit/>
          </a:bodyPr>
          <a:lstStyle/>
          <a:p>
            <a:r>
              <a:rPr lang="cs-CZ" dirty="0"/>
              <a:t>Eduard Kohout</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774" y="1459107"/>
            <a:ext cx="3157426" cy="4332661"/>
          </a:xfrm>
          <a:prstGeom prst="rect">
            <a:avLst/>
          </a:prstGeom>
        </p:spPr>
      </p:pic>
      <p:sp>
        <p:nvSpPr>
          <p:cNvPr id="7" name="TextovéPole 6"/>
          <p:cNvSpPr txBox="1"/>
          <p:nvPr/>
        </p:nvSpPr>
        <p:spPr>
          <a:xfrm>
            <a:off x="4723829" y="5959249"/>
            <a:ext cx="2351315" cy="369332"/>
          </a:xfrm>
          <a:prstGeom prst="rect">
            <a:avLst/>
          </a:prstGeom>
          <a:noFill/>
        </p:spPr>
        <p:txBody>
          <a:bodyPr wrap="square" rtlCol="0">
            <a:spAutoFit/>
          </a:bodyPr>
          <a:lstStyle/>
          <a:p>
            <a:r>
              <a:rPr lang="cs-CZ" dirty="0"/>
              <a:t>Zdenka Baldová</a:t>
            </a:r>
          </a:p>
        </p:txBody>
      </p:sp>
      <p:pic>
        <p:nvPicPr>
          <p:cNvPr id="8" name="Obrázek 7"/>
          <p:cNvPicPr>
            <a:picLocks noChangeAspect="1"/>
          </p:cNvPicPr>
          <p:nvPr/>
        </p:nvPicPr>
        <p:blipFill>
          <a:blip r:embed="rId4"/>
          <a:stretch>
            <a:fillRect/>
          </a:stretch>
        </p:blipFill>
        <p:spPr>
          <a:xfrm>
            <a:off x="8284027" y="1459107"/>
            <a:ext cx="2798965" cy="4333260"/>
          </a:xfrm>
          <a:prstGeom prst="rect">
            <a:avLst/>
          </a:prstGeom>
        </p:spPr>
      </p:pic>
      <p:sp>
        <p:nvSpPr>
          <p:cNvPr id="9" name="TextovéPole 8"/>
          <p:cNvSpPr txBox="1"/>
          <p:nvPr/>
        </p:nvSpPr>
        <p:spPr>
          <a:xfrm>
            <a:off x="8851421" y="5942241"/>
            <a:ext cx="2231571" cy="369332"/>
          </a:xfrm>
          <a:prstGeom prst="rect">
            <a:avLst/>
          </a:prstGeom>
          <a:noFill/>
        </p:spPr>
        <p:txBody>
          <a:bodyPr wrap="square" rtlCol="0">
            <a:spAutoFit/>
          </a:bodyPr>
          <a:lstStyle/>
          <a:p>
            <a:r>
              <a:rPr lang="cs-CZ" dirty="0"/>
              <a:t>Anna </a:t>
            </a:r>
            <a:r>
              <a:rPr lang="cs-CZ" dirty="0" err="1"/>
              <a:t>Iblová</a:t>
            </a:r>
            <a:endParaRPr lang="cs-CZ" dirty="0"/>
          </a:p>
        </p:txBody>
      </p:sp>
    </p:spTree>
    <p:extLst>
      <p:ext uri="{BB962C8B-B14F-4D97-AF65-F5344CB8AC3E}">
        <p14:creationId xmlns:p14="http://schemas.microsoft.com/office/powerpoint/2010/main" val="414475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Herci, scénografové, výtvarníci u Hilara</a:t>
            </a:r>
            <a:br>
              <a:rPr lang="cs-CZ" dirty="0">
                <a:latin typeface="Times New Roman" panose="02020603050405020304" pitchFamily="18" charset="0"/>
                <a:cs typeface="Times New Roman" panose="02020603050405020304" pitchFamily="18" charset="0"/>
              </a:rPr>
            </a:br>
            <a:r>
              <a:rPr lang="cs-CZ" sz="2800" dirty="0">
                <a:latin typeface="Times New Roman" panose="02020603050405020304" pitchFamily="18" charset="0"/>
                <a:cs typeface="Times New Roman" panose="02020603050405020304" pitchFamily="18" charset="0"/>
              </a:rPr>
              <a:t>(vinohradské divadlo)</a:t>
            </a:r>
          </a:p>
        </p:txBody>
      </p:sp>
      <p:sp>
        <p:nvSpPr>
          <p:cNvPr id="3" name="Zástupný symbol pro obsah 2"/>
          <p:cNvSpPr>
            <a:spLocks noGrp="1"/>
          </p:cNvSpPr>
          <p:nvPr>
            <p:ph idx="1"/>
          </p:nvPr>
        </p:nvSpPr>
        <p:spPr>
          <a:xfrm>
            <a:off x="1141412" y="2249486"/>
            <a:ext cx="9905999" cy="4232593"/>
          </a:xfrm>
        </p:spPr>
        <p:txBody>
          <a:bodyPr>
            <a:normAutofit fontScale="77500" lnSpcReduction="20000"/>
          </a:bodyPr>
          <a:lstStyle/>
          <a:p>
            <a:pPr algn="just"/>
            <a:r>
              <a:rPr lang="cs-CZ" b="1" dirty="0">
                <a:latin typeface="Times New Roman" panose="02020603050405020304" pitchFamily="18" charset="0"/>
                <a:cs typeface="Times New Roman" panose="02020603050405020304" pitchFamily="18" charset="0"/>
              </a:rPr>
              <a:t>Václav Vydra </a:t>
            </a:r>
            <a:r>
              <a:rPr lang="cs-CZ" dirty="0">
                <a:latin typeface="Times New Roman" panose="02020603050405020304" pitchFamily="18" charset="0"/>
                <a:cs typeface="Times New Roman" panose="02020603050405020304" pitchFamily="18" charset="0"/>
              </a:rPr>
              <a:t>(„dekadent selsky těžké krve“), Bedřich Karen, Eduard Kohout, Zdenka Baldová, Anna </a:t>
            </a:r>
            <a:r>
              <a:rPr lang="cs-CZ" dirty="0" err="1">
                <a:latin typeface="Times New Roman" panose="02020603050405020304" pitchFamily="18" charset="0"/>
                <a:cs typeface="Times New Roman" panose="02020603050405020304" pitchFamily="18" charset="0"/>
              </a:rPr>
              <a:t>Iblová</a:t>
            </a:r>
            <a:r>
              <a:rPr lang="cs-CZ" dirty="0">
                <a:latin typeface="Times New Roman" panose="02020603050405020304" pitchFamily="18" charset="0"/>
                <a:cs typeface="Times New Roman" panose="02020603050405020304" pitchFamily="18" charset="0"/>
              </a:rPr>
              <a:t> („vznosná tragédka vzácně čisté dikce“), Růžena </a:t>
            </a:r>
            <a:r>
              <a:rPr lang="cs-CZ" dirty="0" err="1">
                <a:latin typeface="Times New Roman" panose="02020603050405020304" pitchFamily="18" charset="0"/>
                <a:cs typeface="Times New Roman" panose="02020603050405020304" pitchFamily="18" charset="0"/>
              </a:rPr>
              <a:t>Šlemrová</a:t>
            </a:r>
            <a:r>
              <a:rPr lang="cs-CZ" dirty="0">
                <a:latin typeface="Times New Roman" panose="02020603050405020304" pitchFamily="18" charset="0"/>
                <a:cs typeface="Times New Roman" panose="02020603050405020304" pitchFamily="18" charset="0"/>
              </a:rPr>
              <a:t>, Bohuš Zakopal („komik se slzami v hlase“), Roman Tůma</a:t>
            </a:r>
          </a:p>
          <a:p>
            <a:pPr algn="just"/>
            <a:r>
              <a:rPr lang="cs-CZ" dirty="0">
                <a:latin typeface="Times New Roman" panose="02020603050405020304" pitchFamily="18" charset="0"/>
                <a:cs typeface="Times New Roman" panose="02020603050405020304" pitchFamily="18" charset="0"/>
              </a:rPr>
              <a:t>Anna </a:t>
            </a:r>
            <a:r>
              <a:rPr lang="cs-CZ" dirty="0" err="1">
                <a:latin typeface="Times New Roman" panose="02020603050405020304" pitchFamily="18" charset="0"/>
                <a:cs typeface="Times New Roman" panose="02020603050405020304" pitchFamily="18" charset="0"/>
              </a:rPr>
              <a:t>Iblová</a:t>
            </a:r>
            <a:r>
              <a:rPr lang="cs-CZ" dirty="0">
                <a:latin typeface="Times New Roman" panose="02020603050405020304" pitchFamily="18" charset="0"/>
                <a:cs typeface="Times New Roman" panose="02020603050405020304" pitchFamily="18" charset="0"/>
              </a:rPr>
              <a:t>: V Hilarově vinohradské éře (do 1920) se stala ženskou protagonistkou jeho režií utvářejících styl jevištního symbolistního expresionismu. Pod Hilarovým vedením ztělesnila titulní roli </a:t>
            </a:r>
            <a:r>
              <a:rPr lang="cs-CZ" dirty="0" err="1">
                <a:latin typeface="Times New Roman" panose="02020603050405020304" pitchFamily="18" charset="0"/>
                <a:cs typeface="Times New Roman" panose="02020603050405020304" pitchFamily="18" charset="0"/>
              </a:rPr>
              <a:t>Kleistovy</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Penthesiley</a:t>
            </a:r>
            <a:r>
              <a:rPr lang="cs-CZ" dirty="0">
                <a:latin typeface="Times New Roman" panose="02020603050405020304" pitchFamily="18" charset="0"/>
                <a:cs typeface="Times New Roman" panose="02020603050405020304" pitchFamily="18" charset="0"/>
              </a:rPr>
              <a:t>, v níž prokázala silný tragický fond, schopný obsáhnout mezní polohy vášní vypjatých až k sebezničení.</a:t>
            </a:r>
          </a:p>
          <a:p>
            <a:pPr algn="just"/>
            <a:r>
              <a:rPr lang="cs-CZ" u="sng" dirty="0">
                <a:latin typeface="Times New Roman" panose="02020603050405020304" pitchFamily="18" charset="0"/>
                <a:cs typeface="Times New Roman" panose="02020603050405020304" pitchFamily="18" charset="0"/>
              </a:rPr>
              <a:t>Hudba</a:t>
            </a:r>
            <a:r>
              <a:rPr lang="cs-CZ" dirty="0">
                <a:latin typeface="Times New Roman" panose="02020603050405020304" pitchFamily="18" charset="0"/>
                <a:cs typeface="Times New Roman" panose="02020603050405020304" pitchFamily="18" charset="0"/>
              </a:rPr>
              <a:t>: Jaroslav </a:t>
            </a:r>
            <a:r>
              <a:rPr lang="cs-CZ" dirty="0" err="1">
                <a:latin typeface="Times New Roman" panose="02020603050405020304" pitchFamily="18" charset="0"/>
                <a:cs typeface="Times New Roman" panose="02020603050405020304" pitchFamily="18" charset="0"/>
              </a:rPr>
              <a:t>Křička</a:t>
            </a:r>
            <a:endParaRPr lang="cs-CZ" dirty="0">
              <a:latin typeface="Times New Roman" panose="02020603050405020304" pitchFamily="18" charset="0"/>
              <a:cs typeface="Times New Roman" panose="02020603050405020304" pitchFamily="18" charset="0"/>
            </a:endParaRPr>
          </a:p>
          <a:p>
            <a:pPr algn="just"/>
            <a:r>
              <a:rPr lang="cs-CZ" u="sng" dirty="0">
                <a:latin typeface="Times New Roman" panose="02020603050405020304" pitchFamily="18" charset="0"/>
                <a:cs typeface="Times New Roman" panose="02020603050405020304" pitchFamily="18" charset="0"/>
              </a:rPr>
              <a:t>Scénografie</a:t>
            </a:r>
            <a:r>
              <a:rPr lang="cs-CZ" dirty="0">
                <a:latin typeface="Times New Roman" panose="02020603050405020304" pitchFamily="18" charset="0"/>
                <a:cs typeface="Times New Roman" panose="02020603050405020304" pitchFamily="18" charset="0"/>
              </a:rPr>
              <a:t>: do roku 1916 spolupráce s Josefem </a:t>
            </a:r>
            <a:r>
              <a:rPr lang="cs-CZ" dirty="0" err="1">
                <a:latin typeface="Times New Roman" panose="02020603050405020304" pitchFamily="18" charset="0"/>
                <a:cs typeface="Times New Roman" panose="02020603050405020304" pitchFamily="18" charset="0"/>
              </a:rPr>
              <a:t>Wenigem</a:t>
            </a:r>
            <a:r>
              <a:rPr lang="cs-CZ" dirty="0">
                <a:latin typeface="Times New Roman" panose="02020603050405020304" pitchFamily="18" charset="0"/>
                <a:cs typeface="Times New Roman" panose="02020603050405020304" pitchFamily="18" charset="0"/>
              </a:rPr>
              <a:t>, do 1919: V. H. Brunnerem a poté A. V Hrstkou</a:t>
            </a:r>
          </a:p>
          <a:p>
            <a:pPr algn="just"/>
            <a:r>
              <a:rPr lang="cs-CZ" dirty="0">
                <a:latin typeface="Times New Roman" panose="02020603050405020304" pitchFamily="18" charset="0"/>
                <a:cs typeface="Times New Roman" panose="02020603050405020304" pitchFamily="18" charset="0"/>
              </a:rPr>
              <a:t>Vrcholná spolupráce v inscenačním pojetí (od r. 1919, Dvořákovi </a:t>
            </a:r>
            <a:r>
              <a:rPr lang="cs-CZ" i="1" dirty="0">
                <a:latin typeface="Times New Roman" panose="02020603050405020304" pitchFamily="18" charset="0"/>
                <a:cs typeface="Times New Roman" panose="02020603050405020304" pitchFamily="18" charset="0"/>
              </a:rPr>
              <a:t>Husité</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Vlastislav Hofman </a:t>
            </a:r>
            <a:r>
              <a:rPr lang="cs-CZ" dirty="0">
                <a:latin typeface="Times New Roman" panose="02020603050405020304" pitchFamily="18" charset="0"/>
                <a:cs typeface="Times New Roman" panose="02020603050405020304" pitchFamily="18" charset="0"/>
              </a:rPr>
              <a:t>– byl první, kdo ustanovil scénické výtvarnictví jako samostatný obor</a:t>
            </a:r>
          </a:p>
          <a:p>
            <a:endParaRPr lang="cs-CZ" dirty="0"/>
          </a:p>
        </p:txBody>
      </p:sp>
    </p:spTree>
    <p:extLst>
      <p:ext uri="{BB962C8B-B14F-4D97-AF65-F5344CB8AC3E}">
        <p14:creationId xmlns:p14="http://schemas.microsoft.com/office/powerpoint/2010/main" val="3547518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Pražské činohry v letech 1918–1920</a:t>
            </a:r>
          </a:p>
        </p:txBody>
      </p:sp>
      <p:sp>
        <p:nvSpPr>
          <p:cNvPr id="3" name="Zástupný symbol pro obsah 2"/>
          <p:cNvSpPr>
            <a:spLocks noGrp="1"/>
          </p:cNvSpPr>
          <p:nvPr>
            <p:ph idx="1"/>
          </p:nvPr>
        </p:nvSpPr>
        <p:spPr/>
        <p:txBody>
          <a:bodyPr>
            <a:normAutofit fontScale="92500" lnSpcReduction="20000"/>
          </a:bodyPr>
          <a:lstStyle/>
          <a:p>
            <a:pPr algn="just"/>
            <a:r>
              <a:rPr lang="cs-CZ" b="1" dirty="0">
                <a:latin typeface="Times New Roman" panose="02020603050405020304" pitchFamily="18" charset="0"/>
                <a:cs typeface="Times New Roman" panose="02020603050405020304" pitchFamily="18" charset="0"/>
              </a:rPr>
              <a:t>NÁRODNÍ DIVADLO</a:t>
            </a:r>
          </a:p>
          <a:p>
            <a:pPr algn="just"/>
            <a:r>
              <a:rPr lang="cs-CZ" dirty="0">
                <a:latin typeface="Times New Roman" panose="02020603050405020304" pitchFamily="18" charset="0"/>
                <a:cs typeface="Times New Roman" panose="02020603050405020304" pitchFamily="18" charset="0"/>
              </a:rPr>
              <a:t>1918: J. Kvapil odchází na ministerstvo školství a národní osvěty – </a:t>
            </a:r>
          </a:p>
          <a:p>
            <a:pPr marL="0" indent="0" algn="just">
              <a:buNone/>
            </a:pPr>
            <a:r>
              <a:rPr lang="cs-CZ" dirty="0">
                <a:latin typeface="Times New Roman" panose="02020603050405020304" pitchFamily="18" charset="0"/>
                <a:cs typeface="Times New Roman" panose="02020603050405020304" pitchFamily="18" charset="0"/>
              </a:rPr>
              <a:t>v činohře ND dochází ke krizi (v té době progresivnější Vinohrady a Švandovo divadlo) – nespokojenost vyvrcholila 1920 memorandem, aby se šéfem činohry stal K. H. Hilar</a:t>
            </a:r>
          </a:p>
          <a:p>
            <a:pPr algn="just"/>
            <a:r>
              <a:rPr lang="cs-CZ" dirty="0">
                <a:latin typeface="Times New Roman" panose="02020603050405020304" pitchFamily="18" charset="0"/>
                <a:cs typeface="Times New Roman" panose="02020603050405020304" pitchFamily="18" charset="0"/>
              </a:rPr>
              <a:t>Z významných inscenací dané doby: dramatické novinky: </a:t>
            </a:r>
          </a:p>
          <a:p>
            <a:pPr marL="0" indent="0" algn="just">
              <a:buNone/>
            </a:pPr>
            <a:r>
              <a:rPr lang="cs-CZ" dirty="0">
                <a:latin typeface="Times New Roman" panose="02020603050405020304" pitchFamily="18" charset="0"/>
                <a:cs typeface="Times New Roman" panose="02020603050405020304" pitchFamily="18" charset="0"/>
              </a:rPr>
              <a:t>Jiří Mahen: </a:t>
            </a:r>
            <a:r>
              <a:rPr lang="cs-CZ" i="1" dirty="0">
                <a:latin typeface="Times New Roman" panose="02020603050405020304" pitchFamily="18" charset="0"/>
                <a:cs typeface="Times New Roman" panose="02020603050405020304" pitchFamily="18" charset="0"/>
              </a:rPr>
              <a:t>Nebe, peklo, ráj </a:t>
            </a:r>
            <a:r>
              <a:rPr lang="cs-CZ" dirty="0">
                <a:latin typeface="Times New Roman" panose="02020603050405020304" pitchFamily="18" charset="0"/>
                <a:cs typeface="Times New Roman" panose="02020603050405020304" pitchFamily="18" charset="0"/>
              </a:rPr>
              <a:t>(1919), V. Dyk: </a:t>
            </a:r>
            <a:r>
              <a:rPr lang="cs-CZ" i="1" dirty="0">
                <a:latin typeface="Times New Roman" panose="02020603050405020304" pitchFamily="18" charset="0"/>
                <a:cs typeface="Times New Roman" panose="02020603050405020304" pitchFamily="18" charset="0"/>
              </a:rPr>
              <a:t>Ondřej a drak </a:t>
            </a:r>
            <a:r>
              <a:rPr lang="cs-CZ" dirty="0">
                <a:latin typeface="Times New Roman" panose="02020603050405020304" pitchFamily="18" charset="0"/>
                <a:cs typeface="Times New Roman" panose="02020603050405020304" pitchFamily="18" charset="0"/>
              </a:rPr>
              <a:t>(1919)</a:t>
            </a:r>
          </a:p>
          <a:p>
            <a:pPr marL="0" indent="0" algn="just">
              <a:buNone/>
            </a:pPr>
            <a:r>
              <a:rPr lang="cs-CZ" dirty="0">
                <a:latin typeface="Times New Roman" panose="02020603050405020304" pitchFamily="18" charset="0"/>
                <a:cs typeface="Times New Roman" panose="02020603050405020304" pitchFamily="18" charset="0"/>
              </a:rPr>
              <a:t>K. Čapek: </a:t>
            </a:r>
            <a:r>
              <a:rPr lang="cs-CZ" i="1" dirty="0">
                <a:latin typeface="Times New Roman" panose="02020603050405020304" pitchFamily="18" charset="0"/>
                <a:cs typeface="Times New Roman" panose="02020603050405020304" pitchFamily="18" charset="0"/>
              </a:rPr>
              <a:t>Loupežník</a:t>
            </a:r>
            <a:r>
              <a:rPr lang="cs-CZ" dirty="0">
                <a:latin typeface="Times New Roman" panose="02020603050405020304" pitchFamily="18" charset="0"/>
                <a:cs typeface="Times New Roman" panose="02020603050405020304" pitchFamily="18" charset="0"/>
              </a:rPr>
              <a:t> (1920), F. Langer: </a:t>
            </a:r>
            <a:r>
              <a:rPr lang="cs-CZ" i="1" dirty="0">
                <a:latin typeface="Times New Roman" panose="02020603050405020304" pitchFamily="18" charset="0"/>
                <a:cs typeface="Times New Roman" panose="02020603050405020304" pitchFamily="18" charset="0"/>
              </a:rPr>
              <a:t>Miliony</a:t>
            </a:r>
            <a:r>
              <a:rPr lang="cs-CZ" dirty="0">
                <a:latin typeface="Times New Roman" panose="02020603050405020304" pitchFamily="18" charset="0"/>
                <a:cs typeface="Times New Roman" panose="02020603050405020304" pitchFamily="18" charset="0"/>
              </a:rPr>
              <a:t> (1920)</a:t>
            </a:r>
          </a:p>
        </p:txBody>
      </p:sp>
    </p:spTree>
    <p:extLst>
      <p:ext uri="{BB962C8B-B14F-4D97-AF65-F5344CB8AC3E}">
        <p14:creationId xmlns:p14="http://schemas.microsoft.com/office/powerpoint/2010/main" val="2957292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Městské divadlo na KV – vrchol Hilarovy éry</a:t>
            </a:r>
          </a:p>
        </p:txBody>
      </p:sp>
      <p:sp>
        <p:nvSpPr>
          <p:cNvPr id="3" name="Zástupný symbol pro obsah 2"/>
          <p:cNvSpPr>
            <a:spLocks noGrp="1"/>
          </p:cNvSpPr>
          <p:nvPr>
            <p:ph idx="1"/>
          </p:nvPr>
        </p:nvSpPr>
        <p:spPr/>
        <p:txBody>
          <a:bodyPr>
            <a:normAutofit fontScale="77500" lnSpcReduction="20000"/>
          </a:bodyPr>
          <a:lstStyle/>
          <a:p>
            <a:pPr algn="just"/>
            <a:r>
              <a:rPr lang="cs-CZ" dirty="0">
                <a:latin typeface="Times New Roman" panose="02020603050405020304" pitchFamily="18" charset="0"/>
                <a:cs typeface="Times New Roman" panose="02020603050405020304" pitchFamily="18" charset="0"/>
              </a:rPr>
              <a:t>V letech 1918–1920: 11 inscenací, vliv německého expresionismu</a:t>
            </a:r>
          </a:p>
          <a:p>
            <a:pPr marL="0" indent="0" algn="just">
              <a:buNone/>
            </a:pPr>
            <a:r>
              <a:rPr lang="cs-CZ" dirty="0">
                <a:latin typeface="Times New Roman" panose="02020603050405020304" pitchFamily="18" charset="0"/>
                <a:cs typeface="Times New Roman" panose="02020603050405020304" pitchFamily="18" charset="0"/>
              </a:rPr>
              <a:t>(L. </a:t>
            </a:r>
            <a:r>
              <a:rPr lang="cs-CZ" dirty="0" err="1">
                <a:latin typeface="Times New Roman" panose="02020603050405020304" pitchFamily="18" charset="0"/>
                <a:cs typeface="Times New Roman" panose="02020603050405020304" pitchFamily="18" charset="0"/>
              </a:rPr>
              <a:t>Jessner</a:t>
            </a:r>
            <a:r>
              <a:rPr lang="cs-CZ" dirty="0">
                <a:latin typeface="Times New Roman" panose="02020603050405020304" pitchFamily="18" charset="0"/>
                <a:cs typeface="Times New Roman" panose="02020603050405020304" pitchFamily="18" charset="0"/>
              </a:rPr>
              <a:t>, Karl-Heinz Martin, dramatikové: G. Kaiser, E. </a:t>
            </a:r>
            <a:r>
              <a:rPr lang="cs-CZ" dirty="0" err="1">
                <a:latin typeface="Times New Roman" panose="02020603050405020304" pitchFamily="18" charset="0"/>
                <a:cs typeface="Times New Roman" panose="02020603050405020304" pitchFamily="18" charset="0"/>
              </a:rPr>
              <a:t>Toller</a:t>
            </a:r>
            <a:r>
              <a:rPr lang="cs-CZ" dirty="0">
                <a:latin typeface="Times New Roman" panose="02020603050405020304" pitchFamily="18" charset="0"/>
                <a:cs typeface="Times New Roman" panose="02020603050405020304" pitchFamily="18" charset="0"/>
              </a:rPr>
              <a:t>) </a:t>
            </a:r>
          </a:p>
          <a:p>
            <a:pPr algn="just"/>
            <a:r>
              <a:rPr lang="cs-CZ" b="1" dirty="0">
                <a:latin typeface="Times New Roman" panose="02020603050405020304" pitchFamily="18" charset="0"/>
                <a:cs typeface="Times New Roman" panose="02020603050405020304" pitchFamily="18" charset="0"/>
              </a:rPr>
              <a:t>Sociální, davové divadlo</a:t>
            </a:r>
          </a:p>
          <a:p>
            <a:pPr algn="just">
              <a:buFont typeface="Wingdings" panose="05000000000000000000" pitchFamily="2" charset="2"/>
              <a:buChar char="Ø"/>
            </a:pPr>
            <a:r>
              <a:rPr lang="cs-CZ" dirty="0" err="1">
                <a:latin typeface="Times New Roman" panose="02020603050405020304" pitchFamily="18" charset="0"/>
                <a:cs typeface="Times New Roman" panose="02020603050405020304" pitchFamily="18" charset="0"/>
              </a:rPr>
              <a:t>Krasinského</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Nebožská komedie</a:t>
            </a:r>
            <a:r>
              <a:rPr lang="cs-CZ" dirty="0">
                <a:latin typeface="Times New Roman" panose="02020603050405020304" pitchFamily="18" charset="0"/>
                <a:cs typeface="Times New Roman" panose="02020603050405020304" pitchFamily="18" charset="0"/>
              </a:rPr>
              <a:t> (1918) – dav lidu zde poprvé vystoupl jako rozhodný dramatický činitel (scéna A. V. </a:t>
            </a:r>
            <a:r>
              <a:rPr lang="cs-CZ" dirty="0" err="1">
                <a:latin typeface="Times New Roman" panose="02020603050405020304" pitchFamily="18" charset="0"/>
                <a:cs typeface="Times New Roman" panose="02020603050405020304" pitchFamily="18" charset="0"/>
              </a:rPr>
              <a:t>Hrska</a:t>
            </a:r>
            <a:r>
              <a:rPr lang="cs-CZ" dirty="0">
                <a:latin typeface="Times New Roman" panose="02020603050405020304" pitchFamily="18" charset="0"/>
                <a:cs typeface="Times New Roman" panose="02020603050405020304" pitchFamily="18" charset="0"/>
              </a:rPr>
              <a:t>, dynamika světel, zkoušel i projekci symbolických obrazů)</a:t>
            </a:r>
          </a:p>
          <a:p>
            <a:pPr algn="just">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A. Dvořák: </a:t>
            </a:r>
            <a:r>
              <a:rPr lang="cs-CZ" i="1" dirty="0">
                <a:latin typeface="Times New Roman" panose="02020603050405020304" pitchFamily="18" charset="0"/>
                <a:cs typeface="Times New Roman" panose="02020603050405020304" pitchFamily="18" charset="0"/>
              </a:rPr>
              <a:t>Husité</a:t>
            </a:r>
            <a:r>
              <a:rPr lang="cs-CZ" dirty="0">
                <a:latin typeface="Times New Roman" panose="02020603050405020304" pitchFamily="18" charset="0"/>
                <a:cs typeface="Times New Roman" panose="02020603050405020304" pitchFamily="18" charset="0"/>
              </a:rPr>
              <a:t> (1919) – začátek spolupráce s </a:t>
            </a:r>
            <a:r>
              <a:rPr lang="cs-CZ" dirty="0" err="1">
                <a:latin typeface="Times New Roman" panose="02020603050405020304" pitchFamily="18" charset="0"/>
                <a:cs typeface="Times New Roman" panose="02020603050405020304" pitchFamily="18" charset="0"/>
              </a:rPr>
              <a:t>Vl</a:t>
            </a:r>
            <a:r>
              <a:rPr lang="cs-CZ" dirty="0">
                <a:latin typeface="Times New Roman" panose="02020603050405020304" pitchFamily="18" charset="0"/>
                <a:cs typeface="Times New Roman" panose="02020603050405020304" pitchFamily="18" charset="0"/>
              </a:rPr>
              <a:t>. Hofmanem – pro jednotlivé obrazy Husitů namaloval H. velká prospektová plátna s expresionisticky pokřivenými tvary a ostrými konturami</a:t>
            </a:r>
          </a:p>
          <a:p>
            <a:pPr algn="just">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Vrcholem: </a:t>
            </a:r>
            <a:r>
              <a:rPr lang="cs-CZ" dirty="0" err="1">
                <a:latin typeface="Times New Roman" panose="02020603050405020304" pitchFamily="18" charset="0"/>
                <a:cs typeface="Times New Roman" panose="02020603050405020304" pitchFamily="18" charset="0"/>
              </a:rPr>
              <a:t>Verhaeren</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Svítání</a:t>
            </a:r>
            <a:r>
              <a:rPr lang="cs-CZ" dirty="0">
                <a:latin typeface="Times New Roman" panose="02020603050405020304" pitchFamily="18" charset="0"/>
                <a:cs typeface="Times New Roman" panose="02020603050405020304" pitchFamily="18" charset="0"/>
              </a:rPr>
              <a:t> (1920) – symbolistické drama </a:t>
            </a:r>
          </a:p>
        </p:txBody>
      </p:sp>
    </p:spTree>
    <p:extLst>
      <p:ext uri="{BB962C8B-B14F-4D97-AF65-F5344CB8AC3E}">
        <p14:creationId xmlns:p14="http://schemas.microsoft.com/office/powerpoint/2010/main" val="2119004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Městské divadlo na KV – vrchol Hilarovy éry</a:t>
            </a:r>
          </a:p>
        </p:txBody>
      </p:sp>
      <p:sp>
        <p:nvSpPr>
          <p:cNvPr id="9" name="Zástupný symbol pro obsah 8"/>
          <p:cNvSpPr>
            <a:spLocks noGrp="1"/>
          </p:cNvSpPr>
          <p:nvPr>
            <p:ph idx="1"/>
          </p:nvPr>
        </p:nvSpPr>
        <p:spPr/>
        <p:txBody>
          <a:bodyPr>
            <a:normAutofit fontScale="62500" lnSpcReduction="20000"/>
          </a:bodyPr>
          <a:lstStyle/>
          <a:p>
            <a:pPr algn="just"/>
            <a:r>
              <a:rPr lang="cs-CZ" b="1" dirty="0">
                <a:latin typeface="Times New Roman" panose="02020603050405020304" pitchFamily="18" charset="0"/>
                <a:cs typeface="Times New Roman" panose="02020603050405020304" pitchFamily="18" charset="0"/>
              </a:rPr>
              <a:t>Groteska</a:t>
            </a:r>
          </a:p>
          <a:p>
            <a:pPr marL="0" indent="0" algn="just">
              <a:buNone/>
            </a:pPr>
            <a:r>
              <a:rPr lang="cs-CZ" sz="2900" dirty="0">
                <a:latin typeface="Times New Roman" panose="02020603050405020304" pitchFamily="18" charset="0"/>
                <a:cs typeface="Times New Roman" panose="02020603050405020304" pitchFamily="18" charset="0"/>
              </a:rPr>
              <a:t>Charles van </a:t>
            </a:r>
            <a:r>
              <a:rPr lang="cs-CZ" sz="2900" dirty="0" err="1">
                <a:latin typeface="Times New Roman" panose="02020603050405020304" pitchFamily="18" charset="0"/>
                <a:cs typeface="Times New Roman" panose="02020603050405020304" pitchFamily="18" charset="0"/>
              </a:rPr>
              <a:t>Lerbergh</a:t>
            </a:r>
            <a:r>
              <a:rPr lang="cs-CZ" sz="2900" dirty="0">
                <a:latin typeface="Times New Roman" panose="02020603050405020304" pitchFamily="18" charset="0"/>
                <a:cs typeface="Times New Roman" panose="02020603050405020304" pitchFamily="18" charset="0"/>
              </a:rPr>
              <a:t>: </a:t>
            </a:r>
            <a:r>
              <a:rPr lang="cs-CZ" sz="2900" i="1" dirty="0">
                <a:latin typeface="Times New Roman" panose="02020603050405020304" pitchFamily="18" charset="0"/>
                <a:cs typeface="Times New Roman" panose="02020603050405020304" pitchFamily="18" charset="0"/>
              </a:rPr>
              <a:t>Pan</a:t>
            </a:r>
            <a:r>
              <a:rPr lang="cs-CZ" sz="2900" dirty="0">
                <a:latin typeface="Times New Roman" panose="02020603050405020304" pitchFamily="18" charset="0"/>
                <a:cs typeface="Times New Roman" panose="02020603050405020304" pitchFamily="18" charset="0"/>
              </a:rPr>
              <a:t> (1919)</a:t>
            </a:r>
          </a:p>
          <a:p>
            <a:pPr marL="0" indent="0" algn="just">
              <a:buNone/>
            </a:pPr>
            <a:r>
              <a:rPr lang="cs-CZ" sz="2900" dirty="0">
                <a:latin typeface="Times New Roman" panose="02020603050405020304" pitchFamily="18" charset="0"/>
                <a:cs typeface="Times New Roman" panose="02020603050405020304" pitchFamily="18" charset="0"/>
              </a:rPr>
              <a:t>Jan Bartoš: </a:t>
            </a:r>
            <a:r>
              <a:rPr lang="cs-CZ" sz="2900" i="1" dirty="0">
                <a:latin typeface="Times New Roman" panose="02020603050405020304" pitchFamily="18" charset="0"/>
                <a:cs typeface="Times New Roman" panose="02020603050405020304" pitchFamily="18" charset="0"/>
              </a:rPr>
              <a:t>Krkavci</a:t>
            </a:r>
            <a:r>
              <a:rPr lang="cs-CZ" sz="2900" dirty="0">
                <a:latin typeface="Times New Roman" panose="02020603050405020304" pitchFamily="18" charset="0"/>
                <a:cs typeface="Times New Roman" panose="02020603050405020304" pitchFamily="18" charset="0"/>
              </a:rPr>
              <a:t> (1920)</a:t>
            </a:r>
          </a:p>
          <a:p>
            <a:pPr marL="0" indent="0" algn="just">
              <a:buNone/>
            </a:pPr>
            <a:r>
              <a:rPr lang="cs-CZ" sz="2900" dirty="0">
                <a:latin typeface="Times New Roman" panose="02020603050405020304" pitchFamily="18" charset="0"/>
                <a:cs typeface="Times New Roman" panose="02020603050405020304" pitchFamily="18" charset="0"/>
              </a:rPr>
              <a:t>Fráňa Šrámek: </a:t>
            </a:r>
            <a:r>
              <a:rPr lang="cs-CZ" sz="2900" i="1" dirty="0" err="1">
                <a:latin typeface="Times New Roman" panose="02020603050405020304" pitchFamily="18" charset="0"/>
                <a:cs typeface="Times New Roman" panose="02020603050405020304" pitchFamily="18" charset="0"/>
              </a:rPr>
              <a:t>Hagenbeck</a:t>
            </a:r>
            <a:r>
              <a:rPr lang="cs-CZ" sz="2900" dirty="0">
                <a:latin typeface="Times New Roman" panose="02020603050405020304" pitchFamily="18" charset="0"/>
                <a:cs typeface="Times New Roman" panose="02020603050405020304" pitchFamily="18" charset="0"/>
              </a:rPr>
              <a:t> (1920)</a:t>
            </a:r>
          </a:p>
          <a:p>
            <a:pPr marL="0" indent="0" algn="just">
              <a:buNone/>
            </a:pPr>
            <a:endParaRPr lang="cs-CZ" sz="2900" dirty="0">
              <a:latin typeface="Times New Roman" panose="02020603050405020304" pitchFamily="18" charset="0"/>
              <a:cs typeface="Times New Roman" panose="02020603050405020304" pitchFamily="18" charset="0"/>
            </a:endParaRPr>
          </a:p>
          <a:p>
            <a:pPr algn="just"/>
            <a:r>
              <a:rPr lang="cs-CZ" sz="2900" b="1" dirty="0">
                <a:latin typeface="Times New Roman" panose="02020603050405020304" pitchFamily="18" charset="0"/>
                <a:cs typeface="Times New Roman" panose="02020603050405020304" pitchFamily="18" charset="0"/>
              </a:rPr>
              <a:t>Hry komorního rázu</a:t>
            </a:r>
          </a:p>
          <a:p>
            <a:pPr marL="0" indent="0" algn="just">
              <a:buNone/>
            </a:pPr>
            <a:r>
              <a:rPr lang="cs-CZ" sz="2900" dirty="0" err="1">
                <a:latin typeface="Times New Roman" panose="02020603050405020304" pitchFamily="18" charset="0"/>
                <a:cs typeface="Times New Roman" panose="02020603050405020304" pitchFamily="18" charset="0"/>
              </a:rPr>
              <a:t>Pierre</a:t>
            </a:r>
            <a:r>
              <a:rPr lang="cs-CZ" sz="2900" dirty="0">
                <a:latin typeface="Times New Roman" panose="02020603050405020304" pitchFamily="18" charset="0"/>
                <a:cs typeface="Times New Roman" panose="02020603050405020304" pitchFamily="18" charset="0"/>
              </a:rPr>
              <a:t> Corneille: </a:t>
            </a:r>
            <a:r>
              <a:rPr lang="cs-CZ" sz="2900" i="1" dirty="0" err="1">
                <a:latin typeface="Times New Roman" panose="02020603050405020304" pitchFamily="18" charset="0"/>
                <a:cs typeface="Times New Roman" panose="02020603050405020304" pitchFamily="18" charset="0"/>
              </a:rPr>
              <a:t>Cid</a:t>
            </a:r>
            <a:r>
              <a:rPr lang="cs-CZ" sz="2900" dirty="0">
                <a:latin typeface="Times New Roman" panose="02020603050405020304" pitchFamily="18" charset="0"/>
                <a:cs typeface="Times New Roman" panose="02020603050405020304" pitchFamily="18" charset="0"/>
              </a:rPr>
              <a:t> (1919)</a:t>
            </a:r>
          </a:p>
          <a:p>
            <a:pPr marL="0" indent="0" algn="just">
              <a:buNone/>
            </a:pPr>
            <a:r>
              <a:rPr lang="cs-CZ" sz="2900" dirty="0">
                <a:latin typeface="Times New Roman" panose="02020603050405020304" pitchFamily="18" charset="0"/>
                <a:cs typeface="Times New Roman" panose="02020603050405020304" pitchFamily="18" charset="0"/>
              </a:rPr>
              <a:t>Jaroslav </a:t>
            </a:r>
            <a:r>
              <a:rPr lang="cs-CZ" sz="2900" dirty="0" err="1">
                <a:latin typeface="Times New Roman" panose="02020603050405020304" pitchFamily="18" charset="0"/>
                <a:cs typeface="Times New Roman" panose="02020603050405020304" pitchFamily="18" charset="0"/>
              </a:rPr>
              <a:t>Hilbert</a:t>
            </a:r>
            <a:r>
              <a:rPr lang="cs-CZ" sz="2900" dirty="0">
                <a:latin typeface="Times New Roman" panose="02020603050405020304" pitchFamily="18" charset="0"/>
                <a:cs typeface="Times New Roman" panose="02020603050405020304" pitchFamily="18" charset="0"/>
              </a:rPr>
              <a:t>: </a:t>
            </a:r>
            <a:r>
              <a:rPr lang="cs-CZ" sz="2900" i="1" dirty="0">
                <a:latin typeface="Times New Roman" panose="02020603050405020304" pitchFamily="18" charset="0"/>
                <a:cs typeface="Times New Roman" panose="02020603050405020304" pitchFamily="18" charset="0"/>
              </a:rPr>
              <a:t>Pěst</a:t>
            </a:r>
            <a:r>
              <a:rPr lang="cs-CZ" sz="2900" dirty="0">
                <a:latin typeface="Times New Roman" panose="02020603050405020304" pitchFamily="18" charset="0"/>
                <a:cs typeface="Times New Roman" panose="02020603050405020304" pitchFamily="18" charset="0"/>
              </a:rPr>
              <a:t> (1920)</a:t>
            </a:r>
          </a:p>
          <a:p>
            <a:pPr marL="0" indent="0" algn="just">
              <a:buNone/>
            </a:pPr>
            <a:r>
              <a:rPr lang="cs-CZ" sz="2900" dirty="0">
                <a:latin typeface="Times New Roman" panose="02020603050405020304" pitchFamily="18" charset="0"/>
                <a:cs typeface="Times New Roman" panose="02020603050405020304" pitchFamily="18" charset="0"/>
              </a:rPr>
              <a:t>Otokar Fischer: </a:t>
            </a:r>
            <a:r>
              <a:rPr lang="cs-CZ" sz="2900" i="1" dirty="0">
                <a:latin typeface="Times New Roman" panose="02020603050405020304" pitchFamily="18" charset="0"/>
                <a:cs typeface="Times New Roman" panose="02020603050405020304" pitchFamily="18" charset="0"/>
              </a:rPr>
              <a:t>Herakles</a:t>
            </a:r>
          </a:p>
        </p:txBody>
      </p:sp>
    </p:spTree>
    <p:extLst>
      <p:ext uri="{BB962C8B-B14F-4D97-AF65-F5344CB8AC3E}">
        <p14:creationId xmlns:p14="http://schemas.microsoft.com/office/powerpoint/2010/main" val="187946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K. H. Hilar šéfem činohry ND</a:t>
            </a:r>
          </a:p>
        </p:txBody>
      </p:sp>
      <p:sp>
        <p:nvSpPr>
          <p:cNvPr id="3" name="Zástupný symbol pro obsah 2"/>
          <p:cNvSpPr>
            <a:spLocks noGrp="1"/>
          </p:cNvSpPr>
          <p:nvPr>
            <p:ph idx="1"/>
          </p:nvPr>
        </p:nvSpPr>
        <p:spPr>
          <a:xfrm>
            <a:off x="468087" y="1825625"/>
            <a:ext cx="11070770" cy="4351338"/>
          </a:xfrm>
        </p:spPr>
        <p:txBody>
          <a:bodyPr>
            <a:normAutofit fontScale="92500" lnSpcReduction="10000"/>
          </a:bodyPr>
          <a:lstStyle/>
          <a:p>
            <a:pPr algn="just"/>
            <a:r>
              <a:rPr lang="cs-CZ" b="1" dirty="0">
                <a:latin typeface="Times New Roman" panose="02020603050405020304" pitchFamily="18" charset="0"/>
                <a:cs typeface="Times New Roman" panose="02020603050405020304" pitchFamily="18" charset="0"/>
              </a:rPr>
              <a:t>1921</a:t>
            </a:r>
            <a:r>
              <a:rPr lang="cs-CZ" dirty="0">
                <a:latin typeface="Times New Roman" panose="02020603050405020304" pitchFamily="18" charset="0"/>
                <a:cs typeface="Times New Roman" panose="02020603050405020304" pitchFamily="18" charset="0"/>
              </a:rPr>
              <a:t>: Hilar šéf činohry ND / Kvapil šéf činohry Městského divadla na KV</a:t>
            </a:r>
          </a:p>
          <a:p>
            <a:pPr algn="just"/>
            <a:r>
              <a:rPr lang="cs-CZ" dirty="0">
                <a:latin typeface="Times New Roman" panose="02020603050405020304" pitchFamily="18" charset="0"/>
                <a:cs typeface="Times New Roman" panose="02020603050405020304" pitchFamily="18" charset="0"/>
              </a:rPr>
              <a:t>Expresionistický stylizovaný projev většině herců cizí, přivedl si své herce: A. Sedláčková, B. Karen, S. </a:t>
            </a:r>
            <a:r>
              <a:rPr lang="cs-CZ" dirty="0" err="1">
                <a:latin typeface="Times New Roman" panose="02020603050405020304" pitchFamily="18" charset="0"/>
                <a:cs typeface="Times New Roman" panose="02020603050405020304" pitchFamily="18" charset="0"/>
              </a:rPr>
              <a:t>Rašilov</a:t>
            </a:r>
            <a:r>
              <a:rPr lang="cs-CZ" dirty="0">
                <a:latin typeface="Times New Roman" panose="02020603050405020304" pitchFamily="18" charset="0"/>
                <a:cs typeface="Times New Roman" panose="02020603050405020304" pitchFamily="18" charset="0"/>
              </a:rPr>
              <a:t>, Z. Baldová, V. Vydra, režisér Dostal</a:t>
            </a:r>
          </a:p>
          <a:p>
            <a:pPr algn="just"/>
            <a:r>
              <a:rPr lang="cs-CZ" dirty="0">
                <a:latin typeface="Times New Roman" panose="02020603050405020304" pitchFamily="18" charset="0"/>
                <a:cs typeface="Times New Roman" panose="02020603050405020304" pitchFamily="18" charset="0"/>
              </a:rPr>
              <a:t>Inscenace: Shakespeare (</a:t>
            </a:r>
            <a:r>
              <a:rPr lang="cs-CZ" i="1" dirty="0" err="1">
                <a:latin typeface="Times New Roman" panose="02020603050405020304" pitchFamily="18" charset="0"/>
                <a:cs typeface="Times New Roman" panose="02020603050405020304" pitchFamily="18" charset="0"/>
              </a:rPr>
              <a:t>Koriolan</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Jak se vám líbí</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Romeo a Julie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Euripides</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Médea</a:t>
            </a:r>
            <a:r>
              <a:rPr lang="cs-CZ" dirty="0">
                <a:latin typeface="Times New Roman" panose="02020603050405020304" pitchFamily="18" charset="0"/>
                <a:cs typeface="Times New Roman" panose="02020603050405020304" pitchFamily="18" charset="0"/>
              </a:rPr>
              <a:t>, Sofokles: </a:t>
            </a:r>
            <a:r>
              <a:rPr lang="cs-CZ" i="1" dirty="0">
                <a:latin typeface="Times New Roman" panose="02020603050405020304" pitchFamily="18" charset="0"/>
                <a:cs typeface="Times New Roman" panose="02020603050405020304" pitchFamily="18" charset="0"/>
              </a:rPr>
              <a:t>Slídiči</a:t>
            </a:r>
          </a:p>
          <a:p>
            <a:pPr algn="just"/>
            <a:r>
              <a:rPr lang="cs-CZ" dirty="0">
                <a:latin typeface="Times New Roman" panose="02020603050405020304" pitchFamily="18" charset="0"/>
                <a:cs typeface="Times New Roman" panose="02020603050405020304" pitchFamily="18" charset="0"/>
              </a:rPr>
              <a:t>Vnitřní psychologická rozvrácenost: </a:t>
            </a:r>
            <a:r>
              <a:rPr lang="cs-CZ" dirty="0" err="1">
                <a:latin typeface="Times New Roman" panose="02020603050405020304" pitchFamily="18" charset="0"/>
                <a:cs typeface="Times New Roman" panose="02020603050405020304" pitchFamily="18" charset="0"/>
              </a:rPr>
              <a:t>Marlowe</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Eduard II.</a:t>
            </a:r>
            <a:r>
              <a:rPr lang="cs-CZ" dirty="0">
                <a:latin typeface="Times New Roman" panose="02020603050405020304" pitchFamily="18" charset="0"/>
                <a:cs typeface="Times New Roman" panose="02020603050405020304" pitchFamily="18" charset="0"/>
              </a:rPr>
              <a:t> (1922), </a:t>
            </a:r>
            <a:r>
              <a:rPr lang="cs-CZ" dirty="0" err="1">
                <a:latin typeface="Times New Roman" panose="02020603050405020304" pitchFamily="18" charset="0"/>
                <a:cs typeface="Times New Roman" panose="02020603050405020304" pitchFamily="18" charset="0"/>
              </a:rPr>
              <a:t>Strindberg</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Královna Kristýna </a:t>
            </a:r>
            <a:r>
              <a:rPr lang="cs-CZ" dirty="0">
                <a:latin typeface="Times New Roman" panose="02020603050405020304" pitchFamily="18" charset="0"/>
                <a:cs typeface="Times New Roman" panose="02020603050405020304" pitchFamily="18" charset="0"/>
              </a:rPr>
              <a:t>(1922)</a:t>
            </a:r>
          </a:p>
          <a:p>
            <a:pPr algn="just"/>
            <a:r>
              <a:rPr lang="cs-CZ" dirty="0">
                <a:latin typeface="Times New Roman" panose="02020603050405020304" pitchFamily="18" charset="0"/>
                <a:cs typeface="Times New Roman" panose="02020603050405020304" pitchFamily="18" charset="0"/>
              </a:rPr>
              <a:t>Úspěšné komedie: </a:t>
            </a:r>
            <a:r>
              <a:rPr lang="cs-CZ" dirty="0" err="1">
                <a:latin typeface="Times New Roman" panose="02020603050405020304" pitchFamily="18" charset="0"/>
                <a:cs typeface="Times New Roman" panose="02020603050405020304" pitchFamily="18" charset="0"/>
              </a:rPr>
              <a:t>Molière</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Zdravý nemocný </a:t>
            </a:r>
            <a:r>
              <a:rPr lang="cs-CZ" dirty="0">
                <a:latin typeface="Times New Roman" panose="02020603050405020304" pitchFamily="18" charset="0"/>
                <a:cs typeface="Times New Roman" panose="02020603050405020304" pitchFamily="18" charset="0"/>
              </a:rPr>
              <a:t>(dell´arte, </a:t>
            </a:r>
            <a:r>
              <a:rPr lang="cs-CZ" dirty="0" err="1">
                <a:latin typeface="Times New Roman" panose="02020603050405020304" pitchFamily="18" charset="0"/>
                <a:cs typeface="Times New Roman" panose="02020603050405020304" pitchFamily="18" charset="0"/>
              </a:rPr>
              <a:t>klaunerie</a:t>
            </a:r>
            <a:r>
              <a:rPr lang="cs-CZ" dirty="0">
                <a:latin typeface="Times New Roman" panose="02020603050405020304" pitchFamily="18" charset="0"/>
                <a:cs typeface="Times New Roman" panose="02020603050405020304" pitchFamily="18" charset="0"/>
              </a:rPr>
              <a:t>), Čapkova inscenace Zeyerovy </a:t>
            </a:r>
            <a:r>
              <a:rPr lang="cs-CZ" i="1" dirty="0">
                <a:latin typeface="Times New Roman" panose="02020603050405020304" pitchFamily="18" charset="0"/>
                <a:cs typeface="Times New Roman" panose="02020603050405020304" pitchFamily="18" charset="0"/>
              </a:rPr>
              <a:t>Staré historie </a:t>
            </a:r>
            <a:r>
              <a:rPr lang="cs-CZ" dirty="0">
                <a:latin typeface="Times New Roman" panose="02020603050405020304" pitchFamily="18" charset="0"/>
                <a:cs typeface="Times New Roman" panose="02020603050405020304" pitchFamily="18" charset="0"/>
              </a:rPr>
              <a:t>(předjímání </a:t>
            </a:r>
            <a:r>
              <a:rPr lang="cs-CZ" dirty="0" err="1">
                <a:latin typeface="Times New Roman" panose="02020603050405020304" pitchFamily="18" charset="0"/>
                <a:cs typeface="Times New Roman" panose="02020603050405020304" pitchFamily="18" charset="0"/>
              </a:rPr>
              <a:t>divad</a:t>
            </a:r>
            <a:r>
              <a:rPr lang="cs-CZ" dirty="0">
                <a:latin typeface="Times New Roman" panose="02020603050405020304" pitchFamily="18" charset="0"/>
                <a:cs typeface="Times New Roman" panose="02020603050405020304" pitchFamily="18" charset="0"/>
              </a:rPr>
              <a:t>. avantgardy), fantazijní férie </a:t>
            </a:r>
            <a:r>
              <a:rPr lang="cs-CZ" i="1" dirty="0">
                <a:latin typeface="Times New Roman" panose="02020603050405020304" pitchFamily="18" charset="0"/>
                <a:cs typeface="Times New Roman" panose="02020603050405020304" pitchFamily="18" charset="0"/>
              </a:rPr>
              <a:t>Ze života hmyzu </a:t>
            </a:r>
            <a:r>
              <a:rPr lang="cs-CZ" dirty="0">
                <a:latin typeface="Times New Roman" panose="02020603050405020304" pitchFamily="18" charset="0"/>
                <a:cs typeface="Times New Roman" panose="02020603050405020304" pitchFamily="18" charset="0"/>
              </a:rPr>
              <a:t>bratří Čapků v režii Hilara (83 repríz)</a:t>
            </a:r>
          </a:p>
        </p:txBody>
      </p:sp>
    </p:spTree>
    <p:extLst>
      <p:ext uri="{BB962C8B-B14F-4D97-AF65-F5344CB8AC3E}">
        <p14:creationId xmlns:p14="http://schemas.microsoft.com/office/powerpoint/2010/main" val="370575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0"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C889E1B7-389F-4385-9A14-B1719FD70F23}"/>
              </a:ext>
            </a:extLst>
          </p:cNvPr>
          <p:cNvPicPr>
            <a:picLocks noChangeAspect="1"/>
          </p:cNvPicPr>
          <p:nvPr/>
        </p:nvPicPr>
        <p:blipFill rotWithShape="1">
          <a:blip r:embed="rId4"/>
          <a:srcRect t="9" r="1" b="1522"/>
          <a:stretch/>
        </p:blipFill>
        <p:spPr>
          <a:xfrm>
            <a:off x="1302278" y="1136606"/>
            <a:ext cx="9584265" cy="4577297"/>
          </a:xfrm>
          <a:prstGeom prst="rect">
            <a:avLst/>
          </a:prstGeom>
        </p:spPr>
      </p:pic>
      <p:sp>
        <p:nvSpPr>
          <p:cNvPr id="4" name="TextovéPole 3">
            <a:extLst>
              <a:ext uri="{FF2B5EF4-FFF2-40B4-BE49-F238E27FC236}">
                <a16:creationId xmlns:a16="http://schemas.microsoft.com/office/drawing/2014/main" id="{B7104194-6748-4AFC-8E12-660B9DFD7DEE}"/>
              </a:ext>
            </a:extLst>
          </p:cNvPr>
          <p:cNvSpPr txBox="1"/>
          <p:nvPr/>
        </p:nvSpPr>
        <p:spPr>
          <a:xfrm>
            <a:off x="4674742" y="6226139"/>
            <a:ext cx="4222678" cy="369332"/>
          </a:xfrm>
          <a:prstGeom prst="rect">
            <a:avLst/>
          </a:prstGeom>
          <a:noFill/>
        </p:spPr>
        <p:txBody>
          <a:bodyPr wrap="square" rtlCol="0">
            <a:spAutoFit/>
          </a:bodyPr>
          <a:lstStyle/>
          <a:p>
            <a:r>
              <a:rPr lang="cs-CZ" dirty="0"/>
              <a:t>Jaroslav Kvapil: </a:t>
            </a:r>
            <a:r>
              <a:rPr lang="cs-CZ" i="1" dirty="0"/>
              <a:t>O čem vím</a:t>
            </a:r>
            <a:r>
              <a:rPr lang="cs-CZ" dirty="0"/>
              <a:t>, úvod</a:t>
            </a:r>
          </a:p>
        </p:txBody>
      </p:sp>
    </p:spTree>
    <p:extLst>
      <p:ext uri="{BB962C8B-B14F-4D97-AF65-F5344CB8AC3E}">
        <p14:creationId xmlns:p14="http://schemas.microsoft.com/office/powerpoint/2010/main" val="207274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8053" y="212118"/>
            <a:ext cx="9905998" cy="1478570"/>
          </a:xfrm>
        </p:spPr>
        <p:txBody>
          <a:bodyPr>
            <a:normAutofit/>
          </a:bodyPr>
          <a:lstStyle/>
          <a:p>
            <a:r>
              <a:rPr lang="cs-CZ" sz="4000" dirty="0">
                <a:latin typeface="Times New Roman" panose="02020603050405020304" pitchFamily="18" charset="0"/>
                <a:cs typeface="Times New Roman" panose="02020603050405020304" pitchFamily="18" charset="0"/>
              </a:rPr>
              <a:t>Hilar – civilismus (počátek 1925)</a:t>
            </a:r>
          </a:p>
        </p:txBody>
      </p:sp>
      <p:sp>
        <p:nvSpPr>
          <p:cNvPr id="3" name="Zástupný symbol pro obsah 2"/>
          <p:cNvSpPr>
            <a:spLocks noGrp="1"/>
          </p:cNvSpPr>
          <p:nvPr>
            <p:ph idx="1"/>
          </p:nvPr>
        </p:nvSpPr>
        <p:spPr>
          <a:xfrm>
            <a:off x="838200" y="1446639"/>
            <a:ext cx="10515600" cy="5203371"/>
          </a:xfrm>
        </p:spPr>
        <p:txBody>
          <a:bodyPr>
            <a:normAutofit fontScale="92500"/>
          </a:bodyPr>
          <a:lstStyle/>
          <a:p>
            <a:pPr algn="just"/>
            <a:r>
              <a:rPr lang="cs-CZ" dirty="0">
                <a:latin typeface="Times New Roman" panose="02020603050405020304" pitchFamily="18" charset="0"/>
                <a:cs typeface="Times New Roman" panose="02020603050405020304" pitchFamily="18" charset="0"/>
              </a:rPr>
              <a:t>Studie M. </a:t>
            </a:r>
            <a:r>
              <a:rPr lang="cs-CZ" dirty="0" err="1">
                <a:latin typeface="Times New Roman" panose="02020603050405020304" pitchFamily="18" charset="0"/>
                <a:cs typeface="Times New Roman" panose="02020603050405020304" pitchFamily="18" charset="0"/>
              </a:rPr>
              <a:t>Rutteho</a:t>
            </a:r>
            <a:r>
              <a:rPr lang="cs-CZ" dirty="0">
                <a:latin typeface="Times New Roman" panose="02020603050405020304" pitchFamily="18" charset="0"/>
                <a:cs typeface="Times New Roman" panose="02020603050405020304" pitchFamily="18" charset="0"/>
              </a:rPr>
              <a:t>: Civilismus v českém divadle (</a:t>
            </a:r>
            <a:r>
              <a:rPr lang="cs-CZ" i="1" dirty="0">
                <a:latin typeface="Times New Roman" panose="02020603050405020304" pitchFamily="18" charset="0"/>
                <a:cs typeface="Times New Roman" panose="02020603050405020304" pitchFamily="18" charset="0"/>
              </a:rPr>
              <a:t>Nové české divadlo 1927</a:t>
            </a:r>
            <a:r>
              <a:rPr lang="cs-CZ" dirty="0">
                <a:latin typeface="Times New Roman" panose="02020603050405020304" pitchFamily="18" charset="0"/>
                <a:cs typeface="Times New Roman" panose="02020603050405020304" pitchFamily="18" charset="0"/>
              </a:rPr>
              <a:t>) – civilnější zpodobňování skutečnosti</a:t>
            </a:r>
          </a:p>
          <a:p>
            <a:pPr algn="just"/>
            <a:r>
              <a:rPr lang="cs-CZ" dirty="0">
                <a:latin typeface="Times New Roman" panose="02020603050405020304" pitchFamily="18" charset="0"/>
                <a:cs typeface="Times New Roman" panose="02020603050405020304" pitchFamily="18" charset="0"/>
              </a:rPr>
              <a:t>Vykladači civilismu K. H. Hilar (</a:t>
            </a:r>
            <a:r>
              <a:rPr lang="cs-CZ" i="1" dirty="0">
                <a:latin typeface="Times New Roman" panose="02020603050405020304" pitchFamily="18" charset="0"/>
                <a:cs typeface="Times New Roman" panose="02020603050405020304" pitchFamily="18" charset="0"/>
              </a:rPr>
              <a:t>Boje proti včerejšku</a:t>
            </a:r>
            <a:r>
              <a:rPr lang="cs-CZ" dirty="0">
                <a:latin typeface="Times New Roman" panose="02020603050405020304" pitchFamily="18" charset="0"/>
                <a:cs typeface="Times New Roman" panose="02020603050405020304" pitchFamily="18" charset="0"/>
              </a:rPr>
              <a:t>, 1925), M. </a:t>
            </a:r>
            <a:r>
              <a:rPr lang="cs-CZ" dirty="0" err="1">
                <a:latin typeface="Times New Roman" panose="02020603050405020304" pitchFamily="18" charset="0"/>
                <a:cs typeface="Times New Roman" panose="02020603050405020304" pitchFamily="18" charset="0"/>
              </a:rPr>
              <a:t>Rutte</a:t>
            </a:r>
            <a:r>
              <a:rPr lang="cs-CZ" dirty="0">
                <a:latin typeface="Times New Roman" panose="02020603050405020304" pitchFamily="18" charset="0"/>
                <a:cs typeface="Times New Roman" panose="02020603050405020304" pitchFamily="18" charset="0"/>
              </a:rPr>
              <a:t>, J. </a:t>
            </a:r>
            <a:r>
              <a:rPr lang="cs-CZ" dirty="0" err="1">
                <a:latin typeface="Times New Roman" panose="02020603050405020304" pitchFamily="18" charset="0"/>
                <a:cs typeface="Times New Roman" panose="02020603050405020304" pitchFamily="18" charset="0"/>
              </a:rPr>
              <a:t>Kodíček</a:t>
            </a:r>
            <a:r>
              <a:rPr lang="cs-CZ" dirty="0">
                <a:latin typeface="Times New Roman" panose="02020603050405020304" pitchFamily="18" charset="0"/>
                <a:cs typeface="Times New Roman" panose="02020603050405020304" pitchFamily="18" charset="0"/>
              </a:rPr>
              <a:t> </a:t>
            </a:r>
          </a:p>
          <a:p>
            <a:pPr algn="just"/>
            <a:r>
              <a:rPr lang="cs-CZ" dirty="0">
                <a:latin typeface="Times New Roman" panose="02020603050405020304" pitchFamily="18" charset="0"/>
                <a:cs typeface="Times New Roman" panose="02020603050405020304" pitchFamily="18" charset="0"/>
              </a:rPr>
              <a:t>K. H. Hilar, ND: </a:t>
            </a:r>
            <a:r>
              <a:rPr lang="cs-CZ" i="1" dirty="0">
                <a:latin typeface="Times New Roman" panose="02020603050405020304" pitchFamily="18" charset="0"/>
                <a:cs typeface="Times New Roman" panose="02020603050405020304" pitchFamily="18" charset="0"/>
              </a:rPr>
              <a:t>Hra o lásce a smrti </a:t>
            </a:r>
            <a:r>
              <a:rPr lang="cs-CZ" dirty="0">
                <a:latin typeface="Times New Roman" panose="02020603050405020304" pitchFamily="18" charset="0"/>
                <a:cs typeface="Times New Roman" panose="02020603050405020304" pitchFamily="18" charset="0"/>
              </a:rPr>
              <a:t>(1925) – herectví bez okázalých gest, tlumený výraz, vnitřní dramatičnost</a:t>
            </a:r>
          </a:p>
          <a:p>
            <a:pPr algn="just"/>
            <a:r>
              <a:rPr lang="cs-CZ" dirty="0">
                <a:latin typeface="Times New Roman" panose="02020603050405020304" pitchFamily="18" charset="0"/>
                <a:cs typeface="Times New Roman" panose="02020603050405020304" pitchFamily="18" charset="0"/>
              </a:rPr>
              <a:t>Goethe: </a:t>
            </a:r>
            <a:r>
              <a:rPr lang="cs-CZ" i="1" dirty="0">
                <a:latin typeface="Times New Roman" panose="02020603050405020304" pitchFamily="18" charset="0"/>
                <a:cs typeface="Times New Roman" panose="02020603050405020304" pitchFamily="18" charset="0"/>
              </a:rPr>
              <a:t>Faust</a:t>
            </a:r>
            <a:r>
              <a:rPr lang="cs-CZ" dirty="0">
                <a:latin typeface="Times New Roman" panose="02020603050405020304" pitchFamily="18" charset="0"/>
                <a:cs typeface="Times New Roman" panose="02020603050405020304" pitchFamily="18" charset="0"/>
              </a:rPr>
              <a:t> (1928) a Shakespeare: </a:t>
            </a:r>
            <a:r>
              <a:rPr lang="cs-CZ" i="1" dirty="0">
                <a:latin typeface="Times New Roman" panose="02020603050405020304" pitchFamily="18" charset="0"/>
                <a:cs typeface="Times New Roman" panose="02020603050405020304" pitchFamily="18" charset="0"/>
              </a:rPr>
              <a:t>Král Lear </a:t>
            </a:r>
            <a:r>
              <a:rPr lang="cs-CZ" dirty="0">
                <a:latin typeface="Times New Roman" panose="02020603050405020304" pitchFamily="18" charset="0"/>
                <a:cs typeface="Times New Roman" panose="02020603050405020304" pitchFamily="18" charset="0"/>
              </a:rPr>
              <a:t>(1929) – V. Vydra jako Mefisto a Lear</a:t>
            </a:r>
          </a:p>
          <a:p>
            <a:pPr algn="just"/>
            <a:r>
              <a:rPr lang="cs-CZ" dirty="0">
                <a:latin typeface="Times New Roman" panose="02020603050405020304" pitchFamily="18" charset="0"/>
                <a:cs typeface="Times New Roman" panose="02020603050405020304" pitchFamily="18" charset="0"/>
              </a:rPr>
              <a:t>Vrchol: Shakespeare: </a:t>
            </a:r>
            <a:r>
              <a:rPr lang="cs-CZ" i="1" dirty="0">
                <a:latin typeface="Times New Roman" panose="02020603050405020304" pitchFamily="18" charset="0"/>
                <a:cs typeface="Times New Roman" panose="02020603050405020304" pitchFamily="18" charset="0"/>
              </a:rPr>
              <a:t>Hamlet</a:t>
            </a:r>
            <a:r>
              <a:rPr lang="cs-CZ" dirty="0">
                <a:latin typeface="Times New Roman" panose="02020603050405020304" pitchFamily="18" charset="0"/>
                <a:cs typeface="Times New Roman" panose="02020603050405020304" pitchFamily="18" charset="0"/>
              </a:rPr>
              <a:t> (1926) – studie Evy Šormové „Hamlet 1926“ v </a:t>
            </a:r>
            <a:r>
              <a:rPr lang="cs-CZ" i="1" dirty="0">
                <a:latin typeface="Times New Roman" panose="02020603050405020304" pitchFamily="18" charset="0"/>
                <a:cs typeface="Times New Roman" panose="02020603050405020304" pitchFamily="18" charset="0"/>
              </a:rPr>
              <a:t>Divadelní revue</a:t>
            </a:r>
            <a:r>
              <a:rPr lang="en-GB"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jako osobní zpověď bez zdůraznění filozofické roviny, scéna Vlastislav Hofman, černý prostor</a:t>
            </a:r>
          </a:p>
          <a:p>
            <a:pPr algn="just"/>
            <a:r>
              <a:rPr lang="cs-CZ" dirty="0">
                <a:latin typeface="Times New Roman" panose="02020603050405020304" pitchFamily="18" charset="0"/>
                <a:cs typeface="Times New Roman" panose="02020603050405020304" pitchFamily="18" charset="0"/>
              </a:rPr>
              <a:t>Dramaturgie od r. 1923 F. Götz (dramatizace Dostojevského), další režiséři: Karel Dostal, Vojta Novák (</a:t>
            </a:r>
            <a:r>
              <a:rPr lang="cs-CZ" dirty="0" err="1">
                <a:latin typeface="Times New Roman" panose="02020603050405020304" pitchFamily="18" charset="0"/>
                <a:cs typeface="Times New Roman" panose="02020603050405020304" pitchFamily="18" charset="0"/>
              </a:rPr>
              <a:t>protihilarovská</a:t>
            </a:r>
            <a:r>
              <a:rPr lang="cs-CZ" dirty="0">
                <a:latin typeface="Times New Roman" panose="02020603050405020304" pitchFamily="18" charset="0"/>
                <a:cs typeface="Times New Roman" panose="02020603050405020304" pitchFamily="18" charset="0"/>
              </a:rPr>
              <a:t> opozice)</a:t>
            </a:r>
          </a:p>
        </p:txBody>
      </p:sp>
    </p:spTree>
    <p:extLst>
      <p:ext uri="{BB962C8B-B14F-4D97-AF65-F5344CB8AC3E}">
        <p14:creationId xmlns:p14="http://schemas.microsoft.com/office/powerpoint/2010/main" val="740703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Jaroslav Kvapil v Městském divadle na KV</a:t>
            </a:r>
          </a:p>
        </p:txBody>
      </p:sp>
      <p:sp>
        <p:nvSpPr>
          <p:cNvPr id="3" name="Zástupný symbol pro obsah 2"/>
          <p:cNvSpPr>
            <a:spLocks noGrp="1"/>
          </p:cNvSpPr>
          <p:nvPr>
            <p:ph idx="1"/>
          </p:nvPr>
        </p:nvSpPr>
        <p:spPr>
          <a:xfrm>
            <a:off x="1141412" y="2249486"/>
            <a:ext cx="9905999" cy="3846513"/>
          </a:xfrm>
        </p:spPr>
        <p:txBody>
          <a:bodyPr>
            <a:normAutofit fontScale="85000" lnSpcReduction="20000"/>
          </a:bodyPr>
          <a:lstStyle/>
          <a:p>
            <a:pPr algn="just"/>
            <a:r>
              <a:rPr lang="cs-CZ" dirty="0">
                <a:latin typeface="Times New Roman" panose="02020603050405020304" pitchFamily="18" charset="0"/>
                <a:cs typeface="Times New Roman" panose="02020603050405020304" pitchFamily="18" charset="0"/>
              </a:rPr>
              <a:t>1921–1927</a:t>
            </a:r>
          </a:p>
          <a:p>
            <a:pPr algn="just"/>
            <a:r>
              <a:rPr lang="cs-CZ" dirty="0">
                <a:latin typeface="Times New Roman" panose="02020603050405020304" pitchFamily="18" charset="0"/>
                <a:cs typeface="Times New Roman" panose="02020603050405020304" pitchFamily="18" charset="0"/>
              </a:rPr>
              <a:t>Jako dramaturg a režisér zde působil Karel Čapek</a:t>
            </a:r>
          </a:p>
          <a:p>
            <a:pPr algn="just"/>
            <a:r>
              <a:rPr lang="cs-CZ" dirty="0">
                <a:latin typeface="Times New Roman" panose="02020603050405020304" pitchFamily="18" charset="0"/>
                <a:cs typeface="Times New Roman" panose="02020603050405020304" pitchFamily="18" charset="0"/>
              </a:rPr>
              <a:t>Pokračuje v uvádění Jiráska, Shakespeara (</a:t>
            </a:r>
            <a:r>
              <a:rPr lang="cs-CZ" i="1" dirty="0">
                <a:latin typeface="Times New Roman" panose="02020603050405020304" pitchFamily="18" charset="0"/>
                <a:cs typeface="Times New Roman" panose="02020603050405020304" pitchFamily="18" charset="0"/>
              </a:rPr>
              <a:t>Hamlet</a:t>
            </a:r>
            <a:r>
              <a:rPr lang="cs-CZ" dirty="0">
                <a:latin typeface="Times New Roman" panose="02020603050405020304" pitchFamily="18" charset="0"/>
                <a:cs typeface="Times New Roman" panose="02020603050405020304" pitchFamily="18" charset="0"/>
              </a:rPr>
              <a:t> v roce 1927), Šrámka (</a:t>
            </a:r>
            <a:r>
              <a:rPr lang="cs-CZ" i="1" dirty="0">
                <a:latin typeface="Times New Roman" panose="02020603050405020304" pitchFamily="18" charset="0"/>
                <a:cs typeface="Times New Roman" panose="02020603050405020304" pitchFamily="18" charset="0"/>
              </a:rPr>
              <a:t>Měsíc nad řekou</a:t>
            </a:r>
            <a:r>
              <a:rPr lang="cs-CZ" dirty="0">
                <a:latin typeface="Times New Roman" panose="02020603050405020304" pitchFamily="18" charset="0"/>
                <a:cs typeface="Times New Roman" panose="02020603050405020304" pitchFamily="18" charset="0"/>
              </a:rPr>
              <a:t>, 1922)</a:t>
            </a:r>
          </a:p>
          <a:p>
            <a:pPr algn="just"/>
            <a:r>
              <a:rPr lang="cs-CZ" dirty="0">
                <a:latin typeface="Times New Roman" panose="02020603050405020304" pitchFamily="18" charset="0"/>
                <a:cs typeface="Times New Roman" panose="02020603050405020304" pitchFamily="18" charset="0"/>
              </a:rPr>
              <a:t>Významné uvedení hry F. Langera: </a:t>
            </a:r>
            <a:r>
              <a:rPr lang="cs-CZ" i="1" dirty="0">
                <a:latin typeface="Times New Roman" panose="02020603050405020304" pitchFamily="18" charset="0"/>
                <a:cs typeface="Times New Roman" panose="02020603050405020304" pitchFamily="18" charset="0"/>
              </a:rPr>
              <a:t>Periferie</a:t>
            </a:r>
            <a:r>
              <a:rPr lang="cs-CZ" dirty="0">
                <a:latin typeface="Times New Roman" panose="02020603050405020304" pitchFamily="18" charset="0"/>
                <a:cs typeface="Times New Roman" panose="02020603050405020304" pitchFamily="18" charset="0"/>
              </a:rPr>
              <a:t> (1925) – Zdeněk Štěpánek jako Franci a Míla </a:t>
            </a:r>
            <a:r>
              <a:rPr lang="cs-CZ" dirty="0" err="1">
                <a:latin typeface="Times New Roman" panose="02020603050405020304" pitchFamily="18" charset="0"/>
                <a:cs typeface="Times New Roman" panose="02020603050405020304" pitchFamily="18" charset="0"/>
              </a:rPr>
              <a:t>Pačová</a:t>
            </a:r>
            <a:r>
              <a:rPr lang="cs-CZ" dirty="0">
                <a:latin typeface="Times New Roman" panose="02020603050405020304" pitchFamily="18" charset="0"/>
                <a:cs typeface="Times New Roman" panose="02020603050405020304" pitchFamily="18" charset="0"/>
              </a:rPr>
              <a:t> jako Anči</a:t>
            </a:r>
          </a:p>
          <a:p>
            <a:pPr algn="just"/>
            <a:r>
              <a:rPr lang="cs-CZ" dirty="0">
                <a:latin typeface="Times New Roman" panose="02020603050405020304" pitchFamily="18" charset="0"/>
                <a:cs typeface="Times New Roman" panose="02020603050405020304" pitchFamily="18" charset="0"/>
              </a:rPr>
              <a:t>Další režiséři: Bohuš Stejskal (tíhl k tvorbě bratří Čapků) a Jan Bor (dramatizace Dostojevského a Tolstého), </a:t>
            </a:r>
            <a:r>
              <a:rPr lang="cs-CZ" i="1" dirty="0">
                <a:latin typeface="Times New Roman" panose="02020603050405020304" pitchFamily="18" charset="0"/>
                <a:cs typeface="Times New Roman" panose="02020603050405020304" pitchFamily="18" charset="0"/>
              </a:rPr>
              <a:t>Zločin a trest </a:t>
            </a:r>
            <a:r>
              <a:rPr lang="cs-CZ" dirty="0">
                <a:latin typeface="Times New Roman" panose="02020603050405020304" pitchFamily="18" charset="0"/>
                <a:cs typeface="Times New Roman" panose="02020603050405020304" pitchFamily="18" charset="0"/>
              </a:rPr>
              <a:t>(Z. Štěpánek </a:t>
            </a:r>
            <a:r>
              <a:rPr lang="cs-CZ" dirty="0" err="1">
                <a:latin typeface="Times New Roman" panose="02020603050405020304" pitchFamily="18" charset="0"/>
                <a:cs typeface="Times New Roman" panose="02020603050405020304" pitchFamily="18" charset="0"/>
              </a:rPr>
              <a:t>Raskolnikov</a:t>
            </a:r>
            <a:r>
              <a:rPr lang="cs-CZ" dirty="0">
                <a:latin typeface="Times New Roman" panose="02020603050405020304" pitchFamily="18" charset="0"/>
                <a:cs typeface="Times New Roman" panose="02020603050405020304" pitchFamily="18" charset="0"/>
              </a:rPr>
              <a:t>)</a:t>
            </a:r>
          </a:p>
          <a:p>
            <a:pPr algn="just"/>
            <a:r>
              <a:rPr lang="cs-CZ" dirty="0">
                <a:latin typeface="Times New Roman" panose="02020603050405020304" pitchFamily="18" charset="0"/>
                <a:cs typeface="Times New Roman" panose="02020603050405020304" pitchFamily="18" charset="0"/>
              </a:rPr>
              <a:t>Herci u Kvapila: především Zdeněk Štěpánek, B. Zakopal, Fr. Hlavatý, M. </a:t>
            </a:r>
            <a:r>
              <a:rPr lang="cs-CZ" dirty="0" err="1">
                <a:latin typeface="Times New Roman" panose="02020603050405020304" pitchFamily="18" charset="0"/>
                <a:cs typeface="Times New Roman" panose="02020603050405020304" pitchFamily="18" charset="0"/>
              </a:rPr>
              <a:t>Pačová</a:t>
            </a:r>
            <a:r>
              <a:rPr lang="cs-CZ" dirty="0">
                <a:latin typeface="Times New Roman" panose="02020603050405020304" pitchFamily="18" charset="0"/>
                <a:cs typeface="Times New Roman" panose="02020603050405020304" pitchFamily="18" charset="0"/>
              </a:rPr>
              <a:t>, Fr. Smolík, O. Scheinpflugová, H. Haas</a:t>
            </a:r>
          </a:p>
        </p:txBody>
      </p:sp>
    </p:spTree>
    <p:extLst>
      <p:ext uri="{BB962C8B-B14F-4D97-AF65-F5344CB8AC3E}">
        <p14:creationId xmlns:p14="http://schemas.microsoft.com/office/powerpoint/2010/main" val="2480863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35508-760B-4E41-A91F-CC01217976D4}"/>
              </a:ext>
            </a:extLst>
          </p:cNvPr>
          <p:cNvSpPr>
            <a:spLocks noGrp="1"/>
          </p:cNvSpPr>
          <p:nvPr>
            <p:ph type="title"/>
          </p:nvPr>
        </p:nvSpPr>
        <p:spPr/>
        <p:txBody>
          <a:bodyPr/>
          <a:lstStyle/>
          <a:p>
            <a:r>
              <a:rPr lang="cs-CZ" dirty="0"/>
              <a:t>Doporučená literatura</a:t>
            </a:r>
          </a:p>
        </p:txBody>
      </p:sp>
      <p:sp>
        <p:nvSpPr>
          <p:cNvPr id="3" name="Zástupný obsah 2">
            <a:extLst>
              <a:ext uri="{FF2B5EF4-FFF2-40B4-BE49-F238E27FC236}">
                <a16:creationId xmlns:a16="http://schemas.microsoft.com/office/drawing/2014/main" id="{3D52B8F9-9DF9-4259-99FD-10418A06E53E}"/>
              </a:ext>
            </a:extLst>
          </p:cNvPr>
          <p:cNvSpPr>
            <a:spLocks noGrp="1"/>
          </p:cNvSpPr>
          <p:nvPr>
            <p:ph idx="1"/>
          </p:nvPr>
        </p:nvSpPr>
        <p:spPr>
          <a:xfrm>
            <a:off x="1141412" y="1869440"/>
            <a:ext cx="9905999" cy="4370041"/>
          </a:xfrm>
        </p:spPr>
        <p:txBody>
          <a:bodyPr>
            <a:normAutofit fontScale="92500" lnSpcReduction="20000"/>
          </a:bodyPr>
          <a:lstStyle/>
          <a:p>
            <a:r>
              <a:rPr lang="cs-CZ" dirty="0"/>
              <a:t>Götz, František. </a:t>
            </a:r>
            <a:r>
              <a:rPr lang="cs-CZ" i="1" dirty="0"/>
              <a:t>Jaroslav Kvapil</a:t>
            </a:r>
            <a:r>
              <a:rPr lang="cs-CZ" dirty="0"/>
              <a:t>. Praha: Vydavatelství ministerstva informací, 1948.</a:t>
            </a:r>
          </a:p>
          <a:p>
            <a:r>
              <a:rPr lang="cs-CZ" dirty="0"/>
              <a:t>Hilar, K. H. </a:t>
            </a:r>
            <a:r>
              <a:rPr lang="cs-CZ" i="1" dirty="0"/>
              <a:t>Boje proti včerejšku</a:t>
            </a:r>
            <a:r>
              <a:rPr lang="cs-CZ" dirty="0"/>
              <a:t>. Praha: Fr. Borový, 1925. (a další díla Hilara)</a:t>
            </a:r>
          </a:p>
          <a:p>
            <a:r>
              <a:rPr lang="cs-CZ" dirty="0"/>
              <a:t>Kvapil, Jaroslav. </a:t>
            </a:r>
            <a:r>
              <a:rPr lang="cs-CZ" i="1" dirty="0"/>
              <a:t>O čem vím</a:t>
            </a:r>
            <a:r>
              <a:rPr lang="cs-CZ" dirty="0"/>
              <a:t>. Praha: Orbis, 1932.</a:t>
            </a:r>
          </a:p>
          <a:p>
            <a:r>
              <a:rPr lang="cs-CZ" dirty="0"/>
              <a:t>Kvapil, Jaroslav. </a:t>
            </a:r>
            <a:r>
              <a:rPr lang="cs-CZ" i="1" dirty="0"/>
              <a:t>Úvahy o režii</a:t>
            </a:r>
            <a:r>
              <a:rPr lang="cs-CZ" dirty="0"/>
              <a:t>. Praha: Divadelní ústav, 1972.</a:t>
            </a:r>
          </a:p>
          <a:p>
            <a:r>
              <a:rPr lang="cs-CZ" dirty="0" err="1"/>
              <a:t>Rutte</a:t>
            </a:r>
            <a:r>
              <a:rPr lang="cs-CZ" dirty="0"/>
              <a:t>, Miroslav. </a:t>
            </a:r>
            <a:r>
              <a:rPr lang="cs-CZ" i="1" dirty="0"/>
              <a:t>K. H. Hilar. Čtvrt století české činohry</a:t>
            </a:r>
            <a:r>
              <a:rPr lang="cs-CZ" dirty="0"/>
              <a:t>. Praha: československý dramatický svaz, 1936.</a:t>
            </a:r>
          </a:p>
          <a:p>
            <a:r>
              <a:rPr lang="cs-CZ" dirty="0" err="1"/>
              <a:t>Štech</a:t>
            </a:r>
            <a:r>
              <a:rPr lang="cs-CZ" dirty="0"/>
              <a:t>, Václav. </a:t>
            </a:r>
            <a:r>
              <a:rPr lang="cs-CZ" i="1" dirty="0"/>
              <a:t>Džungle literární a divadelní</a:t>
            </a:r>
            <a:r>
              <a:rPr lang="cs-CZ" dirty="0"/>
              <a:t>. Praha: Nakladatelské družstvo Máje, 1937.</a:t>
            </a:r>
          </a:p>
          <a:p>
            <a:r>
              <a:rPr lang="cs-CZ" dirty="0" err="1"/>
              <a:t>Tille</a:t>
            </a:r>
            <a:r>
              <a:rPr lang="cs-CZ" dirty="0"/>
              <a:t>, Václav. Kouzelná moc divadla. Praha: Institut umění – Divadelní ústav, 2008.</a:t>
            </a:r>
          </a:p>
          <a:p>
            <a:r>
              <a:rPr lang="cs-CZ" dirty="0" err="1"/>
              <a:t>Tille</a:t>
            </a:r>
            <a:r>
              <a:rPr lang="cs-CZ" dirty="0"/>
              <a:t>, Václav. </a:t>
            </a:r>
            <a:r>
              <a:rPr lang="cs-CZ" i="1" dirty="0"/>
              <a:t>Divadelní vzpomínky</a:t>
            </a:r>
            <a:r>
              <a:rPr lang="cs-CZ" dirty="0"/>
              <a:t>. Praha: NAMU, 2018.</a:t>
            </a:r>
          </a:p>
        </p:txBody>
      </p:sp>
    </p:spTree>
    <p:extLst>
      <p:ext uri="{BB962C8B-B14F-4D97-AF65-F5344CB8AC3E}">
        <p14:creationId xmlns:p14="http://schemas.microsoft.com/office/powerpoint/2010/main" val="281058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96" name="Group 10">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98" name="Rectangle 51">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99" name="Group 53">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55" name="Group 54">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7"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8"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9"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4"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00" name="Group 55">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57"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95"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97"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1A654C12-153F-40E8-8F2B-DF877B476092}"/>
              </a:ext>
            </a:extLst>
          </p:cNvPr>
          <p:cNvPicPr>
            <a:picLocks noChangeAspect="1"/>
          </p:cNvPicPr>
          <p:nvPr/>
        </p:nvPicPr>
        <p:blipFill>
          <a:blip r:embed="rId3"/>
          <a:stretch>
            <a:fillRect/>
          </a:stretch>
        </p:blipFill>
        <p:spPr>
          <a:xfrm>
            <a:off x="1966633" y="1137621"/>
            <a:ext cx="4417091" cy="4577297"/>
          </a:xfrm>
          <a:prstGeom prst="rect">
            <a:avLst/>
          </a:prstGeom>
        </p:spPr>
      </p:pic>
      <p:sp>
        <p:nvSpPr>
          <p:cNvPr id="4" name="TextovéPole 3">
            <a:extLst>
              <a:ext uri="{FF2B5EF4-FFF2-40B4-BE49-F238E27FC236}">
                <a16:creationId xmlns:a16="http://schemas.microsoft.com/office/drawing/2014/main" id="{8591BB0E-25A7-4ABA-9B0B-84E5BB2A5336}"/>
              </a:ext>
            </a:extLst>
          </p:cNvPr>
          <p:cNvSpPr txBox="1"/>
          <p:nvPr/>
        </p:nvSpPr>
        <p:spPr>
          <a:xfrm>
            <a:off x="8036041" y="2249487"/>
            <a:ext cx="3281004"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a:solidFill>
                  <a:srgbClr val="FFFFFF"/>
                </a:solidFill>
              </a:rPr>
              <a:t>K. H. Hilar. </a:t>
            </a:r>
            <a:r>
              <a:rPr lang="en-US" i="1">
                <a:solidFill>
                  <a:srgbClr val="FFFFFF"/>
                </a:solidFill>
              </a:rPr>
              <a:t>Boje proti včerejšku</a:t>
            </a:r>
            <a:r>
              <a:rPr lang="en-US">
                <a:solidFill>
                  <a:srgbClr val="FFFFFF"/>
                </a:solidFill>
              </a:rPr>
              <a:t>, s. 279</a:t>
            </a:r>
          </a:p>
        </p:txBody>
      </p:sp>
    </p:spTree>
    <p:extLst>
      <p:ext uri="{BB962C8B-B14F-4D97-AF65-F5344CB8AC3E}">
        <p14:creationId xmlns:p14="http://schemas.microsoft.com/office/powerpoint/2010/main" val="371911606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905DE8-40AE-4FE5-AA47-C9FEEB8C5B1A}"/>
              </a:ext>
            </a:extLst>
          </p:cNvPr>
          <p:cNvSpPr>
            <a:spLocks noGrp="1"/>
          </p:cNvSpPr>
          <p:nvPr>
            <p:ph type="title"/>
          </p:nvPr>
        </p:nvSpPr>
        <p:spPr/>
        <p:txBody>
          <a:bodyPr/>
          <a:lstStyle/>
          <a:p>
            <a:r>
              <a:rPr lang="cs-CZ" dirty="0"/>
              <a:t>Jaroslav kvapil (25. 9. 1868 – 10. 1. 1950)</a:t>
            </a:r>
          </a:p>
        </p:txBody>
      </p:sp>
      <p:sp>
        <p:nvSpPr>
          <p:cNvPr id="3" name="Zástupný obsah 2">
            <a:extLst>
              <a:ext uri="{FF2B5EF4-FFF2-40B4-BE49-F238E27FC236}">
                <a16:creationId xmlns:a16="http://schemas.microsoft.com/office/drawing/2014/main" id="{90484769-231C-40EF-8A43-3BBA5EF0EB54}"/>
              </a:ext>
            </a:extLst>
          </p:cNvPr>
          <p:cNvSpPr>
            <a:spLocks noGrp="1"/>
          </p:cNvSpPr>
          <p:nvPr>
            <p:ph idx="1"/>
          </p:nvPr>
        </p:nvSpPr>
        <p:spPr/>
        <p:txBody>
          <a:bodyPr/>
          <a:lstStyle/>
          <a:p>
            <a:r>
              <a:rPr lang="cs-CZ" dirty="0"/>
              <a:t>Novinář, divadelní kritik, básník, dramatik… spjat s literaturou, teprve poté režisérem (režisér-literát!)</a:t>
            </a:r>
          </a:p>
          <a:p>
            <a:r>
              <a:rPr lang="cs-CZ" dirty="0"/>
              <a:t>Autor impresionistických dramat (ovlivňuje i jeho režijní vidění), autor operních libret (např. </a:t>
            </a:r>
            <a:r>
              <a:rPr lang="cs-CZ" i="1" dirty="0"/>
              <a:t>Rusalka</a:t>
            </a:r>
            <a:r>
              <a:rPr lang="cs-CZ" dirty="0"/>
              <a:t>), překladatel (Ibsenova dramata, která také inscenuje)</a:t>
            </a:r>
          </a:p>
          <a:p>
            <a:r>
              <a:rPr lang="cs-CZ" dirty="0"/>
              <a:t>Na rozdíl od Hilara, </a:t>
            </a:r>
            <a:r>
              <a:rPr lang="cs-CZ" dirty="0" err="1"/>
              <a:t>Frejky</a:t>
            </a:r>
            <a:r>
              <a:rPr lang="cs-CZ" dirty="0"/>
              <a:t>, Buriana, </a:t>
            </a:r>
            <a:r>
              <a:rPr lang="cs-CZ" dirty="0" err="1"/>
              <a:t>Honzla</a:t>
            </a:r>
            <a:r>
              <a:rPr lang="cs-CZ" dirty="0"/>
              <a:t>… není divadelním teoretikem</a:t>
            </a:r>
          </a:p>
          <a:p>
            <a:r>
              <a:rPr lang="cs-CZ" sz="2400" dirty="0">
                <a:cs typeface="Times New Roman" panose="02020603050405020304" pitchFamily="18" charset="0"/>
              </a:rPr>
              <a:t>od r. 1900 dramaturg a režisér, 1911 šéf činohry</a:t>
            </a:r>
            <a:endParaRPr lang="cs-CZ" dirty="0"/>
          </a:p>
        </p:txBody>
      </p:sp>
    </p:spTree>
    <p:extLst>
      <p:ext uri="{BB962C8B-B14F-4D97-AF65-F5344CB8AC3E}">
        <p14:creationId xmlns:p14="http://schemas.microsoft.com/office/powerpoint/2010/main" val="90036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505" y="646268"/>
            <a:ext cx="3926694" cy="5166703"/>
          </a:xfrm>
          <a:prstGeom prst="rect">
            <a:avLst/>
          </a:prstGeom>
        </p:spPr>
      </p:pic>
      <p:pic>
        <p:nvPicPr>
          <p:cNvPr id="3" name="Obrázek 2"/>
          <p:cNvPicPr>
            <a:picLocks noChangeAspect="1"/>
          </p:cNvPicPr>
          <p:nvPr/>
        </p:nvPicPr>
        <p:blipFill>
          <a:blip r:embed="rId3"/>
          <a:stretch>
            <a:fillRect/>
          </a:stretch>
        </p:blipFill>
        <p:spPr>
          <a:xfrm>
            <a:off x="5826265" y="646268"/>
            <a:ext cx="5063369" cy="5166703"/>
          </a:xfrm>
          <a:prstGeom prst="rect">
            <a:avLst/>
          </a:prstGeom>
        </p:spPr>
      </p:pic>
      <p:sp>
        <p:nvSpPr>
          <p:cNvPr id="4" name="TextovéPole 3"/>
          <p:cNvSpPr txBox="1"/>
          <p:nvPr/>
        </p:nvSpPr>
        <p:spPr>
          <a:xfrm>
            <a:off x="2449286" y="6019801"/>
            <a:ext cx="3254828"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Jaroslav Kvapil</a:t>
            </a:r>
          </a:p>
        </p:txBody>
      </p:sp>
      <p:sp>
        <p:nvSpPr>
          <p:cNvPr id="5" name="TextovéPole 4"/>
          <p:cNvSpPr txBox="1"/>
          <p:nvPr/>
        </p:nvSpPr>
        <p:spPr>
          <a:xfrm>
            <a:off x="5826265" y="6063343"/>
            <a:ext cx="5494878"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Jaroslav Kvapil a Karel </a:t>
            </a:r>
            <a:r>
              <a:rPr lang="cs-CZ" dirty="0" err="1">
                <a:latin typeface="Times New Roman" panose="02020603050405020304" pitchFamily="18" charset="0"/>
                <a:cs typeface="Times New Roman" panose="02020603050405020304" pitchFamily="18" charset="0"/>
              </a:rPr>
              <a:t>Štapfer</a:t>
            </a:r>
            <a:r>
              <a:rPr lang="cs-CZ" dirty="0">
                <a:latin typeface="Times New Roman" panose="02020603050405020304" pitchFamily="18" charset="0"/>
                <a:cs typeface="Times New Roman" panose="02020603050405020304" pitchFamily="18" charset="0"/>
              </a:rPr>
              <a:t> (v dekoraci </a:t>
            </a:r>
            <a:r>
              <a:rPr lang="cs-CZ" i="1" dirty="0">
                <a:latin typeface="Times New Roman" panose="02020603050405020304" pitchFamily="18" charset="0"/>
                <a:cs typeface="Times New Roman" panose="02020603050405020304" pitchFamily="18" charset="0"/>
              </a:rPr>
              <a:t>Rusalky</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983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3EF3D8-BFF5-45E6-B4B8-5B5ACA579E2C}"/>
              </a:ext>
            </a:extLst>
          </p:cNvPr>
          <p:cNvSpPr>
            <a:spLocks noGrp="1"/>
          </p:cNvSpPr>
          <p:nvPr>
            <p:ph type="title"/>
          </p:nvPr>
        </p:nvSpPr>
        <p:spPr/>
        <p:txBody>
          <a:bodyPr>
            <a:normAutofit/>
          </a:bodyPr>
          <a:lstStyle/>
          <a:p>
            <a:r>
              <a:rPr lang="cs-CZ" sz="2800" dirty="0"/>
              <a:t>Jaroslav Kvapil: Shakespeare, sbírka trosky chrámu</a:t>
            </a:r>
          </a:p>
        </p:txBody>
      </p:sp>
      <p:pic>
        <p:nvPicPr>
          <p:cNvPr id="5" name="Zástupný obsah 4">
            <a:extLst>
              <a:ext uri="{FF2B5EF4-FFF2-40B4-BE49-F238E27FC236}">
                <a16:creationId xmlns:a16="http://schemas.microsoft.com/office/drawing/2014/main" id="{82750C62-1A24-4D40-AC00-D097DBB8DBE4}"/>
              </a:ext>
            </a:extLst>
          </p:cNvPr>
          <p:cNvPicPr>
            <a:picLocks noGrp="1" noChangeAspect="1"/>
          </p:cNvPicPr>
          <p:nvPr>
            <p:ph idx="1"/>
          </p:nvPr>
        </p:nvPicPr>
        <p:blipFill>
          <a:blip r:embed="rId2"/>
          <a:stretch>
            <a:fillRect/>
          </a:stretch>
        </p:blipFill>
        <p:spPr>
          <a:xfrm>
            <a:off x="2759987" y="2306247"/>
            <a:ext cx="6668849" cy="2622327"/>
          </a:xfrm>
        </p:spPr>
      </p:pic>
      <p:sp>
        <p:nvSpPr>
          <p:cNvPr id="6" name="TextovéPole 5">
            <a:extLst>
              <a:ext uri="{FF2B5EF4-FFF2-40B4-BE49-F238E27FC236}">
                <a16:creationId xmlns:a16="http://schemas.microsoft.com/office/drawing/2014/main" id="{77BE2ADC-92AB-466C-B927-E8A000E67590}"/>
              </a:ext>
            </a:extLst>
          </p:cNvPr>
          <p:cNvSpPr txBox="1"/>
          <p:nvPr/>
        </p:nvSpPr>
        <p:spPr>
          <a:xfrm>
            <a:off x="2759987" y="5348824"/>
            <a:ext cx="8174973" cy="646331"/>
          </a:xfrm>
          <a:prstGeom prst="rect">
            <a:avLst/>
          </a:prstGeom>
          <a:noFill/>
        </p:spPr>
        <p:txBody>
          <a:bodyPr wrap="square" rtlCol="0">
            <a:spAutoFit/>
          </a:bodyPr>
          <a:lstStyle/>
          <a:p>
            <a:r>
              <a:rPr lang="cs-CZ" dirty="0"/>
              <a:t>https://dnnt.mzk.cz/view/uuid:18518720-3984-11e4-8f64-005056827e52?page=uuid:74fc3540-705e-11e4-9d98-005056825209</a:t>
            </a:r>
          </a:p>
        </p:txBody>
      </p:sp>
    </p:spTree>
    <p:extLst>
      <p:ext uri="{BB962C8B-B14F-4D97-AF65-F5344CB8AC3E}">
        <p14:creationId xmlns:p14="http://schemas.microsoft.com/office/powerpoint/2010/main" val="183873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První režie</a:t>
            </a:r>
          </a:p>
        </p:txBody>
      </p:sp>
      <p:sp>
        <p:nvSpPr>
          <p:cNvPr id="3" name="Zástupný symbol pro obsah 2"/>
          <p:cNvSpPr>
            <a:spLocks noGrp="1"/>
          </p:cNvSpPr>
          <p:nvPr>
            <p:ph idx="1"/>
          </p:nvPr>
        </p:nvSpPr>
        <p:spPr>
          <a:xfrm>
            <a:off x="838200" y="1825624"/>
            <a:ext cx="5018314" cy="4662262"/>
          </a:xfrm>
        </p:spPr>
        <p:txBody>
          <a:bodyPr>
            <a:normAutofit fontScale="77500" lnSpcReduction="20000"/>
          </a:bodyPr>
          <a:lstStyle/>
          <a:p>
            <a:pPr algn="just"/>
            <a:r>
              <a:rPr lang="cs-CZ" dirty="0">
                <a:latin typeface="Times New Roman" panose="02020603050405020304" pitchFamily="18" charset="0"/>
                <a:cs typeface="Times New Roman" panose="02020603050405020304" pitchFamily="18" charset="0"/>
              </a:rPr>
              <a:t>Kvapilovy první režie: Čechov: </a:t>
            </a:r>
            <a:r>
              <a:rPr lang="cs-CZ" i="1" dirty="0">
                <a:latin typeface="Times New Roman" panose="02020603050405020304" pitchFamily="18" charset="0"/>
                <a:cs typeface="Times New Roman" panose="02020603050405020304" pitchFamily="18" charset="0"/>
              </a:rPr>
              <a:t>Námluvy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Bjørnson</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Nad naší sílu </a:t>
            </a:r>
            <a:r>
              <a:rPr lang="cs-CZ" dirty="0">
                <a:latin typeface="Times New Roman" panose="02020603050405020304" pitchFamily="18" charset="0"/>
                <a:cs typeface="Times New Roman" panose="02020603050405020304" pitchFamily="18" charset="0"/>
              </a:rPr>
              <a:t>(1900), J. </a:t>
            </a:r>
            <a:r>
              <a:rPr lang="cs-CZ" dirty="0" err="1">
                <a:latin typeface="Times New Roman" panose="02020603050405020304" pitchFamily="18" charset="0"/>
                <a:cs typeface="Times New Roman" panose="02020603050405020304" pitchFamily="18" charset="0"/>
              </a:rPr>
              <a:t>Hilbert</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Vina</a:t>
            </a:r>
            <a:r>
              <a:rPr lang="cs-CZ" dirty="0">
                <a:latin typeface="Times New Roman" panose="02020603050405020304" pitchFamily="18" charset="0"/>
                <a:cs typeface="Times New Roman" panose="02020603050405020304" pitchFamily="18" charset="0"/>
              </a:rPr>
              <a:t>, J. Zeyer: </a:t>
            </a:r>
            <a:r>
              <a:rPr lang="cs-CZ" i="1" dirty="0" err="1">
                <a:latin typeface="Times New Roman" panose="02020603050405020304" pitchFamily="18" charset="0"/>
                <a:cs typeface="Times New Roman" panose="02020603050405020304" pitchFamily="18" charset="0"/>
              </a:rPr>
              <a:t>Sulamita</a:t>
            </a:r>
            <a:endParaRPr lang="cs-CZ" i="1"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Niterný styl analýzy duševních stavů – herci E. Vojan, H. Kvapilová, M. Hübnerová</a:t>
            </a:r>
          </a:p>
          <a:p>
            <a:pPr algn="just"/>
            <a:r>
              <a:rPr lang="cs-CZ" dirty="0">
                <a:latin typeface="Times New Roman" panose="02020603050405020304" pitchFamily="18" charset="0"/>
                <a:cs typeface="Times New Roman" panose="02020603050405020304" pitchFamily="18" charset="0"/>
              </a:rPr>
              <a:t>Základem realistické divadlo a vnitřní psychické procesy</a:t>
            </a:r>
          </a:p>
          <a:p>
            <a:pPr algn="just"/>
            <a:r>
              <a:rPr lang="cs-CZ" dirty="0">
                <a:latin typeface="Times New Roman" panose="02020603050405020304" pitchFamily="18" charset="0"/>
                <a:cs typeface="Times New Roman" panose="02020603050405020304" pitchFamily="18" charset="0"/>
              </a:rPr>
              <a:t>Hry soudobého zahraničního repertoáru: psychologicky prohloubený </a:t>
            </a:r>
            <a:r>
              <a:rPr lang="cs-CZ" i="1" dirty="0">
                <a:latin typeface="Times New Roman" panose="02020603050405020304" pitchFamily="18" charset="0"/>
                <a:cs typeface="Times New Roman" panose="02020603050405020304" pitchFamily="18" charset="0"/>
              </a:rPr>
              <a:t>individualismus</a:t>
            </a:r>
            <a:r>
              <a:rPr lang="cs-CZ" dirty="0">
                <a:latin typeface="Times New Roman" panose="02020603050405020304" pitchFamily="18" charset="0"/>
                <a:cs typeface="Times New Roman" panose="02020603050405020304" pitchFamily="18" charset="0"/>
              </a:rPr>
              <a:t> člověka (Čechov: Námluvy, Gorkij: </a:t>
            </a:r>
            <a:r>
              <a:rPr lang="cs-CZ" i="1" dirty="0">
                <a:latin typeface="Times New Roman" panose="02020603050405020304" pitchFamily="18" charset="0"/>
                <a:cs typeface="Times New Roman" panose="02020603050405020304" pitchFamily="18" charset="0"/>
              </a:rPr>
              <a:t>Měšťáci</a:t>
            </a:r>
            <a:r>
              <a:rPr lang="cs-CZ" dirty="0">
                <a:latin typeface="Times New Roman" panose="02020603050405020304" pitchFamily="18" charset="0"/>
                <a:cs typeface="Times New Roman" panose="02020603050405020304" pitchFamily="18" charset="0"/>
              </a:rPr>
              <a:t> (1902), </a:t>
            </a:r>
            <a:r>
              <a:rPr lang="cs-CZ" dirty="0" err="1">
                <a:latin typeface="Times New Roman" panose="02020603050405020304" pitchFamily="18" charset="0"/>
                <a:cs typeface="Times New Roman" panose="02020603050405020304" pitchFamily="18" charset="0"/>
              </a:rPr>
              <a:t>Hauptmann</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Hanička</a:t>
            </a:r>
            <a:r>
              <a:rPr lang="cs-CZ" dirty="0">
                <a:latin typeface="Times New Roman" panose="02020603050405020304" pitchFamily="18" charset="0"/>
                <a:cs typeface="Times New Roman" panose="02020603050405020304" pitchFamily="18" charset="0"/>
              </a:rPr>
              <a:t>)</a:t>
            </a:r>
          </a:p>
          <a:p>
            <a:pPr algn="just"/>
            <a:r>
              <a:rPr lang="cs-CZ" dirty="0">
                <a:latin typeface="Times New Roman" panose="02020603050405020304" pitchFamily="18" charset="0"/>
                <a:cs typeface="Times New Roman" panose="02020603050405020304" pitchFamily="18" charset="0"/>
              </a:rPr>
              <a:t>Pokusy o novou interpretaci Ibsenovy dramatiky (psychicky rozporná individualita, konflikt vnitřních zájmů a vnější společnosti)</a:t>
            </a:r>
          </a:p>
          <a:p>
            <a:pPr marL="0" indent="0" algn="just">
              <a:buNone/>
            </a:pPr>
            <a:endParaRPr lang="cs-CZ" dirty="0">
              <a:latin typeface="Times New Roman" panose="02020603050405020304" pitchFamily="18" charset="0"/>
              <a:cs typeface="Times New Roman" panose="02020603050405020304" pitchFamily="18" charset="0"/>
            </a:endParaRPr>
          </a:p>
        </p:txBody>
      </p:sp>
      <p:sp>
        <p:nvSpPr>
          <p:cNvPr id="5" name="TextovéPole 4"/>
          <p:cNvSpPr txBox="1"/>
          <p:nvPr/>
        </p:nvSpPr>
        <p:spPr>
          <a:xfrm>
            <a:off x="6422572" y="2485345"/>
            <a:ext cx="5344886" cy="4093428"/>
          </a:xfrm>
          <a:prstGeom prst="rect">
            <a:avLst/>
          </a:prstGeom>
          <a:noFill/>
        </p:spPr>
        <p:txBody>
          <a:bodyPr wrap="square" rtlCol="0">
            <a:spAutoFit/>
          </a:bodyPr>
          <a:lstStyle/>
          <a:p>
            <a:pPr algn="just"/>
            <a:r>
              <a:rPr lang="cs-CZ" sz="2000" dirty="0">
                <a:latin typeface="Times New Roman" panose="02020603050405020304" pitchFamily="18" charset="0"/>
                <a:cs typeface="Times New Roman" panose="02020603050405020304" pitchFamily="18" charset="0"/>
              </a:rPr>
              <a:t>Z hodnocení Kvapilovy režie Hilbertovy </a:t>
            </a:r>
            <a:r>
              <a:rPr lang="cs-CZ" sz="2000" i="1" dirty="0">
                <a:latin typeface="Times New Roman" panose="02020603050405020304" pitchFamily="18" charset="0"/>
                <a:cs typeface="Times New Roman" panose="02020603050405020304" pitchFamily="18" charset="0"/>
              </a:rPr>
              <a:t>Viny</a:t>
            </a:r>
            <a:r>
              <a:rPr lang="cs-CZ" sz="2000" dirty="0">
                <a:latin typeface="Times New Roman" panose="02020603050405020304" pitchFamily="18" charset="0"/>
                <a:cs typeface="Times New Roman" panose="02020603050405020304" pitchFamily="18" charset="0"/>
              </a:rPr>
              <a:t>:</a:t>
            </a:r>
          </a:p>
          <a:p>
            <a:pPr algn="just"/>
            <a:r>
              <a:rPr lang="cs-CZ" sz="2000" dirty="0">
                <a:latin typeface="Times New Roman" panose="02020603050405020304" pitchFamily="18" charset="0"/>
                <a:cs typeface="Times New Roman" panose="02020603050405020304" pitchFamily="18" charset="0"/>
              </a:rPr>
              <a:t>J. </a:t>
            </a:r>
            <a:r>
              <a:rPr lang="cs-CZ" sz="2000" dirty="0" err="1">
                <a:latin typeface="Times New Roman" panose="02020603050405020304" pitchFamily="18" charset="0"/>
                <a:cs typeface="Times New Roman" panose="02020603050405020304" pitchFamily="18" charset="0"/>
              </a:rPr>
              <a:t>Hilbert</a:t>
            </a:r>
            <a:r>
              <a:rPr lang="cs-CZ" sz="2000" dirty="0">
                <a:latin typeface="Times New Roman" panose="02020603050405020304" pitchFamily="18" charset="0"/>
                <a:cs typeface="Times New Roman" panose="02020603050405020304" pitchFamily="18" charset="0"/>
              </a:rPr>
              <a:t> napadal H. Kvapilovou, podněcován zřejmě osobními důvody. V článku „Ženství na Národním divadle“ (Moderní revue 1903) mířil na H. Kvapilovou, když obviňoval naše herečky, že </a:t>
            </a:r>
            <a:r>
              <a:rPr lang="cs-CZ" sz="2000" dirty="0" err="1">
                <a:latin typeface="Times New Roman" panose="02020603050405020304" pitchFamily="18" charset="0"/>
                <a:cs typeface="Times New Roman" panose="02020603050405020304" pitchFamily="18" charset="0"/>
              </a:rPr>
              <a:t>změšťanštěly</a:t>
            </a:r>
            <a:r>
              <a:rPr lang="cs-CZ" sz="2000" dirty="0">
                <a:latin typeface="Times New Roman" panose="02020603050405020304" pitchFamily="18" charset="0"/>
                <a:cs typeface="Times New Roman" panose="02020603050405020304" pitchFamily="18" charset="0"/>
              </a:rPr>
              <a:t>. Vytýkal jí, že zesympatizovala každou postavu, </a:t>
            </a:r>
            <a:r>
              <a:rPr lang="cs-CZ" sz="2000" dirty="0" err="1">
                <a:latin typeface="Times New Roman" panose="02020603050405020304" pitchFamily="18" charset="0"/>
                <a:cs typeface="Times New Roman" panose="02020603050405020304" pitchFamily="18" charset="0"/>
              </a:rPr>
              <a:t>zcitovatěla</a:t>
            </a:r>
            <a:r>
              <a:rPr lang="cs-CZ" sz="2000" dirty="0">
                <a:latin typeface="Times New Roman" panose="02020603050405020304" pitchFamily="18" charset="0"/>
                <a:cs typeface="Times New Roman" panose="02020603050405020304" pitchFamily="18" charset="0"/>
              </a:rPr>
              <a:t> ji a </a:t>
            </a:r>
            <a:r>
              <a:rPr lang="cs-CZ" sz="2000" dirty="0" err="1">
                <a:latin typeface="Times New Roman" panose="02020603050405020304" pitchFamily="18" charset="0"/>
                <a:cs typeface="Times New Roman" panose="02020603050405020304" pitchFamily="18" charset="0"/>
              </a:rPr>
              <a:t>proživotněla</a:t>
            </a:r>
            <a:r>
              <a:rPr lang="cs-CZ" sz="2000" dirty="0">
                <a:latin typeface="Times New Roman" panose="02020603050405020304" pitchFamily="18" charset="0"/>
                <a:cs typeface="Times New Roman" panose="02020603050405020304" pitchFamily="18" charset="0"/>
              </a:rPr>
              <a:t>. V nekrologu (1907) opravil </a:t>
            </a:r>
            <a:r>
              <a:rPr lang="cs-CZ" sz="2000" dirty="0" err="1">
                <a:latin typeface="Times New Roman" panose="02020603050405020304" pitchFamily="18" charset="0"/>
                <a:cs typeface="Times New Roman" panose="02020603050405020304" pitchFamily="18" charset="0"/>
              </a:rPr>
              <a:t>Hilbert</a:t>
            </a:r>
            <a:r>
              <a:rPr lang="cs-CZ" sz="2000" dirty="0">
                <a:latin typeface="Times New Roman" panose="02020603050405020304" pitchFamily="18" charset="0"/>
                <a:cs typeface="Times New Roman" panose="02020603050405020304" pitchFamily="18" charset="0"/>
              </a:rPr>
              <a:t> svůj soud o herečce, která byla první interpretkou jeho Míny. Přiznává tu, že byla skutečnou a plnou osobností hluboké citovosti, značné inteligence, psychologické jemnosti, herecky tvárného pudu s nadáním neobyčejně krásné mluvy.</a:t>
            </a:r>
          </a:p>
        </p:txBody>
      </p:sp>
      <p:sp>
        <p:nvSpPr>
          <p:cNvPr id="6" name="TextovéPole 5"/>
          <p:cNvSpPr txBox="1"/>
          <p:nvPr/>
        </p:nvSpPr>
        <p:spPr>
          <a:xfrm>
            <a:off x="6096000" y="576943"/>
            <a:ext cx="5834743" cy="1200329"/>
          </a:xfrm>
          <a:prstGeom prst="rect">
            <a:avLst/>
          </a:prstGeom>
          <a:noFill/>
        </p:spPr>
        <p:txBody>
          <a:bodyPr wrap="square" rtlCol="0">
            <a:spAutoFit/>
          </a:bodyPr>
          <a:lstStyle/>
          <a:p>
            <a:pPr algn="just"/>
            <a:r>
              <a:rPr lang="cs-CZ" dirty="0">
                <a:latin typeface="Times New Roman" panose="02020603050405020304" pitchFamily="18" charset="0"/>
                <a:cs typeface="Times New Roman" panose="02020603050405020304" pitchFamily="18" charset="0"/>
              </a:rPr>
              <a:t>Nový styl pronikal zejména v moderních dramatech: 1903: </a:t>
            </a:r>
            <a:r>
              <a:rPr lang="cs-CZ" dirty="0" err="1">
                <a:latin typeface="Times New Roman" panose="02020603050405020304" pitchFamily="18" charset="0"/>
                <a:cs typeface="Times New Roman" panose="02020603050405020304" pitchFamily="18" charset="0"/>
              </a:rPr>
              <a:t>Maeterlinck</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Monna</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Vanna</a:t>
            </a:r>
            <a:r>
              <a:rPr lang="cs-CZ" dirty="0">
                <a:latin typeface="Times New Roman" panose="02020603050405020304" pitchFamily="18" charset="0"/>
                <a:cs typeface="Times New Roman" panose="02020603050405020304" pitchFamily="18" charset="0"/>
              </a:rPr>
              <a:t>, Ibsen: </a:t>
            </a:r>
            <a:r>
              <a:rPr lang="cs-CZ" i="1" dirty="0">
                <a:latin typeface="Times New Roman" panose="02020603050405020304" pitchFamily="18" charset="0"/>
                <a:cs typeface="Times New Roman" panose="02020603050405020304" pitchFamily="18" charset="0"/>
              </a:rPr>
              <a:t>Divoká kachna</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Paní z námoří</a:t>
            </a:r>
            <a:r>
              <a:rPr lang="cs-CZ" dirty="0">
                <a:latin typeface="Times New Roman" panose="02020603050405020304" pitchFamily="18" charset="0"/>
                <a:cs typeface="Times New Roman" panose="02020603050405020304" pitchFamily="18" charset="0"/>
              </a:rPr>
              <a:t>, impresionistické divadlo objevuje v Gorkého </a:t>
            </a:r>
            <a:r>
              <a:rPr lang="cs-CZ" i="1" dirty="0">
                <a:latin typeface="Times New Roman" panose="02020603050405020304" pitchFamily="18" charset="0"/>
                <a:cs typeface="Times New Roman" panose="02020603050405020304" pitchFamily="18" charset="0"/>
              </a:rPr>
              <a:t>Měšťácích</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488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TM04033919[[fn=Obvod]]</Template>
  <TotalTime>6762</TotalTime>
  <Words>3742</Words>
  <Application>Microsoft Office PowerPoint</Application>
  <PresentationFormat>Širokoúhlá obrazovka</PresentationFormat>
  <Paragraphs>229</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Times New Roman</vt:lpstr>
      <vt:lpstr>Tw Cen MT</vt:lpstr>
      <vt:lpstr>Wingdings</vt:lpstr>
      <vt:lpstr>Obvod</vt:lpstr>
      <vt:lpstr>„Na divadle nikdo, kdo ničeho neriskuje, ničeho záslužného neprovede.“ (K. H. Hilar)</vt:lpstr>
      <vt:lpstr>Prezentace aplikace PowerPoint</vt:lpstr>
      <vt:lpstr>Prezentace aplikace PowerPoint</vt:lpstr>
      <vt:lpstr>Prezentace aplikace PowerPoint</vt:lpstr>
      <vt:lpstr>Prezentace aplikace PowerPoint</vt:lpstr>
      <vt:lpstr>Jaroslav kvapil (25. 9. 1868 – 10. 1. 1950)</vt:lpstr>
      <vt:lpstr>Prezentace aplikace PowerPoint</vt:lpstr>
      <vt:lpstr>Jaroslav Kvapil: Shakespeare, sbírka trosky chrámu</vt:lpstr>
      <vt:lpstr>První režie</vt:lpstr>
      <vt:lpstr>HENRIK IBSEN </vt:lpstr>
      <vt:lpstr>Prezentace aplikace PowerPoint</vt:lpstr>
      <vt:lpstr>Impresionistické režie</vt:lpstr>
      <vt:lpstr>Symbolismus, čeští autoři</vt:lpstr>
      <vt:lpstr>Hry Williama Shakespeara</vt:lpstr>
      <vt:lpstr>Shakespearovské jeviště – Kupec benátský (1909)</vt:lpstr>
      <vt:lpstr>Hry Williama Shakespeara</vt:lpstr>
      <vt:lpstr>Z dalších dramatiků</vt:lpstr>
      <vt:lpstr>Prezentace aplikace PowerPoint</vt:lpstr>
      <vt:lpstr>Eduard Vojan (1853–1920)</vt:lpstr>
      <vt:lpstr>Hana Kvapilová (1860–1907)</vt:lpstr>
      <vt:lpstr>Další Kvapilovi herci</vt:lpstr>
      <vt:lpstr>Scénografie</vt:lpstr>
      <vt:lpstr>Jaroslav kvapil - shrnutí</vt:lpstr>
      <vt:lpstr>Městské divadlo na Královských Vinohradech (1907)</vt:lpstr>
      <vt:lpstr>Karel Hugo Hilar (1885–1935), (vl. jménem Karel Bakule) (v letech 1907–1920)</vt:lpstr>
      <vt:lpstr>Počátky tvorby K. H. Hilara</vt:lpstr>
      <vt:lpstr>Prezentace aplikace PowerPoint</vt:lpstr>
      <vt:lpstr>Vliv pohostinských režií F. Zavřela</vt:lpstr>
      <vt:lpstr>Divadelní expresionismus </vt:lpstr>
      <vt:lpstr>Prezentace aplikace PowerPoint</vt:lpstr>
      <vt:lpstr>Prezentace aplikace PowerPoint</vt:lpstr>
      <vt:lpstr>Prezentace aplikace PowerPoint</vt:lpstr>
      <vt:lpstr>Hilarův expresionismus (moderní režie)</vt:lpstr>
      <vt:lpstr>Herci pod Hilarovým vedením</vt:lpstr>
      <vt:lpstr>Herci, scénografové, výtvarníci u Hilara (vinohradské divadlo)</vt:lpstr>
      <vt:lpstr>Pražské činohry v letech 1918–1920</vt:lpstr>
      <vt:lpstr>Městské divadlo na KV – vrchol Hilarovy éry</vt:lpstr>
      <vt:lpstr>Městské divadlo na KV – vrchol Hilarovy éry</vt:lpstr>
      <vt:lpstr>K. H. Hilar šéfem činohry ND</vt:lpstr>
      <vt:lpstr>Hilar – civilismus (počátek 1925)</vt:lpstr>
      <vt:lpstr>Jaroslav Kvapil v Městském divadle na KV</vt:lpstr>
      <vt:lpstr>Doporučená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 Mikulová</dc:creator>
  <cp:lastModifiedBy>Iva Mikulová</cp:lastModifiedBy>
  <cp:revision>28</cp:revision>
  <dcterms:created xsi:type="dcterms:W3CDTF">2022-03-11T15:57:13Z</dcterms:created>
  <dcterms:modified xsi:type="dcterms:W3CDTF">2022-03-16T08:39:19Z</dcterms:modified>
</cp:coreProperties>
</file>