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4" r:id="rId5"/>
    <p:sldId id="258" r:id="rId6"/>
    <p:sldId id="262" r:id="rId7"/>
    <p:sldId id="265" r:id="rId8"/>
    <p:sldId id="257" r:id="rId9"/>
    <p:sldId id="266" r:id="rId10"/>
    <p:sldId id="267" r:id="rId11"/>
    <p:sldId id="263" r:id="rId12"/>
    <p:sldId id="260"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F51E2E5C-C408-4730-8CA8-B8B82F8C760E}" type="datetimeFigureOut">
              <a:rPr lang="cs-CZ" smtClean="0"/>
              <a:t>15.02.2022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062672-BE0F-4D43-A181-BA131B1B4CFC}" type="slidenum">
              <a:rPr lang="cs-CZ" smtClean="0"/>
              <a:t>‹#›</a:t>
            </a:fld>
            <a:endParaRPr lang="cs-CZ"/>
          </a:p>
        </p:txBody>
      </p:sp>
    </p:spTree>
    <p:extLst>
      <p:ext uri="{BB962C8B-B14F-4D97-AF65-F5344CB8AC3E}">
        <p14:creationId xmlns:p14="http://schemas.microsoft.com/office/powerpoint/2010/main" val="7182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51E2E5C-C408-4730-8CA8-B8B82F8C760E}" type="datetimeFigureOut">
              <a:rPr lang="cs-CZ" smtClean="0"/>
              <a:t>15.02.2022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062672-BE0F-4D43-A181-BA131B1B4CFC}" type="slidenum">
              <a:rPr lang="cs-CZ" smtClean="0"/>
              <a:t>‹#›</a:t>
            </a:fld>
            <a:endParaRPr lang="cs-CZ"/>
          </a:p>
        </p:txBody>
      </p:sp>
    </p:spTree>
    <p:extLst>
      <p:ext uri="{BB962C8B-B14F-4D97-AF65-F5344CB8AC3E}">
        <p14:creationId xmlns:p14="http://schemas.microsoft.com/office/powerpoint/2010/main" val="136874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51E2E5C-C408-4730-8CA8-B8B82F8C760E}" type="datetimeFigureOut">
              <a:rPr lang="cs-CZ" smtClean="0"/>
              <a:t>15.02.2022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062672-BE0F-4D43-A181-BA131B1B4CFC}" type="slidenum">
              <a:rPr lang="cs-CZ" smtClean="0"/>
              <a:t>‹#›</a:t>
            </a:fld>
            <a:endParaRPr lang="cs-CZ"/>
          </a:p>
        </p:txBody>
      </p:sp>
    </p:spTree>
    <p:extLst>
      <p:ext uri="{BB962C8B-B14F-4D97-AF65-F5344CB8AC3E}">
        <p14:creationId xmlns:p14="http://schemas.microsoft.com/office/powerpoint/2010/main" val="16493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51E2E5C-C408-4730-8CA8-B8B82F8C760E}" type="datetimeFigureOut">
              <a:rPr lang="cs-CZ" smtClean="0"/>
              <a:t>15.02.2022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062672-BE0F-4D43-A181-BA131B1B4CFC}" type="slidenum">
              <a:rPr lang="cs-CZ" smtClean="0"/>
              <a:t>‹#›</a:t>
            </a:fld>
            <a:endParaRPr lang="cs-CZ"/>
          </a:p>
        </p:txBody>
      </p:sp>
    </p:spTree>
    <p:extLst>
      <p:ext uri="{BB962C8B-B14F-4D97-AF65-F5344CB8AC3E}">
        <p14:creationId xmlns:p14="http://schemas.microsoft.com/office/powerpoint/2010/main" val="425715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F51E2E5C-C408-4730-8CA8-B8B82F8C760E}" type="datetimeFigureOut">
              <a:rPr lang="cs-CZ" smtClean="0"/>
              <a:t>15.02.2022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6062672-BE0F-4D43-A181-BA131B1B4CFC}" type="slidenum">
              <a:rPr lang="cs-CZ" smtClean="0"/>
              <a:t>‹#›</a:t>
            </a:fld>
            <a:endParaRPr lang="cs-CZ"/>
          </a:p>
        </p:txBody>
      </p:sp>
    </p:spTree>
    <p:extLst>
      <p:ext uri="{BB962C8B-B14F-4D97-AF65-F5344CB8AC3E}">
        <p14:creationId xmlns:p14="http://schemas.microsoft.com/office/powerpoint/2010/main" val="2678908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F51E2E5C-C408-4730-8CA8-B8B82F8C760E}" type="datetimeFigureOut">
              <a:rPr lang="cs-CZ" smtClean="0"/>
              <a:t>15.02.2022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6062672-BE0F-4D43-A181-BA131B1B4CFC}" type="slidenum">
              <a:rPr lang="cs-CZ" smtClean="0"/>
              <a:t>‹#›</a:t>
            </a:fld>
            <a:endParaRPr lang="cs-CZ"/>
          </a:p>
        </p:txBody>
      </p:sp>
    </p:spTree>
    <p:extLst>
      <p:ext uri="{BB962C8B-B14F-4D97-AF65-F5344CB8AC3E}">
        <p14:creationId xmlns:p14="http://schemas.microsoft.com/office/powerpoint/2010/main" val="193964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F51E2E5C-C408-4730-8CA8-B8B82F8C760E}" type="datetimeFigureOut">
              <a:rPr lang="cs-CZ" smtClean="0"/>
              <a:t>15.02.2022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6062672-BE0F-4D43-A181-BA131B1B4CFC}" type="slidenum">
              <a:rPr lang="cs-CZ" smtClean="0"/>
              <a:t>‹#›</a:t>
            </a:fld>
            <a:endParaRPr lang="cs-CZ"/>
          </a:p>
        </p:txBody>
      </p:sp>
    </p:spTree>
    <p:extLst>
      <p:ext uri="{BB962C8B-B14F-4D97-AF65-F5344CB8AC3E}">
        <p14:creationId xmlns:p14="http://schemas.microsoft.com/office/powerpoint/2010/main" val="1333831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F51E2E5C-C408-4730-8CA8-B8B82F8C760E}" type="datetimeFigureOut">
              <a:rPr lang="cs-CZ" smtClean="0"/>
              <a:t>15.02.2022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6062672-BE0F-4D43-A181-BA131B1B4CFC}" type="slidenum">
              <a:rPr lang="cs-CZ" smtClean="0"/>
              <a:t>‹#›</a:t>
            </a:fld>
            <a:endParaRPr lang="cs-CZ"/>
          </a:p>
        </p:txBody>
      </p:sp>
    </p:spTree>
    <p:extLst>
      <p:ext uri="{BB962C8B-B14F-4D97-AF65-F5344CB8AC3E}">
        <p14:creationId xmlns:p14="http://schemas.microsoft.com/office/powerpoint/2010/main" val="213782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51E2E5C-C408-4730-8CA8-B8B82F8C760E}" type="datetimeFigureOut">
              <a:rPr lang="cs-CZ" smtClean="0"/>
              <a:t>15.02.2022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6062672-BE0F-4D43-A181-BA131B1B4CFC}" type="slidenum">
              <a:rPr lang="cs-CZ" smtClean="0"/>
              <a:t>‹#›</a:t>
            </a:fld>
            <a:endParaRPr lang="cs-CZ"/>
          </a:p>
        </p:txBody>
      </p:sp>
    </p:spTree>
    <p:extLst>
      <p:ext uri="{BB962C8B-B14F-4D97-AF65-F5344CB8AC3E}">
        <p14:creationId xmlns:p14="http://schemas.microsoft.com/office/powerpoint/2010/main" val="59940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F51E2E5C-C408-4730-8CA8-B8B82F8C760E}" type="datetimeFigureOut">
              <a:rPr lang="cs-CZ" smtClean="0"/>
              <a:t>15.02.2022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6062672-BE0F-4D43-A181-BA131B1B4CFC}" type="slidenum">
              <a:rPr lang="cs-CZ" smtClean="0"/>
              <a:t>‹#›</a:t>
            </a:fld>
            <a:endParaRPr lang="cs-CZ"/>
          </a:p>
        </p:txBody>
      </p:sp>
    </p:spTree>
    <p:extLst>
      <p:ext uri="{BB962C8B-B14F-4D97-AF65-F5344CB8AC3E}">
        <p14:creationId xmlns:p14="http://schemas.microsoft.com/office/powerpoint/2010/main" val="191123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F51E2E5C-C408-4730-8CA8-B8B82F8C760E}" type="datetimeFigureOut">
              <a:rPr lang="cs-CZ" smtClean="0"/>
              <a:t>15.02.2022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6062672-BE0F-4D43-A181-BA131B1B4CFC}" type="slidenum">
              <a:rPr lang="cs-CZ" smtClean="0"/>
              <a:t>‹#›</a:t>
            </a:fld>
            <a:endParaRPr lang="cs-CZ"/>
          </a:p>
        </p:txBody>
      </p:sp>
    </p:spTree>
    <p:extLst>
      <p:ext uri="{BB962C8B-B14F-4D97-AF65-F5344CB8AC3E}">
        <p14:creationId xmlns:p14="http://schemas.microsoft.com/office/powerpoint/2010/main" val="213489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E2E5C-C408-4730-8CA8-B8B82F8C760E}" type="datetimeFigureOut">
              <a:rPr lang="cs-CZ" smtClean="0"/>
              <a:t>15.02.2022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62672-BE0F-4D43-A181-BA131B1B4CFC}" type="slidenum">
              <a:rPr lang="cs-CZ" smtClean="0"/>
              <a:t>‹#›</a:t>
            </a:fld>
            <a:endParaRPr lang="cs-CZ"/>
          </a:p>
        </p:txBody>
      </p:sp>
    </p:spTree>
    <p:extLst>
      <p:ext uri="{BB962C8B-B14F-4D97-AF65-F5344CB8AC3E}">
        <p14:creationId xmlns:p14="http://schemas.microsoft.com/office/powerpoint/2010/main" val="114193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archiv.narodni-divadlo.cz/" TargetMode="External"/><Relationship Id="rId3" Type="http://schemas.openxmlformats.org/officeDocument/2006/relationships/hyperlink" Target="http://www.archiv.ucl.cas.cz/" TargetMode="External"/><Relationship Id="rId7" Type="http://schemas.openxmlformats.org/officeDocument/2006/relationships/hyperlink" Target="https://monoskop.org/Monoskop" TargetMode="External"/><Relationship Id="rId2" Type="http://schemas.openxmlformats.org/officeDocument/2006/relationships/hyperlink" Target="http://www.digitalniknihovna.cz/" TargetMode="External"/><Relationship Id="rId1" Type="http://schemas.openxmlformats.org/officeDocument/2006/relationships/slideLayout" Target="../slideLayouts/slideLayout2.xml"/><Relationship Id="rId6" Type="http://schemas.openxmlformats.org/officeDocument/2006/relationships/hyperlink" Target="https://digilib.phil.muni.cz/handle/11222.digilib/138797" TargetMode="External"/><Relationship Id="rId5" Type="http://schemas.openxmlformats.org/officeDocument/2006/relationships/hyperlink" Target="http://encyklopedie.idu.cz/index.php/Hlavn%C3%AD_strana" TargetMode="External"/><Relationship Id="rId4" Type="http://schemas.openxmlformats.org/officeDocument/2006/relationships/hyperlink" Target="http://www.ucl.cas.cz/edice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261241" y="102860"/>
            <a:ext cx="9144000" cy="2387600"/>
          </a:xfrm>
        </p:spPr>
        <p:txBody>
          <a:bodyPr/>
          <a:lstStyle/>
          <a:p>
            <a:r>
              <a:rPr lang="cs-CZ" b="1" dirty="0">
                <a:latin typeface="Times New Roman" panose="02020603050405020304" pitchFamily="18" charset="0"/>
                <a:cs typeface="Times New Roman" panose="02020603050405020304" pitchFamily="18" charset="0"/>
              </a:rPr>
              <a:t>Moderna</a:t>
            </a:r>
          </a:p>
        </p:txBody>
      </p:sp>
      <p:sp>
        <p:nvSpPr>
          <p:cNvPr id="3" name="Podnadpis 2"/>
          <p:cNvSpPr>
            <a:spLocks noGrp="1"/>
          </p:cNvSpPr>
          <p:nvPr>
            <p:ph type="subTitle" idx="1"/>
          </p:nvPr>
        </p:nvSpPr>
        <p:spPr>
          <a:xfrm>
            <a:off x="1524000" y="2897843"/>
            <a:ext cx="9144000" cy="2536003"/>
          </a:xfrm>
        </p:spPr>
        <p:txBody>
          <a:bodyPr>
            <a:normAutofit fontScale="92500" lnSpcReduction="10000"/>
          </a:bodyPr>
          <a:lstStyle/>
          <a:p>
            <a:r>
              <a:rPr lang="cs-CZ" i="1" dirty="0">
                <a:latin typeface="Times New Roman" panose="02020603050405020304" pitchFamily="18" charset="0"/>
                <a:cs typeface="Times New Roman" panose="02020603050405020304" pitchFamily="18" charset="0"/>
              </a:rPr>
              <a:t>„modernost, jsouc vymožeností a výsadou</a:t>
            </a:r>
          </a:p>
          <a:p>
            <a:r>
              <a:rPr lang="cs-CZ" i="1" dirty="0">
                <a:latin typeface="Times New Roman" panose="02020603050405020304" pitchFamily="18" charset="0"/>
                <a:cs typeface="Times New Roman" panose="02020603050405020304" pitchFamily="18" charset="0"/>
              </a:rPr>
              <a:t>je prostě vzestupem a pokrokem“</a:t>
            </a:r>
          </a:p>
          <a:p>
            <a:r>
              <a:rPr lang="cs-CZ" i="1" dirty="0">
                <a:latin typeface="Times New Roman" panose="02020603050405020304" pitchFamily="18" charset="0"/>
                <a:cs typeface="Times New Roman" panose="02020603050405020304" pitchFamily="18" charset="0"/>
              </a:rPr>
              <a:t>(Karel </a:t>
            </a:r>
            <a:r>
              <a:rPr lang="cs-CZ" i="1" dirty="0" err="1">
                <a:latin typeface="Times New Roman" panose="02020603050405020304" pitchFamily="18" charset="0"/>
                <a:cs typeface="Times New Roman" panose="02020603050405020304" pitchFamily="18" charset="0"/>
              </a:rPr>
              <a:t>Teige</a:t>
            </a:r>
            <a:r>
              <a:rPr lang="cs-CZ" i="1" dirty="0">
                <a:latin typeface="Times New Roman" panose="02020603050405020304" pitchFamily="18" charset="0"/>
                <a:cs typeface="Times New Roman" panose="02020603050405020304" pitchFamily="18" charset="0"/>
              </a:rPr>
              <a:t>, Film)</a:t>
            </a:r>
          </a:p>
          <a:p>
            <a:endParaRPr lang="cs-CZ" i="1" dirty="0">
              <a:latin typeface="Times New Roman" panose="02020603050405020304" pitchFamily="18" charset="0"/>
              <a:cs typeface="Times New Roman" panose="02020603050405020304" pitchFamily="18" charset="0"/>
            </a:endParaRPr>
          </a:p>
          <a:p>
            <a:r>
              <a:rPr lang="cs-CZ" i="1" dirty="0">
                <a:latin typeface="Times New Roman" panose="02020603050405020304" pitchFamily="18" charset="0"/>
                <a:cs typeface="Times New Roman" panose="02020603050405020304" pitchFamily="18" charset="0"/>
              </a:rPr>
              <a:t>„modernost je vůle a schopnost k dokonalosti“</a:t>
            </a:r>
          </a:p>
          <a:p>
            <a:r>
              <a:rPr lang="cs-CZ" i="1" dirty="0">
                <a:latin typeface="Times New Roman" panose="02020603050405020304" pitchFamily="18" charset="0"/>
                <a:cs typeface="Times New Roman" panose="02020603050405020304" pitchFamily="18" charset="0"/>
              </a:rPr>
              <a:t>(Jindřich </a:t>
            </a:r>
            <a:r>
              <a:rPr lang="cs-CZ" i="1" dirty="0" err="1">
                <a:latin typeface="Times New Roman" panose="02020603050405020304" pitchFamily="18" charset="0"/>
                <a:cs typeface="Times New Roman" panose="02020603050405020304" pitchFamily="18" charset="0"/>
              </a:rPr>
              <a:t>Honzl</a:t>
            </a:r>
            <a:r>
              <a:rPr lang="cs-CZ"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24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BD194F-C38B-47F3-B6E6-DFEEE76957D3}"/>
              </a:ext>
            </a:extLst>
          </p:cNvPr>
          <p:cNvSpPr>
            <a:spLocks noGrp="1"/>
          </p:cNvSpPr>
          <p:nvPr>
            <p:ph type="title"/>
          </p:nvPr>
        </p:nvSpPr>
        <p:spPr/>
        <p:txBody>
          <a:bodyPr/>
          <a:lstStyle/>
          <a:p>
            <a:r>
              <a:rPr lang="cs-CZ" dirty="0"/>
              <a:t>Intimní volné jeviště (1896-1899)</a:t>
            </a:r>
          </a:p>
        </p:txBody>
      </p:sp>
      <p:sp>
        <p:nvSpPr>
          <p:cNvPr id="3" name="Zástupný obsah 2">
            <a:extLst>
              <a:ext uri="{FF2B5EF4-FFF2-40B4-BE49-F238E27FC236}">
                <a16:creationId xmlns:a16="http://schemas.microsoft.com/office/drawing/2014/main" id="{5470B79A-7AF1-4DC9-84DD-819B703F0DCA}"/>
              </a:ext>
            </a:extLst>
          </p:cNvPr>
          <p:cNvSpPr>
            <a:spLocks noGrp="1"/>
          </p:cNvSpPr>
          <p:nvPr>
            <p:ph idx="1"/>
          </p:nvPr>
        </p:nvSpPr>
        <p:spPr/>
        <p:txBody>
          <a:bodyPr/>
          <a:lstStyle/>
          <a:p>
            <a:r>
              <a:rPr lang="cs-CZ" dirty="0"/>
              <a:t>Max </a:t>
            </a:r>
            <a:r>
              <a:rPr lang="cs-CZ" dirty="0" err="1"/>
              <a:t>Halbe</a:t>
            </a:r>
            <a:r>
              <a:rPr lang="cs-CZ" dirty="0"/>
              <a:t>: Intimní divadlo v Mnichově (1895)</a:t>
            </a:r>
          </a:p>
          <a:p>
            <a:r>
              <a:rPr lang="cs-CZ" dirty="0"/>
              <a:t>Intimní volné jeviště: Zahajuje 6. 3. 1896, německá aktovka Rudolfa Lothara: </a:t>
            </a:r>
            <a:r>
              <a:rPr lang="cs-CZ" i="1" dirty="0"/>
              <a:t>Rytíř, ďábel a smrt</a:t>
            </a:r>
          </a:p>
          <a:p>
            <a:r>
              <a:rPr lang="cs-CZ" dirty="0"/>
              <a:t>Zakladatelé: Stanislav K. Neumann, Arnošt Procházka, Jiří Karásek ze Lvovic</a:t>
            </a:r>
          </a:p>
          <a:p>
            <a:r>
              <a:rPr lang="cs-CZ" dirty="0"/>
              <a:t>Zahrnovala oblast divadelní, recitační, přednáškovou</a:t>
            </a:r>
          </a:p>
          <a:p>
            <a:r>
              <a:rPr lang="cs-CZ" dirty="0"/>
              <a:t>Snaha o moderní komorní scénu</a:t>
            </a:r>
          </a:p>
          <a:p>
            <a:r>
              <a:rPr lang="cs-CZ" dirty="0"/>
              <a:t>Cesta pro novou dramatiku</a:t>
            </a:r>
          </a:p>
          <a:p>
            <a:r>
              <a:rPr lang="cs-CZ" dirty="0"/>
              <a:t>Otázka nového stylu jevištní interpretace</a:t>
            </a:r>
          </a:p>
        </p:txBody>
      </p:sp>
    </p:spTree>
    <p:extLst>
      <p:ext uri="{BB962C8B-B14F-4D97-AF65-F5344CB8AC3E}">
        <p14:creationId xmlns:p14="http://schemas.microsoft.com/office/powerpoint/2010/main" val="2777283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Literatura k období moderny</a:t>
            </a:r>
          </a:p>
        </p:txBody>
      </p:sp>
      <p:sp>
        <p:nvSpPr>
          <p:cNvPr id="3" name="Zástupný symbol pro obsah 2"/>
          <p:cNvSpPr>
            <a:spLocks noGrp="1"/>
          </p:cNvSpPr>
          <p:nvPr>
            <p:ph idx="1"/>
          </p:nvPr>
        </p:nvSpPr>
        <p:spPr>
          <a:xfrm>
            <a:off x="838199" y="1825625"/>
            <a:ext cx="11027979" cy="4351338"/>
          </a:xfrm>
        </p:spPr>
        <p:txBody>
          <a:bodyPr>
            <a:normAutofit/>
          </a:bodyPr>
          <a:lstStyle/>
          <a:p>
            <a:r>
              <a:rPr lang="cs-CZ" sz="2400" dirty="0">
                <a:latin typeface="Times New Roman" panose="02020603050405020304" pitchFamily="18" charset="0"/>
                <a:cs typeface="Times New Roman" panose="02020603050405020304" pitchFamily="18" charset="0"/>
              </a:rPr>
              <a:t>V. Papoušek (</a:t>
            </a:r>
            <a:r>
              <a:rPr lang="cs-CZ" sz="2400" dirty="0" err="1">
                <a:latin typeface="Times New Roman" panose="02020603050405020304" pitchFamily="18" charset="0"/>
                <a:cs typeface="Times New Roman" panose="02020603050405020304" pitchFamily="18" charset="0"/>
              </a:rPr>
              <a:t>ed</a:t>
            </a:r>
            <a:r>
              <a:rPr lang="cs-CZ" sz="2400" dirty="0">
                <a:latin typeface="Times New Roman" panose="02020603050405020304" pitchFamily="18" charset="0"/>
                <a:cs typeface="Times New Roman" panose="02020603050405020304" pitchFamily="18" charset="0"/>
              </a:rPr>
              <a:t>.): </a:t>
            </a:r>
            <a:r>
              <a:rPr lang="cs-CZ" sz="2400" i="1" dirty="0">
                <a:latin typeface="Times New Roman" panose="02020603050405020304" pitchFamily="18" charset="0"/>
                <a:cs typeface="Times New Roman" panose="02020603050405020304" pitchFamily="18" charset="0"/>
              </a:rPr>
              <a:t>Dějiny nové moderny </a:t>
            </a:r>
            <a:r>
              <a:rPr lang="cs-CZ" sz="2400" dirty="0">
                <a:latin typeface="Times New Roman" panose="02020603050405020304" pitchFamily="18" charset="0"/>
                <a:cs typeface="Times New Roman" panose="02020603050405020304" pitchFamily="18" charset="0"/>
              </a:rPr>
              <a:t>I-III. díl (Academia, 2010, 2014, 2017)</a:t>
            </a:r>
          </a:p>
          <a:p>
            <a:r>
              <a:rPr lang="cs-CZ" sz="2400" dirty="0">
                <a:latin typeface="Times New Roman" panose="02020603050405020304" pitchFamily="18" charset="0"/>
                <a:cs typeface="Times New Roman" panose="02020603050405020304" pitchFamily="18" charset="0"/>
              </a:rPr>
              <a:t>T. Kubíček, J. </a:t>
            </a:r>
            <a:r>
              <a:rPr lang="cs-CZ" sz="2400" dirty="0" err="1">
                <a:latin typeface="Times New Roman" panose="02020603050405020304" pitchFamily="18" charset="0"/>
                <a:cs typeface="Times New Roman" panose="02020603050405020304" pitchFamily="18" charset="0"/>
              </a:rPr>
              <a:t>Wiendl</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eds</a:t>
            </a:r>
            <a:r>
              <a:rPr lang="cs-CZ" sz="2400" dirty="0">
                <a:latin typeface="Times New Roman" panose="02020603050405020304" pitchFamily="18" charset="0"/>
                <a:cs typeface="Times New Roman" panose="02020603050405020304" pitchFamily="18" charset="0"/>
              </a:rPr>
              <a:t>.): </a:t>
            </a:r>
            <a:r>
              <a:rPr lang="cs-CZ" sz="2400" i="1" dirty="0">
                <a:latin typeface="Times New Roman" panose="02020603050405020304" pitchFamily="18" charset="0"/>
                <a:cs typeface="Times New Roman" panose="02020603050405020304" pitchFamily="18" charset="0"/>
              </a:rPr>
              <a:t>Moderna/Moderny</a:t>
            </a:r>
            <a:r>
              <a:rPr lang="cs-CZ" sz="2400" dirty="0">
                <a:latin typeface="Times New Roman" panose="02020603050405020304" pitchFamily="18" charset="0"/>
                <a:cs typeface="Times New Roman" panose="02020603050405020304" pitchFamily="18" charset="0"/>
              </a:rPr>
              <a:t> (UP Olomouc, 2013)</a:t>
            </a:r>
          </a:p>
          <a:p>
            <a:r>
              <a:rPr lang="cs-CZ" sz="2400" dirty="0">
                <a:latin typeface="Times New Roman" panose="02020603050405020304" pitchFamily="18" charset="0"/>
                <a:cs typeface="Times New Roman" panose="02020603050405020304" pitchFamily="18" charset="0"/>
              </a:rPr>
              <a:t>E. </a:t>
            </a:r>
            <a:r>
              <a:rPr lang="cs-CZ" sz="2400" dirty="0" err="1">
                <a:latin typeface="Times New Roman" panose="02020603050405020304" pitchFamily="18" charset="0"/>
                <a:cs typeface="Times New Roman" panose="02020603050405020304" pitchFamily="18" charset="0"/>
              </a:rPr>
              <a:t>Štědroňová</a:t>
            </a:r>
            <a:r>
              <a:rPr lang="cs-CZ" sz="2400" dirty="0">
                <a:latin typeface="Times New Roman" panose="02020603050405020304" pitchFamily="18" charset="0"/>
                <a:cs typeface="Times New Roman" panose="02020603050405020304" pitchFamily="18" charset="0"/>
              </a:rPr>
              <a:t>: </a:t>
            </a:r>
            <a:r>
              <a:rPr lang="cs-CZ" sz="2400" i="1" dirty="0">
                <a:latin typeface="Times New Roman" panose="02020603050405020304" pitchFamily="18" charset="0"/>
                <a:cs typeface="Times New Roman" panose="02020603050405020304" pitchFamily="18" charset="0"/>
              </a:rPr>
              <a:t>Hledání nové modernosti </a:t>
            </a:r>
            <a:r>
              <a:rPr lang="cs-CZ" sz="2400" dirty="0">
                <a:latin typeface="Times New Roman" panose="02020603050405020304" pitchFamily="18" charset="0"/>
                <a:cs typeface="Times New Roman" panose="02020603050405020304" pitchFamily="18" charset="0"/>
              </a:rPr>
              <a:t>(Host, 2016)</a:t>
            </a:r>
          </a:p>
          <a:p>
            <a:r>
              <a:rPr lang="cs-CZ" sz="2400" dirty="0">
                <a:latin typeface="Times New Roman" panose="02020603050405020304" pitchFamily="18" charset="0"/>
                <a:cs typeface="Times New Roman" panose="02020603050405020304" pitchFamily="18" charset="0"/>
              </a:rPr>
              <a:t>Z. Říhová: </a:t>
            </a:r>
            <a:r>
              <a:rPr lang="cs-CZ" sz="2400" i="1" dirty="0">
                <a:latin typeface="Times New Roman" panose="02020603050405020304" pitchFamily="18" charset="0"/>
                <a:cs typeface="Times New Roman" panose="02020603050405020304" pitchFamily="18" charset="0"/>
              </a:rPr>
              <a:t>Vprostřed davu. Česká avantgarda mezi individualismem a kolektivismem</a:t>
            </a:r>
            <a:r>
              <a:rPr lang="cs-CZ" sz="2400" dirty="0">
                <a:latin typeface="Times New Roman" panose="02020603050405020304" pitchFamily="18" charset="0"/>
                <a:cs typeface="Times New Roman" panose="02020603050405020304" pitchFamily="18" charset="0"/>
              </a:rPr>
              <a:t> (Academia, 2016)</a:t>
            </a:r>
          </a:p>
          <a:p>
            <a:r>
              <a:rPr lang="cs-CZ" sz="2400" dirty="0">
                <a:latin typeface="Times New Roman" panose="02020603050405020304" pitchFamily="18" charset="0"/>
                <a:cs typeface="Times New Roman" panose="02020603050405020304" pitchFamily="18" charset="0"/>
              </a:rPr>
              <a:t>L. Řezníková: </a:t>
            </a:r>
            <a:r>
              <a:rPr lang="cs-CZ" sz="2400" i="1" dirty="0">
                <a:latin typeface="Times New Roman" panose="02020603050405020304" pitchFamily="18" charset="0"/>
                <a:cs typeface="Times New Roman" panose="02020603050405020304" pitchFamily="18" charset="0"/>
              </a:rPr>
              <a:t>Moderna a historismus </a:t>
            </a:r>
            <a:r>
              <a:rPr lang="cs-CZ" sz="2400" dirty="0">
                <a:latin typeface="Times New Roman" panose="02020603050405020304" pitchFamily="18" charset="0"/>
                <a:cs typeface="Times New Roman" panose="02020603050405020304" pitchFamily="18" charset="0"/>
              </a:rPr>
              <a:t>(</a:t>
            </a:r>
            <a:r>
              <a:rPr lang="cs-CZ" sz="2400" dirty="0" err="1">
                <a:latin typeface="Times New Roman" panose="02020603050405020304" pitchFamily="18" charset="0"/>
                <a:cs typeface="Times New Roman" panose="02020603050405020304" pitchFamily="18" charset="0"/>
              </a:rPr>
              <a:t>Libri</a:t>
            </a:r>
            <a:r>
              <a:rPr lang="cs-CZ" sz="2400" dirty="0">
                <a:latin typeface="Times New Roman" panose="02020603050405020304" pitchFamily="18" charset="0"/>
                <a:cs typeface="Times New Roman" panose="02020603050405020304" pitchFamily="18" charset="0"/>
              </a:rPr>
              <a:t>, 2004)</a:t>
            </a:r>
          </a:p>
          <a:p>
            <a:r>
              <a:rPr lang="cs-CZ" sz="2400" dirty="0">
                <a:latin typeface="Times New Roman" panose="02020603050405020304" pitchFamily="18" charset="0"/>
                <a:cs typeface="Times New Roman" panose="02020603050405020304" pitchFamily="18" charset="0"/>
              </a:rPr>
              <a:t>D. </a:t>
            </a:r>
            <a:r>
              <a:rPr lang="cs-CZ" sz="2400" dirty="0" err="1">
                <a:latin typeface="Times New Roman" panose="02020603050405020304" pitchFamily="18" charset="0"/>
                <a:cs typeface="Times New Roman" panose="02020603050405020304" pitchFamily="18" charset="0"/>
              </a:rPr>
              <a:t>Kšicová</a:t>
            </a:r>
            <a:r>
              <a:rPr lang="cs-CZ" sz="2400" dirty="0">
                <a:latin typeface="Times New Roman" panose="02020603050405020304" pitchFamily="18" charset="0"/>
                <a:cs typeface="Times New Roman" panose="02020603050405020304" pitchFamily="18" charset="0"/>
              </a:rPr>
              <a:t>: Od </a:t>
            </a:r>
            <a:r>
              <a:rPr lang="cs-CZ" sz="2400" i="1" dirty="0">
                <a:latin typeface="Times New Roman" panose="02020603050405020304" pitchFamily="18" charset="0"/>
                <a:cs typeface="Times New Roman" panose="02020603050405020304" pitchFamily="18" charset="0"/>
              </a:rPr>
              <a:t>moderny k avantgardě </a:t>
            </a:r>
            <a:r>
              <a:rPr lang="cs-CZ" sz="2400" dirty="0">
                <a:latin typeface="Times New Roman" panose="02020603050405020304" pitchFamily="18" charset="0"/>
                <a:cs typeface="Times New Roman" panose="02020603050405020304" pitchFamily="18" charset="0"/>
              </a:rPr>
              <a:t>(Masarykova univerzita, 2007)</a:t>
            </a:r>
          </a:p>
        </p:txBody>
      </p:sp>
    </p:spTree>
    <p:extLst>
      <p:ext uri="{BB962C8B-B14F-4D97-AF65-F5344CB8AC3E}">
        <p14:creationId xmlns:p14="http://schemas.microsoft.com/office/powerpoint/2010/main" val="2884163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Online zdroje / databáze</a:t>
            </a:r>
          </a:p>
        </p:txBody>
      </p:sp>
      <p:sp>
        <p:nvSpPr>
          <p:cNvPr id="3" name="Zástupný symbol pro obsah 2"/>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hlinkClick r:id="rId2"/>
              </a:rPr>
              <a:t>www.digitalniknihovna.cz</a:t>
            </a:r>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hlinkClick r:id="rId3"/>
              </a:rPr>
              <a:t>www.archiv.ucl.cas.cz</a:t>
            </a:r>
            <a:r>
              <a:rPr lang="en-GB"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hlinkClick r:id="rId4"/>
              </a:rPr>
              <a:t>http://www.ucl.cas.cz/edicee/</a:t>
            </a:r>
            <a:r>
              <a:rPr lang="cs-CZ" dirty="0">
                <a:latin typeface="Times New Roman" panose="02020603050405020304" pitchFamily="18" charset="0"/>
                <a:cs typeface="Times New Roman" panose="02020603050405020304" pitchFamily="18" charset="0"/>
              </a:rPr>
              <a:t> (časopisy, knihy)</a:t>
            </a:r>
          </a:p>
          <a:p>
            <a:r>
              <a:rPr lang="cs-CZ" dirty="0">
                <a:latin typeface="Times New Roman" panose="02020603050405020304" pitchFamily="18" charset="0"/>
                <a:cs typeface="Times New Roman" panose="02020603050405020304" pitchFamily="18" charset="0"/>
              </a:rPr>
              <a:t>Česká divadelní encyklopedie: </a:t>
            </a:r>
            <a:r>
              <a:rPr lang="cs-CZ" dirty="0">
                <a:latin typeface="Times New Roman" panose="02020603050405020304" pitchFamily="18" charset="0"/>
                <a:cs typeface="Times New Roman" panose="02020603050405020304" pitchFamily="18" charset="0"/>
                <a:hlinkClick r:id="rId5"/>
              </a:rPr>
              <a:t>http://encyklopedie.idu.cz/index.php/Hlavn%C3%AD_strana</a:t>
            </a:r>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Moderní česká hra: </a:t>
            </a:r>
            <a:r>
              <a:rPr lang="cs-CZ" dirty="0">
                <a:latin typeface="Times New Roman" panose="02020603050405020304" pitchFamily="18" charset="0"/>
                <a:cs typeface="Times New Roman" panose="02020603050405020304" pitchFamily="18" charset="0"/>
                <a:hlinkClick r:id="rId6"/>
              </a:rPr>
              <a:t>https://digilib.phil.muni.cz/handle/11222.digilib/138797</a:t>
            </a:r>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hlinkClick r:id="rId7"/>
              </a:rPr>
              <a:t>https://monoskop.org/Monoskop</a:t>
            </a:r>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hlinkClick r:id="rId8"/>
              </a:rPr>
              <a:t>http://archiv.narodni-divadlo.cz/</a:t>
            </a:r>
            <a:endParaRPr lang="cs-CZ"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965497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4397" y="269631"/>
            <a:ext cx="4619624" cy="1910862"/>
          </a:xfrm>
        </p:spPr>
        <p:txBody>
          <a:bodyPr>
            <a:normAutofit fontScale="90000"/>
          </a:bodyPr>
          <a:lstStyle/>
          <a:p>
            <a:pPr algn="just"/>
            <a:r>
              <a:rPr lang="cs-CZ" sz="2400" i="1" dirty="0">
                <a:latin typeface="Times New Roman" panose="02020603050405020304" pitchFamily="18" charset="0"/>
                <a:cs typeface="Times New Roman" panose="02020603050405020304" pitchFamily="18" charset="0"/>
              </a:rPr>
              <a:t>„Potřebujeme nové formy. Nové formy potřebujeme, a když nejsou, tak radši nepotřebujeme vůbec nic.“ </a:t>
            </a:r>
            <a:br>
              <a:rPr lang="cs-CZ" sz="2400" i="1" dirty="0">
                <a:latin typeface="Times New Roman" panose="02020603050405020304" pitchFamily="18" charset="0"/>
                <a:cs typeface="Times New Roman" panose="02020603050405020304" pitchFamily="18" charset="0"/>
              </a:rPr>
            </a:br>
            <a:br>
              <a:rPr lang="cs-CZ" sz="2400" dirty="0">
                <a:latin typeface="Times New Roman" panose="02020603050405020304" pitchFamily="18" charset="0"/>
                <a:cs typeface="Times New Roman" panose="02020603050405020304" pitchFamily="18" charset="0"/>
              </a:rPr>
            </a:br>
            <a:r>
              <a:rPr lang="cs-CZ" sz="2400" dirty="0">
                <a:latin typeface="Times New Roman" panose="02020603050405020304" pitchFamily="18" charset="0"/>
                <a:cs typeface="Times New Roman" panose="02020603050405020304" pitchFamily="18" charset="0"/>
              </a:rPr>
              <a:t>(</a:t>
            </a:r>
            <a:r>
              <a:rPr lang="cs-CZ" sz="2400" dirty="0" err="1">
                <a:latin typeface="Times New Roman" panose="02020603050405020304" pitchFamily="18" charset="0"/>
                <a:cs typeface="Times New Roman" panose="02020603050405020304" pitchFamily="18" charset="0"/>
              </a:rPr>
              <a:t>Treplev</a:t>
            </a:r>
            <a:r>
              <a:rPr lang="en-GB" sz="2400" dirty="0">
                <a:latin typeface="Times New Roman" panose="02020603050405020304" pitchFamily="18" charset="0"/>
                <a:cs typeface="Times New Roman" panose="02020603050405020304" pitchFamily="18" charset="0"/>
              </a:rPr>
              <a:t>;</a:t>
            </a:r>
            <a:r>
              <a:rPr lang="cs-CZ" sz="2400" dirty="0">
                <a:latin typeface="Times New Roman" panose="02020603050405020304" pitchFamily="18" charset="0"/>
                <a:cs typeface="Times New Roman" panose="02020603050405020304" pitchFamily="18" charset="0"/>
              </a:rPr>
              <a:t> A. P. Čechov: </a:t>
            </a:r>
            <a:r>
              <a:rPr lang="cs-CZ" sz="2400" i="1" dirty="0">
                <a:latin typeface="Times New Roman" panose="02020603050405020304" pitchFamily="18" charset="0"/>
                <a:cs typeface="Times New Roman" panose="02020603050405020304" pitchFamily="18" charset="0"/>
              </a:rPr>
              <a:t>Racek</a:t>
            </a:r>
            <a:r>
              <a:rPr lang="cs-CZ" sz="2400" dirty="0">
                <a:latin typeface="Times New Roman" panose="02020603050405020304" pitchFamily="18" charset="0"/>
                <a:cs typeface="Times New Roman" panose="02020603050405020304" pitchFamily="18" charset="0"/>
              </a:rPr>
              <a:t>, 1895)</a:t>
            </a:r>
          </a:p>
        </p:txBody>
      </p:sp>
      <p:sp>
        <p:nvSpPr>
          <p:cNvPr id="3" name="Zástupný symbol pro obsah 2"/>
          <p:cNvSpPr>
            <a:spLocks noGrp="1"/>
          </p:cNvSpPr>
          <p:nvPr>
            <p:ph idx="1"/>
          </p:nvPr>
        </p:nvSpPr>
        <p:spPr>
          <a:xfrm>
            <a:off x="5319821" y="1135896"/>
            <a:ext cx="6172200" cy="4873625"/>
          </a:xfrm>
        </p:spPr>
        <p:txBody>
          <a:bodyPr>
            <a:normAutofit/>
          </a:bodyPr>
          <a:lstStyle/>
          <a:p>
            <a:pPr marL="0" indent="0" algn="just">
              <a:buNone/>
            </a:pPr>
            <a:r>
              <a:rPr lang="cs-CZ" sz="2800" i="1" dirty="0">
                <a:latin typeface="Times New Roman" panose="02020603050405020304" pitchFamily="18" charset="0"/>
                <a:cs typeface="Times New Roman" panose="02020603050405020304" pitchFamily="18" charset="0"/>
              </a:rPr>
              <a:t>„Dle čeho jest nám možno oceňovati modernost či nemodernost umělcovu? Tato otázka u nás, kde se tak často ozývá přání po moderních kvalitách uměleckého díla, by měla být vždycky a u každého autora znovu zodpovězena </a:t>
            </a:r>
            <a:r>
              <a:rPr lang="en-GB" sz="2800" i="1" dirty="0">
                <a:latin typeface="Times New Roman" panose="02020603050405020304" pitchFamily="18" charset="0"/>
                <a:cs typeface="Times New Roman" panose="02020603050405020304" pitchFamily="18" charset="0"/>
              </a:rPr>
              <a:t>[</a:t>
            </a:r>
            <a:r>
              <a:rPr lang="cs-CZ" sz="2800" i="1" dirty="0">
                <a:latin typeface="Times New Roman" panose="02020603050405020304" pitchFamily="18" charset="0"/>
                <a:cs typeface="Times New Roman" panose="02020603050405020304" pitchFamily="18" charset="0"/>
              </a:rPr>
              <a:t>…</a:t>
            </a:r>
            <a:r>
              <a:rPr lang="en-GB" sz="2800" i="1" dirty="0">
                <a:latin typeface="Times New Roman" panose="02020603050405020304" pitchFamily="18" charset="0"/>
                <a:cs typeface="Times New Roman" panose="02020603050405020304" pitchFamily="18" charset="0"/>
              </a:rPr>
              <a:t>]</a:t>
            </a:r>
            <a:r>
              <a:rPr lang="cs-CZ" sz="2800" i="1" dirty="0">
                <a:latin typeface="Times New Roman" panose="02020603050405020304" pitchFamily="18" charset="0"/>
                <a:cs typeface="Times New Roman" panose="02020603050405020304" pitchFamily="18" charset="0"/>
              </a:rPr>
              <a:t> Není-li tedy v obsahu to, co jim dává ceny moderních výtvorů, nezbývá než hledati ji ve formě.“ </a:t>
            </a:r>
          </a:p>
          <a:p>
            <a:pPr marL="0" indent="0" algn="just">
              <a:buNone/>
            </a:pPr>
            <a:r>
              <a:rPr lang="cs-CZ" sz="2800" dirty="0">
                <a:latin typeface="Times New Roman" panose="02020603050405020304" pitchFamily="18" charset="0"/>
                <a:cs typeface="Times New Roman" panose="02020603050405020304" pitchFamily="18" charset="0"/>
              </a:rPr>
              <a:t>   (F. Langer, </a:t>
            </a:r>
            <a:r>
              <a:rPr lang="cs-CZ" sz="2800" i="1" dirty="0">
                <a:latin typeface="Times New Roman" panose="02020603050405020304" pitchFamily="18" charset="0"/>
                <a:cs typeface="Times New Roman" panose="02020603050405020304" pitchFamily="18" charset="0"/>
              </a:rPr>
              <a:t>Divadlo</a:t>
            </a:r>
            <a:r>
              <a:rPr lang="cs-CZ" sz="2800" dirty="0">
                <a:latin typeface="Times New Roman" panose="02020603050405020304" pitchFamily="18" charset="0"/>
                <a:cs typeface="Times New Roman" panose="02020603050405020304" pitchFamily="18" charset="0"/>
              </a:rPr>
              <a:t> 1913)</a:t>
            </a:r>
          </a:p>
        </p:txBody>
      </p:sp>
      <p:sp>
        <p:nvSpPr>
          <p:cNvPr id="5" name="TextovéPole 4"/>
          <p:cNvSpPr txBox="1"/>
          <p:nvPr/>
        </p:nvSpPr>
        <p:spPr>
          <a:xfrm>
            <a:off x="424244" y="2836985"/>
            <a:ext cx="4459929" cy="2800767"/>
          </a:xfrm>
          <a:prstGeom prst="rect">
            <a:avLst/>
          </a:prstGeom>
          <a:noFill/>
        </p:spPr>
        <p:txBody>
          <a:bodyPr wrap="square" rtlCol="0">
            <a:spAutoFit/>
          </a:bodyPr>
          <a:lstStyle/>
          <a:p>
            <a:pPr algn="just"/>
            <a:r>
              <a:rPr lang="cs-CZ" sz="2200" i="1" dirty="0">
                <a:latin typeface="Times New Roman" panose="02020603050405020304" pitchFamily="18" charset="0"/>
                <a:cs typeface="Times New Roman" panose="02020603050405020304" pitchFamily="18" charset="0"/>
              </a:rPr>
              <a:t>„Tvořiti nové estetické hodnoty, tvořiti nové citové vzněty, tvořiti nová vzrušení, nalézati novou rytmiku pohybů, novou grácii slova, nové půvaby lidí, nová pojetí osudů, dávati nové vášně, vynalézati nové temperamenty, tvořiti nové formy života!“ </a:t>
            </a:r>
            <a:r>
              <a:rPr lang="cs-CZ" sz="2200" dirty="0">
                <a:latin typeface="Times New Roman" panose="02020603050405020304" pitchFamily="18" charset="0"/>
                <a:cs typeface="Times New Roman" panose="02020603050405020304" pitchFamily="18" charset="0"/>
              </a:rPr>
              <a:t>(K. H. Hilar, 1908)</a:t>
            </a:r>
          </a:p>
        </p:txBody>
      </p:sp>
    </p:spTree>
    <p:extLst>
      <p:ext uri="{BB962C8B-B14F-4D97-AF65-F5344CB8AC3E}">
        <p14:creationId xmlns:p14="http://schemas.microsoft.com/office/powerpoint/2010/main" val="162935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768788" y="3790786"/>
            <a:ext cx="4770164" cy="2852737"/>
          </a:xfrm>
        </p:spPr>
        <p:txBody>
          <a:bodyPr>
            <a:normAutofit fontScale="90000"/>
          </a:bodyPr>
          <a:lstStyle/>
          <a:p>
            <a:pPr algn="just"/>
            <a:r>
              <a:rPr lang="cs-CZ" sz="2700" dirty="0">
                <a:latin typeface="Times New Roman" panose="02020603050405020304" pitchFamily="18" charset="0"/>
                <a:cs typeface="Times New Roman" panose="02020603050405020304" pitchFamily="18" charset="0"/>
              </a:rPr>
              <a:t>Josef Čapek: „Krása moderní výtvarné formy“ (1913): </a:t>
            </a:r>
            <a:br>
              <a:rPr lang="cs-CZ" sz="2700" dirty="0">
                <a:latin typeface="Times New Roman" panose="02020603050405020304" pitchFamily="18" charset="0"/>
                <a:cs typeface="Times New Roman" panose="02020603050405020304" pitchFamily="18" charset="0"/>
              </a:rPr>
            </a:br>
            <a:br>
              <a:rPr lang="cs-CZ" sz="2700" dirty="0">
                <a:latin typeface="Times New Roman" panose="02020603050405020304" pitchFamily="18" charset="0"/>
                <a:cs typeface="Times New Roman" panose="02020603050405020304" pitchFamily="18" charset="0"/>
              </a:rPr>
            </a:br>
            <a:r>
              <a:rPr lang="cs-CZ" sz="2700" dirty="0">
                <a:latin typeface="Times New Roman" panose="02020603050405020304" pitchFamily="18" charset="0"/>
                <a:cs typeface="Times New Roman" panose="02020603050405020304" pitchFamily="18" charset="0"/>
              </a:rPr>
              <a:t>„Autonomnost či umělost moderní formy je prvořadý požadavek nového úsilí, neboť jež v samotné povaze moderního umění leží, že hledá svou povahovou původnost a že ji chce uchopit jako nejnadřazenější a vedoucí tvárný princip. To děje se cestou důslednosti, </a:t>
            </a:r>
            <a:r>
              <a:rPr lang="cs-CZ" sz="2700" dirty="0" err="1">
                <a:latin typeface="Times New Roman" panose="02020603050405020304" pitchFamily="18" charset="0"/>
                <a:cs typeface="Times New Roman" panose="02020603050405020304" pitchFamily="18" charset="0"/>
              </a:rPr>
              <a:t>experimentálnosti</a:t>
            </a:r>
            <a:r>
              <a:rPr lang="cs-CZ" sz="2700" dirty="0">
                <a:latin typeface="Times New Roman" panose="02020603050405020304" pitchFamily="18" charset="0"/>
                <a:cs typeface="Times New Roman" panose="02020603050405020304" pitchFamily="18" charset="0"/>
              </a:rPr>
              <a:t> a vědomého „pěstování“ formy</a:t>
            </a:r>
            <a:r>
              <a:rPr lang="en-GB" sz="2700" dirty="0">
                <a:latin typeface="Times New Roman" panose="02020603050405020304" pitchFamily="18" charset="0"/>
                <a:cs typeface="Times New Roman" panose="02020603050405020304" pitchFamily="18" charset="0"/>
              </a:rPr>
              <a:t>;</a:t>
            </a:r>
            <a:r>
              <a:rPr lang="cs-CZ" sz="2700" dirty="0">
                <a:latin typeface="Times New Roman" panose="02020603050405020304" pitchFamily="18" charset="0"/>
                <a:cs typeface="Times New Roman" panose="02020603050405020304" pitchFamily="18" charset="0"/>
              </a:rPr>
              <a:t> nad </a:t>
            </a:r>
            <a:r>
              <a:rPr lang="cs-CZ" sz="2700" dirty="0" err="1">
                <a:latin typeface="Times New Roman" panose="02020603050405020304" pitchFamily="18" charset="0"/>
                <a:cs typeface="Times New Roman" panose="02020603050405020304" pitchFamily="18" charset="0"/>
              </a:rPr>
              <a:t>nezformovanost</a:t>
            </a:r>
            <a:r>
              <a:rPr lang="cs-CZ" sz="2700" dirty="0">
                <a:latin typeface="Times New Roman" panose="02020603050405020304" pitchFamily="18" charset="0"/>
                <a:cs typeface="Times New Roman" panose="02020603050405020304" pitchFamily="18" charset="0"/>
              </a:rPr>
              <a:t> přírody a syrovou dynamičnost vnitřních citů staví umělec něco absolutnějšího, co je duchové: </a:t>
            </a:r>
            <a:r>
              <a:rPr lang="cs-CZ" sz="2700" dirty="0" err="1">
                <a:latin typeface="Times New Roman" panose="02020603050405020304" pitchFamily="18" charset="0"/>
                <a:cs typeface="Times New Roman" panose="02020603050405020304" pitchFamily="18" charset="0"/>
              </a:rPr>
              <a:t>artificietnost</a:t>
            </a:r>
            <a:r>
              <a:rPr lang="cs-CZ" sz="2700" dirty="0">
                <a:latin typeface="Times New Roman" panose="02020603050405020304" pitchFamily="18" charset="0"/>
                <a:cs typeface="Times New Roman" panose="02020603050405020304" pitchFamily="18" charset="0"/>
              </a:rPr>
              <a:t> či umělost formy.“ </a:t>
            </a:r>
            <a:br>
              <a:rPr lang="cs-CZ" dirty="0">
                <a:latin typeface="Times New Roman" panose="02020603050405020304" pitchFamily="18" charset="0"/>
                <a:cs typeface="Times New Roman" panose="02020603050405020304" pitchFamily="18" charset="0"/>
              </a:rPr>
            </a:b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674" y="559821"/>
            <a:ext cx="3838325" cy="5276048"/>
          </a:xfrm>
          <a:prstGeom prst="rect">
            <a:avLst/>
          </a:prstGeom>
        </p:spPr>
      </p:pic>
      <p:sp>
        <p:nvSpPr>
          <p:cNvPr id="8" name="TextovéPole 7"/>
          <p:cNvSpPr txBox="1"/>
          <p:nvPr/>
        </p:nvSpPr>
        <p:spPr>
          <a:xfrm>
            <a:off x="7077691" y="5969876"/>
            <a:ext cx="3342289" cy="369332"/>
          </a:xfrm>
          <a:prstGeom prst="rect">
            <a:avLst/>
          </a:prstGeom>
          <a:noFill/>
        </p:spPr>
        <p:txBody>
          <a:bodyPr wrap="square" rtlCol="0">
            <a:spAutoFit/>
          </a:bodyPr>
          <a:lstStyle/>
          <a:p>
            <a:r>
              <a:rPr lang="cs-CZ" dirty="0">
                <a:latin typeface="Times New Roman" panose="02020603050405020304" pitchFamily="18" charset="0"/>
                <a:cs typeface="Times New Roman" panose="02020603050405020304" pitchFamily="18" charset="0"/>
              </a:rPr>
              <a:t>Josef Čapek: Harmonikář (1913)</a:t>
            </a:r>
          </a:p>
        </p:txBody>
      </p:sp>
    </p:spTree>
    <p:extLst>
      <p:ext uri="{BB962C8B-B14F-4D97-AF65-F5344CB8AC3E}">
        <p14:creationId xmlns:p14="http://schemas.microsoft.com/office/powerpoint/2010/main" val="24989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45B83BFC-58F4-4C81-95B5-0623FA6FDCB5}"/>
              </a:ext>
            </a:extLst>
          </p:cNvPr>
          <p:cNvPicPr>
            <a:picLocks noChangeAspect="1"/>
          </p:cNvPicPr>
          <p:nvPr/>
        </p:nvPicPr>
        <p:blipFill>
          <a:blip r:embed="rId2"/>
          <a:stretch>
            <a:fillRect/>
          </a:stretch>
        </p:blipFill>
        <p:spPr>
          <a:xfrm>
            <a:off x="2372263" y="498578"/>
            <a:ext cx="6829425" cy="4943475"/>
          </a:xfrm>
          <a:prstGeom prst="rect">
            <a:avLst/>
          </a:prstGeom>
        </p:spPr>
      </p:pic>
      <p:sp>
        <p:nvSpPr>
          <p:cNvPr id="4" name="TextovéPole 3">
            <a:extLst>
              <a:ext uri="{FF2B5EF4-FFF2-40B4-BE49-F238E27FC236}">
                <a16:creationId xmlns:a16="http://schemas.microsoft.com/office/drawing/2014/main" id="{B0DC2EB9-52FF-40D2-8DE3-10084D51955A}"/>
              </a:ext>
            </a:extLst>
          </p:cNvPr>
          <p:cNvSpPr txBox="1"/>
          <p:nvPr/>
        </p:nvSpPr>
        <p:spPr>
          <a:xfrm>
            <a:off x="5322013" y="5815173"/>
            <a:ext cx="5907641" cy="369332"/>
          </a:xfrm>
          <a:prstGeom prst="rect">
            <a:avLst/>
          </a:prstGeom>
          <a:noFill/>
        </p:spPr>
        <p:txBody>
          <a:bodyPr wrap="square" rtlCol="0">
            <a:spAutoFit/>
          </a:bodyPr>
          <a:lstStyle/>
          <a:p>
            <a:r>
              <a:rPr lang="cs-CZ" dirty="0"/>
              <a:t>F. X. Šalda, Nové </a:t>
            </a:r>
            <a:r>
              <a:rPr lang="cs-CZ"/>
              <a:t>drama německé, 1897</a:t>
            </a:r>
            <a:endParaRPr lang="cs-CZ" dirty="0"/>
          </a:p>
        </p:txBody>
      </p:sp>
    </p:spTree>
    <p:extLst>
      <p:ext uri="{BB962C8B-B14F-4D97-AF65-F5344CB8AC3E}">
        <p14:creationId xmlns:p14="http://schemas.microsoft.com/office/powerpoint/2010/main" val="955906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9923" y="165833"/>
            <a:ext cx="10515600" cy="1325563"/>
          </a:xfrm>
        </p:spPr>
        <p:txBody>
          <a:bodyPr/>
          <a:lstStyle/>
          <a:p>
            <a:r>
              <a:rPr lang="cs-CZ" dirty="0">
                <a:latin typeface="Times New Roman" panose="02020603050405020304" pitchFamily="18" charset="0"/>
                <a:cs typeface="Times New Roman" panose="02020603050405020304" pitchFamily="18" charset="0"/>
              </a:rPr>
              <a:t>Pojem „moderna“</a:t>
            </a:r>
          </a:p>
        </p:txBody>
      </p:sp>
      <p:sp>
        <p:nvSpPr>
          <p:cNvPr id="3" name="Zástupný symbol pro obsah 2"/>
          <p:cNvSpPr>
            <a:spLocks noGrp="1"/>
          </p:cNvSpPr>
          <p:nvPr>
            <p:ph idx="1"/>
          </p:nvPr>
        </p:nvSpPr>
        <p:spPr>
          <a:xfrm>
            <a:off x="750277" y="1230923"/>
            <a:ext cx="10943492" cy="5545015"/>
          </a:xfrm>
        </p:spPr>
        <p:txBody>
          <a:bodyPr>
            <a:normAutofit lnSpcReduction="10000"/>
          </a:bodyPr>
          <a:lstStyle/>
          <a:p>
            <a:pPr algn="just"/>
            <a:r>
              <a:rPr lang="cs-CZ" dirty="0">
                <a:latin typeface="Times New Roman" panose="02020603050405020304" pitchFamily="18" charset="0"/>
                <a:cs typeface="Times New Roman" panose="02020603050405020304" pitchFamily="18" charset="0"/>
              </a:rPr>
              <a:t> (z lat. </a:t>
            </a:r>
            <a:r>
              <a:rPr lang="cs-CZ" dirty="0" err="1">
                <a:latin typeface="Times New Roman" panose="02020603050405020304" pitchFamily="18" charset="0"/>
                <a:cs typeface="Times New Roman" panose="02020603050405020304" pitchFamily="18" charset="0"/>
              </a:rPr>
              <a:t>modernus</a:t>
            </a:r>
            <a:r>
              <a:rPr lang="cs-CZ" dirty="0">
                <a:latin typeface="Times New Roman" panose="02020603050405020304" pitchFamily="18" charset="0"/>
                <a:cs typeface="Times New Roman" panose="02020603050405020304" pitchFamily="18" charset="0"/>
              </a:rPr>
              <a:t>, nynější, nový), myšlenkové, umělecké či společenské proudy upřednostňující nové věci a přístupy proti zastaralým, starobylým či tradičním</a:t>
            </a:r>
          </a:p>
          <a:p>
            <a:pPr algn="just"/>
            <a:r>
              <a:rPr lang="cs-CZ" dirty="0">
                <a:latin typeface="Times New Roman" panose="02020603050405020304" pitchFamily="18" charset="0"/>
                <a:cs typeface="Times New Roman" panose="02020603050405020304" pitchFamily="18" charset="0"/>
              </a:rPr>
              <a:t>Moderna </a:t>
            </a:r>
            <a:r>
              <a:rPr lang="en-GB"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 Pojem „moderna“ (</a:t>
            </a:r>
            <a:r>
              <a:rPr lang="cs-CZ" dirty="0" err="1">
                <a:latin typeface="Times New Roman" panose="02020603050405020304" pitchFamily="18" charset="0"/>
                <a:cs typeface="Times New Roman" panose="02020603050405020304" pitchFamily="18" charset="0"/>
              </a:rPr>
              <a:t>die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Moderne</a:t>
            </a:r>
            <a:r>
              <a:rPr lang="cs-CZ" dirty="0">
                <a:latin typeface="Times New Roman" panose="02020603050405020304" pitchFamily="18" charset="0"/>
                <a:cs typeface="Times New Roman" panose="02020603050405020304" pitchFamily="18" charset="0"/>
              </a:rPr>
              <a:t>) byl poprvé jako označení literárního proudu použit Ernstem </a:t>
            </a:r>
            <a:r>
              <a:rPr lang="cs-CZ" dirty="0" err="1">
                <a:latin typeface="Times New Roman" panose="02020603050405020304" pitchFamily="18" charset="0"/>
                <a:cs typeface="Times New Roman" panose="02020603050405020304" pitchFamily="18" charset="0"/>
              </a:rPr>
              <a:t>Wolffem</a:t>
            </a:r>
            <a:r>
              <a:rPr lang="cs-CZ" dirty="0">
                <a:latin typeface="Times New Roman" panose="02020603050405020304" pitchFamily="18" charset="0"/>
                <a:cs typeface="Times New Roman" panose="02020603050405020304" pitchFamily="18" charset="0"/>
              </a:rPr>
              <a:t> v roce 1886 pro umělecký směr naturalismus.</a:t>
            </a:r>
          </a:p>
          <a:p>
            <a:pPr algn="just"/>
            <a:r>
              <a:rPr lang="cs-CZ" dirty="0">
                <a:latin typeface="Times New Roman" panose="02020603050405020304" pitchFamily="18" charset="0"/>
                <a:cs typeface="Times New Roman" panose="02020603050405020304" pitchFamily="18" charset="0"/>
              </a:rPr>
              <a:t>Hermann </a:t>
            </a:r>
            <a:r>
              <a:rPr lang="cs-CZ" dirty="0" err="1">
                <a:latin typeface="Times New Roman" panose="02020603050405020304" pitchFamily="18" charset="0"/>
                <a:cs typeface="Times New Roman" panose="02020603050405020304" pitchFamily="18" charset="0"/>
              </a:rPr>
              <a:t>Bahr</a:t>
            </a:r>
            <a:r>
              <a:rPr lang="cs-CZ" dirty="0">
                <a:latin typeface="Times New Roman" panose="02020603050405020304" pitchFamily="18" charset="0"/>
                <a:cs typeface="Times New Roman" panose="02020603050405020304" pitchFamily="18" charset="0"/>
              </a:rPr>
              <a:t> ve svém spisu </a:t>
            </a:r>
            <a:r>
              <a:rPr lang="cs-CZ" i="1" dirty="0" err="1">
                <a:latin typeface="Times New Roman" panose="02020603050405020304" pitchFamily="18" charset="0"/>
                <a:cs typeface="Times New Roman" panose="02020603050405020304" pitchFamily="18" charset="0"/>
              </a:rPr>
              <a:t>Zur</a:t>
            </a:r>
            <a:r>
              <a:rPr lang="cs-CZ" i="1" dirty="0">
                <a:latin typeface="Times New Roman" panose="02020603050405020304" pitchFamily="18" charset="0"/>
                <a:cs typeface="Times New Roman" panose="02020603050405020304" pitchFamily="18" charset="0"/>
              </a:rPr>
              <a:t> Kritik der </a:t>
            </a:r>
            <a:r>
              <a:rPr lang="cs-CZ" i="1" dirty="0" err="1">
                <a:latin typeface="Times New Roman" panose="02020603050405020304" pitchFamily="18" charset="0"/>
                <a:cs typeface="Times New Roman" panose="02020603050405020304" pitchFamily="18" charset="0"/>
              </a:rPr>
              <a:t>Moderne</a:t>
            </a:r>
            <a:r>
              <a:rPr lang="cs-CZ" i="1"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(1890) označení „moderna“ rozšiřuje na umělecké směry následující po období naturalismu – impresionismus, symbolismus, dekadenci a secesi.</a:t>
            </a:r>
          </a:p>
          <a:p>
            <a:pPr algn="just"/>
            <a:r>
              <a:rPr lang="cs-CZ" i="1" dirty="0">
                <a:latin typeface="Times New Roman" panose="02020603050405020304" pitchFamily="18" charset="0"/>
                <a:cs typeface="Times New Roman" panose="02020603050405020304" pitchFamily="18" charset="0"/>
              </a:rPr>
              <a:t>Ottův slovník naučný</a:t>
            </a:r>
            <a:r>
              <a:rPr lang="cs-CZ" dirty="0">
                <a:latin typeface="Times New Roman" panose="02020603050405020304" pitchFamily="18" charset="0"/>
                <a:cs typeface="Times New Roman" panose="02020603050405020304" pitchFamily="18" charset="0"/>
              </a:rPr>
              <a:t>: „nejmladší sociální, literární a umělecké směry“ (1901)</a:t>
            </a:r>
          </a:p>
          <a:p>
            <a:pPr algn="just"/>
            <a:r>
              <a:rPr lang="cs-CZ" dirty="0">
                <a:latin typeface="Times New Roman" panose="02020603050405020304" pitchFamily="18" charset="0"/>
                <a:cs typeface="Times New Roman" panose="02020603050405020304" pitchFamily="18" charset="0"/>
              </a:rPr>
              <a:t>Josef </a:t>
            </a:r>
            <a:r>
              <a:rPr lang="cs-CZ" dirty="0" err="1">
                <a:latin typeface="Times New Roman" panose="02020603050405020304" pitchFamily="18" charset="0"/>
                <a:cs typeface="Times New Roman" panose="02020603050405020304" pitchFamily="18" charset="0"/>
              </a:rPr>
              <a:t>Vojvodík</a:t>
            </a:r>
            <a:r>
              <a:rPr lang="cs-CZ" dirty="0">
                <a:latin typeface="Times New Roman" panose="02020603050405020304" pitchFamily="18" charset="0"/>
                <a:cs typeface="Times New Roman" panose="02020603050405020304" pitchFamily="18" charset="0"/>
              </a:rPr>
              <a:t>: Modernu charakterizuje souběžnost a heterogenita, stejně tak ambivalentnost estetických programů a proudů.</a:t>
            </a:r>
          </a:p>
        </p:txBody>
      </p:sp>
    </p:spTree>
    <p:extLst>
      <p:ext uri="{BB962C8B-B14F-4D97-AF65-F5344CB8AC3E}">
        <p14:creationId xmlns:p14="http://schemas.microsoft.com/office/powerpoint/2010/main" val="98377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56443" y="123386"/>
            <a:ext cx="10857185" cy="1325563"/>
          </a:xfrm>
        </p:spPr>
        <p:txBody>
          <a:bodyPr>
            <a:normAutofit/>
          </a:bodyPr>
          <a:lstStyle/>
          <a:p>
            <a:r>
              <a:rPr lang="cs-CZ" sz="3600" dirty="0">
                <a:latin typeface="Times New Roman" panose="02020603050405020304" pitchFamily="18" charset="0"/>
                <a:cs typeface="Times New Roman" panose="02020603050405020304" pitchFamily="18" charset="0"/>
              </a:rPr>
              <a:t>Filozofické vlivy na vznik moderny </a:t>
            </a:r>
            <a:br>
              <a:rPr lang="cs-CZ" sz="3600" dirty="0">
                <a:latin typeface="Times New Roman" panose="02020603050405020304" pitchFamily="18" charset="0"/>
                <a:cs typeface="Times New Roman" panose="02020603050405020304" pitchFamily="18" charset="0"/>
              </a:rPr>
            </a:br>
            <a:r>
              <a:rPr lang="cs-CZ" sz="3600" dirty="0">
                <a:latin typeface="Times New Roman" panose="02020603050405020304" pitchFamily="18" charset="0"/>
                <a:cs typeface="Times New Roman" panose="02020603050405020304" pitchFamily="18" charset="0"/>
              </a:rPr>
              <a:t>(Nietzsche, Freud, </a:t>
            </a:r>
            <a:r>
              <a:rPr lang="cs-CZ" sz="3600" dirty="0" err="1">
                <a:latin typeface="Times New Roman" panose="02020603050405020304" pitchFamily="18" charset="0"/>
                <a:cs typeface="Times New Roman" panose="02020603050405020304" pitchFamily="18" charset="0"/>
              </a:rPr>
              <a:t>Weininger</a:t>
            </a:r>
            <a:r>
              <a:rPr lang="cs-CZ" sz="3600" dirty="0">
                <a:latin typeface="Times New Roman" panose="02020603050405020304" pitchFamily="18" charset="0"/>
                <a:cs typeface="Times New Roman" panose="02020603050405020304" pitchFamily="18" charset="0"/>
              </a:rPr>
              <a:t>)</a:t>
            </a:r>
          </a:p>
        </p:txBody>
      </p:sp>
      <p:sp>
        <p:nvSpPr>
          <p:cNvPr id="3" name="Zástupný symbol pro obsah 2"/>
          <p:cNvSpPr>
            <a:spLocks noGrp="1"/>
          </p:cNvSpPr>
          <p:nvPr>
            <p:ph idx="1"/>
          </p:nvPr>
        </p:nvSpPr>
        <p:spPr>
          <a:xfrm>
            <a:off x="466395" y="1448949"/>
            <a:ext cx="11529847" cy="5035933"/>
          </a:xfrm>
        </p:spPr>
        <p:txBody>
          <a:bodyPr>
            <a:normAutofit lnSpcReduction="10000"/>
          </a:bodyPr>
          <a:lstStyle/>
          <a:p>
            <a:r>
              <a:rPr lang="cs-CZ" i="1" dirty="0">
                <a:latin typeface="Times New Roman" panose="02020603050405020304" pitchFamily="18" charset="0"/>
                <a:cs typeface="Times New Roman" panose="02020603050405020304" pitchFamily="18" charset="0"/>
              </a:rPr>
              <a:t>„Když dne 25. srpna 1900 z Výmaru došla depeše, že Friedrich Nietzsche zemřel, znělo to tak kuriózně, tak bizarně.“</a:t>
            </a:r>
            <a:r>
              <a:rPr lang="cs-CZ" dirty="0">
                <a:latin typeface="Times New Roman" panose="02020603050405020304" pitchFamily="18" charset="0"/>
                <a:cs typeface="Times New Roman" panose="02020603050405020304" pitchFamily="18" charset="0"/>
              </a:rPr>
              <a:t> (Jiří Karásek ze Lvovic)</a:t>
            </a:r>
          </a:p>
          <a:p>
            <a:r>
              <a:rPr lang="cs-CZ" dirty="0">
                <a:latin typeface="Times New Roman" panose="02020603050405020304" pitchFamily="18" charset="0"/>
                <a:cs typeface="Times New Roman" panose="02020603050405020304" pitchFamily="18" charset="0"/>
              </a:rPr>
              <a:t> Nietzsche: </a:t>
            </a:r>
            <a:r>
              <a:rPr lang="cs-CZ" i="1" dirty="0">
                <a:latin typeface="Times New Roman" panose="02020603050405020304" pitchFamily="18" charset="0"/>
                <a:cs typeface="Times New Roman" panose="02020603050405020304" pitchFamily="18" charset="0"/>
              </a:rPr>
              <a:t>Zrození tragédie z ducha hudby </a:t>
            </a:r>
            <a:r>
              <a:rPr lang="cs-CZ" dirty="0">
                <a:latin typeface="Times New Roman" panose="02020603050405020304" pitchFamily="18" charset="0"/>
                <a:cs typeface="Times New Roman" panose="02020603050405020304" pitchFamily="18" charset="0"/>
              </a:rPr>
              <a:t>(1872) </a:t>
            </a:r>
          </a:p>
          <a:p>
            <a:pPr marL="0" indent="0">
              <a:buNone/>
            </a:pPr>
            <a:r>
              <a:rPr lang="cs-CZ" dirty="0">
                <a:latin typeface="Times New Roman" panose="02020603050405020304" pitchFamily="18" charset="0"/>
                <a:cs typeface="Times New Roman" panose="02020603050405020304" pitchFamily="18" charset="0"/>
              </a:rPr>
              <a:t>– první manifest umělecké moderny, zásadní význam pro umělecko-estetické myšlení moderny</a:t>
            </a:r>
          </a:p>
          <a:p>
            <a:pPr>
              <a:buFontTx/>
              <a:buChar char="-"/>
            </a:pPr>
            <a:r>
              <a:rPr lang="cs-CZ" dirty="0">
                <a:latin typeface="Times New Roman" panose="02020603050405020304" pitchFamily="18" charset="0"/>
                <a:cs typeface="Times New Roman" panose="02020603050405020304" pitchFamily="18" charset="0"/>
              </a:rPr>
              <a:t>rozlišení základních principů tvoření jako apollónského a dionýského </a:t>
            </a:r>
          </a:p>
          <a:p>
            <a:pPr>
              <a:buFontTx/>
              <a:buChar char="-"/>
            </a:pPr>
            <a:r>
              <a:rPr lang="cs-CZ" dirty="0">
                <a:latin typeface="Times New Roman" panose="02020603050405020304" pitchFamily="18" charset="0"/>
                <a:cs typeface="Times New Roman" panose="02020603050405020304" pitchFamily="18" charset="0"/>
              </a:rPr>
              <a:t>F. X. Šalda ovlivněn filozofií F. Nietzscheho: </a:t>
            </a:r>
            <a:r>
              <a:rPr lang="cs-CZ" i="1" dirty="0">
                <a:latin typeface="Times New Roman" panose="02020603050405020304" pitchFamily="18" charset="0"/>
                <a:cs typeface="Times New Roman" panose="02020603050405020304" pitchFamily="18" charset="0"/>
              </a:rPr>
              <a:t>Boje o zítřek </a:t>
            </a:r>
            <a:r>
              <a:rPr lang="cs-CZ" dirty="0">
                <a:latin typeface="Times New Roman" panose="02020603050405020304" pitchFamily="18" charset="0"/>
                <a:cs typeface="Times New Roman" panose="02020603050405020304" pitchFamily="18" charset="0"/>
              </a:rPr>
              <a:t>(1905) a </a:t>
            </a:r>
            <a:r>
              <a:rPr lang="cs-CZ" i="1" dirty="0">
                <a:latin typeface="Times New Roman" panose="02020603050405020304" pitchFamily="18" charset="0"/>
                <a:cs typeface="Times New Roman" panose="02020603050405020304" pitchFamily="18" charset="0"/>
              </a:rPr>
              <a:t>Duše a dílo</a:t>
            </a:r>
            <a:r>
              <a:rPr lang="cs-CZ" dirty="0">
                <a:latin typeface="Times New Roman" panose="02020603050405020304" pitchFamily="18" charset="0"/>
                <a:cs typeface="Times New Roman" panose="02020603050405020304" pitchFamily="18" charset="0"/>
              </a:rPr>
              <a:t> (1913) http://www.ucl.cas.cz/edicee/soubory-del/soubor-dila-f-x-saldy/11-boje-o-zitrek</a:t>
            </a:r>
          </a:p>
          <a:p>
            <a:pPr>
              <a:buFontTx/>
              <a:buChar char="-"/>
            </a:pPr>
            <a:r>
              <a:rPr lang="cs-CZ" dirty="0">
                <a:latin typeface="Times New Roman" panose="02020603050405020304" pitchFamily="18" charset="0"/>
                <a:cs typeface="Times New Roman" panose="02020603050405020304" pitchFamily="18" charset="0"/>
              </a:rPr>
              <a:t>Další dobové vlivy: Freud: </a:t>
            </a:r>
            <a:r>
              <a:rPr lang="cs-CZ" i="1" dirty="0">
                <a:latin typeface="Times New Roman" panose="02020603050405020304" pitchFamily="18" charset="0"/>
                <a:cs typeface="Times New Roman" panose="02020603050405020304" pitchFamily="18" charset="0"/>
              </a:rPr>
              <a:t>Výklad snů </a:t>
            </a:r>
            <a:r>
              <a:rPr lang="cs-CZ" dirty="0">
                <a:latin typeface="Times New Roman" panose="02020603050405020304" pitchFamily="18" charset="0"/>
                <a:cs typeface="Times New Roman" panose="02020603050405020304" pitchFamily="18" charset="0"/>
              </a:rPr>
              <a:t>(1900), </a:t>
            </a:r>
            <a:r>
              <a:rPr lang="cs-CZ" i="1" dirty="0">
                <a:latin typeface="Times New Roman" panose="02020603050405020304" pitchFamily="18" charset="0"/>
                <a:cs typeface="Times New Roman" panose="02020603050405020304" pitchFamily="18" charset="0"/>
              </a:rPr>
              <a:t>Tři pojednání k teorii sexuality </a:t>
            </a:r>
            <a:r>
              <a:rPr lang="cs-CZ" dirty="0">
                <a:latin typeface="Times New Roman" panose="02020603050405020304" pitchFamily="18" charset="0"/>
                <a:cs typeface="Times New Roman" panose="02020603050405020304" pitchFamily="18" charset="0"/>
              </a:rPr>
              <a:t>(1905), E. </a:t>
            </a:r>
            <a:r>
              <a:rPr lang="cs-CZ" dirty="0" err="1">
                <a:latin typeface="Times New Roman" panose="02020603050405020304" pitchFamily="18" charset="0"/>
                <a:cs typeface="Times New Roman" panose="02020603050405020304" pitchFamily="18" charset="0"/>
              </a:rPr>
              <a:t>Husserl</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Logická zkoumání </a:t>
            </a:r>
            <a:r>
              <a:rPr lang="cs-CZ" dirty="0">
                <a:latin typeface="Times New Roman" panose="02020603050405020304" pitchFamily="18" charset="0"/>
                <a:cs typeface="Times New Roman" panose="02020603050405020304" pitchFamily="18" charset="0"/>
              </a:rPr>
              <a:t>(1900), O. </a:t>
            </a:r>
            <a:r>
              <a:rPr lang="cs-CZ" dirty="0" err="1">
                <a:latin typeface="Times New Roman" panose="02020603050405020304" pitchFamily="18" charset="0"/>
                <a:cs typeface="Times New Roman" panose="02020603050405020304" pitchFamily="18" charset="0"/>
              </a:rPr>
              <a:t>Weininger</a:t>
            </a:r>
            <a:r>
              <a:rPr lang="cs-CZ"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Geschlecht</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und</a:t>
            </a:r>
            <a:r>
              <a:rPr lang="cs-CZ" i="1" dirty="0">
                <a:latin typeface="Times New Roman" panose="02020603050405020304" pitchFamily="18" charset="0"/>
                <a:cs typeface="Times New Roman" panose="02020603050405020304" pitchFamily="18" charset="0"/>
              </a:rPr>
              <a:t> Charakter</a:t>
            </a:r>
            <a:r>
              <a:rPr lang="cs-CZ"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Pohlaví a povaha</a:t>
            </a:r>
            <a:r>
              <a:rPr lang="en-GB"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(1903), H. Bergson: </a:t>
            </a:r>
            <a:r>
              <a:rPr lang="cs-CZ" i="1" dirty="0">
                <a:latin typeface="Times New Roman" panose="02020603050405020304" pitchFamily="18" charset="0"/>
                <a:cs typeface="Times New Roman" panose="02020603050405020304" pitchFamily="18" charset="0"/>
              </a:rPr>
              <a:t>Vývoj tvořivý </a:t>
            </a:r>
            <a:r>
              <a:rPr lang="cs-CZ" dirty="0">
                <a:latin typeface="Times New Roman" panose="02020603050405020304" pitchFamily="18" charset="0"/>
                <a:cs typeface="Times New Roman" panose="02020603050405020304" pitchFamily="18" charset="0"/>
              </a:rPr>
              <a:t>(1907)</a:t>
            </a:r>
          </a:p>
          <a:p>
            <a:pPr marL="0" indent="0">
              <a:buNone/>
            </a:pPr>
            <a:endParaRPr lang="cs-CZ"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39075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8DADA7-1712-4058-B391-A27B4B46898D}"/>
              </a:ext>
            </a:extLst>
          </p:cNvPr>
          <p:cNvSpPr>
            <a:spLocks noGrp="1"/>
          </p:cNvSpPr>
          <p:nvPr>
            <p:ph type="title"/>
          </p:nvPr>
        </p:nvSpPr>
        <p:spPr/>
        <p:txBody>
          <a:bodyPr/>
          <a:lstStyle/>
          <a:p>
            <a:r>
              <a:rPr lang="cs-CZ" dirty="0"/>
              <a:t>1895</a:t>
            </a:r>
          </a:p>
        </p:txBody>
      </p:sp>
      <p:sp>
        <p:nvSpPr>
          <p:cNvPr id="3" name="Zástupný obsah 2">
            <a:extLst>
              <a:ext uri="{FF2B5EF4-FFF2-40B4-BE49-F238E27FC236}">
                <a16:creationId xmlns:a16="http://schemas.microsoft.com/office/drawing/2014/main" id="{7129264B-8E0E-490B-BFF2-AA5DD886D2C3}"/>
              </a:ext>
            </a:extLst>
          </p:cNvPr>
          <p:cNvSpPr>
            <a:spLocks noGrp="1"/>
          </p:cNvSpPr>
          <p:nvPr>
            <p:ph idx="1"/>
          </p:nvPr>
        </p:nvSpPr>
        <p:spPr/>
        <p:txBody>
          <a:bodyPr/>
          <a:lstStyle/>
          <a:p>
            <a:r>
              <a:rPr lang="cs-CZ" dirty="0"/>
              <a:t>Vychází Manifest české moderny</a:t>
            </a:r>
          </a:p>
          <a:p>
            <a:r>
              <a:rPr lang="cs-CZ" dirty="0"/>
              <a:t>Je publikována Masarykova </a:t>
            </a:r>
            <a:r>
              <a:rPr lang="cs-CZ" i="1" dirty="0"/>
              <a:t>Česká otázka</a:t>
            </a:r>
            <a:r>
              <a:rPr lang="cs-CZ" dirty="0"/>
              <a:t>, navazuje na ni </a:t>
            </a:r>
            <a:r>
              <a:rPr lang="cs-CZ" i="1" dirty="0"/>
              <a:t>Naše nynější krize</a:t>
            </a:r>
          </a:p>
          <a:p>
            <a:r>
              <a:rPr lang="cs-CZ" dirty="0"/>
              <a:t>Zahájena Národopisná výstava českoslovanská</a:t>
            </a:r>
          </a:p>
          <a:p>
            <a:r>
              <a:rPr lang="cs-CZ" dirty="0"/>
              <a:t>Narodil se spisovatel Ferdinand Peroutka</a:t>
            </a:r>
          </a:p>
          <a:p>
            <a:r>
              <a:rPr lang="cs-CZ" dirty="0"/>
              <a:t>Narodil se architekt Bohuslav Fuchs</a:t>
            </a:r>
          </a:p>
          <a:p>
            <a:r>
              <a:rPr lang="cs-CZ" dirty="0"/>
              <a:t>Umírá Gustav </a:t>
            </a:r>
            <a:r>
              <a:rPr lang="cs-CZ" dirty="0" err="1"/>
              <a:t>Freytag</a:t>
            </a:r>
            <a:endParaRPr lang="cs-CZ" dirty="0"/>
          </a:p>
        </p:txBody>
      </p:sp>
    </p:spTree>
    <p:extLst>
      <p:ext uri="{BB962C8B-B14F-4D97-AF65-F5344CB8AC3E}">
        <p14:creationId xmlns:p14="http://schemas.microsoft.com/office/powerpoint/2010/main" val="342141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2031" y="0"/>
            <a:ext cx="11898923" cy="1325563"/>
          </a:xfrm>
        </p:spPr>
        <p:txBody>
          <a:bodyPr>
            <a:normAutofit/>
          </a:bodyPr>
          <a:lstStyle/>
          <a:p>
            <a:r>
              <a:rPr lang="cs-CZ" sz="2800" b="1" dirty="0">
                <a:latin typeface="Times New Roman" panose="02020603050405020304" pitchFamily="18" charset="0"/>
                <a:cs typeface="Times New Roman" panose="02020603050405020304" pitchFamily="18" charset="0"/>
              </a:rPr>
              <a:t>Manifest české moderny (napsán 1895, publikován v 1. čísle </a:t>
            </a:r>
            <a:r>
              <a:rPr lang="cs-CZ" sz="2800" b="1" i="1" dirty="0">
                <a:latin typeface="Times New Roman" panose="02020603050405020304" pitchFamily="18" charset="0"/>
                <a:cs typeface="Times New Roman" panose="02020603050405020304" pitchFamily="18" charset="0"/>
              </a:rPr>
              <a:t>Rozhledů</a:t>
            </a:r>
            <a:r>
              <a:rPr lang="cs-CZ" sz="2800" b="1" dirty="0">
                <a:latin typeface="Times New Roman" panose="02020603050405020304" pitchFamily="18" charset="0"/>
                <a:cs typeface="Times New Roman" panose="02020603050405020304" pitchFamily="18" charset="0"/>
              </a:rPr>
              <a:t> 1896)</a:t>
            </a:r>
          </a:p>
        </p:txBody>
      </p:sp>
      <p:sp>
        <p:nvSpPr>
          <p:cNvPr id="3" name="Zástupný symbol pro obsah 2"/>
          <p:cNvSpPr>
            <a:spLocks noGrp="1"/>
          </p:cNvSpPr>
          <p:nvPr>
            <p:ph idx="1"/>
          </p:nvPr>
        </p:nvSpPr>
        <p:spPr>
          <a:xfrm>
            <a:off x="175847" y="1043354"/>
            <a:ext cx="11570676" cy="5474677"/>
          </a:xfrm>
        </p:spPr>
        <p:txBody>
          <a:bodyPr>
            <a:normAutofit fontScale="85000" lnSpcReduction="20000"/>
          </a:bodyPr>
          <a:lstStyle/>
          <a:p>
            <a:pPr algn="just"/>
            <a:r>
              <a:rPr lang="cs-CZ" dirty="0">
                <a:latin typeface="Times New Roman" panose="02020603050405020304" pitchFamily="18" charset="0"/>
                <a:cs typeface="Times New Roman" panose="02020603050405020304" pitchFamily="18" charset="0"/>
              </a:rPr>
              <a:t>Chceme v kritice to, zač jsme bojovali a co jsme si vybojovali: </a:t>
            </a:r>
            <a:r>
              <a:rPr lang="cs-CZ" b="1" dirty="0">
                <a:latin typeface="Times New Roman" panose="02020603050405020304" pitchFamily="18" charset="0"/>
                <a:cs typeface="Times New Roman" panose="02020603050405020304" pitchFamily="18" charset="0"/>
              </a:rPr>
              <a:t>míti své přesvědčení, volnost slova, bezohlednost.</a:t>
            </a:r>
            <a:r>
              <a:rPr lang="cs-CZ" dirty="0">
                <a:latin typeface="Times New Roman" panose="02020603050405020304" pitchFamily="18" charset="0"/>
                <a:cs typeface="Times New Roman" panose="02020603050405020304" pitchFamily="18" charset="0"/>
              </a:rPr>
              <a:t> Kritická činnost jest prací tvůrčí, uměleckou, vědeckou, samostatným literárním žánrem, rovnocenným všem ostatním. Chceme </a:t>
            </a:r>
            <a:r>
              <a:rPr lang="cs-CZ" b="1" dirty="0">
                <a:latin typeface="Times New Roman" panose="02020603050405020304" pitchFamily="18" charset="0"/>
                <a:cs typeface="Times New Roman" panose="02020603050405020304" pitchFamily="18" charset="0"/>
              </a:rPr>
              <a:t>individualitu</a:t>
            </a:r>
            <a:r>
              <a:rPr lang="cs-CZ" dirty="0">
                <a:latin typeface="Times New Roman" panose="02020603050405020304" pitchFamily="18" charset="0"/>
                <a:cs typeface="Times New Roman" panose="02020603050405020304" pitchFamily="18" charset="0"/>
              </a:rPr>
              <a:t>, chceme ji v </a:t>
            </a:r>
            <a:r>
              <a:rPr lang="cs-CZ" b="1" dirty="0">
                <a:latin typeface="Times New Roman" panose="02020603050405020304" pitchFamily="18" charset="0"/>
                <a:cs typeface="Times New Roman" panose="02020603050405020304" pitchFamily="18" charset="0"/>
              </a:rPr>
              <a:t>kritice</a:t>
            </a:r>
            <a:r>
              <a:rPr lang="cs-CZ" dirty="0">
                <a:latin typeface="Times New Roman" panose="02020603050405020304" pitchFamily="18" charset="0"/>
                <a:cs typeface="Times New Roman" panose="02020603050405020304" pitchFamily="18" charset="0"/>
              </a:rPr>
              <a:t>, v </a:t>
            </a:r>
            <a:r>
              <a:rPr lang="cs-CZ" b="1" dirty="0">
                <a:latin typeface="Times New Roman" panose="02020603050405020304" pitchFamily="18" charset="0"/>
                <a:cs typeface="Times New Roman" panose="02020603050405020304" pitchFamily="18" charset="0"/>
              </a:rPr>
              <a:t>umění</a:t>
            </a:r>
            <a:r>
              <a:rPr lang="cs-CZ" dirty="0">
                <a:latin typeface="Times New Roman" panose="02020603050405020304" pitchFamily="18" charset="0"/>
                <a:cs typeface="Times New Roman" panose="02020603050405020304" pitchFamily="18" charset="0"/>
              </a:rPr>
              <a:t>. Umělce chceme, ne echa cizích tónů, ne eklektiky, ne diletanty. Nevážíme si pestrobarevného látání přejatých myšlenek a forem, zrýmovaných politických programů, imitací národních písní, veršovaných folkloristických tretek, šedivého </a:t>
            </a:r>
            <a:r>
              <a:rPr lang="cs-CZ" dirty="0" err="1">
                <a:latin typeface="Times New Roman" panose="02020603050405020304" pitchFamily="18" charset="0"/>
                <a:cs typeface="Times New Roman" panose="02020603050405020304" pitchFamily="18" charset="0"/>
              </a:rPr>
              <a:t>fangličkářství</a:t>
            </a:r>
            <a:r>
              <a:rPr lang="cs-CZ" dirty="0">
                <a:latin typeface="Times New Roman" panose="02020603050405020304" pitchFamily="18" charset="0"/>
                <a:cs typeface="Times New Roman" panose="02020603050405020304" pitchFamily="18" charset="0"/>
              </a:rPr>
              <a:t>, realistické ploché objektivnosti. </a:t>
            </a:r>
          </a:p>
          <a:p>
            <a:pPr algn="just"/>
            <a:r>
              <a:rPr lang="cs-CZ" b="1" dirty="0">
                <a:latin typeface="Times New Roman" panose="02020603050405020304" pitchFamily="18" charset="0"/>
                <a:cs typeface="Times New Roman" panose="02020603050405020304" pitchFamily="18" charset="0"/>
              </a:rPr>
              <a:t>Individualita nade vše, žitím kypící a život tvořící</a:t>
            </a:r>
            <a:r>
              <a:rPr lang="cs-CZ" dirty="0">
                <a:latin typeface="Times New Roman" panose="02020603050405020304" pitchFamily="18" charset="0"/>
                <a:cs typeface="Times New Roman" panose="02020603050405020304" pitchFamily="18" charset="0"/>
              </a:rPr>
              <a:t>. Dnes, kdy estetika našla útulku jen v učebnicích středních škol, kdy boje o účelnost v umění jsou směšným přežitkem, kdy všechno staré padá do rumů a počíná se svět nový, žádáme od umělce: Buď svým a buď to ty! Neakcentujeme nikterak českost: Buď </a:t>
            </a:r>
            <a:r>
              <a:rPr lang="cs-CZ" dirty="0" err="1">
                <a:latin typeface="Times New Roman" panose="02020603050405020304" pitchFamily="18" charset="0"/>
                <a:cs typeface="Times New Roman" panose="02020603050405020304" pitchFamily="18" charset="0"/>
              </a:rPr>
              <a:t>svý</a:t>
            </a:r>
            <a:r>
              <a:rPr lang="cs-CZ" dirty="0">
                <a:latin typeface="Times New Roman" panose="02020603050405020304" pitchFamily="18" charset="0"/>
                <a:cs typeface="Times New Roman" panose="02020603050405020304" pitchFamily="18" charset="0"/>
              </a:rPr>
              <a:t> a budeš český. Mánes, Smetana, Neruda, tito nyní čistě čeští umělci par </a:t>
            </a:r>
            <a:r>
              <a:rPr lang="cs-CZ" dirty="0" err="1">
                <a:latin typeface="Times New Roman" panose="02020603050405020304" pitchFamily="18" charset="0"/>
                <a:cs typeface="Times New Roman" panose="02020603050405020304" pitchFamily="18" charset="0"/>
              </a:rPr>
              <a:t>excelanc</a:t>
            </a:r>
            <a:r>
              <a:rPr lang="cs-CZ" dirty="0">
                <a:latin typeface="Times New Roman" panose="02020603050405020304" pitchFamily="18" charset="0"/>
                <a:cs typeface="Times New Roman" panose="02020603050405020304" pitchFamily="18" charset="0"/>
              </a:rPr>
              <a:t>, platili celou polovici života za </a:t>
            </a:r>
            <a:r>
              <a:rPr lang="cs-CZ" dirty="0" err="1">
                <a:latin typeface="Times New Roman" panose="02020603050405020304" pitchFamily="18" charset="0"/>
                <a:cs typeface="Times New Roman" panose="02020603050405020304" pitchFamily="18" charset="0"/>
              </a:rPr>
              <a:t>cizácky</a:t>
            </a:r>
            <a:r>
              <a:rPr lang="cs-CZ" dirty="0">
                <a:latin typeface="Times New Roman" panose="02020603050405020304" pitchFamily="18" charset="0"/>
                <a:cs typeface="Times New Roman" panose="02020603050405020304" pitchFamily="18" charset="0"/>
              </a:rPr>
              <a:t> se vyjadřující. Neznáme národnostních map. Chceme umění, jež není předmětem luxusu a nepodléhá měnivým vrtochům liberální módy. </a:t>
            </a:r>
            <a:r>
              <a:rPr lang="cs-CZ" b="1" dirty="0">
                <a:latin typeface="Times New Roman" panose="02020603050405020304" pitchFamily="18" charset="0"/>
                <a:cs typeface="Times New Roman" panose="02020603050405020304" pitchFamily="18" charset="0"/>
              </a:rPr>
              <a:t>Naše moderní není to, co je právě v módě: předevčírem realismus, včera naturalismus, dnes symbolismus, dekadence, zítra satanismus, okultismus, </a:t>
            </a:r>
            <a:r>
              <a:rPr lang="cs-CZ" dirty="0">
                <a:latin typeface="Times New Roman" panose="02020603050405020304" pitchFamily="18" charset="0"/>
                <a:cs typeface="Times New Roman" panose="02020603050405020304" pitchFamily="18" charset="0"/>
              </a:rPr>
              <a:t>ta efemérní hesla, jež nivelizují a uniformují vždy na několik měsíců v řadu literárních děl a po nich se opičí literární </a:t>
            </a:r>
            <a:r>
              <a:rPr lang="cs-CZ" dirty="0" err="1">
                <a:latin typeface="Times New Roman" panose="02020603050405020304" pitchFamily="18" charset="0"/>
                <a:cs typeface="Times New Roman" panose="02020603050405020304" pitchFamily="18" charset="0"/>
              </a:rPr>
              <a:t>gigrlata</a:t>
            </a:r>
            <a:r>
              <a:rPr lang="cs-CZ" dirty="0">
                <a:latin typeface="Times New Roman" panose="02020603050405020304" pitchFamily="18" charset="0"/>
                <a:cs typeface="Times New Roman" panose="02020603050405020304" pitchFamily="18" charset="0"/>
              </a:rPr>
              <a:t>. </a:t>
            </a:r>
          </a:p>
          <a:p>
            <a:pPr algn="just"/>
            <a:r>
              <a:rPr lang="cs-CZ" dirty="0">
                <a:latin typeface="Times New Roman" panose="02020603050405020304" pitchFamily="18" charset="0"/>
                <a:cs typeface="Times New Roman" panose="02020603050405020304" pitchFamily="18" charset="0"/>
              </a:rPr>
              <a:t>Podepsáni: J. V. Krejčí, F. X. Šalda, J. </a:t>
            </a:r>
            <a:r>
              <a:rPr lang="cs-CZ" dirty="0" err="1">
                <a:latin typeface="Times New Roman" panose="02020603050405020304" pitchFamily="18" charset="0"/>
                <a:cs typeface="Times New Roman" panose="02020603050405020304" pitchFamily="18" charset="0"/>
              </a:rPr>
              <a:t>Třebický</a:t>
            </a:r>
            <a:r>
              <a:rPr lang="cs-CZ" dirty="0">
                <a:latin typeface="Times New Roman" panose="02020603050405020304" pitchFamily="18" charset="0"/>
                <a:cs typeface="Times New Roman" panose="02020603050405020304" pitchFamily="18" charset="0"/>
              </a:rPr>
              <a:t>, O. Březina, J. S. </a:t>
            </a:r>
            <a:r>
              <a:rPr lang="cs-CZ" dirty="0" err="1">
                <a:latin typeface="Times New Roman" panose="02020603050405020304" pitchFamily="18" charset="0"/>
                <a:cs typeface="Times New Roman" panose="02020603050405020304" pitchFamily="18" charset="0"/>
              </a:rPr>
              <a:t>Machar</a:t>
            </a:r>
            <a:r>
              <a:rPr lang="cs-CZ" dirty="0">
                <a:latin typeface="Times New Roman" panose="02020603050405020304" pitchFamily="18" charset="0"/>
                <a:cs typeface="Times New Roman" panose="02020603050405020304" pitchFamily="18" charset="0"/>
              </a:rPr>
              <a:t>, V. Mrštík, A. Sova, K. </a:t>
            </a:r>
            <a:r>
              <a:rPr lang="cs-CZ" dirty="0" err="1">
                <a:latin typeface="Times New Roman" panose="02020603050405020304" pitchFamily="18" charset="0"/>
                <a:cs typeface="Times New Roman" panose="02020603050405020304" pitchFamily="18" charset="0"/>
              </a:rPr>
              <a:t>Šlejhar</a:t>
            </a:r>
            <a:r>
              <a:rPr lang="cs-CZ" dirty="0">
                <a:latin typeface="Times New Roman" panose="02020603050405020304" pitchFamily="18" charset="0"/>
                <a:cs typeface="Times New Roman" panose="02020603050405020304" pitchFamily="18" charset="0"/>
              </a:rPr>
              <a:t>, V. Choc, K. </a:t>
            </a:r>
            <a:r>
              <a:rPr lang="cs-CZ" dirty="0" err="1">
                <a:latin typeface="Times New Roman" panose="02020603050405020304" pitchFamily="18" charset="0"/>
                <a:cs typeface="Times New Roman" panose="02020603050405020304" pitchFamily="18" charset="0"/>
              </a:rPr>
              <a:t>Körner</a:t>
            </a:r>
            <a:r>
              <a:rPr lang="cs-CZ" dirty="0">
                <a:latin typeface="Times New Roman" panose="02020603050405020304" pitchFamily="18" charset="0"/>
                <a:cs typeface="Times New Roman" panose="02020603050405020304" pitchFamily="18" charset="0"/>
              </a:rPr>
              <a:t>, J. </a:t>
            </a:r>
            <a:r>
              <a:rPr lang="cs-CZ" dirty="0" err="1">
                <a:latin typeface="Times New Roman" panose="02020603050405020304" pitchFamily="18" charset="0"/>
                <a:cs typeface="Times New Roman" panose="02020603050405020304" pitchFamily="18" charset="0"/>
              </a:rPr>
              <a:t>Pelcl</a:t>
            </a:r>
            <a:r>
              <a:rPr lang="cs-CZ" dirty="0">
                <a:latin typeface="Times New Roman" panose="02020603050405020304" pitchFamily="18" charset="0"/>
                <a:cs typeface="Times New Roman" panose="02020603050405020304" pitchFamily="18" charset="0"/>
              </a:rPr>
              <a:t>, Fr. Soukup.</a:t>
            </a:r>
          </a:p>
        </p:txBody>
      </p:sp>
    </p:spTree>
    <p:extLst>
      <p:ext uri="{BB962C8B-B14F-4D97-AF65-F5344CB8AC3E}">
        <p14:creationId xmlns:p14="http://schemas.microsoft.com/office/powerpoint/2010/main" val="389957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8FFD52A-6E5D-4295-94A1-EFD103913B6C}"/>
              </a:ext>
            </a:extLst>
          </p:cNvPr>
          <p:cNvPicPr>
            <a:picLocks noChangeAspect="1"/>
          </p:cNvPicPr>
          <p:nvPr/>
        </p:nvPicPr>
        <p:blipFill>
          <a:blip r:embed="rId2"/>
          <a:stretch>
            <a:fillRect/>
          </a:stretch>
        </p:blipFill>
        <p:spPr>
          <a:xfrm>
            <a:off x="1687195" y="421005"/>
            <a:ext cx="7943850" cy="5467350"/>
          </a:xfrm>
          <a:prstGeom prst="rect">
            <a:avLst/>
          </a:prstGeom>
        </p:spPr>
      </p:pic>
      <p:sp>
        <p:nvSpPr>
          <p:cNvPr id="4" name="TextovéPole 3">
            <a:extLst>
              <a:ext uri="{FF2B5EF4-FFF2-40B4-BE49-F238E27FC236}">
                <a16:creationId xmlns:a16="http://schemas.microsoft.com/office/drawing/2014/main" id="{6FDF67D7-FB72-4C91-B065-9398F42A37AB}"/>
              </a:ext>
            </a:extLst>
          </p:cNvPr>
          <p:cNvSpPr txBox="1"/>
          <p:nvPr/>
        </p:nvSpPr>
        <p:spPr>
          <a:xfrm>
            <a:off x="4175760" y="6142355"/>
            <a:ext cx="7376160" cy="369332"/>
          </a:xfrm>
          <a:prstGeom prst="rect">
            <a:avLst/>
          </a:prstGeom>
          <a:noFill/>
        </p:spPr>
        <p:txBody>
          <a:bodyPr wrap="square" rtlCol="0">
            <a:spAutoFit/>
          </a:bodyPr>
          <a:lstStyle/>
          <a:p>
            <a:r>
              <a:rPr lang="cs-CZ" dirty="0"/>
              <a:t>Karel Kamínek: Reformní pokusy moderního jeviště, </a:t>
            </a:r>
            <a:r>
              <a:rPr lang="cs-CZ" i="1" dirty="0"/>
              <a:t>Rozhledy</a:t>
            </a:r>
            <a:r>
              <a:rPr lang="cs-CZ" dirty="0"/>
              <a:t>, 1. 7. 1897</a:t>
            </a:r>
          </a:p>
        </p:txBody>
      </p:sp>
    </p:spTree>
    <p:extLst>
      <p:ext uri="{BB962C8B-B14F-4D97-AF65-F5344CB8AC3E}">
        <p14:creationId xmlns:p14="http://schemas.microsoft.com/office/powerpoint/2010/main" val="79600063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12383</TotalTime>
  <Words>1230</Words>
  <Application>Microsoft Office PowerPoint</Application>
  <PresentationFormat>Širokoúhlá obrazovka</PresentationFormat>
  <Paragraphs>61</Paragraphs>
  <Slides>12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Arial</vt:lpstr>
      <vt:lpstr>Calibri</vt:lpstr>
      <vt:lpstr>Calibri Light</vt:lpstr>
      <vt:lpstr>Times New Roman</vt:lpstr>
      <vt:lpstr>Motiv Office</vt:lpstr>
      <vt:lpstr>Moderna</vt:lpstr>
      <vt:lpstr>„Potřebujeme nové formy. Nové formy potřebujeme, a když nejsou, tak radši nepotřebujeme vůbec nic.“   (Treplev; A. P. Čechov: Racek, 1895)</vt:lpstr>
      <vt:lpstr>Josef Čapek: „Krása moderní výtvarné formy“ (1913):   „Autonomnost či umělost moderní formy je prvořadý požadavek nového úsilí, neboť jež v samotné povaze moderního umění leží, že hledá svou povahovou původnost a že ji chce uchopit jako nejnadřazenější a vedoucí tvárný princip. To děje se cestou důslednosti, experimentálnosti a vědomého „pěstování“ formy; nad nezformovanost přírody a syrovou dynamičnost vnitřních citů staví umělec něco absolutnějšího, co je duchové: artificietnost či umělost formy.“  </vt:lpstr>
      <vt:lpstr>Prezentace aplikace PowerPoint</vt:lpstr>
      <vt:lpstr>Pojem „moderna“</vt:lpstr>
      <vt:lpstr>Filozofické vlivy na vznik moderny  (Nietzsche, Freud, Weininger)</vt:lpstr>
      <vt:lpstr>1895</vt:lpstr>
      <vt:lpstr>Manifest české moderny (napsán 1895, publikován v 1. čísle Rozhledů 1896)</vt:lpstr>
      <vt:lpstr>Prezentace aplikace PowerPoint</vt:lpstr>
      <vt:lpstr>Intimní volné jeviště (1896-1899)</vt:lpstr>
      <vt:lpstr>Literatura k období moderny</vt:lpstr>
      <vt:lpstr>Online zdroje / databáze</vt:lpstr>
    </vt:vector>
  </TitlesOfParts>
  <Company>FFMU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Moderna</dc:title>
  <dc:creator>User</dc:creator>
  <cp:lastModifiedBy>Iva Mikulová</cp:lastModifiedBy>
  <cp:revision>43</cp:revision>
  <dcterms:created xsi:type="dcterms:W3CDTF">2019-02-08T16:48:34Z</dcterms:created>
  <dcterms:modified xsi:type="dcterms:W3CDTF">2022-02-16T07:55:43Z</dcterms:modified>
</cp:coreProperties>
</file>