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52C9F-34DA-9246-85F0-9063662A9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C79F16-38C5-2C42-9D9E-FF57AFC5B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500617-3E87-7F44-BC25-0D20EE0B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1D528F-8D39-8143-A5E7-F1C68AB9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30EF2-393F-5F45-8512-9A7214EF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8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975AB-8DD8-9E42-80D2-5D5855DF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0D0486-FEFC-7040-8AAE-86F0C2A0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8AD90A-BDB9-4E4F-9CEF-1DE4E7A0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53E9CE-BAD3-E448-8D43-E98DF839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26FFB4-1FCD-AC4E-B3B0-F6808D31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93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A444F8-A325-B342-898C-253CDB838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F3EF86-66BD-4F4F-8C3C-B4C106E78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D25218-E8B9-3449-870A-32BC5E74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B2222A-164C-724C-ABCF-14495105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0C27B6-3550-6E46-B788-A646276E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6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27F74-D0DB-7E40-A06A-064727D1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24EF9-73E6-9F46-B7CD-F814D0C4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427CC2-C40A-8641-B75C-6BDDDA13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414BB5-91E8-5644-B979-24B84722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1499D-2250-744F-9AC5-7B59AFF2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05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363DA-841F-FB44-816F-E1EFD5B9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9C3712-368D-9E4E-8479-6A81B379C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83959-5A03-7D40-A9AF-26BD2650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BF27D-F79A-C548-BB81-C8D0B99E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E291B-7C72-0242-A4EA-F73B8125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32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A0F2F-2559-194F-853E-390A1916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9F58D-8C02-1D4F-B174-22AC36788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DC27E-120A-8B42-84BA-A8AF0D7BC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813F81-5FEE-A948-86F0-DDD9B138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103E82-F26E-7E49-8B87-97057F1A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4C9168-0643-A945-8A69-2D87CAF1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0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0740C-F317-FC4D-9BC4-11B01886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EAAA8B-DB9E-8141-AE6B-BD52BD60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77E8B2-49F4-0742-A367-6750B9D63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92C169-F8F5-5E46-B58E-3E8432B42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83CD42-8125-0A43-89E1-307C0B0F9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682510-CD2C-594A-9D7D-86EF8EFF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657F08-262D-814A-94C0-2C8EC3DD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6CD77E-7F3D-DB49-BAD2-406777EE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03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65539-AB15-4C42-8894-1F5C568F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3525E4-37E2-4043-8460-1DCDB09C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86755A-3023-1B44-9266-62A57D40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B4D91C-626C-AF48-9A42-305CF7D6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93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996434-44E5-4248-9A71-29AE76CB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C82C91-F544-B242-B827-2AA367F1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902439-5F0B-AC44-94DC-5D1F11E8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4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4588A-DEAE-D34D-B644-5A4757B4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E573D-533E-A44A-AC1B-05CC1B66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53F819-0252-1C45-8623-237EE83F6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B17463-939C-E544-847B-434D249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F59B85-6C69-B446-9E2C-E5D28A2A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D5E572-5FD0-664D-B902-55C9F1A6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14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9928D-837E-C447-BD09-FF0DD274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96D382-9457-9442-A7E6-3517B32E8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50266-8A26-2745-A681-0572F2AB5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36CD1E-5C92-7043-B68E-98B46F99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5731F5-4D2D-D449-893C-C41FC3ED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F9A23B-7075-0744-8329-27CE45E0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0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186079-E8BF-7F4B-84E7-F52F319D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D7208B-6DE9-DC45-B615-09118734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A5B651-1FFF-5749-B362-5E9ECCBC2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54CA-2A65-164A-8A8C-C8FF9DC342CE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4ED4B8-6892-A84E-A266-BE91E788C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4AA091-C1C7-EB45-B709-F7B3CC3EC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90AA-99B8-8A4C-A2ED-5EDCF9930E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96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soba, malování&#10;&#10;Popis byl vytvořen automaticky">
            <a:extLst>
              <a:ext uri="{FF2B5EF4-FFF2-40B4-BE49-F238E27FC236}">
                <a16:creationId xmlns:a16="http://schemas.microsoft.com/office/drawing/2014/main" id="{FD3DA157-86AA-8948-98B1-6EBCAD039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468" r="1" b="26488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B589A0-5FF7-6F41-933F-A082A24F7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</p:spPr>
        <p:txBody>
          <a:bodyPr>
            <a:normAutofit/>
          </a:bodyPr>
          <a:lstStyle/>
          <a:p>
            <a:pPr algn="l"/>
            <a:r>
              <a:rPr lang="cs-CZ" sz="2000">
                <a:solidFill>
                  <a:srgbClr val="FFFFFF"/>
                </a:solidFill>
              </a:rPr>
              <a:t>W. B. YEATS</a:t>
            </a:r>
          </a:p>
          <a:p>
            <a:pPr algn="l"/>
            <a:r>
              <a:rPr lang="cs-CZ" sz="2000">
                <a:solidFill>
                  <a:srgbClr val="FFFFFF"/>
                </a:solidFill>
              </a:rPr>
              <a:t>1902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7895FC-482C-864B-A976-9C4D34D07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cs-CZ" sz="5400">
                <a:solidFill>
                  <a:srgbClr val="FFFFFF"/>
                </a:solidFill>
              </a:rPr>
              <a:t>CATHLEEN NI HOULIHAN</a:t>
            </a:r>
          </a:p>
        </p:txBody>
      </p:sp>
    </p:spTree>
    <p:extLst>
      <p:ext uri="{BB962C8B-B14F-4D97-AF65-F5344CB8AC3E}">
        <p14:creationId xmlns:p14="http://schemas.microsoft.com/office/powerpoint/2010/main" val="402469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ráva, obloha, exteriér, květina&#10;&#10;Popis byl vytvořen automaticky">
            <a:extLst>
              <a:ext uri="{FF2B5EF4-FFF2-40B4-BE49-F238E27FC236}">
                <a16:creationId xmlns:a16="http://schemas.microsoft.com/office/drawing/2014/main" id="{D72F16D2-A1BB-1D4F-B2F6-225B56EC0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5CFA87-71CF-5443-847C-0E8BBBDD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750B2-7AE5-B047-A00E-3C341E6A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dirty="0" err="1"/>
              <a:t>Doorus</a:t>
            </a:r>
            <a:r>
              <a:rPr lang="cs-CZ" sz="2000" dirty="0"/>
              <a:t> House – léto 1897, Lady Augusta Gregory a W. B. </a:t>
            </a:r>
            <a:r>
              <a:rPr lang="cs-CZ" sz="2000" dirty="0" err="1"/>
              <a:t>Yeats</a:t>
            </a:r>
            <a:r>
              <a:rPr lang="cs-CZ" sz="2000" dirty="0"/>
              <a:t> se setkávají a plánují založení </a:t>
            </a:r>
            <a:r>
              <a:rPr lang="cs-CZ" sz="2000" i="1" dirty="0"/>
              <a:t>Irského literárního divadla – </a:t>
            </a:r>
            <a:r>
              <a:rPr lang="cs-CZ" sz="2000" i="1" dirty="0" err="1"/>
              <a:t>Irish</a:t>
            </a:r>
            <a:r>
              <a:rPr lang="cs-CZ" sz="2000" i="1" dirty="0"/>
              <a:t> </a:t>
            </a:r>
            <a:r>
              <a:rPr lang="cs-CZ" sz="2000" i="1" dirty="0" err="1"/>
              <a:t>Literary</a:t>
            </a:r>
            <a:r>
              <a:rPr lang="cs-CZ" sz="2000" i="1" dirty="0"/>
              <a:t> </a:t>
            </a:r>
            <a:r>
              <a:rPr lang="cs-CZ" sz="2000" i="1" dirty="0" err="1"/>
              <a:t>Theatre</a:t>
            </a:r>
            <a:endParaRPr lang="cs-CZ" sz="2000" i="1" dirty="0"/>
          </a:p>
          <a:p>
            <a:r>
              <a:rPr lang="cs-CZ" sz="2000" dirty="0"/>
              <a:t>Přidávají se k nim Edward </a:t>
            </a:r>
            <a:r>
              <a:rPr lang="cs-CZ" sz="2000" dirty="0" err="1"/>
              <a:t>Martyn</a:t>
            </a:r>
            <a:r>
              <a:rPr lang="cs-CZ" sz="2000" dirty="0"/>
              <a:t> a George </a:t>
            </a:r>
            <a:r>
              <a:rPr lang="cs-CZ" sz="2000" dirty="0" err="1"/>
              <a:t>Moore</a:t>
            </a:r>
            <a:endParaRPr lang="cs-CZ" sz="2000" dirty="0"/>
          </a:p>
          <a:p>
            <a:r>
              <a:rPr lang="cs-CZ" sz="2000" dirty="0"/>
              <a:t>Nacionalismus bez konkrétní nacionalistické skupiny</a:t>
            </a:r>
          </a:p>
          <a:p>
            <a:r>
              <a:rPr lang="cs-CZ" sz="2000" dirty="0"/>
              <a:t>Dublin, 1899-1901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751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C1EB6-692D-014F-B9EA-A4E86E9E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Lady Augusta Gregory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FE0ED3-F8E8-7449-8854-44E0DBD9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Zájem o irský kulturní nacionalismu</a:t>
            </a:r>
          </a:p>
          <a:p>
            <a:r>
              <a:rPr lang="cs-CZ" sz="2000" dirty="0"/>
              <a:t>Plynně hovořila irsky</a:t>
            </a:r>
          </a:p>
          <a:p>
            <a:r>
              <a:rPr lang="cs-CZ" sz="2000" dirty="0"/>
              <a:t>Etnografický rozměr – sbírání lidových příběhů a pohádek v původním jazyce, překladatelská činnost, adaptace pro širší publikum</a:t>
            </a:r>
          </a:p>
          <a:p>
            <a:r>
              <a:rPr lang="cs-CZ" sz="2000" dirty="0"/>
              <a:t>Příklon k divadelní moderně, znalost divadla na kontinentu</a:t>
            </a:r>
          </a:p>
          <a:p>
            <a:endParaRPr lang="cs-CZ" sz="2000" dirty="0"/>
          </a:p>
          <a:p>
            <a:r>
              <a:rPr lang="cs-CZ" sz="2000" dirty="0"/>
              <a:t>Edward </a:t>
            </a:r>
            <a:r>
              <a:rPr lang="cs-CZ" sz="2000" dirty="0" err="1"/>
              <a:t>Martyn</a:t>
            </a:r>
            <a:r>
              <a:rPr lang="cs-CZ" sz="2000" dirty="0"/>
              <a:t> - společně s Arthurem </a:t>
            </a:r>
            <a:r>
              <a:rPr lang="cs-CZ" sz="2000" dirty="0" err="1"/>
              <a:t>Griffithem</a:t>
            </a:r>
            <a:r>
              <a:rPr lang="cs-CZ" sz="2000" dirty="0"/>
              <a:t> a Johnem </a:t>
            </a:r>
            <a:r>
              <a:rPr lang="cs-CZ" sz="2000" dirty="0" err="1"/>
              <a:t>Sweetmanem</a:t>
            </a:r>
            <a:r>
              <a:rPr lang="cs-CZ" sz="2000" dirty="0"/>
              <a:t> založil </a:t>
            </a:r>
            <a:r>
              <a:rPr lang="cs-CZ" sz="2000" dirty="0" err="1"/>
              <a:t>Sinn</a:t>
            </a:r>
            <a:r>
              <a:rPr lang="cs-CZ" sz="2000" dirty="0"/>
              <a:t> </a:t>
            </a:r>
            <a:r>
              <a:rPr lang="cs-CZ" sz="2000" dirty="0" err="1"/>
              <a:t>Fein</a:t>
            </a:r>
            <a:endParaRPr lang="cs-CZ" sz="2000" dirty="0"/>
          </a:p>
          <a:p>
            <a:pPr lvl="1"/>
            <a:r>
              <a:rPr lang="cs-CZ" sz="1600" dirty="0"/>
              <a:t>Víra ve schopnosti divadla (vliv Ibsena)</a:t>
            </a:r>
          </a:p>
          <a:p>
            <a:pPr lvl="1"/>
            <a:endParaRPr lang="cs-CZ" sz="1600" dirty="0"/>
          </a:p>
        </p:txBody>
      </p:sp>
      <p:pic>
        <p:nvPicPr>
          <p:cNvPr id="5" name="Obrázek 4" descr="Obsah obrázku text, osoba, staré, malování&#10;&#10;Popis byl vytvořen automaticky">
            <a:extLst>
              <a:ext uri="{FF2B5EF4-FFF2-40B4-BE49-F238E27FC236}">
                <a16:creationId xmlns:a16="http://schemas.microsoft.com/office/drawing/2014/main" id="{85E54CB9-A767-E440-B974-CA7D6F588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r="1068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89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3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165FE3-ABF6-CE48-B8BA-0A802B51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William Butler Yeats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76E87C49-13E6-A1E0-89CA-D4EEBDCA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Spojován</a:t>
            </a:r>
            <a:r>
              <a:rPr lang="en-US" sz="2000" dirty="0"/>
              <a:t> s </a:t>
            </a:r>
            <a:r>
              <a:rPr lang="en-US" sz="2000" dirty="0" err="1"/>
              <a:t>tzv</a:t>
            </a:r>
            <a:r>
              <a:rPr lang="en-US" sz="2000" dirty="0"/>
              <a:t>. </a:t>
            </a:r>
            <a:r>
              <a:rPr lang="en-US" sz="2000" dirty="0" err="1"/>
              <a:t>Irským</a:t>
            </a:r>
            <a:r>
              <a:rPr lang="en-US" sz="2000" dirty="0"/>
              <a:t> </a:t>
            </a:r>
            <a:r>
              <a:rPr lang="en-US" sz="2000" dirty="0" err="1"/>
              <a:t>národním</a:t>
            </a:r>
            <a:r>
              <a:rPr lang="en-US" sz="2000" dirty="0"/>
              <a:t> </a:t>
            </a:r>
            <a:r>
              <a:rPr lang="en-US" sz="2000" dirty="0" err="1"/>
              <a:t>obrozením</a:t>
            </a:r>
            <a:r>
              <a:rPr lang="en-US" sz="2000" dirty="0"/>
              <a:t> (Irish National Revival)</a:t>
            </a:r>
          </a:p>
          <a:p>
            <a:r>
              <a:rPr lang="en-US" sz="2000" dirty="0" err="1"/>
              <a:t>Básník</a:t>
            </a:r>
            <a:r>
              <a:rPr lang="en-US" sz="2000" dirty="0"/>
              <a:t>, ale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počátku</a:t>
            </a:r>
            <a:r>
              <a:rPr lang="en-US" sz="2000" dirty="0"/>
              <a:t> </a:t>
            </a:r>
            <a:r>
              <a:rPr lang="en-US" sz="2000" dirty="0" err="1"/>
              <a:t>kariéry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dramatik</a:t>
            </a:r>
            <a:endParaRPr lang="en-US" sz="2000" dirty="0"/>
          </a:p>
          <a:p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zakladatelů</a:t>
            </a:r>
            <a:r>
              <a:rPr lang="en-US" sz="2000" dirty="0"/>
              <a:t> </a:t>
            </a:r>
            <a:r>
              <a:rPr lang="en-US" sz="2000" dirty="0" err="1"/>
              <a:t>Národní</a:t>
            </a:r>
            <a:r>
              <a:rPr lang="en-US" sz="2000" dirty="0"/>
              <a:t> </a:t>
            </a:r>
            <a:r>
              <a:rPr lang="en-US" sz="2000" dirty="0" err="1"/>
              <a:t>literární</a:t>
            </a:r>
            <a:r>
              <a:rPr lang="en-US" sz="2000" dirty="0"/>
              <a:t> </a:t>
            </a:r>
            <a:r>
              <a:rPr lang="en-US" sz="2000" dirty="0" err="1"/>
              <a:t>společnosti</a:t>
            </a:r>
            <a:r>
              <a:rPr lang="en-US" sz="2000" dirty="0"/>
              <a:t> (1892)</a:t>
            </a:r>
          </a:p>
          <a:p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sezóna</a:t>
            </a:r>
            <a:r>
              <a:rPr lang="en-US" sz="2000" dirty="0"/>
              <a:t> ILT, 1899: </a:t>
            </a:r>
          </a:p>
          <a:p>
            <a:pPr lvl="1"/>
            <a:r>
              <a:rPr lang="en-US" sz="1600" i="1" dirty="0" err="1"/>
              <a:t>Vévodkyně</a:t>
            </a:r>
            <a:r>
              <a:rPr lang="en-US" sz="1600" i="1" dirty="0"/>
              <a:t> Cathleen – Countess Cathleen</a:t>
            </a:r>
          </a:p>
          <a:p>
            <a:pPr lvl="2"/>
            <a:r>
              <a:rPr lang="en-US" sz="1200" dirty="0" err="1"/>
              <a:t>Lidová</a:t>
            </a:r>
            <a:r>
              <a:rPr lang="en-US" sz="1200" dirty="0"/>
              <a:t> </a:t>
            </a:r>
            <a:r>
              <a:rPr lang="en-US" sz="1200" dirty="0" err="1"/>
              <a:t>hra</a:t>
            </a:r>
            <a:r>
              <a:rPr lang="en-US" sz="1200" dirty="0"/>
              <a:t> z </a:t>
            </a:r>
            <a:r>
              <a:rPr lang="en-US" sz="1200" dirty="0" err="1"/>
              <a:t>období</a:t>
            </a:r>
            <a:r>
              <a:rPr lang="en-US" sz="1200" dirty="0"/>
              <a:t> </a:t>
            </a:r>
            <a:r>
              <a:rPr lang="en-US" sz="1200" dirty="0" err="1"/>
              <a:t>hladomoru</a:t>
            </a:r>
            <a:endParaRPr lang="en-US" sz="1200" dirty="0"/>
          </a:p>
          <a:p>
            <a:pPr lvl="2"/>
            <a:r>
              <a:rPr lang="en-US" sz="1200" dirty="0"/>
              <a:t>Kritika </a:t>
            </a:r>
            <a:r>
              <a:rPr lang="en-US" sz="1200" dirty="0" err="1"/>
              <a:t>stereotypizace</a:t>
            </a:r>
            <a:endParaRPr lang="en-US" sz="1200" dirty="0"/>
          </a:p>
          <a:p>
            <a:pPr lvl="2"/>
            <a:endParaRPr lang="en-US" sz="1000" dirty="0"/>
          </a:p>
          <a:p>
            <a:r>
              <a:rPr lang="en-US" sz="2000" dirty="0" err="1"/>
              <a:t>Třetí</a:t>
            </a:r>
            <a:r>
              <a:rPr lang="en-US" sz="2000" dirty="0"/>
              <a:t> </a:t>
            </a:r>
            <a:r>
              <a:rPr lang="en-US" sz="2000" dirty="0" err="1"/>
              <a:t>sezóna</a:t>
            </a:r>
            <a:r>
              <a:rPr lang="en-US" sz="2000" dirty="0"/>
              <a:t>, 1901: </a:t>
            </a:r>
          </a:p>
          <a:p>
            <a:pPr lvl="1"/>
            <a:r>
              <a:rPr lang="en-US" sz="1600" dirty="0"/>
              <a:t>S G. </a:t>
            </a:r>
            <a:r>
              <a:rPr lang="en-US" sz="1600" dirty="0" err="1"/>
              <a:t>Moorem</a:t>
            </a:r>
            <a:r>
              <a:rPr lang="en-US" sz="1600" dirty="0"/>
              <a:t>, </a:t>
            </a:r>
            <a:r>
              <a:rPr lang="en-US" sz="1600" i="1" dirty="0"/>
              <a:t>Diarmuid and </a:t>
            </a:r>
            <a:r>
              <a:rPr lang="en-US" sz="1600" i="1" dirty="0" err="1"/>
              <a:t>Grania</a:t>
            </a:r>
            <a:endParaRPr lang="en-US" sz="1600" i="1" dirty="0"/>
          </a:p>
          <a:p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autoři</a:t>
            </a:r>
            <a:r>
              <a:rPr lang="en-US" sz="2000" dirty="0"/>
              <a:t> E. Martyn (</a:t>
            </a:r>
            <a:r>
              <a:rPr lang="en-US" sz="2000" i="1" dirty="0"/>
              <a:t>The Heather Field</a:t>
            </a:r>
            <a:r>
              <a:rPr lang="en-US" sz="2000" dirty="0"/>
              <a:t>), Alice Milligan (</a:t>
            </a:r>
            <a:r>
              <a:rPr lang="en-US" sz="2000" i="1" dirty="0"/>
              <a:t>The Last Feast of the Fianna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C838A77E-5C80-8546-8CF5-11CBDF0BE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1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975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budova, exteriér, silnice, obloha&#10;&#10;Popis byl vytvořen automaticky">
            <a:extLst>
              <a:ext uri="{FF2B5EF4-FFF2-40B4-BE49-F238E27FC236}">
                <a16:creationId xmlns:a16="http://schemas.microsoft.com/office/drawing/2014/main" id="{54AF2F94-8C9B-F947-9E7F-21ADE6376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7D811C-103B-4648-B577-4CCB0192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cs-CZ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3696F-5F1B-CD4F-AC3D-EBFF8FED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r>
              <a:rPr lang="cs-CZ" sz="1700" dirty="0"/>
              <a:t>Potřeba irských herců, textů a námětů</a:t>
            </a:r>
          </a:p>
          <a:p>
            <a:r>
              <a:rPr lang="cs-CZ" sz="1700" dirty="0"/>
              <a:t>William (</a:t>
            </a:r>
            <a:r>
              <a:rPr lang="cs-CZ" sz="1700" dirty="0" err="1"/>
              <a:t>Willie</a:t>
            </a:r>
            <a:r>
              <a:rPr lang="cs-CZ" sz="1700" dirty="0"/>
              <a:t>) a Frank </a:t>
            </a:r>
            <a:r>
              <a:rPr lang="cs-CZ" sz="1700" dirty="0" err="1"/>
              <a:t>Fay</a:t>
            </a:r>
            <a:r>
              <a:rPr lang="cs-CZ" sz="1700" dirty="0"/>
              <a:t> – </a:t>
            </a:r>
            <a:r>
              <a:rPr lang="cs-CZ" sz="1700" dirty="0" err="1"/>
              <a:t>Irish</a:t>
            </a:r>
            <a:r>
              <a:rPr lang="cs-CZ" sz="1700" dirty="0"/>
              <a:t> </a:t>
            </a:r>
            <a:r>
              <a:rPr lang="cs-CZ" sz="1700" dirty="0" err="1"/>
              <a:t>National</a:t>
            </a:r>
            <a:r>
              <a:rPr lang="cs-CZ" sz="1700" dirty="0"/>
              <a:t> </a:t>
            </a:r>
            <a:r>
              <a:rPr lang="cs-CZ" sz="1700" dirty="0" err="1"/>
              <a:t>Dramatic</a:t>
            </a:r>
            <a:r>
              <a:rPr lang="cs-CZ" sz="1700" dirty="0"/>
              <a:t> </a:t>
            </a:r>
            <a:r>
              <a:rPr lang="cs-CZ" sz="1700" dirty="0" err="1"/>
              <a:t>Company</a:t>
            </a:r>
            <a:endParaRPr lang="cs-CZ" sz="1700" dirty="0"/>
          </a:p>
          <a:p>
            <a:r>
              <a:rPr lang="cs-CZ" sz="1700" dirty="0"/>
              <a:t>Souhlas s uvedením mýtického dramatu </a:t>
            </a:r>
            <a:r>
              <a:rPr lang="cs-CZ" sz="1700" i="1" dirty="0" err="1"/>
              <a:t>Deirdre</a:t>
            </a:r>
            <a:r>
              <a:rPr lang="cs-CZ" sz="1700" i="1" dirty="0"/>
              <a:t> </a:t>
            </a:r>
            <a:r>
              <a:rPr lang="cs-CZ" sz="1700" dirty="0"/>
              <a:t>George Russella (</a:t>
            </a:r>
            <a:r>
              <a:rPr lang="cs-CZ" sz="1700" dirty="0" err="1"/>
              <a:t>Æ</a:t>
            </a:r>
            <a:r>
              <a:rPr lang="cs-CZ" sz="1700" dirty="0"/>
              <a:t>) a </a:t>
            </a:r>
            <a:r>
              <a:rPr lang="cs-CZ" sz="1700" dirty="0" err="1"/>
              <a:t>Yeatsovou</a:t>
            </a:r>
            <a:r>
              <a:rPr lang="cs-CZ" sz="1700" dirty="0"/>
              <a:t> jednoaktovkou </a:t>
            </a:r>
            <a:r>
              <a:rPr lang="cs-CZ" sz="1700" i="1" dirty="0" err="1"/>
              <a:t>Cathleen</a:t>
            </a:r>
            <a:r>
              <a:rPr lang="cs-CZ" sz="1700" i="1" dirty="0"/>
              <a:t> ni </a:t>
            </a:r>
            <a:r>
              <a:rPr lang="cs-CZ" sz="1700" i="1" dirty="0" err="1"/>
              <a:t>Houlihan</a:t>
            </a:r>
            <a:endParaRPr lang="cs-CZ" sz="1700" i="1" dirty="0"/>
          </a:p>
          <a:p>
            <a:pPr lvl="1"/>
            <a:r>
              <a:rPr lang="cs-CZ" sz="1700" dirty="0"/>
              <a:t>Tragická hrdinka tzv. Ulsterského cyklu</a:t>
            </a:r>
          </a:p>
          <a:p>
            <a:pPr lvl="1"/>
            <a:r>
              <a:rPr lang="cs-CZ" sz="1700" dirty="0"/>
              <a:t>Uvedeno v </a:t>
            </a:r>
            <a:r>
              <a:rPr lang="cs-CZ" sz="1700" dirty="0" err="1"/>
              <a:t>Antient</a:t>
            </a:r>
            <a:r>
              <a:rPr lang="cs-CZ" sz="1700" dirty="0"/>
              <a:t> Concert </a:t>
            </a:r>
            <a:r>
              <a:rPr lang="cs-CZ" sz="1700" dirty="0" err="1"/>
              <a:t>Rooms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48695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taré, pózování&#10;&#10;Popis byl vytvořen automaticky">
            <a:extLst>
              <a:ext uri="{FF2B5EF4-FFF2-40B4-BE49-F238E27FC236}">
                <a16:creationId xmlns:a16="http://schemas.microsoft.com/office/drawing/2014/main" id="{0BB2CC4A-A339-5B44-987D-E1F3D0E46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28" b="380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8BAB7F-8BB5-D944-8927-6615A893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cs-CZ" sz="3600"/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EBF12F-4A76-8272-EEBD-E167F555A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Povstání</a:t>
            </a:r>
            <a:r>
              <a:rPr lang="en-US" sz="1800" dirty="0"/>
              <a:t> </a:t>
            </a:r>
            <a:r>
              <a:rPr lang="en-US" sz="1800" dirty="0" err="1"/>
              <a:t>roku</a:t>
            </a:r>
            <a:r>
              <a:rPr lang="en-US" sz="1800" dirty="0"/>
              <a:t> 1798 (</a:t>
            </a:r>
            <a:r>
              <a:rPr lang="en-US" sz="1800" dirty="0" err="1"/>
              <a:t>srpen</a:t>
            </a:r>
            <a:r>
              <a:rPr lang="en-US" sz="1800" dirty="0"/>
              <a:t>)</a:t>
            </a:r>
          </a:p>
          <a:p>
            <a:pPr lvl="1"/>
            <a:r>
              <a:rPr lang="en-US" sz="1400" dirty="0" err="1"/>
              <a:t>Neúspěšný</a:t>
            </a:r>
            <a:r>
              <a:rPr lang="en-US" sz="1400" dirty="0"/>
              <a:t> </a:t>
            </a:r>
            <a:r>
              <a:rPr lang="en-US" sz="1400" dirty="0" err="1"/>
              <a:t>pokus</a:t>
            </a:r>
            <a:r>
              <a:rPr lang="en-US" sz="1400" dirty="0"/>
              <a:t> o </a:t>
            </a:r>
            <a:r>
              <a:rPr lang="en-US" sz="1400" dirty="0" err="1"/>
              <a:t>získání</a:t>
            </a:r>
            <a:r>
              <a:rPr lang="en-US" sz="1400" dirty="0"/>
              <a:t> </a:t>
            </a:r>
            <a:r>
              <a:rPr lang="en-US" sz="1400" dirty="0" err="1"/>
              <a:t>nezávislosti</a:t>
            </a:r>
            <a:endParaRPr lang="en-US" sz="1400" dirty="0"/>
          </a:p>
          <a:p>
            <a:pPr lvl="1"/>
            <a:r>
              <a:rPr lang="en-US" sz="1400" dirty="0" err="1"/>
              <a:t>Podpora</a:t>
            </a:r>
            <a:r>
              <a:rPr lang="en-US" sz="1400" dirty="0"/>
              <a:t> Francie, t. </a:t>
            </a:r>
            <a:r>
              <a:rPr lang="en-US" sz="1400" dirty="0" err="1"/>
              <a:t>č</a:t>
            </a:r>
            <a:r>
              <a:rPr lang="en-US" sz="1400" dirty="0"/>
              <a:t>.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válce</a:t>
            </a:r>
            <a:r>
              <a:rPr lang="en-US" sz="1400" dirty="0"/>
              <a:t> s </a:t>
            </a:r>
            <a:r>
              <a:rPr lang="en-US" sz="1400" dirty="0" err="1"/>
              <a:t>Anglií</a:t>
            </a:r>
            <a:endParaRPr lang="en-US" sz="1400" dirty="0"/>
          </a:p>
          <a:p>
            <a:pPr lvl="1"/>
            <a:r>
              <a:rPr lang="en-US" sz="1400" dirty="0"/>
              <a:t>32 </a:t>
            </a:r>
            <a:r>
              <a:rPr lang="en-US" sz="1400" dirty="0" err="1"/>
              <a:t>dní</a:t>
            </a:r>
            <a:r>
              <a:rPr lang="en-US" sz="1400" dirty="0"/>
              <a:t> </a:t>
            </a:r>
            <a:r>
              <a:rPr lang="en-US" sz="1400" dirty="0" err="1"/>
              <a:t>irsko-francouzské</a:t>
            </a:r>
            <a:r>
              <a:rPr lang="en-US" sz="1400" dirty="0"/>
              <a:t> </a:t>
            </a:r>
            <a:r>
              <a:rPr lang="en-US" sz="1400" dirty="0" err="1"/>
              <a:t>vlády</a:t>
            </a:r>
            <a:r>
              <a:rPr lang="en-US" sz="1400" dirty="0"/>
              <a:t> v </a:t>
            </a:r>
            <a:r>
              <a:rPr lang="en-US" sz="1400" dirty="0" err="1"/>
              <a:t>Killale</a:t>
            </a:r>
            <a:endParaRPr lang="en-US" sz="1400" dirty="0"/>
          </a:p>
          <a:p>
            <a:pPr lvl="1"/>
            <a:r>
              <a:rPr lang="en-US" sz="1400" dirty="0"/>
              <a:t>1800 </a:t>
            </a:r>
            <a:r>
              <a:rPr lang="en-US" sz="1400" dirty="0" err="1"/>
              <a:t>akt</a:t>
            </a:r>
            <a:r>
              <a:rPr lang="en-US" sz="1400" dirty="0"/>
              <a:t> </a:t>
            </a:r>
            <a:r>
              <a:rPr lang="en-US" sz="1400" dirty="0" err="1"/>
              <a:t>sjednocení</a:t>
            </a:r>
            <a:r>
              <a:rPr lang="en-US" sz="1400" dirty="0"/>
              <a:t> (100 let </a:t>
            </a:r>
            <a:r>
              <a:rPr lang="en-US" sz="1400" dirty="0" err="1"/>
              <a:t>výročí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042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17A0E3-D765-8746-8C6E-8CAEC198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Maud Gonne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376548-9BE9-9357-7C1D-538DEE46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 err="1"/>
              <a:t>Radikální</a:t>
            </a:r>
            <a:r>
              <a:rPr lang="en-US" sz="2000" dirty="0"/>
              <a:t> a </a:t>
            </a:r>
            <a:r>
              <a:rPr lang="en-US" sz="2000" dirty="0" err="1"/>
              <a:t>známá</a:t>
            </a:r>
            <a:r>
              <a:rPr lang="en-US" sz="2000" dirty="0"/>
              <a:t> </a:t>
            </a:r>
            <a:r>
              <a:rPr lang="en-US" sz="2000" dirty="0" err="1"/>
              <a:t>aktivistka</a:t>
            </a:r>
            <a:r>
              <a:rPr lang="en-US" sz="2000" dirty="0"/>
              <a:t>, </a:t>
            </a:r>
            <a:r>
              <a:rPr lang="en-US" sz="2000" dirty="0" err="1"/>
              <a:t>bojující</a:t>
            </a:r>
            <a:r>
              <a:rPr lang="en-US" sz="2000" dirty="0"/>
              <a:t> za </a:t>
            </a:r>
            <a:r>
              <a:rPr lang="en-US" sz="2000" dirty="0" err="1"/>
              <a:t>irskou</a:t>
            </a:r>
            <a:r>
              <a:rPr lang="en-US" sz="2000" dirty="0"/>
              <a:t> </a:t>
            </a:r>
            <a:r>
              <a:rPr lang="en-US" sz="2000" dirty="0" err="1"/>
              <a:t>nezávislost</a:t>
            </a:r>
            <a:endParaRPr lang="en-US" sz="2000" dirty="0"/>
          </a:p>
          <a:p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představitelka</a:t>
            </a:r>
            <a:r>
              <a:rPr lang="en-US" sz="2000" dirty="0"/>
              <a:t> Cathleen</a:t>
            </a:r>
          </a:p>
          <a:p>
            <a:r>
              <a:rPr lang="en-US" sz="2000" dirty="0" err="1"/>
              <a:t>Celoživotní</a:t>
            </a:r>
            <a:r>
              <a:rPr lang="en-US" sz="2000" dirty="0"/>
              <a:t> </a:t>
            </a:r>
            <a:r>
              <a:rPr lang="en-US" sz="2000" dirty="0" err="1"/>
              <a:t>múza</a:t>
            </a:r>
            <a:r>
              <a:rPr lang="en-US" sz="2000" dirty="0"/>
              <a:t> W. B. </a:t>
            </a:r>
            <a:r>
              <a:rPr lang="en-US" sz="2000" dirty="0" err="1"/>
              <a:t>Yeatse</a:t>
            </a:r>
            <a:endParaRPr lang="en-US" sz="2000" dirty="0"/>
          </a:p>
          <a:p>
            <a:r>
              <a:rPr lang="en-US" sz="2000" dirty="0" err="1"/>
              <a:t>Protesty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politice</a:t>
            </a:r>
            <a:r>
              <a:rPr lang="en-US" sz="2000" dirty="0"/>
              <a:t> </a:t>
            </a:r>
            <a:r>
              <a:rPr lang="en-US" sz="2000" dirty="0" err="1"/>
              <a:t>pronajímání</a:t>
            </a:r>
            <a:r>
              <a:rPr lang="en-US" sz="2000" dirty="0"/>
              <a:t> </a:t>
            </a:r>
            <a:r>
              <a:rPr lang="en-US" sz="2000" dirty="0" err="1"/>
              <a:t>půdy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Založila</a:t>
            </a:r>
            <a:r>
              <a:rPr lang="en-US" sz="2000" dirty="0"/>
              <a:t> </a:t>
            </a:r>
            <a:r>
              <a:rPr lang="en-US" sz="2000" dirty="0" err="1"/>
              <a:t>nacionalistický</a:t>
            </a:r>
            <a:r>
              <a:rPr lang="en-US" sz="2000" dirty="0"/>
              <a:t> </a:t>
            </a:r>
            <a:r>
              <a:rPr lang="en-US" sz="2000" dirty="0" err="1"/>
              <a:t>časopis</a:t>
            </a:r>
            <a:r>
              <a:rPr lang="en-US" sz="2000" dirty="0"/>
              <a:t> </a:t>
            </a:r>
            <a:r>
              <a:rPr lang="en-US" sz="2000" i="1" dirty="0" err="1"/>
              <a:t>L’Irlande</a:t>
            </a:r>
            <a:r>
              <a:rPr lang="en-US" sz="2000" i="1" dirty="0"/>
              <a:t> Libre</a:t>
            </a:r>
            <a:r>
              <a:rPr lang="en-US" sz="2000" dirty="0"/>
              <a:t>, </a:t>
            </a:r>
            <a:r>
              <a:rPr lang="en-US" sz="2000" dirty="0" err="1"/>
              <a:t>hnutí</a:t>
            </a:r>
            <a:r>
              <a:rPr lang="en-US" sz="2000" i="1" dirty="0"/>
              <a:t> Daughters of Erin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personifikace</a:t>
            </a:r>
            <a:r>
              <a:rPr lang="en-US" sz="2000" i="1"/>
              <a:t> Cathleen”</a:t>
            </a:r>
            <a:endParaRPr lang="en-US" sz="2000" i="1" dirty="0"/>
          </a:p>
        </p:txBody>
      </p:sp>
      <p:pic>
        <p:nvPicPr>
          <p:cNvPr id="5" name="Zástupný obsah 4" descr="Obsah obrázku text, osoba, bílá, pózování&#10;&#10;Popis byl vytvořen automaticky">
            <a:extLst>
              <a:ext uri="{FF2B5EF4-FFF2-40B4-BE49-F238E27FC236}">
                <a16:creationId xmlns:a16="http://schemas.microsoft.com/office/drawing/2014/main" id="{F6ABBAEE-A035-F545-9A2D-BA5F8DBC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7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3817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319</Words>
  <Application>Microsoft Macintosh PowerPoint</Application>
  <PresentationFormat>Širokoúhlá obrazovka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CATHLEEN NI HOULIHAN</vt:lpstr>
      <vt:lpstr>Prezentace aplikace PowerPoint</vt:lpstr>
      <vt:lpstr>Lady Augusta Gregory</vt:lpstr>
      <vt:lpstr>William Butler Yeats</vt:lpstr>
      <vt:lpstr>Prezentace aplikace PowerPoint</vt:lpstr>
      <vt:lpstr>Prezentace aplikace PowerPoint</vt:lpstr>
      <vt:lpstr>Maud Gonne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CATHLEEN NI HOULIHAN</dc:title>
  <dc:creator>Klára Škrobánková</dc:creator>
  <cp:lastModifiedBy>Klára Škrobánková</cp:lastModifiedBy>
  <cp:revision>1</cp:revision>
  <dcterms:created xsi:type="dcterms:W3CDTF">2022-03-15T12:10:08Z</dcterms:created>
  <dcterms:modified xsi:type="dcterms:W3CDTF">2022-03-15T12:56:41Z</dcterms:modified>
</cp:coreProperties>
</file>