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57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8BBB9-5994-8E45-A79B-76B08AF6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10A4D6-8FED-404A-B424-A2432CD3D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F0336C-ED10-3840-8525-8D00C890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775B11-1621-EE42-8756-DF7485CE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6C605-3DD0-614E-88A3-B08B0FBB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8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903BB-DBFB-9A42-9CC6-D143AECF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BB54B6-C87C-294B-BB8F-423A1A157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A1E3BC-F0A2-4740-AC5B-5F6E34C4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763667-0E93-2349-9DA7-068AF903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5C07B-5101-044C-B860-C1B9FD70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07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0A915D-F681-DE44-9D81-E0AE3AC4F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B269DD-BA2D-3A4D-9748-89FAE7D5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DEDFB5-680B-6E40-A4BB-9AAEBBF1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2F9869-2284-4D42-9411-022374CB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0A817-1137-7440-B360-F16591F1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9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BE61F-A569-0242-BB9A-4D16DBEA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A2D31-DC75-9B4E-A3F8-D4C45AC1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42046-0636-4248-85F7-93D638A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EECF54-08EF-8842-8DC5-F0F3BDB2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A04C9B-0C7D-5444-9E43-3F31EFA9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9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17774-347A-DB4C-863B-7950033D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FF4FBE-42A5-0746-BCF2-9986988B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DFB1D-9D1C-F14D-923C-F1114E5D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7A601A-E664-1241-A79A-C6DC8C54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6BADC6-878A-334F-AF52-BD64B2DF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86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0AC8D-6C3A-B949-9211-2131A0C7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1CDA5-E2CE-2D40-8209-9ABB6A006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DDCA6F-0AD2-9E4C-97DB-71FFED0A1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15C59E-B6A6-6844-A7DE-98B6066D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70E034-7289-9B46-B093-5E6337DB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410F72-0490-E64D-9AC5-4BD5C061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6D96E-B681-BD4F-8889-7DA68A80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6D9966-2CAC-674B-8610-6EC0C8A58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0961D5-FCC7-3344-A6BF-EFE3A710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20F1AB-23F4-A54E-B08F-726A8BA87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FF37F8-642B-F242-8B7B-A4C8E4CCE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B7486D-8930-D540-98D2-A129F5E4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7C978F-93E8-854E-B551-D5923675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D32328B-00B7-6D45-82D7-51E2538C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4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5A490-83F3-214E-9344-454DBAC4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CFCED4F-D1FB-E244-971A-CBD43C4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DABE4-610F-5B48-B367-AFCB31EC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BA20D0-867C-A549-B352-22503135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7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7C813-4FDB-C64B-B956-E9986776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44D1DB-1436-B84C-A5E7-073A62CC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6F1EAC-C67E-9D48-81AD-B13DFE84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43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3A2C2-7352-FC4F-9BC9-5972058B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2B098-BC18-7644-A9AC-ED106F86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388B10-E836-CE4D-BD68-5832DD46A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959988-46D5-DE44-8026-85CAC974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89AA6A-7ABA-5645-89D1-6249FA4F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CB28DA-0B4D-0F4F-9221-A07E2352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03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CB876-8885-DD46-B209-8CD88F4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001E4C-342E-E748-AE9D-C4AF20AE2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74E6D4-2506-2649-B82B-13AA660D0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E9E215-1401-F648-8930-1E0CC30D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AE21D3-94F7-104B-A122-BE62EE20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B12D0C-8312-6B4B-94EA-D833AC62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6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442560-149A-224A-8A19-42950C54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54C7F1-322E-F74E-904F-90E0DF14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888EFF-F915-4D44-93B1-37A0ACBF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CDBA-9A96-8E4C-9B62-2829AB4349D2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91E4D0-5081-8C4C-ABBF-2B4F38851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BEB8AA-B939-874A-AF09-57C08EDBC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6AE8-C40E-8140-AEE7-F0B7ADC0B4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33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A0AA1F-6C4B-C846-9EBA-4DA165CB7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George Bernard Shaw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DD77E0-0B33-7E40-91E8-A88BA899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John </a:t>
            </a:r>
            <a:r>
              <a:rPr lang="cs-CZ" dirty="0" err="1"/>
              <a:t>Bull‘s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Island – Druhý ostrov Johna Bulla</a:t>
            </a:r>
            <a:endParaRPr lang="cs-CZ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jídlo&#10;&#10;Popis byl vytvořen automaticky">
            <a:extLst>
              <a:ext uri="{FF2B5EF4-FFF2-40B4-BE49-F238E27FC236}">
                <a16:creationId xmlns:a16="http://schemas.microsoft.com/office/drawing/2014/main" id="{D23177AD-753C-F34B-A6C2-0A7A1423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57" y="320040"/>
            <a:ext cx="3693542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CC809-E105-E74F-A32E-6DA6309A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9F7337-84CE-2545-9C69-E5F6371BD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Broadbentovy</a:t>
            </a:r>
            <a:r>
              <a:rPr lang="cs-CZ" dirty="0"/>
              <a:t> činy v Irsku</a:t>
            </a:r>
          </a:p>
          <a:p>
            <a:pPr lvl="1"/>
            <a:r>
              <a:rPr lang="cs-CZ" dirty="0" err="1"/>
              <a:t>Patronizující</a:t>
            </a:r>
            <a:r>
              <a:rPr lang="cs-CZ" dirty="0"/>
              <a:t>, pohled “civilizátora“</a:t>
            </a:r>
          </a:p>
          <a:p>
            <a:pPr lvl="1"/>
            <a:r>
              <a:rPr lang="cs-CZ" dirty="0"/>
              <a:t>Naivní romantik</a:t>
            </a:r>
          </a:p>
          <a:p>
            <a:pPr lvl="1"/>
            <a:r>
              <a:rPr lang="cs-CZ" dirty="0"/>
              <a:t>Sňatek s Norou</a:t>
            </a:r>
          </a:p>
          <a:p>
            <a:pPr lvl="1"/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Ruler</a:t>
            </a:r>
            <a:r>
              <a:rPr lang="cs-CZ" dirty="0"/>
              <a:t> a kandidatura do Parlamentu</a:t>
            </a:r>
          </a:p>
          <a:p>
            <a:pPr lvl="1"/>
            <a:r>
              <a:rPr lang="cs-CZ" dirty="0"/>
              <a:t>Vykoupení pozemků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Home</a:t>
            </a:r>
            <a:r>
              <a:rPr lang="cs-CZ" dirty="0">
                <a:sym typeface="Wingdings" pitchFamily="2" charset="2"/>
              </a:rPr>
              <a:t> Rule – samovláda Irska vně britské monarchie, nikdy nerealizováno</a:t>
            </a:r>
          </a:p>
          <a:p>
            <a:pPr lvl="2"/>
            <a:r>
              <a:rPr lang="cs-CZ" dirty="0">
                <a:sym typeface="Wingdings" pitchFamily="2" charset="2"/>
              </a:rPr>
              <a:t>Od cca 1870</a:t>
            </a:r>
          </a:p>
          <a:p>
            <a:pPr lvl="1"/>
            <a:r>
              <a:rPr lang="cs-CZ" dirty="0">
                <a:sym typeface="Wingdings" pitchFamily="2" charset="2"/>
              </a:rPr>
              <a:t> Vlastnictví půdy – Land </a:t>
            </a:r>
            <a:r>
              <a:rPr lang="cs-CZ" dirty="0" err="1">
                <a:sym typeface="Wingdings" pitchFamily="2" charset="2"/>
              </a:rPr>
              <a:t>Acts</a:t>
            </a:r>
            <a:r>
              <a:rPr lang="cs-CZ" dirty="0">
                <a:sym typeface="Wingdings" pitchFamily="2" charset="2"/>
              </a:rPr>
              <a:t> (1870-1909), jen 3% půdy vlastnili Irové</a:t>
            </a:r>
          </a:p>
          <a:p>
            <a:pPr lvl="2"/>
            <a:r>
              <a:rPr lang="cs-CZ" dirty="0">
                <a:sym typeface="Wingdings" pitchFamily="2" charset="2"/>
              </a:rPr>
              <a:t>William E. </a:t>
            </a:r>
            <a:r>
              <a:rPr lang="cs-CZ" dirty="0" err="1">
                <a:sym typeface="Wingdings" pitchFamily="2" charset="2"/>
              </a:rPr>
              <a:t>Gladstone</a:t>
            </a:r>
            <a:r>
              <a:rPr lang="cs-CZ" dirty="0">
                <a:sym typeface="Wingdings" pitchFamily="2" charset="2"/>
              </a:rPr>
              <a:t>, premiér – „irská otázka“ (touha po nezávislosti, nacionalismus)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28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FC75B-73C1-0741-840E-6467FFCA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F6A2C-FABC-E841-8F64-60FD1353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Shaw definuje a zesměšňuje kolonialismus</a:t>
            </a:r>
          </a:p>
          <a:p>
            <a:r>
              <a:rPr lang="cs-CZ" dirty="0"/>
              <a:t>Předvídá směr </a:t>
            </a:r>
            <a:r>
              <a:rPr lang="cs-CZ" dirty="0" err="1"/>
              <a:t>postkoloniálního</a:t>
            </a:r>
            <a:r>
              <a:rPr lang="cs-CZ" dirty="0"/>
              <a:t> Irska</a:t>
            </a:r>
          </a:p>
          <a:p>
            <a:r>
              <a:rPr lang="cs-CZ" dirty="0"/>
              <a:t>Problematika volného trhu – ekonomie, ve které zájmy jednotlivce a národa jsou podřízeny rozvoji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28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EFD08-F115-3A48-AFC0-03B53054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B. Shaw (1856-1950)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C3F37-6029-0942-BCFE-A886FA0C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“When I say that I am an Irishman I mean that I was born in Ireland, and that my native language is the English of Swift and not the unspeakable jargon of the mid-19th century London newspapers”.</a:t>
            </a:r>
          </a:p>
          <a:p>
            <a:r>
              <a:rPr lang="cs-CZ" dirty="0"/>
              <a:t>Rodák z Dublinu, v Londýně činný od 90. let 19. století</a:t>
            </a:r>
          </a:p>
          <a:p>
            <a:r>
              <a:rPr lang="cs-CZ" dirty="0"/>
              <a:t>Novinář, kritik</a:t>
            </a:r>
          </a:p>
          <a:p>
            <a:r>
              <a:rPr lang="cs-CZ" dirty="0"/>
              <a:t>Ze sociálně problematické rodiny, nemožnost vzdělání</a:t>
            </a:r>
          </a:p>
          <a:p>
            <a:r>
              <a:rPr lang="cs-CZ" dirty="0"/>
              <a:t>První hra </a:t>
            </a:r>
            <a:r>
              <a:rPr lang="cs-CZ" i="1" dirty="0" err="1"/>
              <a:t>Widowers</a:t>
            </a:r>
            <a:r>
              <a:rPr lang="cs-CZ" i="1" dirty="0"/>
              <a:t>‘ </a:t>
            </a:r>
            <a:r>
              <a:rPr lang="cs-CZ" i="1" dirty="0" err="1"/>
              <a:t>Houses</a:t>
            </a:r>
            <a:r>
              <a:rPr lang="cs-CZ" i="1" dirty="0"/>
              <a:t> </a:t>
            </a:r>
            <a:r>
              <a:rPr lang="cs-CZ" dirty="0"/>
              <a:t>premiérována 1892</a:t>
            </a:r>
          </a:p>
          <a:p>
            <a:r>
              <a:rPr lang="cs-CZ" dirty="0"/>
              <a:t>Podpora politicky citlivých a výbušných témat:</a:t>
            </a:r>
          </a:p>
          <a:p>
            <a:pPr lvl="1"/>
            <a:r>
              <a:rPr lang="cs-CZ" dirty="0"/>
              <a:t>Socialismus, vegetariánství, proti vivisekci, pro reformu vzdělávání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142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8452C-D9AA-7A40-BE11-F632D051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E6823-77ED-C44A-995F-8CA40985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Ceněn pro důvtip, energické dialogy, irský přízvuk (tzv. </a:t>
            </a:r>
            <a:r>
              <a:rPr lang="cs-CZ" dirty="0" err="1"/>
              <a:t>brogue</a:t>
            </a:r>
            <a:r>
              <a:rPr lang="cs-CZ" dirty="0"/>
              <a:t>)</a:t>
            </a:r>
          </a:p>
          <a:p>
            <a:r>
              <a:rPr lang="cs-CZ" dirty="0"/>
              <a:t>Angažování se v otázkách socialismu, feminismu a anti-imperialismu</a:t>
            </a:r>
          </a:p>
          <a:p>
            <a:r>
              <a:rPr lang="cs-CZ" dirty="0"/>
              <a:t>1926 – Nobelova cena za literaturu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Abbey</a:t>
            </a:r>
            <a:r>
              <a:rPr lang="cs-CZ" dirty="0"/>
              <a:t> </a:t>
            </a:r>
            <a:r>
              <a:rPr lang="cs-CZ" dirty="0" err="1"/>
              <a:t>Theatre</a:t>
            </a:r>
            <a:r>
              <a:rPr lang="cs-CZ" dirty="0"/>
              <a:t> produkovány hry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Shewing</a:t>
            </a:r>
            <a:r>
              <a:rPr lang="cs-CZ" i="1" dirty="0"/>
              <a:t>-Up </a:t>
            </a:r>
            <a:r>
              <a:rPr lang="cs-CZ" i="1" dirty="0" err="1"/>
              <a:t>of</a:t>
            </a:r>
            <a:r>
              <a:rPr lang="cs-CZ" i="1" dirty="0"/>
              <a:t> Blanco </a:t>
            </a:r>
            <a:r>
              <a:rPr lang="cs-CZ" i="1" dirty="0" err="1"/>
              <a:t>Posnet</a:t>
            </a:r>
            <a:r>
              <a:rPr lang="cs-CZ" i="1" dirty="0"/>
              <a:t> </a:t>
            </a:r>
            <a:r>
              <a:rPr lang="cs-CZ" dirty="0"/>
              <a:t>(v Anglii zakázáno, 1907)</a:t>
            </a:r>
          </a:p>
          <a:p>
            <a:r>
              <a:rPr lang="cs-CZ" dirty="0"/>
              <a:t>Druhá „irská hra“ </a:t>
            </a:r>
            <a:r>
              <a:rPr lang="cs-CZ" i="1" dirty="0" err="1"/>
              <a:t>O‘Flaherty</a:t>
            </a:r>
            <a:r>
              <a:rPr lang="cs-CZ" i="1" dirty="0"/>
              <a:t> V. C. </a:t>
            </a:r>
            <a:r>
              <a:rPr lang="cs-CZ" dirty="0"/>
              <a:t>(1915) – proti válce a nacionalismu, opět neuvedeno</a:t>
            </a:r>
          </a:p>
          <a:p>
            <a:pPr lvl="1"/>
            <a:r>
              <a:rPr lang="cs-CZ" dirty="0"/>
              <a:t>Irové neválčí z patriotismu, ale aby se dostali z Irska, touha po dobrodružství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04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317EC-ED83-3241-B8BB-CEC60924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E6878-022E-2542-BB27-333E6483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Nejvíce se proslavil hrami:</a:t>
            </a:r>
          </a:p>
          <a:p>
            <a:pPr lvl="1"/>
            <a:r>
              <a:rPr lang="cs-CZ" i="1" dirty="0" err="1"/>
              <a:t>Pygmalion</a:t>
            </a:r>
            <a:r>
              <a:rPr lang="cs-CZ" i="1" dirty="0"/>
              <a:t> </a:t>
            </a:r>
            <a:r>
              <a:rPr lang="cs-CZ" dirty="0"/>
              <a:t>(1912)</a:t>
            </a:r>
          </a:p>
          <a:p>
            <a:pPr lvl="1"/>
            <a:r>
              <a:rPr lang="cs-CZ" i="1" dirty="0"/>
              <a:t>Majorka Barbara </a:t>
            </a:r>
            <a:r>
              <a:rPr lang="cs-CZ" dirty="0"/>
              <a:t>(1905) – mladá žena pomáhající chudým v Armádě spásy, otec zbohatne výrobou munice</a:t>
            </a:r>
          </a:p>
          <a:p>
            <a:pPr lvl="1"/>
            <a:r>
              <a:rPr lang="cs-CZ" i="1" dirty="0"/>
              <a:t>Svatá Jana </a:t>
            </a:r>
            <a:r>
              <a:rPr lang="cs-CZ" dirty="0"/>
              <a:t>(1923)</a:t>
            </a:r>
            <a:endParaRPr lang="cs-CZ" i="1" dirty="0"/>
          </a:p>
          <a:p>
            <a:pPr lvl="1"/>
            <a:r>
              <a:rPr lang="cs-CZ" i="1" dirty="0"/>
              <a:t>Cézar a Kleopatra </a:t>
            </a:r>
            <a:r>
              <a:rPr lang="cs-CZ" dirty="0"/>
              <a:t>(1899) – prolomení čtvrté stěny, římská okupace vs. britská okupace</a:t>
            </a:r>
          </a:p>
        </p:txBody>
      </p:sp>
    </p:spTree>
    <p:extLst>
      <p:ext uri="{BB962C8B-B14F-4D97-AF65-F5344CB8AC3E}">
        <p14:creationId xmlns:p14="http://schemas.microsoft.com/office/powerpoint/2010/main" val="412454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CD2DD-D289-8F45-A310-AA03D2AD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1CAC112-6886-EE44-8F18-212EE1EF8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475" y="1825625"/>
            <a:ext cx="9921050" cy="4351338"/>
          </a:xfrm>
        </p:spPr>
      </p:pic>
    </p:spTree>
    <p:extLst>
      <p:ext uri="{BB962C8B-B14F-4D97-AF65-F5344CB8AC3E}">
        <p14:creationId xmlns:p14="http://schemas.microsoft.com/office/powerpoint/2010/main" val="355853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95E1-51F3-574D-A767-AD5AD301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Druhý ostrov Johna Bulla (1904)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6F977-DDBB-A444-8B29-23A73A62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 napsána v roce 1904 na přání W. B. </a:t>
            </a:r>
            <a:r>
              <a:rPr lang="cs-CZ" dirty="0" err="1"/>
              <a:t>Yeatse</a:t>
            </a:r>
            <a:r>
              <a:rPr lang="cs-CZ" dirty="0"/>
              <a:t> jako „</a:t>
            </a:r>
            <a:r>
              <a:rPr lang="cs-CZ" dirty="0" err="1"/>
              <a:t>patriotic</a:t>
            </a:r>
            <a:r>
              <a:rPr lang="cs-CZ" dirty="0"/>
              <a:t> </a:t>
            </a:r>
            <a:r>
              <a:rPr lang="cs-CZ" dirty="0" err="1"/>
              <a:t>contribution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repertory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Irish</a:t>
            </a:r>
            <a:r>
              <a:rPr lang="cs-CZ" dirty="0"/>
              <a:t> </a:t>
            </a:r>
            <a:r>
              <a:rPr lang="cs-CZ" dirty="0" err="1"/>
              <a:t>Literary</a:t>
            </a:r>
            <a:r>
              <a:rPr lang="cs-CZ" dirty="0"/>
              <a:t> </a:t>
            </a:r>
            <a:r>
              <a:rPr lang="cs-CZ" dirty="0" err="1"/>
              <a:t>Theatre</a:t>
            </a:r>
            <a:r>
              <a:rPr lang="cs-CZ" dirty="0"/>
              <a:t>“</a:t>
            </a:r>
          </a:p>
          <a:p>
            <a:r>
              <a:rPr lang="cs-CZ" dirty="0"/>
              <a:t>Uvedeno ale v Londýně, v </a:t>
            </a:r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Theatre</a:t>
            </a:r>
            <a:endParaRPr lang="cs-CZ" dirty="0"/>
          </a:p>
          <a:p>
            <a:r>
              <a:rPr lang="cs-CZ" dirty="0"/>
              <a:t>Nesouzní s tehdejším étosem o vytvoření nového, ideálního Irska (</a:t>
            </a:r>
            <a:r>
              <a:rPr lang="cs-CZ" dirty="0" err="1"/>
              <a:t>neo-Gaelic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)</a:t>
            </a:r>
          </a:p>
          <a:p>
            <a:r>
              <a:rPr lang="cs-CZ" dirty="0"/>
              <a:t>Ukazuje „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Ireland</a:t>
            </a:r>
            <a:r>
              <a:rPr lang="cs-CZ" dirty="0"/>
              <a:t>“</a:t>
            </a:r>
          </a:p>
          <a:p>
            <a:r>
              <a:rPr lang="cs-CZ" dirty="0"/>
              <a:t>Okamžitě úspěšná, Shaw konečně prorazil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73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D0ED1-6D1E-994E-B225-DAC09C00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John Bull – </a:t>
            </a:r>
            <a:r>
              <a:rPr lang="en-US" sz="6000" dirty="0" err="1"/>
              <a:t>personifikace</a:t>
            </a:r>
            <a:r>
              <a:rPr lang="en-US" sz="6000" dirty="0"/>
              <a:t> </a:t>
            </a:r>
            <a:r>
              <a:rPr lang="en-US" sz="6000" dirty="0" err="1"/>
              <a:t>Anglie</a:t>
            </a:r>
            <a:r>
              <a:rPr lang="en-US" sz="6000" dirty="0"/>
              <a:t> </a:t>
            </a:r>
          </a:p>
        </p:txBody>
      </p:sp>
      <p:pic>
        <p:nvPicPr>
          <p:cNvPr id="7" name="Obrázek 6" descr="Obsah obrázku text, pes, země&#10;&#10;Popis byl vytvořen automaticky">
            <a:extLst>
              <a:ext uri="{FF2B5EF4-FFF2-40B4-BE49-F238E27FC236}">
                <a16:creationId xmlns:a16="http://schemas.microsoft.com/office/drawing/2014/main" id="{82B68000-94AD-8249-8038-35EC9B82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7" y="476573"/>
            <a:ext cx="2566942" cy="3774916"/>
          </a:xfrm>
          <a:prstGeom prst="rect">
            <a:avLst/>
          </a:prstGeom>
        </p:spPr>
      </p:pic>
      <p:pic>
        <p:nvPicPr>
          <p:cNvPr id="11" name="Obrázek 10" descr="Obsah obrázku text, kniha, pózování&#10;&#10;Popis byl vytvořen automaticky">
            <a:extLst>
              <a:ext uri="{FF2B5EF4-FFF2-40B4-BE49-F238E27FC236}">
                <a16:creationId xmlns:a16="http://schemas.microsoft.com/office/drawing/2014/main" id="{3A371644-C67D-EF4F-A814-AD39D8161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18" y="2331209"/>
            <a:ext cx="2685705" cy="1920279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05F2EA3-8EC4-0742-95E5-9612676CC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58426" y="476572"/>
            <a:ext cx="2566943" cy="3774917"/>
          </a:xfrm>
          <a:prstGeom prst="rect">
            <a:avLst/>
          </a:prstGeom>
        </p:spPr>
      </p:pic>
      <p:pic>
        <p:nvPicPr>
          <p:cNvPr id="9" name="Obrázek 8" descr="Obsah obrázku text, osoba&#10;&#10;Popis byl vytvořen automaticky">
            <a:extLst>
              <a:ext uri="{FF2B5EF4-FFF2-40B4-BE49-F238E27FC236}">
                <a16:creationId xmlns:a16="http://schemas.microsoft.com/office/drawing/2014/main" id="{97978AE4-C6DB-CF42-8C80-F6220CE45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1662" y="2351353"/>
            <a:ext cx="2685706" cy="19001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5A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9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03C55-EDD5-B44F-B63B-10E83A62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CDB9C-2B72-434A-8A08-0D909FB0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Satirická postava z pera Johna </a:t>
            </a:r>
            <a:r>
              <a:rPr lang="cs-CZ" dirty="0" err="1"/>
              <a:t>Arbuthnota</a:t>
            </a:r>
            <a:r>
              <a:rPr lang="cs-CZ" dirty="0"/>
              <a:t> v roce 1712</a:t>
            </a:r>
          </a:p>
          <a:p>
            <a:r>
              <a:rPr lang="cs-CZ" dirty="0"/>
              <a:t>Selský rozum, v modrém kabátě nebo kabátě se vzorem Union Jacka, podsaditý typ</a:t>
            </a:r>
          </a:p>
          <a:p>
            <a:r>
              <a:rPr lang="cs-CZ" dirty="0"/>
              <a:t>Myslí vše dobře, frustrovaný, často z menšího města, maloměšťák</a:t>
            </a:r>
          </a:p>
          <a:p>
            <a:r>
              <a:rPr lang="cs-CZ" dirty="0"/>
              <a:t>Není to hrdinská postava, chce svůj domácký mír u rodinného krbu</a:t>
            </a:r>
          </a:p>
          <a:p>
            <a:r>
              <a:rPr lang="cs-CZ" dirty="0"/>
              <a:t>Srov. </a:t>
            </a:r>
            <a:r>
              <a:rPr lang="cs-CZ" dirty="0" err="1"/>
              <a:t>Uncle</a:t>
            </a:r>
            <a:r>
              <a:rPr lang="cs-CZ" dirty="0"/>
              <a:t> Sam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34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BB350-676C-814D-AE2B-8EA98517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C8B2D-E5CB-AA4A-A211-2A018189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Komedie, parodující romantické vnímání Irska v Anglii a zároveň kritizující imperiální systém a jeho ekonomickou a kulturní přítomnost v Irsku</a:t>
            </a:r>
          </a:p>
          <a:p>
            <a:r>
              <a:rPr lang="cs-CZ" dirty="0"/>
              <a:t>Obě strany jsou kritizovány, neexistuje antagonista</a:t>
            </a:r>
          </a:p>
          <a:p>
            <a:r>
              <a:rPr lang="cs-CZ" dirty="0"/>
              <a:t>Angličan Tom </a:t>
            </a:r>
            <a:r>
              <a:rPr lang="cs-CZ" dirty="0" err="1"/>
              <a:t>Broadbent</a:t>
            </a:r>
            <a:endParaRPr lang="cs-CZ" dirty="0"/>
          </a:p>
          <a:p>
            <a:r>
              <a:rPr lang="cs-CZ" dirty="0"/>
              <a:t>Ir </a:t>
            </a:r>
            <a:r>
              <a:rPr lang="cs-CZ" dirty="0" err="1"/>
              <a:t>Tim</a:t>
            </a:r>
            <a:r>
              <a:rPr lang="cs-CZ" dirty="0"/>
              <a:t> </a:t>
            </a:r>
            <a:r>
              <a:rPr lang="cs-CZ" dirty="0" err="1"/>
              <a:t>Doyle</a:t>
            </a:r>
            <a:endParaRPr lang="cs-CZ" dirty="0"/>
          </a:p>
          <a:p>
            <a:r>
              <a:rPr lang="cs-CZ" dirty="0"/>
              <a:t>Stavební inženýrství, otázka urbanismu – </a:t>
            </a:r>
            <a:r>
              <a:rPr lang="cs-CZ" dirty="0" err="1"/>
              <a:t>Rosscullen</a:t>
            </a:r>
            <a:r>
              <a:rPr lang="cs-CZ" dirty="0"/>
              <a:t> </a:t>
            </a:r>
          </a:p>
          <a:p>
            <a:r>
              <a:rPr lang="cs-CZ" dirty="0"/>
              <a:t>Téma stereotypů (</a:t>
            </a:r>
            <a:r>
              <a:rPr lang="cs-CZ" dirty="0" err="1"/>
              <a:t>Haffigan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9238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509</Words>
  <Application>Microsoft Macintosh PowerPoint</Application>
  <PresentationFormat>Širokoúhlá obrazovka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George Bernard Shaw</vt:lpstr>
      <vt:lpstr>G. B. Shaw (1856-1950)</vt:lpstr>
      <vt:lpstr>Prezentace aplikace PowerPoint</vt:lpstr>
      <vt:lpstr>Prezentace aplikace PowerPoint</vt:lpstr>
      <vt:lpstr>Prezentace aplikace PowerPoint</vt:lpstr>
      <vt:lpstr>Druhý ostrov Johna Bulla (1904)</vt:lpstr>
      <vt:lpstr>John Bull – personifikace Anglie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Bernard Shaw</dc:title>
  <dc:creator>Klára Škrobánková</dc:creator>
  <cp:lastModifiedBy>Klára Škrobánková</cp:lastModifiedBy>
  <cp:revision>2</cp:revision>
  <dcterms:created xsi:type="dcterms:W3CDTF">2022-03-07T15:42:11Z</dcterms:created>
  <dcterms:modified xsi:type="dcterms:W3CDTF">2022-03-08T12:55:20Z</dcterms:modified>
</cp:coreProperties>
</file>