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5"/>
  </p:notesMasterIdLst>
  <p:handoutMasterIdLst>
    <p:handoutMasterId r:id="rId86"/>
  </p:handoutMasterIdLst>
  <p:sldIdLst>
    <p:sldId id="269" r:id="rId2"/>
    <p:sldId id="290" r:id="rId3"/>
    <p:sldId id="291" r:id="rId4"/>
    <p:sldId id="328" r:id="rId5"/>
    <p:sldId id="327" r:id="rId6"/>
    <p:sldId id="292" r:id="rId7"/>
    <p:sldId id="293" r:id="rId8"/>
    <p:sldId id="294" r:id="rId9"/>
    <p:sldId id="329" r:id="rId10"/>
    <p:sldId id="330" r:id="rId11"/>
    <p:sldId id="331" r:id="rId12"/>
    <p:sldId id="351" r:id="rId13"/>
    <p:sldId id="352" r:id="rId14"/>
    <p:sldId id="353" r:id="rId15"/>
    <p:sldId id="354" r:id="rId16"/>
    <p:sldId id="355" r:id="rId17"/>
    <p:sldId id="280" r:id="rId18"/>
    <p:sldId id="279" r:id="rId19"/>
    <p:sldId id="278" r:id="rId20"/>
    <p:sldId id="281" r:id="rId21"/>
    <p:sldId id="282" r:id="rId22"/>
    <p:sldId id="283" r:id="rId23"/>
    <p:sldId id="289" r:id="rId24"/>
    <p:sldId id="287" r:id="rId25"/>
    <p:sldId id="288" r:id="rId26"/>
    <p:sldId id="358" r:id="rId27"/>
    <p:sldId id="359" r:id="rId28"/>
    <p:sldId id="360" r:id="rId29"/>
    <p:sldId id="361" r:id="rId30"/>
    <p:sldId id="303" r:id="rId31"/>
    <p:sldId id="304" r:id="rId32"/>
    <p:sldId id="305" r:id="rId33"/>
    <p:sldId id="306" r:id="rId34"/>
    <p:sldId id="311" r:id="rId35"/>
    <p:sldId id="307" r:id="rId36"/>
    <p:sldId id="308" r:id="rId37"/>
    <p:sldId id="309" r:id="rId38"/>
    <p:sldId id="310" r:id="rId39"/>
    <p:sldId id="312" r:id="rId40"/>
    <p:sldId id="313" r:id="rId41"/>
    <p:sldId id="314" r:id="rId42"/>
    <p:sldId id="295" r:id="rId43"/>
    <p:sldId id="296" r:id="rId44"/>
    <p:sldId id="297" r:id="rId45"/>
    <p:sldId id="298" r:id="rId46"/>
    <p:sldId id="299" r:id="rId47"/>
    <p:sldId id="356" r:id="rId48"/>
    <p:sldId id="300" r:id="rId49"/>
    <p:sldId id="301" r:id="rId50"/>
    <p:sldId id="302" r:id="rId51"/>
    <p:sldId id="334" r:id="rId52"/>
    <p:sldId id="337" r:id="rId53"/>
    <p:sldId id="333" r:id="rId54"/>
    <p:sldId id="335" r:id="rId55"/>
    <p:sldId id="336" r:id="rId56"/>
    <p:sldId id="338" r:id="rId57"/>
    <p:sldId id="339" r:id="rId58"/>
    <p:sldId id="286" r:id="rId59"/>
    <p:sldId id="315" r:id="rId60"/>
    <p:sldId id="316" r:id="rId61"/>
    <p:sldId id="317" r:id="rId62"/>
    <p:sldId id="318" r:id="rId63"/>
    <p:sldId id="321" r:id="rId64"/>
    <p:sldId id="322" r:id="rId65"/>
    <p:sldId id="323" r:id="rId66"/>
    <p:sldId id="324" r:id="rId67"/>
    <p:sldId id="319" r:id="rId68"/>
    <p:sldId id="320" r:id="rId69"/>
    <p:sldId id="325" r:id="rId70"/>
    <p:sldId id="326" r:id="rId71"/>
    <p:sldId id="357" r:id="rId72"/>
    <p:sldId id="332" r:id="rId73"/>
    <p:sldId id="340" r:id="rId74"/>
    <p:sldId id="341" r:id="rId75"/>
    <p:sldId id="342" r:id="rId76"/>
    <p:sldId id="343" r:id="rId77"/>
    <p:sldId id="344" r:id="rId78"/>
    <p:sldId id="345" r:id="rId79"/>
    <p:sldId id="346" r:id="rId80"/>
    <p:sldId id="347" r:id="rId81"/>
    <p:sldId id="348" r:id="rId82"/>
    <p:sldId id="349" r:id="rId83"/>
    <p:sldId id="350" r:id="rId84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60"/>
  </p:normalViewPr>
  <p:slideViewPr>
    <p:cSldViewPr>
      <p:cViewPr varScale="1">
        <p:scale>
          <a:sx n="67" d="100"/>
          <a:sy n="67" d="100"/>
        </p:scale>
        <p:origin x="660" y="44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417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49E3038-506C-4D05-8917-71F9AA20C79A}" type="datetime1">
              <a:rPr lang="cs-CZ" smtClean="0"/>
              <a:t>11.05.2021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23DBCD-054D-4376-B3B4-A26D8D616196}" type="datetime1">
              <a:rPr lang="cs-CZ" noProof="0" smtClean="0"/>
              <a:t>11.05.2021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09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noProof="0">
              <a:solidFill>
                <a:schemeClr val="lt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EB23DE-8DF0-4814-A8E4-50FD429BBF2B}" type="datetime1">
              <a:rPr lang="cs-CZ" noProof="0" smtClean="0"/>
              <a:t>11.05.2021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AE82A7-692D-4C88-A26F-5BB402E4ADAC}" type="datetime1">
              <a:rPr lang="cs-CZ" noProof="0" smtClean="0"/>
              <a:t>11.05.2021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542EDA-C07F-400F-963E-5F2FE29B7145}" type="datetime1">
              <a:rPr lang="cs-CZ" noProof="0" smtClean="0"/>
              <a:t>11.05.2021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FD0298-7729-417A-B2FF-B1FE2390CDBE}" type="datetime1">
              <a:rPr lang="cs-CZ" noProof="0" smtClean="0"/>
              <a:t>11.05.2021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 rtl="0">
              <a:defRPr sz="4400" b="0" cap="all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6C4DF4-6E7E-464E-86D1-0C5C915214F5}" type="datetime1">
              <a:rPr lang="cs-CZ" noProof="0" smtClean="0"/>
              <a:t>11.05.2021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A09EA2-64C7-4B1F-879D-B6383802D431}" type="datetime1">
              <a:rPr lang="cs-CZ" noProof="0" smtClean="0"/>
              <a:t>11.05.2021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4FE8CE-7ED2-4E9C-9F56-43C3EBE47983}" type="datetime1">
              <a:rPr lang="cs-CZ" noProof="0" smtClean="0"/>
              <a:t>11.05.2021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E12F40-D2DB-499A-9933-CEEA7FF98688}" type="datetime1">
              <a:rPr lang="cs-CZ" noProof="0" smtClean="0"/>
              <a:t>11.05.2021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05615B-C49C-42DF-98DC-85109FA4F076}" type="datetime1">
              <a:rPr lang="cs-CZ" noProof="0" smtClean="0"/>
              <a:t>11.05.2021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224A16-3793-4422-BDE1-E5A76BD3B0C7}" type="datetime1">
              <a:rPr lang="cs-CZ" noProof="0" smtClean="0"/>
              <a:t>11.05.2021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218023-C27E-4D91-BAB7-C5139ADAD042}" type="datetime1">
              <a:rPr lang="cs-CZ" noProof="0" smtClean="0"/>
              <a:t>11.05.2021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cs-CZ" sz="2400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C215803-5C68-4C16-9001-11BE2EF7FE3B}" type="datetime1">
              <a:rPr lang="cs-CZ" noProof="0" smtClean="0"/>
              <a:t>11.05.2021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89756" y="1828799"/>
            <a:ext cx="12241359" cy="3048001"/>
          </a:xfrm>
        </p:spPr>
        <p:txBody>
          <a:bodyPr rtlCol="0"/>
          <a:lstStyle/>
          <a:p>
            <a:pPr rtl="0"/>
            <a:r>
              <a:rPr lang="cs-CZ" dirty="0"/>
              <a:t>11. Umění a předávání znalostí na Hedvábné stezce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/>
              <a:t>Říše podél Hedvábné stezky| Dějiny starověku </a:t>
            </a:r>
          </a:p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406360-D5D5-4890-A2A4-EF1A9AE73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44624"/>
            <a:ext cx="9753600" cy="763488"/>
          </a:xfrm>
        </p:spPr>
        <p:txBody>
          <a:bodyPr/>
          <a:lstStyle/>
          <a:p>
            <a:pPr algn="ctr"/>
            <a:r>
              <a:rPr lang="cs-CZ" dirty="0"/>
              <a:t>Matteo </a:t>
            </a:r>
            <a:r>
              <a:rPr lang="cs-CZ" dirty="0" err="1"/>
              <a:t>ricci</a:t>
            </a:r>
            <a:endParaRPr lang="cs-CZ" dirty="0"/>
          </a:p>
        </p:txBody>
      </p:sp>
      <p:pic>
        <p:nvPicPr>
          <p:cNvPr id="5" name="Zástupný obsah 4" descr="Obsah obrázku interiér&#10;&#10;Popis byl vytvořen automaticky">
            <a:extLst>
              <a:ext uri="{FF2B5EF4-FFF2-40B4-BE49-F238E27FC236}">
                <a16:creationId xmlns:a16="http://schemas.microsoft.com/office/drawing/2014/main" id="{DDE849A4-CBF1-4FE8-ADEC-E6D2DD3F8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8188" y="1124744"/>
            <a:ext cx="3784055" cy="5039673"/>
          </a:xfrm>
        </p:spPr>
      </p:pic>
    </p:spTree>
    <p:extLst>
      <p:ext uri="{BB962C8B-B14F-4D97-AF65-F5344CB8AC3E}">
        <p14:creationId xmlns:p14="http://schemas.microsoft.com/office/powerpoint/2010/main" val="252320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09F421-C32C-4A83-8B3F-926C09A97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Ferdinand </a:t>
            </a:r>
            <a:r>
              <a:rPr lang="cs-CZ" dirty="0" err="1"/>
              <a:t>Verbiest</a:t>
            </a:r>
            <a:endParaRPr lang="cs-CZ" dirty="0"/>
          </a:p>
        </p:txBody>
      </p:sp>
      <p:pic>
        <p:nvPicPr>
          <p:cNvPr id="5" name="Zástupný obsah 4" descr="Obsah obrázku text, malování&#10;&#10;Popis byl vytvořen automaticky">
            <a:extLst>
              <a:ext uri="{FF2B5EF4-FFF2-40B4-BE49-F238E27FC236}">
                <a16:creationId xmlns:a16="http://schemas.microsoft.com/office/drawing/2014/main" id="{A154AD8F-CC8C-46E9-9C78-72D15E88E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6013" y="2533650"/>
            <a:ext cx="4876800" cy="2933700"/>
          </a:xfrm>
        </p:spPr>
      </p:pic>
    </p:spTree>
    <p:extLst>
      <p:ext uri="{BB962C8B-B14F-4D97-AF65-F5344CB8AC3E}">
        <p14:creationId xmlns:p14="http://schemas.microsoft.com/office/powerpoint/2010/main" val="357117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1F29E6-2673-42AE-84EC-5ABC805A4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jadeit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B74046C-9A00-4EC9-B84C-B4FF0FD04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0196" y="2206240"/>
            <a:ext cx="3771787" cy="2828840"/>
          </a:xfrm>
        </p:spPr>
      </p:pic>
    </p:spTree>
    <p:extLst>
      <p:ext uri="{BB962C8B-B14F-4D97-AF65-F5344CB8AC3E}">
        <p14:creationId xmlns:p14="http://schemas.microsoft.com/office/powerpoint/2010/main" val="14254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849195-0E85-4BBD-9589-7797C0A66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Kultura </a:t>
            </a:r>
            <a:r>
              <a:rPr lang="cs-CZ" dirty="0" err="1"/>
              <a:t>Liang-ču</a:t>
            </a:r>
            <a:endParaRPr lang="cs-CZ" dirty="0"/>
          </a:p>
        </p:txBody>
      </p:sp>
      <p:pic>
        <p:nvPicPr>
          <p:cNvPr id="5" name="Zástupný obsah 4" descr="Obsah obrázku kámen&#10;&#10;Popis byl vytvořen automaticky">
            <a:extLst>
              <a:ext uri="{FF2B5EF4-FFF2-40B4-BE49-F238E27FC236}">
                <a16:creationId xmlns:a16="http://schemas.microsoft.com/office/drawing/2014/main" id="{90294414-EAEC-4763-A1A6-2E7F15202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4052" y="1988840"/>
            <a:ext cx="6830887" cy="4536136"/>
          </a:xfrm>
        </p:spPr>
      </p:pic>
    </p:spTree>
    <p:extLst>
      <p:ext uri="{BB962C8B-B14F-4D97-AF65-F5344CB8AC3E}">
        <p14:creationId xmlns:p14="http://schemas.microsoft.com/office/powerpoint/2010/main" val="167180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1E81D3-1F7F-4B2F-9FB0-8F6A3BDD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Kniha rituálů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20D36DE-0FFA-45D7-A816-A6F2E7301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9394" y="1828800"/>
            <a:ext cx="5130038" cy="4343400"/>
          </a:xfrm>
        </p:spPr>
      </p:pic>
    </p:spTree>
    <p:extLst>
      <p:ext uri="{BB962C8B-B14F-4D97-AF65-F5344CB8AC3E}">
        <p14:creationId xmlns:p14="http://schemas.microsoft.com/office/powerpoint/2010/main" val="421268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9B5C77-5CD4-4811-823D-B00E2E9B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kámen&#10;&#10;Popis byl vytvořen automaticky">
            <a:extLst>
              <a:ext uri="{FF2B5EF4-FFF2-40B4-BE49-F238E27FC236}">
                <a16:creationId xmlns:a16="http://schemas.microsoft.com/office/drawing/2014/main" id="{77BD0DA4-0D68-43AC-AF3F-420F2416D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908" y="692696"/>
            <a:ext cx="3240361" cy="4825320"/>
          </a:xfr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AEC4F214-98F5-47E4-8C51-84B316E33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372" y="2051881"/>
            <a:ext cx="4472533" cy="301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6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5446AA-7C3E-45CB-BF89-E50A4AF71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Cikáda: nesmrtelnost</a:t>
            </a:r>
          </a:p>
        </p:txBody>
      </p:sp>
      <p:pic>
        <p:nvPicPr>
          <p:cNvPr id="9" name="Zástupný obsah 8" descr="Obsah obrázku tmavé, světlo&#10;&#10;Popis byl vytvořen automaticky">
            <a:extLst>
              <a:ext uri="{FF2B5EF4-FFF2-40B4-BE49-F238E27FC236}">
                <a16:creationId xmlns:a16="http://schemas.microsoft.com/office/drawing/2014/main" id="{332F4F88-B10D-4C63-9BAC-978D43168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1142" y="1828800"/>
            <a:ext cx="2966542" cy="4343400"/>
          </a:xfrm>
        </p:spPr>
      </p:pic>
    </p:spTree>
    <p:extLst>
      <p:ext uri="{BB962C8B-B14F-4D97-AF65-F5344CB8AC3E}">
        <p14:creationId xmlns:p14="http://schemas.microsoft.com/office/powerpoint/2010/main" val="24772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BA472-FD2A-416F-AE4C-04378EE20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292596"/>
            <a:ext cx="9753600" cy="786408"/>
          </a:xfrm>
        </p:spPr>
        <p:txBody>
          <a:bodyPr/>
          <a:lstStyle/>
          <a:p>
            <a:pPr algn="ctr"/>
            <a:r>
              <a:rPr lang="cs-CZ" dirty="0"/>
              <a:t>Porcelán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7E522A-08BE-40BF-8AA3-A6FACC4C2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28800"/>
            <a:ext cx="6733341" cy="4343400"/>
          </a:xfrm>
        </p:spPr>
        <p:txBody>
          <a:bodyPr>
            <a:normAutofit lnSpcReduction="10000"/>
          </a:bodyPr>
          <a:lstStyle/>
          <a:p>
            <a:r>
              <a:rPr lang="cs-CZ" i="1" dirty="0"/>
              <a:t>Arabský obchodník (9. století):‘‘Mají keramiku úžasné kvalitu, z něhož jsou vyrobeny tak jemné mísy jako skleněné poháry na pití; je přes ně vidět jiskra vody, i když je to keramika‘‘</a:t>
            </a:r>
          </a:p>
          <a:p>
            <a:r>
              <a:rPr lang="cs-CZ" i="1" dirty="0"/>
              <a:t> </a:t>
            </a:r>
            <a:r>
              <a:rPr lang="cs-CZ" dirty="0"/>
              <a:t>Čínský porcelán se proslavil po celé Asii a nakonec po celém světě</a:t>
            </a:r>
          </a:p>
          <a:p>
            <a:r>
              <a:rPr lang="cs-CZ" dirty="0"/>
              <a:t>Již v devátém století se do Persie a na Blízký východ vyváželo velké množství porcelánu</a:t>
            </a:r>
          </a:p>
          <a:p>
            <a:r>
              <a:rPr lang="cs-CZ" dirty="0"/>
              <a:t>první evropský porcelán vyrobili Italové až v roce 1575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71D3FAA-4649-45D3-8399-91416955C5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90556" y="1700808"/>
            <a:ext cx="4130448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6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1A1CA8-8036-41BC-9BBF-72150A314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54" y="57148"/>
            <a:ext cx="9753600" cy="838201"/>
          </a:xfrm>
        </p:spPr>
        <p:txBody>
          <a:bodyPr/>
          <a:lstStyle/>
          <a:p>
            <a:r>
              <a:rPr lang="cs-CZ" dirty="0"/>
              <a:t>Džbán s portugalskými pažemi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0A33F57-D9D2-4944-95B7-6127751EC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4218" y="895349"/>
            <a:ext cx="4709160" cy="838201"/>
          </a:xfrm>
        </p:spPr>
        <p:txBody>
          <a:bodyPr/>
          <a:lstStyle/>
          <a:p>
            <a:r>
              <a:rPr lang="cs-CZ" dirty="0"/>
              <a:t>1520–1540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E220D9F-6927-4B0F-8A91-6BE4CEB098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obsah 13" descr="Obsah obrázku zeď, interiér, keramické nádobí, rostlina&#10;&#10;Popis byl vytvořen automaticky">
            <a:extLst>
              <a:ext uri="{FF2B5EF4-FFF2-40B4-BE49-F238E27FC236}">
                <a16:creationId xmlns:a16="http://schemas.microsoft.com/office/drawing/2014/main" id="{78B5FA0A-5C9A-45DC-A47E-AF98052E731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92399" y="1484784"/>
            <a:ext cx="4248470" cy="5286749"/>
          </a:xfrm>
        </p:spPr>
      </p:pic>
      <p:pic>
        <p:nvPicPr>
          <p:cNvPr id="12" name="Zástupný obsah 11" descr="Obsah obrázku rostlina, bílá, keramické nádobí, modrá&#10;&#10;Popis byl vytvořen automaticky">
            <a:extLst>
              <a:ext uri="{FF2B5EF4-FFF2-40B4-BE49-F238E27FC236}">
                <a16:creationId xmlns:a16="http://schemas.microsoft.com/office/drawing/2014/main" id="{A94B78B8-0C2F-471D-BC0B-2B2C01E97A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7788" y="1484784"/>
            <a:ext cx="4092767" cy="5115272"/>
          </a:xfrm>
        </p:spPr>
      </p:pic>
    </p:spTree>
    <p:extLst>
      <p:ext uri="{BB962C8B-B14F-4D97-AF65-F5344CB8AC3E}">
        <p14:creationId xmlns:p14="http://schemas.microsoft.com/office/powerpoint/2010/main" val="77194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9E38B4-B608-4BF5-929D-F152711A2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289893"/>
            <a:ext cx="9753600" cy="763488"/>
          </a:xfrm>
        </p:spPr>
        <p:txBody>
          <a:bodyPr/>
          <a:lstStyle/>
          <a:p>
            <a:pPr algn="ctr"/>
            <a:r>
              <a:rPr lang="cs-CZ" dirty="0" err="1"/>
              <a:t>Lesklokorka</a:t>
            </a:r>
            <a:r>
              <a:rPr lang="cs-CZ" dirty="0"/>
              <a:t> lesklá </a:t>
            </a:r>
          </a:p>
        </p:txBody>
      </p:sp>
      <p:pic>
        <p:nvPicPr>
          <p:cNvPr id="11" name="Zástupný obsah 10" descr="Obsah obrázku několik, různorodost&#10;&#10;Popis byl vytvořen automaticky">
            <a:extLst>
              <a:ext uri="{FF2B5EF4-FFF2-40B4-BE49-F238E27FC236}">
                <a16:creationId xmlns:a16="http://schemas.microsoft.com/office/drawing/2014/main" id="{B1E3CADA-D9FF-4015-8E3B-79B5350EC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6100" y="1181755"/>
            <a:ext cx="5400600" cy="5400600"/>
          </a:xfrm>
        </p:spPr>
      </p:pic>
    </p:spTree>
    <p:extLst>
      <p:ext uri="{BB962C8B-B14F-4D97-AF65-F5344CB8AC3E}">
        <p14:creationId xmlns:p14="http://schemas.microsoft.com/office/powerpoint/2010/main" val="24301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F31B00-FAB6-4E04-8542-49949B0DB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Astronomie</a:t>
            </a:r>
          </a:p>
        </p:txBody>
      </p:sp>
      <p:pic>
        <p:nvPicPr>
          <p:cNvPr id="9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40475B02-9B8A-44DC-B453-737C07BA3C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860" y="1700808"/>
            <a:ext cx="3278962" cy="3616052"/>
          </a:xfr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1B43BEF3-E3AC-4760-9AC6-DB2470F51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354" y="2367429"/>
            <a:ext cx="4323148" cy="30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7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C38E7F-913B-4F9A-B34D-B24B021E8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57594A8D-C212-4868-A727-C24395DEE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00608" y="-140440"/>
            <a:ext cx="3529012" cy="4343400"/>
          </a:xfrm>
        </p:spPr>
      </p:pic>
      <p:pic>
        <p:nvPicPr>
          <p:cNvPr id="7" name="Obrázek 6" descr="Obsah obrázku text, kuchyňské spotřebiče&#10;&#10;Popis byl vytvořen automaticky">
            <a:extLst>
              <a:ext uri="{FF2B5EF4-FFF2-40B4-BE49-F238E27FC236}">
                <a16:creationId xmlns:a16="http://schemas.microsoft.com/office/drawing/2014/main" id="{82AC8D79-B7DD-431D-926A-D4225B0C6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" y="0"/>
            <a:ext cx="5052053" cy="3789040"/>
          </a:xfrm>
          <a:prstGeom prst="rect">
            <a:avLst/>
          </a:prstGeom>
        </p:spPr>
      </p:pic>
      <p:pic>
        <p:nvPicPr>
          <p:cNvPr id="9" name="Obrázek 8" descr="Obsah obrázku hrníček, interiér, bílá, jídelní nádobí&#10;&#10;Popis byl vytvořen automaticky">
            <a:extLst>
              <a:ext uri="{FF2B5EF4-FFF2-40B4-BE49-F238E27FC236}">
                <a16:creationId xmlns:a16="http://schemas.microsoft.com/office/drawing/2014/main" id="{ADEA9AA0-5994-41D6-B429-EA942B18A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204" y="2636912"/>
            <a:ext cx="53721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4E7F6C-EC2E-45CB-A796-36BAE1F7A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hrníček, mísa, polévka, jídelní nádobí&#10;&#10;Popis byl vytvořen automaticky">
            <a:extLst>
              <a:ext uri="{FF2B5EF4-FFF2-40B4-BE49-F238E27FC236}">
                <a16:creationId xmlns:a16="http://schemas.microsoft.com/office/drawing/2014/main" id="{5473E7FC-5E8B-4E8F-89B1-E77F7D66A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272" y="1412776"/>
            <a:ext cx="4977697" cy="2762622"/>
          </a:xfrm>
        </p:spPr>
      </p:pic>
      <p:pic>
        <p:nvPicPr>
          <p:cNvPr id="7" name="Obrázek 6" descr="Obsah obrázku rostlina, jídelní nádobí, talíř, bílá&#10;&#10;Popis byl vytvořen automaticky">
            <a:extLst>
              <a:ext uri="{FF2B5EF4-FFF2-40B4-BE49-F238E27FC236}">
                <a16:creationId xmlns:a16="http://schemas.microsoft.com/office/drawing/2014/main" id="{7A1AF1EE-3DBC-4348-B7F3-6F598E5FB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426" y="648462"/>
            <a:ext cx="6781799" cy="556107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B833DDE-AA60-4DDB-ADE4-B3960AE19231}"/>
              </a:ext>
            </a:extLst>
          </p:cNvPr>
          <p:cNvSpPr txBox="1"/>
          <p:nvPr/>
        </p:nvSpPr>
        <p:spPr>
          <a:xfrm>
            <a:off x="229645" y="4653136"/>
            <a:ext cx="4654668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419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76C2CF-CC9C-4700-9C2C-4C885AE06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9A8EE3-EBDD-447E-9368-AF146C5E1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828" y="620688"/>
            <a:ext cx="9753600" cy="4343400"/>
          </a:xfrm>
        </p:spPr>
        <p:txBody>
          <a:bodyPr/>
          <a:lstStyle/>
          <a:p>
            <a:r>
              <a:rPr lang="cs-CZ" dirty="0"/>
              <a:t>Pět požehnání – dlouhověkost, bohatství, zdraví, láska k ctnosti a dobrý konec života.</a:t>
            </a:r>
          </a:p>
          <a:p>
            <a:endParaRPr lang="cs-CZ" dirty="0"/>
          </a:p>
        </p:txBody>
      </p:sp>
      <p:pic>
        <p:nvPicPr>
          <p:cNvPr id="5" name="Obrázek 4" descr="Obsah obrázku keramické nádobí, porcelán&#10;&#10;Popis byl vytvořen automaticky">
            <a:extLst>
              <a:ext uri="{FF2B5EF4-FFF2-40B4-BE49-F238E27FC236}">
                <a16:creationId xmlns:a16="http://schemas.microsoft.com/office/drawing/2014/main" id="{EFAA848E-A478-4C00-8723-39C39861D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052" y="2038672"/>
            <a:ext cx="4677106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0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DFD7A0-2E23-46A9-8909-EDD5B7759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7BE96B-ABA8-4225-A28F-6095753175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text, lůžkoviny&#10;&#10;Popis byl vytvořen automaticky">
            <a:extLst>
              <a:ext uri="{FF2B5EF4-FFF2-40B4-BE49-F238E27FC236}">
                <a16:creationId xmlns:a16="http://schemas.microsoft.com/office/drawing/2014/main" id="{CA49A059-AFA5-4178-9B71-C1CBFF613B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3772" y="396918"/>
            <a:ext cx="3749674" cy="6064163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A6C939C-C86A-44F9-92CD-E68CB34B21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" name="Zástupný obsah 9" descr="Obsah obrázku text, různé, několik&#10;&#10;Popis byl vytvořen automaticky">
            <a:extLst>
              <a:ext uri="{FF2B5EF4-FFF2-40B4-BE49-F238E27FC236}">
                <a16:creationId xmlns:a16="http://schemas.microsoft.com/office/drawing/2014/main" id="{E01E69D5-DC5D-4F47-B0C0-7C5F872E715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54252" y="950723"/>
            <a:ext cx="6608738" cy="4956554"/>
          </a:xfrm>
        </p:spPr>
      </p:pic>
    </p:spTree>
    <p:extLst>
      <p:ext uri="{BB962C8B-B14F-4D97-AF65-F5344CB8AC3E}">
        <p14:creationId xmlns:p14="http://schemas.microsoft.com/office/powerpoint/2010/main" val="183846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C6474A-9B8F-443B-94E0-C2007D0F9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topkapi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A60DC50-82C4-481A-8644-4BDF51A3C9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text, keramické nádobí, porcelán&#10;&#10;Popis byl vytvořen automaticky">
            <a:extLst>
              <a:ext uri="{FF2B5EF4-FFF2-40B4-BE49-F238E27FC236}">
                <a16:creationId xmlns:a16="http://schemas.microsoft.com/office/drawing/2014/main" id="{279E0B86-607D-4A0C-96D8-7D79CBD406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00218" y="1124744"/>
            <a:ext cx="3822315" cy="5024457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1FFBE02-7961-44D4-B85C-93B94786B1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nastavit, kámen, jídelní stůl, několik&#10;&#10;Popis byl vytvořen automaticky">
            <a:extLst>
              <a:ext uri="{FF2B5EF4-FFF2-40B4-BE49-F238E27FC236}">
                <a16:creationId xmlns:a16="http://schemas.microsoft.com/office/drawing/2014/main" id="{253A1B7A-8EF1-48B4-BDE2-A2C74D4A3B9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26460" y="2660155"/>
            <a:ext cx="4003904" cy="2783383"/>
          </a:xfrm>
        </p:spPr>
      </p:pic>
    </p:spTree>
    <p:extLst>
      <p:ext uri="{BB962C8B-B14F-4D97-AF65-F5344CB8AC3E}">
        <p14:creationId xmlns:p14="http://schemas.microsoft.com/office/powerpoint/2010/main" val="113906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49314D-098B-4D60-95B7-4910D6F61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75D815-13DA-429C-9AD8-55748D742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interiér&#10;&#10;Popis byl vytvořen automaticky">
            <a:extLst>
              <a:ext uri="{FF2B5EF4-FFF2-40B4-BE49-F238E27FC236}">
                <a16:creationId xmlns:a16="http://schemas.microsoft.com/office/drawing/2014/main" id="{F348D977-1A4D-4A25-BDFC-43CF10A318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1568" y="96520"/>
            <a:ext cx="10545687" cy="6664959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6F5B5D5-BE17-4B5C-9EDD-8EB7DA7977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7E6F535-3B8E-47B9-9840-CDCFAD5C89D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08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A671C8-4839-4FE5-812E-EAF52DA1A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A3CA345-7801-402A-AD84-CD29D8F05B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exteriér, strom, budova, obloha&#10;&#10;Popis byl vytvořen automaticky">
            <a:extLst>
              <a:ext uri="{FF2B5EF4-FFF2-40B4-BE49-F238E27FC236}">
                <a16:creationId xmlns:a16="http://schemas.microsoft.com/office/drawing/2014/main" id="{0CDF3304-C2A8-4AB3-9D1C-5DC872BEB2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58354" y="519687"/>
            <a:ext cx="8693223" cy="5818626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7317C9F-D236-4F5E-82B5-B77B821E20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DB825AE-A9A9-4BB9-B8FF-1251EEEF638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38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82150C-F274-4E18-B039-8AD705038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8BC557-FEA7-4920-9409-E72AE32DEC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interiér, stůl, nábytek&#10;&#10;Popis byl vytvořen automaticky">
            <a:extLst>
              <a:ext uri="{FF2B5EF4-FFF2-40B4-BE49-F238E27FC236}">
                <a16:creationId xmlns:a16="http://schemas.microsoft.com/office/drawing/2014/main" id="{4CAC23D1-7B27-466C-9922-574F6784EE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39416" y="499772"/>
            <a:ext cx="9125271" cy="6078654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62B4CCA-DC7C-4ED9-96B8-00B034D19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89F3EC6-EBE2-4AD0-8566-2FA7294A3EE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46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AF394F-56C1-4FD0-B83A-891F2F838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C4CB37E-FA2E-4087-9875-EE250D2EA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1B8946B3-2043-46D1-85B5-E16565AB22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60887" y="435388"/>
            <a:ext cx="9053263" cy="5987224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5117F5C-E7F9-4B68-BEFE-C34698B90E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748DC71-A469-418E-9378-A2287ED8F10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4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EB10D3-1493-4537-BA87-CC14630AD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9F8B37-1F4D-4680-AC62-74CF2966D2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466D0EE-A6C5-4FDD-8216-E495D5D19C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interiér, zeď&#10;&#10;Popis byl vytvořen automaticky">
            <a:extLst>
              <a:ext uri="{FF2B5EF4-FFF2-40B4-BE49-F238E27FC236}">
                <a16:creationId xmlns:a16="http://schemas.microsoft.com/office/drawing/2014/main" id="{157721C1-BE84-49D4-9480-2D909E76C7B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292126" y="404664"/>
            <a:ext cx="9269289" cy="6341060"/>
          </a:xfrm>
        </p:spPr>
      </p:pic>
    </p:spTree>
    <p:extLst>
      <p:ext uri="{BB962C8B-B14F-4D97-AF65-F5344CB8AC3E}">
        <p14:creationId xmlns:p14="http://schemas.microsoft.com/office/powerpoint/2010/main" val="252697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0E71D7-2831-4639-AC9C-0EC1C9A2A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sedadlo&#10;&#10;Popis byl vytvořen automaticky">
            <a:extLst>
              <a:ext uri="{FF2B5EF4-FFF2-40B4-BE49-F238E27FC236}">
                <a16:creationId xmlns:a16="http://schemas.microsoft.com/office/drawing/2014/main" id="{475F5717-EDA0-4CDF-B4CF-EE17FFDBA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860" y="1600200"/>
            <a:ext cx="3096812" cy="4134404"/>
          </a:xfrm>
        </p:spPr>
      </p:pic>
      <p:pic>
        <p:nvPicPr>
          <p:cNvPr id="7" name="Obrázek 6" descr="Obsah obrázku text, tkanina&#10;&#10;Popis byl vytvořen automaticky">
            <a:extLst>
              <a:ext uri="{FF2B5EF4-FFF2-40B4-BE49-F238E27FC236}">
                <a16:creationId xmlns:a16="http://schemas.microsoft.com/office/drawing/2014/main" id="{B101797A-DE1F-4B14-9D0D-057BF1745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992" y="2215270"/>
            <a:ext cx="6759334" cy="310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0353C9-6C2D-45E4-A351-DE20E53B7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20" y="101079"/>
            <a:ext cx="9753600" cy="838202"/>
          </a:xfrm>
        </p:spPr>
        <p:txBody>
          <a:bodyPr/>
          <a:lstStyle/>
          <a:p>
            <a:pPr algn="ctr"/>
            <a:r>
              <a:rPr lang="cs-CZ" dirty="0"/>
              <a:t>Buddhové z </a:t>
            </a:r>
            <a:r>
              <a:rPr lang="cs-CZ" dirty="0" err="1"/>
              <a:t>Bámijánu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273414F-DF0B-430D-9046-94FFFBBF3D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exteriér, hora, staré, megalit&#10;&#10;Popis byl vytvořen automaticky">
            <a:extLst>
              <a:ext uri="{FF2B5EF4-FFF2-40B4-BE49-F238E27FC236}">
                <a16:creationId xmlns:a16="http://schemas.microsoft.com/office/drawing/2014/main" id="{CEAFD45F-0EF8-4CB6-8E9B-EF2504AEDE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4685" y="1014032"/>
            <a:ext cx="10061375" cy="5742889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6121186-50C3-4C2E-BD68-095D74BC4D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DB767D9-F949-4CE6-B2BB-63A5544864B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95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F22982-389F-4000-831D-EC0B2D39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A9075E9-F1E1-432C-A363-96E40FFEF3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2502AD04-626F-495B-B0DD-0102F6A309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22204" y="1124744"/>
            <a:ext cx="3235958" cy="4757733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11B24AF-E5BD-41BC-AA1A-F71241D11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764B4C5-0FC1-4FC5-AF98-86DB168C58D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77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D84FFD-FAB8-4B6F-84D1-C9C4DCD93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FA91E7-AC95-427D-BF83-BD05447E79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plavidlo, keramické nádobí&#10;&#10;Popis byl vytvořen automaticky">
            <a:extLst>
              <a:ext uri="{FF2B5EF4-FFF2-40B4-BE49-F238E27FC236}">
                <a16:creationId xmlns:a16="http://schemas.microsoft.com/office/drawing/2014/main" id="{6CE6EDE2-723F-48A0-B27D-56CE0A542E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82505" y="249524"/>
            <a:ext cx="4888532" cy="6518043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460CA80-B783-4B82-9422-0F87841CFD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95EA788-4434-4391-8D89-7B859200B4E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599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5C76CA-6541-4197-B7D5-C33BBBFB8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C20753-ED4A-48F1-9F27-48018A2F7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zeď, interiér, plavidlo, keramické nádobí&#10;&#10;Popis byl vytvořen automaticky">
            <a:extLst>
              <a:ext uri="{FF2B5EF4-FFF2-40B4-BE49-F238E27FC236}">
                <a16:creationId xmlns:a16="http://schemas.microsoft.com/office/drawing/2014/main" id="{E77C4AD5-A7E1-4541-881E-776D3C0942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10447" y="274637"/>
            <a:ext cx="5832648" cy="6717189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92979AD-8ACB-4D81-811B-D1A5DA5CD2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23C35D6-89FD-4BF9-A7CE-F63F17158DC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2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1E25F8-F465-4DC7-A0A5-6556E1CB7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3969559-EB95-407C-A2ED-7AFE7FA19D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64425886-1A5C-4312-B7A6-D0CEBCFD8B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84115" y="643270"/>
            <a:ext cx="9485311" cy="6326702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36CFF1D-01C6-4AFC-87CC-FB587E43EF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2A3A678-C134-44E5-A727-A5DA6B23C11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783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A7B13-8BDE-4D3F-8C8B-16D402143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445BE13-B8DA-4351-9242-C01CA6FE4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43F95D59-C441-490B-8DD4-7D92BBF143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4497" y="-172411"/>
            <a:ext cx="10133383" cy="7202822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B0BB070-E482-4C30-9DB7-C150BD93F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E521DF9-0EF6-45AE-83A3-A910AF7BF0A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05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ADE780-907A-43AA-8BD1-E6A471364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9770BF4-CE32-4885-A474-4982D373B4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rostlina&#10;&#10;Popis byl vytvořen automaticky">
            <a:extLst>
              <a:ext uri="{FF2B5EF4-FFF2-40B4-BE49-F238E27FC236}">
                <a16:creationId xmlns:a16="http://schemas.microsoft.com/office/drawing/2014/main" id="{E5699235-63F5-42C5-838F-BE50348FDA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63902" y="937419"/>
            <a:ext cx="9036049" cy="5783071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7E8A3E7-D3A5-426F-A203-986C6EA74F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B4DB0B0-90BE-4424-A98B-F344F9AE95C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476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9FF8A-49AD-4E79-B563-06E790BF8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937DB3E-9F3B-49D1-853E-EE7E9EB994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881F1736-3709-42C6-A8F1-7F717B5099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33972" y="954835"/>
            <a:ext cx="7079851" cy="5672230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0F15820-1E27-40F9-B50A-E4AB631022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D8F8A64-A094-4AF1-BB05-AE223B0BDDE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363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583889-B74F-4DBE-854F-DD9C3CE00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8766AD-40B4-4B98-A010-22782A7F7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E8941342-4BE1-4B83-9CF8-1B86176493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17948" y="94819"/>
            <a:ext cx="7209732" cy="6763181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B3B4071-14A7-4E63-95E5-3230C9E227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A5AECFA-180D-44ED-9347-AB2FA93E0E8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566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76FF5B-063C-4FF8-9176-A8D953363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C159A9-7529-4A62-92EB-F727005AD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7B723C09-5EC4-4FE0-9C34-6B779BA56C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53082" y="1600200"/>
            <a:ext cx="3954767" cy="3954767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FE19C15-0078-4622-B9BF-DC6F3B14EA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tanečník, sport, barevné&#10;&#10;Popis byl vytvořen automaticky">
            <a:extLst>
              <a:ext uri="{FF2B5EF4-FFF2-40B4-BE49-F238E27FC236}">
                <a16:creationId xmlns:a16="http://schemas.microsoft.com/office/drawing/2014/main" id="{71203788-7D61-43DD-A65D-7DC02D4143E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62052" y="2135145"/>
            <a:ext cx="4891759" cy="3255243"/>
          </a:xfrm>
        </p:spPr>
      </p:pic>
    </p:spTree>
    <p:extLst>
      <p:ext uri="{BB962C8B-B14F-4D97-AF65-F5344CB8AC3E}">
        <p14:creationId xmlns:p14="http://schemas.microsoft.com/office/powerpoint/2010/main" val="16296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24361F-B462-4867-BC33-B3F0E2574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světlo, svatyně, chrám&#10;&#10;Popis byl vytvořen automaticky">
            <a:extLst>
              <a:ext uri="{FF2B5EF4-FFF2-40B4-BE49-F238E27FC236}">
                <a16:creationId xmlns:a16="http://schemas.microsoft.com/office/drawing/2014/main" id="{1E8D796F-C20E-42C9-BCEA-7B2F7D949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796" y="477383"/>
            <a:ext cx="10801200" cy="6348163"/>
          </a:xfrm>
        </p:spPr>
      </p:pic>
    </p:spTree>
    <p:extLst>
      <p:ext uri="{BB962C8B-B14F-4D97-AF65-F5344CB8AC3E}">
        <p14:creationId xmlns:p14="http://schemas.microsoft.com/office/powerpoint/2010/main" val="118450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0DAE2E-11D6-48DB-825A-AA2DC7CA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636A93-62C6-430B-9596-5C3D9BADB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rostlina, malované, keramické nádobí, bílá&#10;&#10;Popis byl vytvořen automaticky">
            <a:extLst>
              <a:ext uri="{FF2B5EF4-FFF2-40B4-BE49-F238E27FC236}">
                <a16:creationId xmlns:a16="http://schemas.microsoft.com/office/drawing/2014/main" id="{23233C3D-0705-4B8A-A2B9-64FC82CC5B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30787" y="349612"/>
            <a:ext cx="4991967" cy="6233750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EBB0481-432B-4017-8E03-543DE7C11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0195474-7307-4229-80D9-C02D44E399F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77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DD3D3E-6D8A-4A07-A930-9A83F893A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AB533AE-76E8-4F1E-A01F-FD4C88BF33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interiér, malování, stavební materiál, rámeček obrázku&#10;&#10;Popis byl vytvořen automaticky">
            <a:extLst>
              <a:ext uri="{FF2B5EF4-FFF2-40B4-BE49-F238E27FC236}">
                <a16:creationId xmlns:a16="http://schemas.microsoft.com/office/drawing/2014/main" id="{64D260B2-4172-4E97-BD80-1D69F7858B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13892" y="417951"/>
            <a:ext cx="8765231" cy="6155769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3D694E7-7D11-44F1-94AC-A8F4E18B98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FB31BB0-4F55-42E5-B37C-ACA6C250A44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326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32D886-7E6C-4609-8038-69FFF5587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umění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4AC408-DA90-4130-9207-CBF1AAD41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 err="1"/>
              <a:t>Džatacké</a:t>
            </a:r>
            <a:r>
              <a:rPr lang="cs-CZ" dirty="0"/>
              <a:t> povídky</a:t>
            </a:r>
          </a:p>
          <a:p>
            <a:pPr algn="ctr"/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D16466-C971-4BE0-A54A-30ED1ABF9E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Propojení náboženství a umění</a:t>
            </a:r>
          </a:p>
          <a:p>
            <a:r>
              <a:rPr lang="cs-CZ" dirty="0"/>
              <a:t>Povídky byl velmi populární a recitovány, čteny a využívány jako materiál pro divadlo a výtvarné umění.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3354DC9-5A3E-4209-88F7-D596234228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2051" y="1628774"/>
            <a:ext cx="4709160" cy="838201"/>
          </a:xfrm>
        </p:spPr>
        <p:txBody>
          <a:bodyPr/>
          <a:lstStyle/>
          <a:p>
            <a:pPr algn="ctr"/>
            <a:r>
              <a:rPr lang="cs-CZ" dirty="0"/>
              <a:t>Jeskyně </a:t>
            </a:r>
            <a:r>
              <a:rPr lang="cs-CZ" dirty="0" err="1"/>
              <a:t>magao</a:t>
            </a:r>
            <a:r>
              <a:rPr lang="cs-CZ" dirty="0"/>
              <a:t> 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D5896B2-0881-4421-A2D6-AF12643A11D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„Jeskyně tisíce Buddhů“</a:t>
            </a:r>
          </a:p>
          <a:p>
            <a:r>
              <a:rPr lang="pl-PL" dirty="0"/>
              <a:t>na některých malbách se zobrazuji džatacké povídky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705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6B8DF0-85CF-44A5-8C7C-384A34B4F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580" y="559206"/>
            <a:ext cx="9753600" cy="48885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Jelen devíti barev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9E440CD-EBE0-4AE0-8BB8-26B25C0006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72338FE7-46F9-4FE6-95DE-647764E476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49974" y="1292481"/>
            <a:ext cx="9980605" cy="5368568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7C0B937-9478-430F-A38F-F2B5F17197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EDC4695-FBB1-4283-A2C0-3956F561FF8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454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BAED0E-F847-4201-AEF5-6BC07309E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7787564-E741-44FC-AF73-1025342F6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78BA6DDA-7A48-4A6F-AC1A-CBF405E346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7049" y="885989"/>
            <a:ext cx="10534726" cy="5689386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EC885CA-7639-419E-B9F5-68E553759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D3FC78B-E264-4AAF-B511-A5B43DC3DA2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96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F27AFA-7D94-49CF-85EF-79056EA76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023746A-0D18-405E-9183-DDB0657A39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70D21A89-1D00-4867-858F-F1B891D12F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3915" y="773238"/>
            <a:ext cx="10077296" cy="5420577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467E188-4E98-4C18-8576-096466024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EF3FCF9-2FD0-4E8F-A9A6-6A5A0428B7D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312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EA1B88-979B-4E3A-B9E4-957759741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9E2DEBE-F549-4162-AAB7-5C301F30F5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8D9C579C-1A66-4C82-8993-B657CEF361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17611" y="899319"/>
            <a:ext cx="9912742" cy="5353478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46F5841-2E64-4FA1-A810-4F55FA2B64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AF301A2-B4F2-4F31-BDF1-677D07A0B26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356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774A26E4-3DC2-4408-B56C-8F0BE7EFE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88" y="581922"/>
            <a:ext cx="5165458" cy="263771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93358E4-075C-48B8-85B6-626B8A105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E650800-D6FB-4C76-AD49-023C727D6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73C6C5F-1164-42BF-AE21-B337FA24D5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1DA4687-FD91-4635-B8C1-839AB5591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797" y="581921"/>
            <a:ext cx="4941620" cy="2559047"/>
          </a:xfrm>
          <a:prstGeom prst="rect">
            <a:avLst/>
          </a:prstGeo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D8EC14-444A-4651-9736-89A1641EF4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64B4254-EB94-4CB2-BE83-6604795F4AD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F83A072-D4B4-442A-B02D-ECF77DAF4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88" y="3772274"/>
            <a:ext cx="4770999" cy="256589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6FD56EF-EEAD-4550-BAFF-753E5981C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939" y="3717032"/>
            <a:ext cx="4956478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0BC2FB-CD95-489A-8951-B84DE4CE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1167"/>
            <a:ext cx="9753600" cy="759345"/>
          </a:xfrm>
        </p:spPr>
        <p:txBody>
          <a:bodyPr/>
          <a:lstStyle/>
          <a:p>
            <a:pPr algn="ctr"/>
            <a:r>
              <a:rPr lang="cs-CZ" dirty="0"/>
              <a:t>jelen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B579C7-C3EE-49C4-8DC7-5E07ACD52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0067BB2-53B0-4BA9-8ADB-8ED1D6E79B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9E1E11F-345C-48CA-90C4-2BB9192F7A6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" name="Zástupný obsah 11" descr="Obsah obrázku text&#10;&#10;Popis byl vytvořen automaticky">
            <a:extLst>
              <a:ext uri="{FF2B5EF4-FFF2-40B4-BE49-F238E27FC236}">
                <a16:creationId xmlns:a16="http://schemas.microsoft.com/office/drawing/2014/main" id="{F31395C8-112C-4B66-A213-125202119C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45974" y="621188"/>
            <a:ext cx="4473212" cy="6185616"/>
          </a:xfrm>
        </p:spPr>
      </p:pic>
    </p:spTree>
    <p:extLst>
      <p:ext uri="{BB962C8B-B14F-4D97-AF65-F5344CB8AC3E}">
        <p14:creationId xmlns:p14="http://schemas.microsoft.com/office/powerpoint/2010/main" val="335635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941F10-4BBA-41F1-AB57-7BAB9045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E026B48-F6F3-4557-981B-F7432C70B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D3C0EEA4-6648-49A6-A020-B0FC76B124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2334" y="749143"/>
            <a:ext cx="4745174" cy="5423056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816088A-5E0A-49D8-B257-BE8BACD90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ED6A1CEC-BEF2-4AC9-8701-243B888106B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46540" y="749143"/>
            <a:ext cx="3130674" cy="5217790"/>
          </a:xfrm>
        </p:spPr>
      </p:pic>
    </p:spTree>
    <p:extLst>
      <p:ext uri="{BB962C8B-B14F-4D97-AF65-F5344CB8AC3E}">
        <p14:creationId xmlns:p14="http://schemas.microsoft.com/office/powerpoint/2010/main" val="410830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DCAE68-82E9-489F-A1D1-028C62569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51C00EA-34B3-4EFF-8F71-A81C91BC2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2164" y="149572"/>
            <a:ext cx="3903766" cy="6558855"/>
          </a:xfrm>
        </p:spPr>
      </p:pic>
    </p:spTree>
    <p:extLst>
      <p:ext uri="{BB962C8B-B14F-4D97-AF65-F5344CB8AC3E}">
        <p14:creationId xmlns:p14="http://schemas.microsoft.com/office/powerpoint/2010/main" val="377442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1FD45A-8C92-4F91-917E-3ECBDAE87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523" y="89199"/>
            <a:ext cx="9753600" cy="698404"/>
          </a:xfrm>
        </p:spPr>
        <p:txBody>
          <a:bodyPr/>
          <a:lstStyle/>
          <a:p>
            <a:pPr algn="ctr"/>
            <a:r>
              <a:rPr lang="cs-CZ" dirty="0"/>
              <a:t>Jestřáb, Holubice a král </a:t>
            </a:r>
            <a:r>
              <a:rPr lang="cs-CZ" dirty="0" err="1"/>
              <a:t>šivi</a:t>
            </a:r>
            <a:r>
              <a:rPr lang="cs-CZ" dirty="0"/>
              <a:t>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98313A-D431-4096-803D-9BC849DDD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1EB6C735-BFC8-46E4-80F3-8A7942ADF0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45940" y="1102245"/>
            <a:ext cx="7547298" cy="5685631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390025D-E112-409D-A6B7-EDC61B53FC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74EF309-3A4A-4C69-A9E5-875445A7AE6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869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F25A1F-2293-4919-A844-8B9CBA8DE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5454F23-9E75-434C-99B5-CEAE0F07C2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budova, exteriér, svatyně, chrám&#10;&#10;Popis byl vytvořen automaticky">
            <a:extLst>
              <a:ext uri="{FF2B5EF4-FFF2-40B4-BE49-F238E27FC236}">
                <a16:creationId xmlns:a16="http://schemas.microsoft.com/office/drawing/2014/main" id="{FC798661-6BC5-42D4-9A5C-CBF95B4BE5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32087" y="97585"/>
            <a:ext cx="9989367" cy="6662829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C1EABD5-FA5B-4889-89FD-3B7866248A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5DA0D54-624E-4B24-8934-51134E1903C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875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9D562-6891-4438-B3C0-A805BA1C6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nara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436D0CD-D55F-488F-AC6B-A8E48AF367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mapa&#10;&#10;Popis byl vytvořen automaticky">
            <a:extLst>
              <a:ext uri="{FF2B5EF4-FFF2-40B4-BE49-F238E27FC236}">
                <a16:creationId xmlns:a16="http://schemas.microsoft.com/office/drawing/2014/main" id="{0542B366-47AD-4381-9403-EC12318C12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62164" y="2546514"/>
            <a:ext cx="4608512" cy="3624877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71ACF8E-C93F-455A-8DE3-0DAD934B22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240C08E-2096-4CDA-923A-C19EA8D2EA7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26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1C4966-E2AF-46E9-813E-763D531C5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9F4409A-4EFA-4EE2-A056-2E9943F71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obloha, exteriér, podepsat&#10;&#10;Popis byl vytvořen automaticky">
            <a:extLst>
              <a:ext uri="{FF2B5EF4-FFF2-40B4-BE49-F238E27FC236}">
                <a16:creationId xmlns:a16="http://schemas.microsoft.com/office/drawing/2014/main" id="{802BA17A-2C4C-4329-8185-6C62DE17E2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5358" y="537333"/>
            <a:ext cx="11498107" cy="6036504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A4AA3E2-9193-4F19-AB50-4506D75C1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0CC2FE7-3259-4EF8-8EB0-91ABEED2C2E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99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7E6244-724B-4B1A-A0C3-F5AE498DE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BC4CEFA-EDB1-4A6C-9120-CE49B8393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interiér, oltář, zdobené, výprodej&#10;&#10;Popis byl vytvořen automaticky">
            <a:extLst>
              <a:ext uri="{FF2B5EF4-FFF2-40B4-BE49-F238E27FC236}">
                <a16:creationId xmlns:a16="http://schemas.microsoft.com/office/drawing/2014/main" id="{BD53EF00-DB48-423B-A0A1-C0708EF5C1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45940" y="365816"/>
            <a:ext cx="8353562" cy="6265172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2E83D04-1CF9-42B4-843B-74DA35CE14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824B254-E7BA-4EF2-899D-E6BA4AB6DE5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604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937D50-14E3-4E18-B104-50CA093A3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965605-F233-4D72-83BB-96F4D1125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CE6D5F6F-DA65-473C-B7D5-02E9C60A4C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91716" y="641629"/>
            <a:ext cx="10205391" cy="5932208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2942F1B-B5F5-48D7-8134-0F9A13C52C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6FC3019-30BD-4B37-9EF4-D4273F4B342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54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CA9721-DA31-4D1A-98C3-1AE4EC0BF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8045FBD-002C-4204-9C1A-C2EB86DC8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nástroj&#10;&#10;Popis byl vytvořen automaticky">
            <a:extLst>
              <a:ext uri="{FF2B5EF4-FFF2-40B4-BE49-F238E27FC236}">
                <a16:creationId xmlns:a16="http://schemas.microsoft.com/office/drawing/2014/main" id="{719D86D1-9C32-4CD5-9B6A-4D836C66CC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66220" y="118621"/>
            <a:ext cx="2844861" cy="6739379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5FFC449-94F5-415E-828B-EC32DB29C2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D7E8F43-165D-456A-8E9B-CEDCA41AF89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35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58194C-8221-4813-8B9B-78B9443C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851F7F-BEF8-4401-B612-6B939A9468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červená, stavební materiál, kámen&#10;&#10;Popis byl vytvořen automaticky">
            <a:extLst>
              <a:ext uri="{FF2B5EF4-FFF2-40B4-BE49-F238E27FC236}">
                <a16:creationId xmlns:a16="http://schemas.microsoft.com/office/drawing/2014/main" id="{3954724F-701C-4D85-8804-9A901B787F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56914" y="1024974"/>
            <a:ext cx="4709159" cy="4808051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298B573-2503-4302-8712-24D4F59C81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4917A67-A966-4031-8193-FDA60E9BEA6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53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23EFF9-24F4-4F38-A8A1-3348677C5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587" y="174705"/>
            <a:ext cx="9753600" cy="706090"/>
          </a:xfrm>
        </p:spPr>
        <p:txBody>
          <a:bodyPr/>
          <a:lstStyle/>
          <a:p>
            <a:pPr algn="ctr"/>
            <a:r>
              <a:rPr lang="cs-CZ" dirty="0" err="1"/>
              <a:t>MEšity</a:t>
            </a:r>
            <a:endParaRPr lang="cs-CZ" dirty="0"/>
          </a:p>
        </p:txBody>
      </p:sp>
      <p:pic>
        <p:nvPicPr>
          <p:cNvPr id="5" name="Zástupný obsah 4" descr="Obsah obrázku budova, oblouk, kolonáda&#10;&#10;Popis byl vytvořen automaticky">
            <a:extLst>
              <a:ext uri="{FF2B5EF4-FFF2-40B4-BE49-F238E27FC236}">
                <a16:creationId xmlns:a16="http://schemas.microsoft.com/office/drawing/2014/main" id="{31D19B3F-DFE7-4AB3-915B-ADBAAF632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7948" y="980728"/>
            <a:ext cx="9108255" cy="5702567"/>
          </a:xfrm>
        </p:spPr>
      </p:pic>
    </p:spTree>
    <p:extLst>
      <p:ext uri="{BB962C8B-B14F-4D97-AF65-F5344CB8AC3E}">
        <p14:creationId xmlns:p14="http://schemas.microsoft.com/office/powerpoint/2010/main" val="215809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041A87-8205-4151-BB25-8B601254F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oltář&#10;&#10;Popis byl vytvořen automaticky">
            <a:extLst>
              <a:ext uri="{FF2B5EF4-FFF2-40B4-BE49-F238E27FC236}">
                <a16:creationId xmlns:a16="http://schemas.microsoft.com/office/drawing/2014/main" id="{DF487D2C-D9D6-4562-887C-5D62B0001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8068" y="274638"/>
            <a:ext cx="5544616" cy="6466730"/>
          </a:xfrm>
        </p:spPr>
      </p:pic>
    </p:spTree>
    <p:extLst>
      <p:ext uri="{BB962C8B-B14F-4D97-AF65-F5344CB8AC3E}">
        <p14:creationId xmlns:p14="http://schemas.microsoft.com/office/powerpoint/2010/main" val="272366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44608B-BECA-49DE-8228-DA31C7C99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4369E8A-70DD-4F43-9546-28F54C60F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5343" y="836712"/>
            <a:ext cx="10026262" cy="4626644"/>
          </a:xfrm>
        </p:spPr>
      </p:pic>
    </p:spTree>
    <p:extLst>
      <p:ext uri="{BB962C8B-B14F-4D97-AF65-F5344CB8AC3E}">
        <p14:creationId xmlns:p14="http://schemas.microsoft.com/office/powerpoint/2010/main" val="30993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A67870-3851-4666-B313-F9DD7BA5F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274638"/>
            <a:ext cx="9753600" cy="691480"/>
          </a:xfrm>
        </p:spPr>
        <p:txBody>
          <a:bodyPr/>
          <a:lstStyle/>
          <a:p>
            <a:pPr algn="ctr"/>
            <a:r>
              <a:rPr lang="cs-CZ" dirty="0" err="1"/>
              <a:t>minbar</a:t>
            </a:r>
            <a:endParaRPr lang="cs-CZ" dirty="0"/>
          </a:p>
        </p:txBody>
      </p:sp>
      <p:pic>
        <p:nvPicPr>
          <p:cNvPr id="5" name="Zástupný obsah 4" descr="Obsah obrázku budova, staré, kámen, oblouk&#10;&#10;Popis byl vytvořen automaticky">
            <a:extLst>
              <a:ext uri="{FF2B5EF4-FFF2-40B4-BE49-F238E27FC236}">
                <a16:creationId xmlns:a16="http://schemas.microsoft.com/office/drawing/2014/main" id="{F0737DF2-5E3A-46CD-97D0-2275BCED1D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4132" y="1138138"/>
            <a:ext cx="4622625" cy="5445224"/>
          </a:xfrm>
        </p:spPr>
      </p:pic>
    </p:spTree>
    <p:extLst>
      <p:ext uri="{BB962C8B-B14F-4D97-AF65-F5344CB8AC3E}">
        <p14:creationId xmlns:p14="http://schemas.microsoft.com/office/powerpoint/2010/main" val="16711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757ED0-C833-4DF5-9F95-726B4C56E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60" y="0"/>
            <a:ext cx="9753600" cy="979512"/>
          </a:xfrm>
        </p:spPr>
        <p:txBody>
          <a:bodyPr/>
          <a:lstStyle/>
          <a:p>
            <a:pPr algn="ctr"/>
            <a:r>
              <a:rPr lang="cs-CZ" dirty="0" err="1"/>
              <a:t>mihrab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A151B13-56C8-40F3-A2B4-D712DC18A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0156" y="1268760"/>
            <a:ext cx="3906739" cy="5306960"/>
          </a:xfrm>
        </p:spPr>
      </p:pic>
    </p:spTree>
    <p:extLst>
      <p:ext uri="{BB962C8B-B14F-4D97-AF65-F5344CB8AC3E}">
        <p14:creationId xmlns:p14="http://schemas.microsoft.com/office/powerpoint/2010/main" val="378102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74C668-0AF0-40A6-97EC-7E5891AD6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koupelny</a:t>
            </a:r>
          </a:p>
        </p:txBody>
      </p:sp>
      <p:pic>
        <p:nvPicPr>
          <p:cNvPr id="5" name="Zástupný obsah 4" descr="Obsah obrázku zeď, interiér, patro, nábytek&#10;&#10;Popis byl vytvořen automaticky">
            <a:extLst>
              <a:ext uri="{FF2B5EF4-FFF2-40B4-BE49-F238E27FC236}">
                <a16:creationId xmlns:a16="http://schemas.microsoft.com/office/drawing/2014/main" id="{7385266A-B848-43F7-A4E6-6EA4B5F65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9996" y="1052736"/>
            <a:ext cx="7983015" cy="5332405"/>
          </a:xfrm>
        </p:spPr>
      </p:pic>
    </p:spTree>
    <p:extLst>
      <p:ext uri="{BB962C8B-B14F-4D97-AF65-F5344CB8AC3E}">
        <p14:creationId xmlns:p14="http://schemas.microsoft.com/office/powerpoint/2010/main" val="272508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03CD62-3DB9-4714-A746-A3ED2F161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kámen, kolonáda&#10;&#10;Popis byl vytvořen automaticky">
            <a:extLst>
              <a:ext uri="{FF2B5EF4-FFF2-40B4-BE49-F238E27FC236}">
                <a16:creationId xmlns:a16="http://schemas.microsoft.com/office/drawing/2014/main" id="{A66C0891-37A7-44D9-B45E-F7940DD805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1844" y="1673175"/>
            <a:ext cx="4688232" cy="3511649"/>
          </a:xfrm>
        </p:spPr>
      </p:pic>
      <p:pic>
        <p:nvPicPr>
          <p:cNvPr id="8" name="Zástupný obsah 7" descr="Obsah obrázku zeď, interiér, patro, strop&#10;&#10;Popis byl vytvořen automaticky">
            <a:extLst>
              <a:ext uri="{FF2B5EF4-FFF2-40B4-BE49-F238E27FC236}">
                <a16:creationId xmlns:a16="http://schemas.microsoft.com/office/drawing/2014/main" id="{BE5A8653-CD06-450C-93B4-DB13CF93AE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42484" y="1673174"/>
            <a:ext cx="4968552" cy="3556025"/>
          </a:xfrm>
        </p:spPr>
      </p:pic>
    </p:spTree>
    <p:extLst>
      <p:ext uri="{BB962C8B-B14F-4D97-AF65-F5344CB8AC3E}">
        <p14:creationId xmlns:p14="http://schemas.microsoft.com/office/powerpoint/2010/main" val="27945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8E1FD1-85E6-4757-991E-910738210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44" y="94556"/>
            <a:ext cx="9753600" cy="61947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fontány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04D477C8-9C3B-40DD-99AD-D8FBB3F03F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14674" y="714028"/>
            <a:ext cx="8992939" cy="606022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E07ACAC-207A-4E36-826A-A3961E728D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567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E7E18E-A046-490D-A54F-FA2581301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116632"/>
            <a:ext cx="9753600" cy="835496"/>
          </a:xfrm>
        </p:spPr>
        <p:txBody>
          <a:bodyPr/>
          <a:lstStyle/>
          <a:p>
            <a:pPr algn="ctr"/>
            <a:r>
              <a:rPr lang="cs-CZ" dirty="0"/>
              <a:t>minaret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5675E37-C220-4AB9-B8B3-21F3863281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budova, věž&#10;&#10;Popis byl vytvořen automaticky">
            <a:extLst>
              <a:ext uri="{FF2B5EF4-FFF2-40B4-BE49-F238E27FC236}">
                <a16:creationId xmlns:a16="http://schemas.microsoft.com/office/drawing/2014/main" id="{88D6F3C9-12F6-410F-A207-33069158CC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44710" y="1004886"/>
            <a:ext cx="8926502" cy="5750571"/>
          </a:xfrm>
        </p:spPr>
      </p:pic>
    </p:spTree>
    <p:extLst>
      <p:ext uri="{BB962C8B-B14F-4D97-AF65-F5344CB8AC3E}">
        <p14:creationId xmlns:p14="http://schemas.microsoft.com/office/powerpoint/2010/main" val="220544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763F0B-25B7-45BD-90CC-9D11E89E3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mešity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0092F8-A4CD-49A9-97AD-D4C88CF2F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9109605" cy="4343400"/>
          </a:xfrm>
        </p:spPr>
        <p:txBody>
          <a:bodyPr>
            <a:normAutofit/>
          </a:bodyPr>
          <a:lstStyle/>
          <a:p>
            <a:r>
              <a:rPr lang="cs-CZ" dirty="0"/>
              <a:t>Mešity hrají důležitou roli v každodenním životě muslimů</a:t>
            </a:r>
          </a:p>
          <a:p>
            <a:r>
              <a:rPr lang="cs-CZ" dirty="0"/>
              <a:t> Mešita je víceúčelová budova, kde se vyhlašují důležitá veřejná oznámení</a:t>
            </a:r>
          </a:p>
          <a:p>
            <a:r>
              <a:rPr lang="cs-CZ" dirty="0"/>
              <a:t>v době krize se shromažďují davy – například k získání podpory pro obranu nebo svatou válku </a:t>
            </a:r>
          </a:p>
          <a:p>
            <a:r>
              <a:rPr lang="cs-CZ" dirty="0"/>
              <a:t>při páteční bohoslužbě je v kázání zmíněno panovníkovo jméno, čímž se demonstruje jeho autorita</a:t>
            </a:r>
          </a:p>
          <a:p>
            <a:r>
              <a:rPr lang="cs-CZ" dirty="0"/>
              <a:t>významná mešita má také často vzdělávací funkci</a:t>
            </a:r>
          </a:p>
        </p:txBody>
      </p:sp>
    </p:spTree>
    <p:extLst>
      <p:ext uri="{BB962C8B-B14F-4D97-AF65-F5344CB8AC3E}">
        <p14:creationId xmlns:p14="http://schemas.microsoft.com/office/powerpoint/2010/main" val="180746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3D0454-5421-4849-8145-90348725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A60FB599-7EBD-42C3-8C53-ADE3AE78A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836" y="274638"/>
            <a:ext cx="10513168" cy="6207664"/>
          </a:xfrm>
        </p:spPr>
      </p:pic>
    </p:spTree>
    <p:extLst>
      <p:ext uri="{BB962C8B-B14F-4D97-AF65-F5344CB8AC3E}">
        <p14:creationId xmlns:p14="http://schemas.microsoft.com/office/powerpoint/2010/main" val="50092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4297F0-90D6-4ACB-B9D4-8CCFB437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F6D72346-F2F7-42E2-8AF1-3AB6DFD76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829" y="1524348"/>
            <a:ext cx="3240360" cy="3888432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584360A-D799-4C65-ABF5-E729774D9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747" y="1524348"/>
            <a:ext cx="3744416" cy="388843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F4A4B15-174F-431F-9B16-B98B33C28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721" y="1524348"/>
            <a:ext cx="3024337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4D0641-6E57-4A1D-9E1B-ED782C464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4C51626-F9A3-4A9F-8EEB-C6B1C00A7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88" y="1243637"/>
            <a:ext cx="3220676" cy="437072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2A3110E-53B2-4933-8091-BF9E4BF98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850" y="1243637"/>
            <a:ext cx="3527124" cy="437072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0D3BDF1-0F35-4F9F-82CA-EE227FE6A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684" y="1243637"/>
            <a:ext cx="3220676" cy="43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0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639FA7-FC44-49A9-9A3D-DC9EF029F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6E78C18-EFE5-4C3F-B645-A449FC772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5940" y="116632"/>
            <a:ext cx="8568952" cy="7359887"/>
          </a:xfrm>
        </p:spPr>
      </p:pic>
    </p:spTree>
    <p:extLst>
      <p:ext uri="{BB962C8B-B14F-4D97-AF65-F5344CB8AC3E}">
        <p14:creationId xmlns:p14="http://schemas.microsoft.com/office/powerpoint/2010/main" val="384037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A0FC50-57C6-43FD-A622-DFE7579CE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60" y="116632"/>
            <a:ext cx="9753600" cy="1051520"/>
          </a:xfrm>
        </p:spPr>
        <p:txBody>
          <a:bodyPr/>
          <a:lstStyle/>
          <a:p>
            <a:pPr algn="ctr"/>
            <a:r>
              <a:rPr lang="cs-CZ" dirty="0"/>
              <a:t>Velká mešita: Si-</a:t>
            </a:r>
            <a:r>
              <a:rPr lang="cs-CZ" dirty="0" err="1"/>
              <a:t>an</a:t>
            </a:r>
            <a:endParaRPr lang="cs-CZ" dirty="0"/>
          </a:p>
        </p:txBody>
      </p:sp>
      <p:pic>
        <p:nvPicPr>
          <p:cNvPr id="11" name="Zástupný obsah 10" descr="Obsah obrázku strom, exteriér, budova, zahrada&#10;&#10;Popis byl vytvořen automaticky">
            <a:extLst>
              <a:ext uri="{FF2B5EF4-FFF2-40B4-BE49-F238E27FC236}">
                <a16:creationId xmlns:a16="http://schemas.microsoft.com/office/drawing/2014/main" id="{1DA2CE79-D240-412C-9E21-26E144A9D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1964" y="1340768"/>
            <a:ext cx="7575071" cy="5054639"/>
          </a:xfrm>
        </p:spPr>
      </p:pic>
    </p:spTree>
    <p:extLst>
      <p:ext uri="{BB962C8B-B14F-4D97-AF65-F5344CB8AC3E}">
        <p14:creationId xmlns:p14="http://schemas.microsoft.com/office/powerpoint/2010/main" val="312082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9C434D-AA5C-40E5-9B15-963B4CA57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C8C8F66-04D3-4B9B-A9EE-810D365C2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8148" y="656116"/>
            <a:ext cx="4077197" cy="5956987"/>
          </a:xfrm>
        </p:spPr>
      </p:pic>
    </p:spTree>
    <p:extLst>
      <p:ext uri="{BB962C8B-B14F-4D97-AF65-F5344CB8AC3E}">
        <p14:creationId xmlns:p14="http://schemas.microsoft.com/office/powerpoint/2010/main" val="320547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A44EB3-3610-4DE9-8E8F-463A3DAEB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274638"/>
            <a:ext cx="9753600" cy="1123528"/>
          </a:xfrm>
        </p:spPr>
        <p:txBody>
          <a:bodyPr/>
          <a:lstStyle/>
          <a:p>
            <a:pPr algn="ctr"/>
            <a:r>
              <a:rPr lang="cs-CZ" dirty="0"/>
              <a:t>Džidda 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98A2F79F-E504-45E5-9CFD-4D4F2AB7C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6220" y="1771489"/>
            <a:ext cx="3669755" cy="4811873"/>
          </a:xfrm>
        </p:spPr>
      </p:pic>
    </p:spTree>
    <p:extLst>
      <p:ext uri="{BB962C8B-B14F-4D97-AF65-F5344CB8AC3E}">
        <p14:creationId xmlns:p14="http://schemas.microsoft.com/office/powerpoint/2010/main" val="252803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8C30DA-14FF-458D-8897-A707B0F7C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29154D6-9F2A-4DA0-9D45-5C43128DA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2124" y="1052736"/>
            <a:ext cx="5744055" cy="5218068"/>
          </a:xfrm>
        </p:spPr>
      </p:pic>
    </p:spTree>
    <p:extLst>
      <p:ext uri="{BB962C8B-B14F-4D97-AF65-F5344CB8AC3E}">
        <p14:creationId xmlns:p14="http://schemas.microsoft.com/office/powerpoint/2010/main" val="370313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8FEA3B-982A-4142-87C0-8EC458672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exteriér&#10;&#10;Popis byl vytvořen automaticky">
            <a:extLst>
              <a:ext uri="{FF2B5EF4-FFF2-40B4-BE49-F238E27FC236}">
                <a16:creationId xmlns:a16="http://schemas.microsoft.com/office/drawing/2014/main" id="{A5A689CB-DBDC-4B63-8D36-214E599DD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852" y="0"/>
            <a:ext cx="10392815" cy="6932008"/>
          </a:xfrm>
        </p:spPr>
      </p:pic>
    </p:spTree>
    <p:extLst>
      <p:ext uri="{BB962C8B-B14F-4D97-AF65-F5344CB8AC3E}">
        <p14:creationId xmlns:p14="http://schemas.microsoft.com/office/powerpoint/2010/main" val="67855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F3CFD0-7E14-4258-B382-3FFC1AFC7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126CDFC-4C52-429D-8E0E-4172CAC9A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4949" y="620688"/>
            <a:ext cx="3909463" cy="518262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A1608C1-B10F-44B1-9217-90A1EEDF1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747" y="620688"/>
            <a:ext cx="3909463" cy="51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4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2EB462-6A3D-4F25-B108-FCFAA47F2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011B063-77B5-40DF-9FD4-B1271D6EA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8148" y="764704"/>
            <a:ext cx="5796282" cy="5732452"/>
          </a:xfrm>
        </p:spPr>
      </p:pic>
    </p:spTree>
    <p:extLst>
      <p:ext uri="{BB962C8B-B14F-4D97-AF65-F5344CB8AC3E}">
        <p14:creationId xmlns:p14="http://schemas.microsoft.com/office/powerpoint/2010/main" val="280253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800038-7C5C-4B1C-94AD-529E7A04F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B84A96F-5EE6-4443-A485-F2E0003BC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1964" y="1801483"/>
            <a:ext cx="3472405" cy="325503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89BDF59-61F3-4234-9C88-E98EEE990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492" y="1801280"/>
            <a:ext cx="3472405" cy="35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3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5BB2A8-75BD-47BB-B436-99D72AB52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53CDB98-6525-4E5F-B0AD-D30234F75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6220" y="691533"/>
            <a:ext cx="3816645" cy="5909070"/>
          </a:xfrm>
        </p:spPr>
      </p:pic>
    </p:spTree>
    <p:extLst>
      <p:ext uri="{BB962C8B-B14F-4D97-AF65-F5344CB8AC3E}">
        <p14:creationId xmlns:p14="http://schemas.microsoft.com/office/powerpoint/2010/main" val="34999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9A048D-2761-49D3-B53C-82FA9A4B8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Al-</a:t>
            </a:r>
            <a:r>
              <a:rPr lang="cs-CZ" dirty="0" err="1"/>
              <a:t>Maqdisi</a:t>
            </a:r>
            <a:endParaRPr lang="cs-CZ" dirty="0"/>
          </a:p>
        </p:txBody>
      </p:sp>
      <p:pic>
        <p:nvPicPr>
          <p:cNvPr id="5" name="Zástupný obsah 4" descr="Obsah obrázku text, muž, nošení, čepice&#10;&#10;Popis byl vytvořen automaticky">
            <a:extLst>
              <a:ext uri="{FF2B5EF4-FFF2-40B4-BE49-F238E27FC236}">
                <a16:creationId xmlns:a16="http://schemas.microsoft.com/office/drawing/2014/main" id="{72DDC631-8491-458E-8E19-7CADBB635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6180" y="2276872"/>
            <a:ext cx="3879875" cy="3879875"/>
          </a:xfrm>
        </p:spPr>
      </p:pic>
    </p:spTree>
    <p:extLst>
      <p:ext uri="{BB962C8B-B14F-4D97-AF65-F5344CB8AC3E}">
        <p14:creationId xmlns:p14="http://schemas.microsoft.com/office/powerpoint/2010/main" val="42668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C87C94-7ACA-4B28-AA85-A1E6A5D0D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stůl&#10;&#10;Popis byl vytvořen automaticky">
            <a:extLst>
              <a:ext uri="{FF2B5EF4-FFF2-40B4-BE49-F238E27FC236}">
                <a16:creationId xmlns:a16="http://schemas.microsoft.com/office/drawing/2014/main" id="{19102DF3-91D1-4AC0-9468-DCAE4ADDC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1964" y="1196752"/>
            <a:ext cx="8336999" cy="4244503"/>
          </a:xfrm>
        </p:spPr>
      </p:pic>
    </p:spTree>
    <p:extLst>
      <p:ext uri="{BB962C8B-B14F-4D97-AF65-F5344CB8AC3E}">
        <p14:creationId xmlns:p14="http://schemas.microsoft.com/office/powerpoint/2010/main" val="216767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A9D6CE-6B8B-4856-BB00-3C46E5932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892" y="-99392"/>
            <a:ext cx="9753600" cy="1325562"/>
          </a:xfrm>
        </p:spPr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60721CB9-EFA2-4A76-BFE5-815DE78B4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3397" y="404664"/>
            <a:ext cx="4334590" cy="6167570"/>
          </a:xfrm>
        </p:spPr>
      </p:pic>
    </p:spTree>
    <p:extLst>
      <p:ext uri="{BB962C8B-B14F-4D97-AF65-F5344CB8AC3E}">
        <p14:creationId xmlns:p14="http://schemas.microsoft.com/office/powerpoint/2010/main" val="61896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0CD76F-FFEC-43AD-9666-015B1A89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39210E4-485D-49F1-98A7-9FC9AABD2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48" y="306661"/>
            <a:ext cx="11615355" cy="2809391"/>
          </a:xfrm>
        </p:spPr>
      </p:pic>
      <p:pic>
        <p:nvPicPr>
          <p:cNvPr id="7" name="Obrázek 6" descr="Obsah obrázku exteriér, obloha, strom, veranda&#10;&#10;Popis byl vytvořen automaticky">
            <a:extLst>
              <a:ext uri="{FF2B5EF4-FFF2-40B4-BE49-F238E27FC236}">
                <a16:creationId xmlns:a16="http://schemas.microsoft.com/office/drawing/2014/main" id="{8012A199-CC35-4FA2-9F8E-1CEA0FF9A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34" y="3501008"/>
            <a:ext cx="11615355" cy="286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0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B219B0-BA75-4ED1-A3F0-1D795ABB3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Karavanseráj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B113FF7-4103-46F1-B1A5-8F710B2E4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5980" y="1988840"/>
            <a:ext cx="7545254" cy="4248784"/>
          </a:xfrm>
        </p:spPr>
      </p:pic>
    </p:spTree>
    <p:extLst>
      <p:ext uri="{BB962C8B-B14F-4D97-AF65-F5344CB8AC3E}">
        <p14:creationId xmlns:p14="http://schemas.microsoft.com/office/powerpoint/2010/main" val="19666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F344D1-B797-4E8C-8FDC-5DF246255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DA293AD-2C27-41B5-8678-F9F741980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9737" y="836712"/>
            <a:ext cx="8409349" cy="5421255"/>
          </a:xfrm>
        </p:spPr>
      </p:pic>
    </p:spTree>
    <p:extLst>
      <p:ext uri="{BB962C8B-B14F-4D97-AF65-F5344CB8AC3E}">
        <p14:creationId xmlns:p14="http://schemas.microsoft.com/office/powerpoint/2010/main" val="395505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6749FE-AD75-4ADD-B074-01A046469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Matteo </a:t>
            </a:r>
            <a:r>
              <a:rPr lang="cs-CZ" dirty="0" err="1"/>
              <a:t>Ricci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8351B9-2D39-4AD3-9003-5C89A5A24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Matteo </a:t>
            </a:r>
            <a:r>
              <a:rPr lang="cs-CZ" dirty="0" err="1"/>
              <a:t>Ricci</a:t>
            </a:r>
            <a:r>
              <a:rPr lang="cs-CZ" dirty="0"/>
              <a:t> byl italský jezuitský misionář, jeden ze zakladatelů jezuitských misií v Číně</a:t>
            </a:r>
          </a:p>
        </p:txBody>
      </p:sp>
      <p:pic>
        <p:nvPicPr>
          <p:cNvPr id="5" name="Obrázek 4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9E3F112A-BD0F-4D2D-ABDE-D5A79F07B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28" y="2996952"/>
            <a:ext cx="4703415" cy="3329384"/>
          </a:xfrm>
          <a:prstGeom prst="rect">
            <a:avLst/>
          </a:prstGeom>
        </p:spPr>
      </p:pic>
      <p:pic>
        <p:nvPicPr>
          <p:cNvPr id="7" name="Obrázek 6" descr="Obsah obrázku osoba, starší&#10;&#10;Popis byl vytvořen automaticky">
            <a:extLst>
              <a:ext uri="{FF2B5EF4-FFF2-40B4-BE49-F238E27FC236}">
                <a16:creationId xmlns:a16="http://schemas.microsoft.com/office/drawing/2014/main" id="{F5FBE89B-0B03-447E-8820-21C0A1250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984" y="2996952"/>
            <a:ext cx="4670259" cy="332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e zemí svě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882_TF03460629" id="{E089E589-B6FB-474D-AA94-23D16E20C958}" vid="{200CD025-1375-44C8-A476-DFC294ECDA1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zemí světa</Template>
  <TotalTime>4169</TotalTime>
  <Words>272</Words>
  <Application>Microsoft Office PowerPoint</Application>
  <PresentationFormat>Vlastní</PresentationFormat>
  <Paragraphs>50</Paragraphs>
  <Slides>83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83</vt:i4>
      </vt:variant>
    </vt:vector>
  </HeadingPairs>
  <TitlesOfParts>
    <vt:vector size="86" baseType="lpstr">
      <vt:lpstr>Arial</vt:lpstr>
      <vt:lpstr>Century Gothic</vt:lpstr>
      <vt:lpstr>Prezentace zemí světa</vt:lpstr>
      <vt:lpstr>11. Umění a předávání znalostí na Hedvábné stezce</vt:lpstr>
      <vt:lpstr>Astronomie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Matteo Ricci</vt:lpstr>
      <vt:lpstr>Matteo ricci</vt:lpstr>
      <vt:lpstr>Ferdinand Verbiest</vt:lpstr>
      <vt:lpstr>jadeit</vt:lpstr>
      <vt:lpstr>Kultura Liang-ču</vt:lpstr>
      <vt:lpstr>Kniha rituálů</vt:lpstr>
      <vt:lpstr>Prezentace aplikace PowerPoint</vt:lpstr>
      <vt:lpstr>Cikáda: nesmrtelnost</vt:lpstr>
      <vt:lpstr>Porcelán</vt:lpstr>
      <vt:lpstr>Džbán s portugalskými pažemi</vt:lpstr>
      <vt:lpstr>Lesklokorka lesklá </vt:lpstr>
      <vt:lpstr>Prezentace aplikace PowerPoint</vt:lpstr>
      <vt:lpstr>Prezentace aplikace PowerPoint</vt:lpstr>
      <vt:lpstr>Prezentace aplikace PowerPoint</vt:lpstr>
      <vt:lpstr>Prezentace aplikace PowerPoint</vt:lpstr>
      <vt:lpstr>topkapi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Buddhové z Bámijánu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umění</vt:lpstr>
      <vt:lpstr>Jelen devíti barev</vt:lpstr>
      <vt:lpstr>Prezentace aplikace PowerPoint</vt:lpstr>
      <vt:lpstr>Prezentace aplikace PowerPoint</vt:lpstr>
      <vt:lpstr>Prezentace aplikace PowerPoint</vt:lpstr>
      <vt:lpstr>Prezentace aplikace PowerPoint</vt:lpstr>
      <vt:lpstr>jelen</vt:lpstr>
      <vt:lpstr>Prezentace aplikace PowerPoint</vt:lpstr>
      <vt:lpstr>Jestřáb, Holubice a král šivi </vt:lpstr>
      <vt:lpstr>Prezentace aplikace PowerPoint</vt:lpstr>
      <vt:lpstr>nara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MEšity</vt:lpstr>
      <vt:lpstr>Prezentace aplikace PowerPoint</vt:lpstr>
      <vt:lpstr>minbar</vt:lpstr>
      <vt:lpstr>mihrab</vt:lpstr>
      <vt:lpstr>koupelny</vt:lpstr>
      <vt:lpstr>Prezentace aplikace PowerPoint</vt:lpstr>
      <vt:lpstr>fontány</vt:lpstr>
      <vt:lpstr>minaret</vt:lpstr>
      <vt:lpstr>mešity</vt:lpstr>
      <vt:lpstr>Prezentace aplikace PowerPoint</vt:lpstr>
      <vt:lpstr>Prezentace aplikace PowerPoint</vt:lpstr>
      <vt:lpstr>Prezentace aplikace PowerPoint</vt:lpstr>
      <vt:lpstr>Velká mešita: Si-an</vt:lpstr>
      <vt:lpstr>Prezentace aplikace PowerPoint</vt:lpstr>
      <vt:lpstr>Džidda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Al-Maqdisi</vt:lpstr>
      <vt:lpstr>Prezentace aplikace PowerPoint</vt:lpstr>
      <vt:lpstr>Prezentace aplikace PowerPoint</vt:lpstr>
      <vt:lpstr>Karavanseráj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vaší země</dc:title>
  <dc:creator>Aleš Gottvald</dc:creator>
  <cp:lastModifiedBy>Aleš Gottvald</cp:lastModifiedBy>
  <cp:revision>71</cp:revision>
  <dcterms:created xsi:type="dcterms:W3CDTF">2021-05-08T13:23:42Z</dcterms:created>
  <dcterms:modified xsi:type="dcterms:W3CDTF">2021-05-12T12:15:43Z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