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9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5"/>
  </p:notesMasterIdLst>
  <p:handoutMasterIdLst>
    <p:handoutMasterId r:id="rId86"/>
  </p:handoutMasterIdLst>
  <p:sldIdLst>
    <p:sldId id="269" r:id="rId2"/>
    <p:sldId id="280" r:id="rId3"/>
    <p:sldId id="282" r:id="rId4"/>
    <p:sldId id="283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22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3" r:id="rId43"/>
    <p:sldId id="324" r:id="rId44"/>
    <p:sldId id="325" r:id="rId45"/>
    <p:sldId id="327" r:id="rId46"/>
    <p:sldId id="328" r:id="rId47"/>
    <p:sldId id="329" r:id="rId48"/>
    <p:sldId id="330" r:id="rId49"/>
    <p:sldId id="331" r:id="rId50"/>
    <p:sldId id="334" r:id="rId51"/>
    <p:sldId id="332" r:id="rId52"/>
    <p:sldId id="333" r:id="rId53"/>
    <p:sldId id="335" r:id="rId54"/>
    <p:sldId id="336" r:id="rId55"/>
    <p:sldId id="337" r:id="rId56"/>
    <p:sldId id="338" r:id="rId57"/>
    <p:sldId id="339" r:id="rId58"/>
    <p:sldId id="340" r:id="rId59"/>
    <p:sldId id="342" r:id="rId60"/>
    <p:sldId id="343" r:id="rId61"/>
    <p:sldId id="346" r:id="rId62"/>
    <p:sldId id="344" r:id="rId63"/>
    <p:sldId id="345" r:id="rId64"/>
    <p:sldId id="341" r:id="rId65"/>
    <p:sldId id="347" r:id="rId66"/>
    <p:sldId id="349" r:id="rId67"/>
    <p:sldId id="350" r:id="rId68"/>
    <p:sldId id="351" r:id="rId69"/>
    <p:sldId id="352" r:id="rId70"/>
    <p:sldId id="353" r:id="rId71"/>
    <p:sldId id="354" r:id="rId72"/>
    <p:sldId id="355" r:id="rId73"/>
    <p:sldId id="356" r:id="rId74"/>
    <p:sldId id="357" r:id="rId75"/>
    <p:sldId id="358" r:id="rId76"/>
    <p:sldId id="359" r:id="rId77"/>
    <p:sldId id="360" r:id="rId78"/>
    <p:sldId id="361" r:id="rId79"/>
    <p:sldId id="362" r:id="rId80"/>
    <p:sldId id="363" r:id="rId81"/>
    <p:sldId id="364" r:id="rId82"/>
    <p:sldId id="365" r:id="rId83"/>
    <p:sldId id="366" r:id="rId84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804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16.05.2022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16.05.2022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bin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405780" y="1828799"/>
            <a:ext cx="11593287" cy="3048001"/>
          </a:xfrm>
        </p:spPr>
        <p:txBody>
          <a:bodyPr rtlCol="0"/>
          <a:lstStyle/>
          <a:p>
            <a:pPr rtl="0"/>
            <a:r>
              <a:rPr lang="cs-CZ" dirty="0"/>
              <a:t>12. Proč zanikl ochod na Hedvábné 	stezce?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5115B7-E34F-448E-A2DE-2A981227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81F7379-07C0-430C-ACA3-815E0DC295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9179" y="490364"/>
            <a:ext cx="5007281" cy="587727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F3E84B-369C-4C5E-BCCF-2F12E7AF6A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6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A63BA-03A5-49F1-A5E2-BCB7BCFA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C342E88-F960-4756-9D1A-955238CA97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5820" y="1600200"/>
            <a:ext cx="5211283" cy="3615829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DFEE2B6-E18D-4BEF-B5EB-8CB5C40972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6500" y="1844824"/>
            <a:ext cx="4224464" cy="2811189"/>
          </a:xfrm>
        </p:spPr>
      </p:pic>
    </p:spTree>
    <p:extLst>
      <p:ext uri="{BB962C8B-B14F-4D97-AF65-F5344CB8AC3E}">
        <p14:creationId xmlns:p14="http://schemas.microsoft.com/office/powerpoint/2010/main" val="30673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8D554-5005-4DF5-B356-F3D7F43E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32D0930-164F-4095-BE38-FEB1E6DEAC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2097620"/>
            <a:ext cx="5458381" cy="3284125"/>
          </a:xfrm>
        </p:spPr>
      </p:pic>
      <p:pic>
        <p:nvPicPr>
          <p:cNvPr id="8" name="Zástupný obsah 7" descr="Obsah obrázku text, lůžkoviny, tkanina&#10;&#10;Popis byl vytvořen automaticky">
            <a:extLst>
              <a:ext uri="{FF2B5EF4-FFF2-40B4-BE49-F238E27FC236}">
                <a16:creationId xmlns:a16="http://schemas.microsoft.com/office/drawing/2014/main" id="{CC13266B-1206-4164-925D-047FF91288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2444" y="2218734"/>
            <a:ext cx="5557800" cy="3112368"/>
          </a:xfrm>
        </p:spPr>
      </p:pic>
    </p:spTree>
    <p:extLst>
      <p:ext uri="{BB962C8B-B14F-4D97-AF65-F5344CB8AC3E}">
        <p14:creationId xmlns:p14="http://schemas.microsoft.com/office/powerpoint/2010/main" val="9190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3BB44-58E6-4358-B586-BC5E79FC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lůžkoviny, tkanina&#10;&#10;Popis byl vytvořen automaticky">
            <a:extLst>
              <a:ext uri="{FF2B5EF4-FFF2-40B4-BE49-F238E27FC236}">
                <a16:creationId xmlns:a16="http://schemas.microsoft.com/office/drawing/2014/main" id="{B8C35339-9B3B-434B-B7A8-F6B279898A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67806" y="937419"/>
            <a:ext cx="7453212" cy="52172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56B55C-C4C9-4B3F-9EAC-156999DC57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3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07CFA-7CD9-4945-B808-7DD712AF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C857A7A-1DA0-46F2-A9C5-59813135EB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9729" y="404664"/>
            <a:ext cx="10045500" cy="631767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BEC870-B6A9-475A-9819-9D252C7919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1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CA0DBA-2E2D-4E16-B102-BF0C8A779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D6558C-603B-4205-81CA-B9DF00382C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obloha, exteriér, příroda, zřícenina&#10;&#10;Popis byl vytvořen automaticky">
            <a:extLst>
              <a:ext uri="{FF2B5EF4-FFF2-40B4-BE49-F238E27FC236}">
                <a16:creationId xmlns:a16="http://schemas.microsoft.com/office/drawing/2014/main" id="{C6C76026-D280-47E8-81C2-0D72526FE2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3596" y="144915"/>
            <a:ext cx="10045500" cy="6698996"/>
          </a:xfrm>
        </p:spPr>
      </p:pic>
    </p:spTree>
    <p:extLst>
      <p:ext uri="{BB962C8B-B14F-4D97-AF65-F5344CB8AC3E}">
        <p14:creationId xmlns:p14="http://schemas.microsoft.com/office/powerpoint/2010/main" val="38687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918B9-AAAB-4B17-9E7A-079C31CF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pole, stádo&#10;&#10;Popis byl vytvořen automaticky">
            <a:extLst>
              <a:ext uri="{FF2B5EF4-FFF2-40B4-BE49-F238E27FC236}">
                <a16:creationId xmlns:a16="http://schemas.microsoft.com/office/drawing/2014/main" id="{E4F378C1-9151-4958-8D58-6F82C6F133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9816" y="214082"/>
            <a:ext cx="10729192" cy="642983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AAB89E-FAAA-4DD5-A987-C4A96ACAB2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9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B4294-A170-42A3-8D93-A6377CC95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exteriér, obloha, tráva&#10;&#10;Popis byl vytvořen automaticky">
            <a:extLst>
              <a:ext uri="{FF2B5EF4-FFF2-40B4-BE49-F238E27FC236}">
                <a16:creationId xmlns:a16="http://schemas.microsoft.com/office/drawing/2014/main" id="{DEBD4E36-3C22-4D71-824E-966A073B41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773" y="476672"/>
            <a:ext cx="11312020" cy="610669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2FFC33-F159-40EF-B9AD-290489F533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9DD74-4AF6-435F-8757-A5C0D19C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Abú </a:t>
            </a:r>
            <a:r>
              <a:rPr lang="cs-CZ" dirty="0" err="1"/>
              <a:t>Abdallah</a:t>
            </a:r>
            <a:r>
              <a:rPr lang="cs-CZ" dirty="0"/>
              <a:t> </a:t>
            </a:r>
            <a:r>
              <a:rPr lang="cs-CZ" dirty="0" err="1"/>
              <a:t>ibn</a:t>
            </a:r>
            <a:r>
              <a:rPr lang="cs-CZ" dirty="0"/>
              <a:t> </a:t>
            </a:r>
            <a:r>
              <a:rPr lang="cs-CZ" dirty="0" err="1"/>
              <a:t>Battúta</a:t>
            </a:r>
            <a:endParaRPr lang="cs-CZ" dirty="0"/>
          </a:p>
        </p:txBody>
      </p:sp>
      <p:pic>
        <p:nvPicPr>
          <p:cNvPr id="6" name="Zástupný obsah 5" descr="Obsah obrázku text, savci, kůň&#10;&#10;Popis byl vytvořen automaticky">
            <a:extLst>
              <a:ext uri="{FF2B5EF4-FFF2-40B4-BE49-F238E27FC236}">
                <a16:creationId xmlns:a16="http://schemas.microsoft.com/office/drawing/2014/main" id="{345F30E8-4D08-4115-A030-A56659C8B4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7552" y="2060848"/>
            <a:ext cx="5576463" cy="350745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4F4E45-FA1F-493D-8272-CD30671A1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8468" y="2060848"/>
            <a:ext cx="5328592" cy="4343400"/>
          </a:xfrm>
        </p:spPr>
        <p:txBody>
          <a:bodyPr/>
          <a:lstStyle/>
          <a:p>
            <a:r>
              <a:rPr lang="cs-CZ" dirty="0"/>
              <a:t>1304-1369</a:t>
            </a:r>
          </a:p>
          <a:p>
            <a:r>
              <a:rPr lang="cs-CZ" dirty="0"/>
              <a:t>Narozen v Maroku</a:t>
            </a:r>
          </a:p>
          <a:p>
            <a:r>
              <a:rPr lang="cs-CZ" dirty="0"/>
              <a:t>Studoval práva</a:t>
            </a:r>
          </a:p>
          <a:p>
            <a:r>
              <a:rPr lang="cs-CZ" dirty="0"/>
              <a:t>Cestoval dvacet let</a:t>
            </a:r>
          </a:p>
          <a:p>
            <a:r>
              <a:rPr lang="cs-CZ" dirty="0"/>
              <a:t>Strávil většinu své cestovatelské kariéry v rámci kulturních hranic toho, co muslimové nazývají Dar al-Islám označující oblasti, kde převládá islámské právo</a:t>
            </a:r>
          </a:p>
        </p:txBody>
      </p:sp>
    </p:spTree>
    <p:extLst>
      <p:ext uri="{BB962C8B-B14F-4D97-AF65-F5344CB8AC3E}">
        <p14:creationId xmlns:p14="http://schemas.microsoft.com/office/powerpoint/2010/main" val="22758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2B76B-DA01-425F-8BE2-9A0A40E2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36BF6634-BA67-4BDC-9567-45325DC8EB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1884" y="404664"/>
            <a:ext cx="9037388" cy="627704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E4F650-6DB6-4F3F-A148-43CC97CF49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4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D2A8A0-7FB4-4528-AECA-09A4DDE7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Marco polo 		Ibn </a:t>
            </a:r>
            <a:r>
              <a:rPr lang="cs-CZ" dirty="0" err="1"/>
              <a:t>Battuta</a:t>
            </a:r>
            <a:endParaRPr lang="cs-CZ" dirty="0"/>
          </a:p>
        </p:txBody>
      </p:sp>
      <p:pic>
        <p:nvPicPr>
          <p:cNvPr id="6" name="Zástupný obsah 5" descr="Obsah obrázku text, muž, osoba, nošení&#10;&#10;Popis byl vytvořen automaticky">
            <a:extLst>
              <a:ext uri="{FF2B5EF4-FFF2-40B4-BE49-F238E27FC236}">
                <a16:creationId xmlns:a16="http://schemas.microsoft.com/office/drawing/2014/main" id="{772B816D-24AE-421A-87E4-840F48B384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1884" y="1828800"/>
            <a:ext cx="3528392" cy="434340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185A876-EE22-44E4-92B5-05A022A7E2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26644" y="1828800"/>
            <a:ext cx="3380613" cy="4343400"/>
          </a:xfrm>
        </p:spPr>
      </p:pic>
    </p:spTree>
    <p:extLst>
      <p:ext uri="{BB962C8B-B14F-4D97-AF65-F5344CB8AC3E}">
        <p14:creationId xmlns:p14="http://schemas.microsoft.com/office/powerpoint/2010/main" val="487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A6884-E5C7-4495-A2C3-678621C9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246063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rihla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1767589B-EEF3-4729-A7D1-241D3EC97E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9548" y="1412776"/>
            <a:ext cx="9282682" cy="492263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848DDF-99E7-4357-BFD9-C81E0BA1E4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31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94472-8EDC-4525-BCA8-2735E204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tkanina&#10;&#10;Popis byl vytvořen automaticky">
            <a:extLst>
              <a:ext uri="{FF2B5EF4-FFF2-40B4-BE49-F238E27FC236}">
                <a16:creationId xmlns:a16="http://schemas.microsoft.com/office/drawing/2014/main" id="{0D372684-9408-4FC5-B12B-02A160BE2C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07169" y="485699"/>
            <a:ext cx="4238353" cy="588660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A1CEC2-0A99-4753-A09A-68018DBF93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73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BCC4E-DF4E-47C0-8F41-41061A1D5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DCBEEA07-6EB4-4F7D-A9B8-B1B9CAFB15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6817" y="1600200"/>
            <a:ext cx="4864100" cy="3412130"/>
          </a:xfr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DF9BE043-3B4A-4ED9-AC95-1AF37A4B7B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484" y="1526583"/>
            <a:ext cx="4581927" cy="3525936"/>
          </a:xfrm>
        </p:spPr>
      </p:pic>
    </p:spTree>
    <p:extLst>
      <p:ext uri="{BB962C8B-B14F-4D97-AF65-F5344CB8AC3E}">
        <p14:creationId xmlns:p14="http://schemas.microsoft.com/office/powerpoint/2010/main" val="36867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3AB63-929B-4A8B-8590-7AA425E9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exteriér, staré, bílá&#10;&#10;Popis byl vytvořen automaticky">
            <a:extLst>
              <a:ext uri="{FF2B5EF4-FFF2-40B4-BE49-F238E27FC236}">
                <a16:creationId xmlns:a16="http://schemas.microsoft.com/office/drawing/2014/main" id="{E8B05FA6-5778-4A98-A09C-4A500AFC22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9836" y="1609725"/>
            <a:ext cx="5821052" cy="4343400"/>
          </a:xfrm>
        </p:spPr>
      </p:pic>
      <p:pic>
        <p:nvPicPr>
          <p:cNvPr id="8" name="Zástupný obsah 7" descr="Obsah obrázku text, tkanina&#10;&#10;Popis byl vytvořen automaticky">
            <a:extLst>
              <a:ext uri="{FF2B5EF4-FFF2-40B4-BE49-F238E27FC236}">
                <a16:creationId xmlns:a16="http://schemas.microsoft.com/office/drawing/2014/main" id="{9A78A16E-116E-4F7D-8A5C-B4C7E66AE9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74532" y="1658702"/>
            <a:ext cx="4746088" cy="4245446"/>
          </a:xfrm>
        </p:spPr>
      </p:pic>
    </p:spTree>
    <p:extLst>
      <p:ext uri="{BB962C8B-B14F-4D97-AF65-F5344CB8AC3E}">
        <p14:creationId xmlns:p14="http://schemas.microsoft.com/office/powerpoint/2010/main" val="3483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DBCD56-716A-4A68-87D8-54F7E629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D3C0E3FD-6F7C-462D-A081-A64E3CF9B3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59794" y="689620"/>
            <a:ext cx="7669236" cy="556770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A86A6A-7647-4E38-ACA6-B209143719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0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C9E88F-0A6E-4EDB-BF1B-B7A3DF24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9C546B06-55DE-4F3F-BA81-E23650E640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6405" y="879653"/>
            <a:ext cx="10261524" cy="50986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430117-82C5-4522-BC4D-04BF20B05A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8A540-2E7A-48A9-860C-07AA93C3E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A926A9-32C1-457B-BE20-22EC287143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, lidé, skupina, oltář&#10;&#10;Popis byl vytvořen automaticky">
            <a:extLst>
              <a:ext uri="{FF2B5EF4-FFF2-40B4-BE49-F238E27FC236}">
                <a16:creationId xmlns:a16="http://schemas.microsoft.com/office/drawing/2014/main" id="{F461A463-65CD-4763-B5DF-01512EFBDD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3932" y="413219"/>
            <a:ext cx="8495158" cy="6031562"/>
          </a:xfrm>
        </p:spPr>
      </p:pic>
    </p:spTree>
    <p:extLst>
      <p:ext uri="{BB962C8B-B14F-4D97-AF65-F5344CB8AC3E}">
        <p14:creationId xmlns:p14="http://schemas.microsoft.com/office/powerpoint/2010/main" val="13626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C0D35-53A6-4B19-8127-0EE2B74E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323BF22-829D-4F2F-8DBD-990860CC58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9734" y="919786"/>
            <a:ext cx="8749356" cy="525623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BFE55D-8BFF-47C0-9032-CF87D2D760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1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983749-E12E-4984-9ACA-76F67860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interiér, strop&#10;&#10;Popis byl vytvořen automaticky">
            <a:extLst>
              <a:ext uri="{FF2B5EF4-FFF2-40B4-BE49-F238E27FC236}">
                <a16:creationId xmlns:a16="http://schemas.microsoft.com/office/drawing/2014/main" id="{6132F591-7989-4549-9CE8-6C6B8CE9BE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3932" y="548680"/>
            <a:ext cx="7922979" cy="594223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92295D-FF7E-4088-8710-861A845F91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7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82BBCC-EF7E-4536-BDF2-EB8ECC02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patro, nábytek, barevné&#10;&#10;Popis byl vytvořen automaticky">
            <a:extLst>
              <a:ext uri="{FF2B5EF4-FFF2-40B4-BE49-F238E27FC236}">
                <a16:creationId xmlns:a16="http://schemas.microsoft.com/office/drawing/2014/main" id="{608AE478-1317-48E8-9BE5-F610C147F3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48" y="246460"/>
            <a:ext cx="9109396" cy="606493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E7D6B3-3EED-4FC7-8770-E9233733F7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7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456DE-7D76-4E0F-95CA-85C7FC66B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Významní cestovatelé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48B570-6DC8-4E66-8B62-97FBDFB3DA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Jaké jedinečné politické okolnosti umožnily Marcu </a:t>
            </a:r>
            <a:r>
              <a:rPr lang="cs-CZ" dirty="0" err="1"/>
              <a:t>Polovi</a:t>
            </a:r>
            <a:r>
              <a:rPr lang="cs-CZ" dirty="0"/>
              <a:t> a </a:t>
            </a:r>
            <a:r>
              <a:rPr lang="cs-CZ" dirty="0" err="1"/>
              <a:t>Ibnu</a:t>
            </a:r>
            <a:r>
              <a:rPr lang="cs-CZ" dirty="0"/>
              <a:t> </a:t>
            </a:r>
            <a:r>
              <a:rPr lang="cs-CZ" dirty="0" err="1"/>
              <a:t>Battutovi</a:t>
            </a:r>
            <a:r>
              <a:rPr lang="cs-CZ" dirty="0"/>
              <a:t> cestovat? </a:t>
            </a:r>
          </a:p>
          <a:p>
            <a:r>
              <a:rPr lang="cs-CZ" dirty="0"/>
              <a:t>Jak  Evropané 13. století a severoafričtí muslimové 14. století, vnímali Asii, co pro ne bylo důležité, neobvyklé nebo exotické? </a:t>
            </a:r>
          </a:p>
        </p:txBody>
      </p:sp>
      <p:pic>
        <p:nvPicPr>
          <p:cNvPr id="6" name="Zástupný obsah 5" descr="Obsah obrázku text, mince&#10;&#10;Popis byl vytvořen automaticky">
            <a:extLst>
              <a:ext uri="{FF2B5EF4-FFF2-40B4-BE49-F238E27FC236}">
                <a16:creationId xmlns:a16="http://schemas.microsoft.com/office/drawing/2014/main" id="{163ED10D-4042-429B-A697-099534C191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5250" y="1828800"/>
            <a:ext cx="4343400" cy="4343400"/>
          </a:xfrm>
        </p:spPr>
      </p:pic>
    </p:spTree>
    <p:extLst>
      <p:ext uri="{BB962C8B-B14F-4D97-AF65-F5344CB8AC3E}">
        <p14:creationId xmlns:p14="http://schemas.microsoft.com/office/powerpoint/2010/main" val="3470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C97860-2170-488F-90A2-25C5F4E9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hora, obloha, exteriér&#10;&#10;Popis byl vytvořen automaticky">
            <a:extLst>
              <a:ext uri="{FF2B5EF4-FFF2-40B4-BE49-F238E27FC236}">
                <a16:creationId xmlns:a16="http://schemas.microsoft.com/office/drawing/2014/main" id="{AFEADF8E-F57B-401E-8898-57015C6964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7" y="274638"/>
            <a:ext cx="11703755" cy="658336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811ADA-5088-41B3-8B92-49429BF7F6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5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494F4-314D-48EA-99E6-54B2AEA0D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příroda, stráň&#10;&#10;Popis byl vytvořen automaticky">
            <a:extLst>
              <a:ext uri="{FF2B5EF4-FFF2-40B4-BE49-F238E27FC236}">
                <a16:creationId xmlns:a16="http://schemas.microsoft.com/office/drawing/2014/main" id="{07CE5612-A9BC-453D-ADB1-FC3DAB704C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772" y="124874"/>
            <a:ext cx="11449272" cy="67331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511E83C-A027-48E4-8D19-8F07F54413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30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8FD10-3646-406A-97C9-D93EFAF5E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76" y="150979"/>
            <a:ext cx="9753600" cy="1069641"/>
          </a:xfrm>
        </p:spPr>
        <p:txBody>
          <a:bodyPr/>
          <a:lstStyle/>
          <a:p>
            <a:pPr algn="ctr"/>
            <a:r>
              <a:rPr lang="cs-CZ" dirty="0" err="1"/>
              <a:t>Čchüan-čou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text, budova, exteriér, světlo&#10;&#10;Popis byl vytvořen automaticky">
            <a:extLst>
              <a:ext uri="{FF2B5EF4-FFF2-40B4-BE49-F238E27FC236}">
                <a16:creationId xmlns:a16="http://schemas.microsoft.com/office/drawing/2014/main" id="{9F8968D0-99A6-409D-9E44-8056FFD705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47841" y="1484784"/>
            <a:ext cx="8029276" cy="484265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71C34BC-7F54-4C97-8DD4-0853ED9460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8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853B2-D5C0-4235-865C-D6C11065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0A31189D-87D0-4860-B3BA-3C6CD6A259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5201" y="1412776"/>
            <a:ext cx="4263544" cy="4471392"/>
          </a:xfrm>
        </p:spPr>
      </p:pic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3C20EB18-74F7-4B45-9C9F-A5573EFAC5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2444" y="2024468"/>
            <a:ext cx="5266994" cy="2809063"/>
          </a:xfrm>
        </p:spPr>
      </p:pic>
    </p:spTree>
    <p:extLst>
      <p:ext uri="{BB962C8B-B14F-4D97-AF65-F5344CB8AC3E}">
        <p14:creationId xmlns:p14="http://schemas.microsoft.com/office/powerpoint/2010/main" val="19100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403F64-554D-4388-9809-724516F7B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812" y="764704"/>
            <a:ext cx="5176193" cy="5551512"/>
          </a:xfrm>
        </p:spPr>
        <p:txBody>
          <a:bodyPr>
            <a:normAutofit/>
          </a:bodyPr>
          <a:lstStyle/>
          <a:p>
            <a:r>
              <a:rPr lang="cs-CZ" dirty="0"/>
              <a:t>Hladomor</a:t>
            </a:r>
          </a:p>
          <a:p>
            <a:r>
              <a:rPr lang="cs-CZ" dirty="0"/>
              <a:t>Sucho</a:t>
            </a:r>
          </a:p>
          <a:p>
            <a:r>
              <a:rPr lang="cs-CZ" dirty="0"/>
              <a:t>Konec Mongolské říše</a:t>
            </a:r>
          </a:p>
          <a:p>
            <a:r>
              <a:rPr lang="cs-CZ" dirty="0"/>
              <a:t>Jednotlivé konflikty</a:t>
            </a:r>
          </a:p>
          <a:p>
            <a:r>
              <a:rPr lang="cs-CZ" dirty="0"/>
              <a:t>Karavanní města upadla</a:t>
            </a:r>
          </a:p>
          <a:p>
            <a:r>
              <a:rPr lang="cs-CZ" dirty="0"/>
              <a:t>Pád Konstantinopole</a:t>
            </a:r>
          </a:p>
          <a:p>
            <a:r>
              <a:rPr lang="cs-CZ" dirty="0"/>
              <a:t>Křížové výpravy</a:t>
            </a:r>
          </a:p>
          <a:p>
            <a:r>
              <a:rPr lang="cs-CZ" dirty="0"/>
              <a:t>Obchod po moři</a:t>
            </a:r>
          </a:p>
          <a:p>
            <a:r>
              <a:rPr lang="cs-CZ" dirty="0"/>
              <a:t>Evropské cesty</a:t>
            </a:r>
          </a:p>
        </p:txBody>
      </p:sp>
      <p:pic>
        <p:nvPicPr>
          <p:cNvPr id="6" name="Zástupný obsah 5" descr="Obsah obrázku text, podepsat, žlutá&#10;&#10;Popis byl vytvořen automaticky">
            <a:extLst>
              <a:ext uri="{FF2B5EF4-FFF2-40B4-BE49-F238E27FC236}">
                <a16:creationId xmlns:a16="http://schemas.microsoft.com/office/drawing/2014/main" id="{9DE927DC-0CB4-4E1C-9D42-1E7E2393B8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2026" y="908720"/>
            <a:ext cx="4888159" cy="4701970"/>
          </a:xfrm>
        </p:spPr>
      </p:pic>
    </p:spTree>
    <p:extLst>
      <p:ext uri="{BB962C8B-B14F-4D97-AF65-F5344CB8AC3E}">
        <p14:creationId xmlns:p14="http://schemas.microsoft.com/office/powerpoint/2010/main" val="25547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B4017-8AB0-40A9-B877-5BBECF68F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79926449-226E-4C8D-88E5-26342CB7DE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7948" y="937419"/>
            <a:ext cx="7453212" cy="525347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73E63D-F7EC-4BD5-97C0-3265F77351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7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139B84-E362-4BAB-833D-D32DAEBB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54B4AA0D-20F8-4F75-A58D-A53BC750F9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8451" y="685800"/>
            <a:ext cx="9035790" cy="554148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986428-390A-4768-B50E-FFE2575FCB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6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F90A36-72A5-4AD3-A413-7204A348A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Timur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5F88897-937C-4C34-B5FC-1CD6C3A5D7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804" y="2132856"/>
            <a:ext cx="5587105" cy="3601063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B0DAB9D-4D09-4C77-98FC-FEBE4F37D9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78588" y="1286911"/>
            <a:ext cx="2941407" cy="4447008"/>
          </a:xfrm>
        </p:spPr>
      </p:pic>
    </p:spTree>
    <p:extLst>
      <p:ext uri="{BB962C8B-B14F-4D97-AF65-F5344CB8AC3E}">
        <p14:creationId xmlns:p14="http://schemas.microsoft.com/office/powerpoint/2010/main" val="6666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E183E1-9C43-4D0C-8BF7-7211C2C03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kobereček&#10;&#10;Popis byl vytvořen automaticky">
            <a:extLst>
              <a:ext uri="{FF2B5EF4-FFF2-40B4-BE49-F238E27FC236}">
                <a16:creationId xmlns:a16="http://schemas.microsoft.com/office/drawing/2014/main" id="{EDE36A4C-768D-4FEE-B064-BD2B5AD9D6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1742" y="274638"/>
            <a:ext cx="8605340" cy="607752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D5090C-BA11-4B65-99D4-40210DF00B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3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3B50CD-DB37-42D7-8350-BA73E751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budova, voda, exteriér&#10;&#10;Popis byl vytvořen automaticky">
            <a:extLst>
              <a:ext uri="{FF2B5EF4-FFF2-40B4-BE49-F238E27FC236}">
                <a16:creationId xmlns:a16="http://schemas.microsoft.com/office/drawing/2014/main" id="{F3E6632F-AC52-4DDA-9789-DCF7E49B3E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3892" y="158824"/>
            <a:ext cx="9181404" cy="654035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7AAD47E-6312-4370-99A4-425B3BDD06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1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C48EF8-FB39-4F9E-9FE6-3E583AFF0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Mongolská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A56D27-A853-4378-AC4E-95B9BFB126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1206 - 1368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9A9208DC-AB49-4093-974D-D54BE92A89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02881" y="1928963"/>
            <a:ext cx="5687863" cy="4471837"/>
          </a:xfrm>
        </p:spPr>
      </p:pic>
    </p:spTree>
    <p:extLst>
      <p:ext uri="{BB962C8B-B14F-4D97-AF65-F5344CB8AC3E}">
        <p14:creationId xmlns:p14="http://schemas.microsoft.com/office/powerpoint/2010/main" val="17154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D8C13-5BD4-4FEA-AE83-F25D54A3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AAA603-D6EE-46CA-8E10-90CC19FEF3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53545FEF-92F6-45D1-BAD8-3C5261A53F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2417" y="936348"/>
            <a:ext cx="7483990" cy="4985303"/>
          </a:xfrm>
        </p:spPr>
      </p:pic>
    </p:spTree>
    <p:extLst>
      <p:ext uri="{BB962C8B-B14F-4D97-AF65-F5344CB8AC3E}">
        <p14:creationId xmlns:p14="http://schemas.microsoft.com/office/powerpoint/2010/main" val="39760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07982-E4DC-460F-B132-21838A2D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26AE7B6-4D43-4EA3-A649-628625473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2198" y="116632"/>
            <a:ext cx="8508295" cy="638122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8BA6AEC-E7FA-466C-AB36-E6BC5A4183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3C8A7C-E493-4B84-8F18-B65B9DBC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palmýra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DFA3845-04C6-4887-B3CC-C8832D093E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42105" y="1828800"/>
            <a:ext cx="5968482" cy="38720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DD30E7-8099-4FB9-8437-56AACC4870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4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D58D1-BB8B-4951-807D-608959D0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F3A9521-80F5-44A9-BBA9-1EE347FE6D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737" y="124480"/>
            <a:ext cx="10253350" cy="660903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6F713C-4408-49F4-B5B8-FE6163EB12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91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F43AB-185A-406B-A40A-C9F7BAF4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zřícenina, kolonáda&#10;&#10;Popis byl vytvořen automaticky">
            <a:extLst>
              <a:ext uri="{FF2B5EF4-FFF2-40B4-BE49-F238E27FC236}">
                <a16:creationId xmlns:a16="http://schemas.microsoft.com/office/drawing/2014/main" id="{AA4A3DDC-EACB-4FA6-B12D-BA100FCF92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772" y="143325"/>
            <a:ext cx="11180414" cy="671467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209DEA-3BF2-48BC-838E-BF174B8235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38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4DA091-4406-4350-9256-BF35BDBA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příroda, exteriér, údolí&#10;&#10;Popis byl vytvořen automaticky">
            <a:extLst>
              <a:ext uri="{FF2B5EF4-FFF2-40B4-BE49-F238E27FC236}">
                <a16:creationId xmlns:a16="http://schemas.microsoft.com/office/drawing/2014/main" id="{2399B224-977D-4340-B49F-186F7639E4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748" y="116632"/>
            <a:ext cx="11713993" cy="662473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4392CC-897E-42D1-93B1-6E6B859E7C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E1AB3-225A-4719-82AC-550B9BA75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země, obloha, exteriér, příroda&#10;&#10;Popis byl vytvořen automaticky">
            <a:extLst>
              <a:ext uri="{FF2B5EF4-FFF2-40B4-BE49-F238E27FC236}">
                <a16:creationId xmlns:a16="http://schemas.microsoft.com/office/drawing/2014/main" id="{F38BDEA5-8A9F-4468-88BA-BF69990B6C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1147" y="703337"/>
            <a:ext cx="9685460" cy="564560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1129DB-A994-4E05-ACE0-7709E2F68B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1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46EB5-31DF-4A38-9317-ACB1812E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bloha, exteriér, příroda&#10;&#10;Popis byl vytvořen automaticky">
            <a:extLst>
              <a:ext uri="{FF2B5EF4-FFF2-40B4-BE49-F238E27FC236}">
                <a16:creationId xmlns:a16="http://schemas.microsoft.com/office/drawing/2014/main" id="{A6569CD4-C641-47A4-9B64-6E476A7224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9891" y="116632"/>
            <a:ext cx="10585176" cy="687395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2FEF7C-2B7F-4975-868D-720587F526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9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FD17B-8C2B-483C-B9C7-2A1472440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C1F3AAB9-587D-4953-A26E-EE75A6B2D8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852" y="139886"/>
            <a:ext cx="9373817" cy="657822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45D046-8BBD-44D1-836B-1D71F7B700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0E667-B5EC-46B2-A3F6-C391155C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AE5A9CBA-65A3-4CEE-9A66-CF819990A8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338306"/>
            <a:ext cx="10293276" cy="624505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AC5255-11D6-42BC-9B56-C3C2688F9D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03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275117-63D3-44AB-A065-33B768ED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Mongolská říše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CE55FD50-5B2E-44AA-A929-E5D3303E54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7253" y="1828800"/>
            <a:ext cx="5687159" cy="388359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877D7F-76EB-4660-9567-6AFD928CD5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Mongolové podporovali obchod - umožňovali obchodníkům a dalším cestovatelům, bez ohledu na náboženství nebo na původ , procházet jejich oblasti. Pod Pax </a:t>
            </a:r>
            <a:r>
              <a:rPr lang="cs-CZ" dirty="0" err="1"/>
              <a:t>Mongolica</a:t>
            </a:r>
            <a:r>
              <a:rPr lang="cs-CZ" dirty="0"/>
              <a:t> – „mongolským mírem“ – bylo možné jít téměř kamkoliv v rámci jejich rozsáhle říši</a:t>
            </a:r>
          </a:p>
        </p:txBody>
      </p:sp>
    </p:spTree>
    <p:extLst>
      <p:ext uri="{BB962C8B-B14F-4D97-AF65-F5344CB8AC3E}">
        <p14:creationId xmlns:p14="http://schemas.microsoft.com/office/powerpoint/2010/main" val="24433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CE5A9C-ADE2-4675-84AB-843680C89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loďka, obloha, voda, exteriér&#10;&#10;Popis byl vytvořen automaticky">
            <a:extLst>
              <a:ext uri="{FF2B5EF4-FFF2-40B4-BE49-F238E27FC236}">
                <a16:creationId xmlns:a16="http://schemas.microsoft.com/office/drawing/2014/main" id="{8AA12B04-231C-4A53-AD4E-35BCB490F4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9327" y="1299931"/>
            <a:ext cx="10654038" cy="425813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2B45E1-CCCF-4543-8A54-3B3EF008DD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3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15C6DB-0046-4E29-A24B-1BC6F08A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1E5490-70CB-4BB4-B442-81BCFDF047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směr, scéna, silnice, exteriér&#10;&#10;Popis byl vytvořen automaticky">
            <a:extLst>
              <a:ext uri="{FF2B5EF4-FFF2-40B4-BE49-F238E27FC236}">
                <a16:creationId xmlns:a16="http://schemas.microsoft.com/office/drawing/2014/main" id="{694F7A63-52D8-49DE-A9FD-B2F430E1F2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1697" y="396342"/>
            <a:ext cx="10621564" cy="6187020"/>
          </a:xfrm>
        </p:spPr>
      </p:pic>
    </p:spTree>
    <p:extLst>
      <p:ext uri="{BB962C8B-B14F-4D97-AF65-F5344CB8AC3E}">
        <p14:creationId xmlns:p14="http://schemas.microsoft.com/office/powerpoint/2010/main" val="39624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044B91-2134-4CCD-9AC9-E856229B7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1245F2C-0710-4D91-954D-062B3FED7E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509228"/>
            <a:ext cx="11013071" cy="583954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8BCEEA1-D019-4BC4-B302-A6B62FF1BB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7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E7013D-6EA3-49EC-AA2B-D5EBAA993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 ČÍNY</a:t>
            </a:r>
          </a:p>
        </p:txBody>
      </p:sp>
      <p:pic>
        <p:nvPicPr>
          <p:cNvPr id="8" name="Zástupný obsah 7" descr="Obsah obrázku svačina&#10;&#10;Popis byl vytvořen automaticky">
            <a:extLst>
              <a:ext uri="{FF2B5EF4-FFF2-40B4-BE49-F238E27FC236}">
                <a16:creationId xmlns:a16="http://schemas.microsoft.com/office/drawing/2014/main" id="{B94F5EBD-D27D-4290-8004-647864B949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02124" y="1828800"/>
            <a:ext cx="4483849" cy="4483849"/>
          </a:xfr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3CD744FB-9090-4CC3-BAC4-87E3E8D409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34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23793-E65D-4E16-AA48-20DD55638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Ze střední stepi</a:t>
            </a:r>
          </a:p>
        </p:txBody>
      </p:sp>
      <p:pic>
        <p:nvPicPr>
          <p:cNvPr id="6" name="Zástupný obsah 5" descr="Obsah obrázku různé, stejné, čokoláda, barvy&#10;&#10;Popis byl vytvořen automaticky">
            <a:extLst>
              <a:ext uri="{FF2B5EF4-FFF2-40B4-BE49-F238E27FC236}">
                <a16:creationId xmlns:a16="http://schemas.microsoft.com/office/drawing/2014/main" id="{53483FFD-2762-4DAA-90C7-64A33C092C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3488" y="2255699"/>
            <a:ext cx="4708525" cy="3489601"/>
          </a:xfrm>
        </p:spPr>
      </p:pic>
      <p:pic>
        <p:nvPicPr>
          <p:cNvPr id="8" name="Zástupný obsah 7" descr="Obsah obrázku interiér, tkanina&#10;&#10;Popis byl vytvořen automaticky">
            <a:extLst>
              <a:ext uri="{FF2B5EF4-FFF2-40B4-BE49-F238E27FC236}">
                <a16:creationId xmlns:a16="http://schemas.microsoft.com/office/drawing/2014/main" id="{821C41AB-1871-4363-85D3-4F6AF5F207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234803"/>
            <a:ext cx="4708525" cy="3531393"/>
          </a:xfrm>
        </p:spPr>
      </p:pic>
    </p:spTree>
    <p:extLst>
      <p:ext uri="{BB962C8B-B14F-4D97-AF65-F5344CB8AC3E}">
        <p14:creationId xmlns:p14="http://schemas.microsoft.com/office/powerpoint/2010/main" val="28971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0233A1-F1C2-4F66-ACB1-D11A22BA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írán</a:t>
            </a:r>
            <a:endParaRPr lang="cs-CZ" dirty="0"/>
          </a:p>
        </p:txBody>
      </p:sp>
      <p:pic>
        <p:nvPicPr>
          <p:cNvPr id="6" name="Zástupný obsah 5" descr="Obsah obrázku stoh, zavřít&#10;&#10;Popis byl vytvořen automaticky">
            <a:extLst>
              <a:ext uri="{FF2B5EF4-FFF2-40B4-BE49-F238E27FC236}">
                <a16:creationId xmlns:a16="http://schemas.microsoft.com/office/drawing/2014/main" id="{A470D777-301A-4A3E-A72C-36EE7E902B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85986" y="1988840"/>
            <a:ext cx="6480720" cy="451220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B30209-EF59-4E37-B763-FA767E62D9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5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3E91D-78CA-48EE-93CF-304DF6922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NEfrit</a:t>
            </a:r>
            <a:endParaRPr lang="cs-CZ" dirty="0"/>
          </a:p>
        </p:txBody>
      </p:sp>
      <p:pic>
        <p:nvPicPr>
          <p:cNvPr id="6" name="Zástupný obsah 5" descr="Obsah obrázku interiér&#10;&#10;Popis byl vytvořen automaticky">
            <a:extLst>
              <a:ext uri="{FF2B5EF4-FFF2-40B4-BE49-F238E27FC236}">
                <a16:creationId xmlns:a16="http://schemas.microsoft.com/office/drawing/2014/main" id="{48349481-2D92-46D9-967C-DF1D606B75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0036" y="2300798"/>
            <a:ext cx="7309196" cy="410000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A80E02-809E-41AC-B156-C5DA49E68C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4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BE1F4-BFA4-4D01-A833-6E207A05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D8F6759-874C-48C3-9EA5-53BF45ED30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7781" y="1514591"/>
            <a:ext cx="9109396" cy="464009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F88B8C-9429-4E7C-B957-85025BA7DF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3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81DB51-FB89-4F79-ABEE-365FEB75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brokát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F53C7FF-E6A8-4397-9696-AC182F6C28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89221" y="2234803"/>
            <a:ext cx="4708525" cy="35313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500E80-F0C1-460B-B54C-2E54FBC46A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0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7BC40-AAE2-4445-8E00-C017D34FF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hedvábí</a:t>
            </a:r>
          </a:p>
        </p:txBody>
      </p:sp>
      <p:pic>
        <p:nvPicPr>
          <p:cNvPr id="6" name="Zástupný obsah 5" descr="Obsah obrázku postel, interiér, bílá, polštář&#10;&#10;Popis byl vytvořen automaticky">
            <a:extLst>
              <a:ext uri="{FF2B5EF4-FFF2-40B4-BE49-F238E27FC236}">
                <a16:creationId xmlns:a16="http://schemas.microsoft.com/office/drawing/2014/main" id="{AE327A1E-A690-46D1-BC7E-3090E2D1F5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08216" y="2492896"/>
            <a:ext cx="4708525" cy="35313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562BBA-7A98-4F1B-984A-6F6247CE44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7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76631-2602-480A-86DE-E32A84EF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116632"/>
            <a:ext cx="9753600" cy="979512"/>
          </a:xfrm>
        </p:spPr>
        <p:txBody>
          <a:bodyPr/>
          <a:lstStyle/>
          <a:p>
            <a:pPr algn="ctr"/>
            <a:r>
              <a:rPr lang="cs-CZ" dirty="0"/>
              <a:t>Marco polo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565EC34E-0DCA-4092-9D4A-13FCA25705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255" y="1700808"/>
            <a:ext cx="5696669" cy="373303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63015B-F1E2-4FB8-9B4E-74E800CAA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420" y="1556792"/>
            <a:ext cx="6192688" cy="4896544"/>
          </a:xfrm>
        </p:spPr>
        <p:txBody>
          <a:bodyPr>
            <a:normAutofit/>
          </a:bodyPr>
          <a:lstStyle/>
          <a:p>
            <a:r>
              <a:rPr lang="cs-CZ" dirty="0"/>
              <a:t>1254-1324</a:t>
            </a:r>
          </a:p>
          <a:p>
            <a:r>
              <a:rPr lang="cs-CZ" dirty="0" err="1"/>
              <a:t>Kublaj</a:t>
            </a:r>
            <a:r>
              <a:rPr lang="cs-CZ" dirty="0"/>
              <a:t>-chán zaměstnával </a:t>
            </a:r>
            <a:r>
              <a:rPr lang="cs-CZ" dirty="0" err="1"/>
              <a:t>Polovu</a:t>
            </a:r>
            <a:r>
              <a:rPr lang="cs-CZ" dirty="0"/>
              <a:t> rodinu na důležitých vládních pozicích. To odpovídalo tomu, že mongolové využívali ve svých službách cizince spíše než pro ně potenciálně neloajální Číňany</a:t>
            </a:r>
          </a:p>
          <a:p>
            <a:r>
              <a:rPr lang="cs-CZ" dirty="0"/>
              <a:t>chán si všímal jeho moudrosti a vyslal Marca na cesty</a:t>
            </a:r>
          </a:p>
          <a:p>
            <a:r>
              <a:rPr lang="cs-CZ" dirty="0"/>
              <a:t>Marco zůstal ve službách velkého chána sedmnáct let</a:t>
            </a:r>
          </a:p>
        </p:txBody>
      </p:sp>
    </p:spTree>
    <p:extLst>
      <p:ext uri="{BB962C8B-B14F-4D97-AF65-F5344CB8AC3E}">
        <p14:creationId xmlns:p14="http://schemas.microsoft.com/office/powerpoint/2010/main" val="85593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357AE-4D44-46CC-8668-0D147E0D6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tiraz</a:t>
            </a:r>
            <a:endParaRPr lang="cs-CZ" dirty="0"/>
          </a:p>
        </p:txBody>
      </p:sp>
      <p:pic>
        <p:nvPicPr>
          <p:cNvPr id="6" name="Zástupný obsah 5" descr="Obsah obrázku text, box, tkanina&#10;&#10;Popis byl vytvořen automaticky">
            <a:extLst>
              <a:ext uri="{FF2B5EF4-FFF2-40B4-BE49-F238E27FC236}">
                <a16:creationId xmlns:a16="http://schemas.microsoft.com/office/drawing/2014/main" id="{2CCF8D66-C2AC-4DD2-8711-605A3C434C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23210" y="1921653"/>
            <a:ext cx="6878538" cy="41576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E0DF3D3-7265-459E-B5C1-AB6BF37E75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21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0C337-D8E0-4571-B801-EF89AC9E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133797"/>
            <a:ext cx="9753600" cy="54746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koberce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3FA0345-7F7B-4EB1-9941-8128F8BB20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8770" y="764704"/>
            <a:ext cx="7859747" cy="583049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C6105C-031A-4BDD-89EE-28B741EE9F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4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988ACA-280D-4622-B940-66EC4C8C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170787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bursa</a:t>
            </a:r>
            <a:endParaRPr lang="cs-CZ" dirty="0"/>
          </a:p>
        </p:txBody>
      </p:sp>
      <p:pic>
        <p:nvPicPr>
          <p:cNvPr id="6" name="Zástupný obsah 5" descr="Obsah obrázku text, strop, tržiště, scéna&#10;&#10;Popis byl vytvořen automaticky">
            <a:extLst>
              <a:ext uri="{FF2B5EF4-FFF2-40B4-BE49-F238E27FC236}">
                <a16:creationId xmlns:a16="http://schemas.microsoft.com/office/drawing/2014/main" id="{12AE8CDE-EDCC-4F63-AEB7-D639F3566E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2004" y="980728"/>
            <a:ext cx="7516837" cy="565230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280FAE-B6DB-425A-BC46-8AF58C8FC6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859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4EB9B6-20FF-4A6B-8B05-341362B3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Jeskyně </a:t>
            </a:r>
            <a:r>
              <a:rPr lang="cs-CZ" dirty="0" err="1"/>
              <a:t>Mo-kao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budova, obloha, exteriér, svatyně&#10;&#10;Popis byl vytvořen automaticky">
            <a:extLst>
              <a:ext uri="{FF2B5EF4-FFF2-40B4-BE49-F238E27FC236}">
                <a16:creationId xmlns:a16="http://schemas.microsoft.com/office/drawing/2014/main" id="{746DEEC2-F585-44BC-AC1C-1F018FA650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63971" y="2003759"/>
            <a:ext cx="6724749" cy="43894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24A877-F15B-4557-A2BB-9CD4B02F05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0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C08DA-6314-4EEF-80B2-EDE83C506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Si-</a:t>
            </a:r>
            <a:r>
              <a:rPr lang="cs-CZ" dirty="0" err="1"/>
              <a:t>an</a:t>
            </a:r>
            <a:endParaRPr lang="cs-CZ" dirty="0"/>
          </a:p>
        </p:txBody>
      </p:sp>
      <p:pic>
        <p:nvPicPr>
          <p:cNvPr id="6" name="Zástupný obsah 5" descr="Obsah obrázku exteriér, město&#10;&#10;Popis byl vytvořen automaticky">
            <a:extLst>
              <a:ext uri="{FF2B5EF4-FFF2-40B4-BE49-F238E27FC236}">
                <a16:creationId xmlns:a16="http://schemas.microsoft.com/office/drawing/2014/main" id="{753D746D-7FAA-4CAE-8D88-902A0D6715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2281" y="1828800"/>
            <a:ext cx="8132551" cy="428873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C05D31-468A-40D9-8C1E-03F5F24184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9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6800E9-F7DA-4741-9DCD-DAE2A2953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urumči</a:t>
            </a:r>
            <a:endParaRPr lang="cs-CZ" dirty="0"/>
          </a:p>
        </p:txBody>
      </p:sp>
      <p:pic>
        <p:nvPicPr>
          <p:cNvPr id="6" name="Zástupný obsah 5" descr="Obsah obrázku obloha, exteriér, město, příroda&#10;&#10;Popis byl vytvořen automaticky">
            <a:extLst>
              <a:ext uri="{FF2B5EF4-FFF2-40B4-BE49-F238E27FC236}">
                <a16:creationId xmlns:a16="http://schemas.microsoft.com/office/drawing/2014/main" id="{0A0D942E-91F6-40D5-895B-F5BE10B2A1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7828" y="1740609"/>
            <a:ext cx="11125620" cy="451978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0D2DCD-2123-47B0-B437-37CCB9B232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07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6B6E5-E5C5-48F6-A653-F3705577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Říše </a:t>
            </a:r>
            <a:r>
              <a:rPr lang="cs-CZ" dirty="0" err="1"/>
              <a:t>chan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EAA53505-5E15-48F5-9D7F-A535D1E291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2004" y="2160880"/>
            <a:ext cx="6805140" cy="423992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84EBEB6-833A-46D7-933B-89C767F1E7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6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59D0D0-D7B8-4074-AB6D-DA6A98309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573CBBB9-7D0C-4F91-A5FB-1160B3E926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3892" y="764704"/>
            <a:ext cx="3723165" cy="5753983"/>
          </a:xfrm>
        </p:spPr>
      </p:pic>
      <p:pic>
        <p:nvPicPr>
          <p:cNvPr id="8" name="Zástupný obsah 7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C413B9F1-C6C4-43D6-8172-3521B21DA1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0436" y="195639"/>
            <a:ext cx="4248893" cy="6466722"/>
          </a:xfrm>
        </p:spPr>
      </p:pic>
    </p:spTree>
    <p:extLst>
      <p:ext uri="{BB962C8B-B14F-4D97-AF65-F5344CB8AC3E}">
        <p14:creationId xmlns:p14="http://schemas.microsoft.com/office/powerpoint/2010/main" val="21750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16F30-65BA-429A-914B-98838E33D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Wu</a:t>
            </a:r>
            <a:r>
              <a:rPr lang="cs-CZ" dirty="0"/>
              <a:t>-ti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3DEE727-C32F-4DFB-ADC9-2C51473760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0048" y="2044934"/>
            <a:ext cx="3212595" cy="45384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488950-4311-4AEE-97FD-875776DF7E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99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6A9BE-5108-4779-99F6-EA6072C0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Čang</a:t>
            </a:r>
            <a:r>
              <a:rPr lang="cs-CZ" dirty="0"/>
              <a:t> </a:t>
            </a:r>
            <a:r>
              <a:rPr lang="cs-CZ" dirty="0" err="1"/>
              <a:t>Čchien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02C2139-6754-493F-8659-6D18833A7E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94012" y="1828800"/>
            <a:ext cx="6324252" cy="46058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79397B-4682-468B-A9AF-1AC9874604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3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A3632-6114-4513-BFA8-2A0EC4CE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kniha&#10;&#10;Popis byl vytvořen automaticky">
            <a:extLst>
              <a:ext uri="{FF2B5EF4-FFF2-40B4-BE49-F238E27FC236}">
                <a16:creationId xmlns:a16="http://schemas.microsoft.com/office/drawing/2014/main" id="{4E5D563B-F360-4E77-91A9-1D94FCE12C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74394" y="96257"/>
            <a:ext cx="4708735" cy="676174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C90747-6DE2-401D-9A78-1806AFA387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3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24D16-30EB-4EED-A4F6-60BBD5BF6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Siung</a:t>
            </a:r>
            <a:r>
              <a:rPr lang="cs-CZ" dirty="0"/>
              <a:t>-nu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AA1C18C-9825-41ED-ABC0-2AB2772CF8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1296" y="2564904"/>
            <a:ext cx="4708525" cy="2510600"/>
          </a:xfrm>
        </p:spPr>
      </p:pic>
      <p:pic>
        <p:nvPicPr>
          <p:cNvPr id="8" name="Zástupný obsah 7" descr="Obsah obrázku skupina, savci, několik&#10;&#10;Popis byl vytvořen automaticky">
            <a:extLst>
              <a:ext uri="{FF2B5EF4-FFF2-40B4-BE49-F238E27FC236}">
                <a16:creationId xmlns:a16="http://schemas.microsoft.com/office/drawing/2014/main" id="{36562C4D-26BF-4543-A98E-274CB2487B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18548" y="2636912"/>
            <a:ext cx="4144648" cy="3362325"/>
          </a:xfrm>
        </p:spPr>
      </p:pic>
    </p:spTree>
    <p:extLst>
      <p:ext uri="{BB962C8B-B14F-4D97-AF65-F5344CB8AC3E}">
        <p14:creationId xmlns:p14="http://schemas.microsoft.com/office/powerpoint/2010/main" val="210713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989D1-2EDD-4325-802B-13CA5A493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nošení, oblečený&#10;&#10;Popis byl vytvořen automaticky">
            <a:extLst>
              <a:ext uri="{FF2B5EF4-FFF2-40B4-BE49-F238E27FC236}">
                <a16:creationId xmlns:a16="http://schemas.microsoft.com/office/drawing/2014/main" id="{FB7AC373-5FFF-493F-A41A-2D41A7025D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940" y="1772816"/>
            <a:ext cx="2838436" cy="397381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2E881F9-9A33-4EBB-899D-7A82AE52ED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432524"/>
            <a:ext cx="4708525" cy="3135951"/>
          </a:xfrm>
        </p:spPr>
      </p:pic>
    </p:spTree>
    <p:extLst>
      <p:ext uri="{BB962C8B-B14F-4D97-AF65-F5344CB8AC3E}">
        <p14:creationId xmlns:p14="http://schemas.microsoft.com/office/powerpoint/2010/main" val="1626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E6BC0A-C5D0-47A5-9850-BCC5CE3A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Luo</a:t>
            </a:r>
            <a:r>
              <a:rPr lang="cs-CZ" dirty="0"/>
              <a:t>-jang</a:t>
            </a:r>
          </a:p>
        </p:txBody>
      </p:sp>
      <p:pic>
        <p:nvPicPr>
          <p:cNvPr id="6" name="Zástupný obsah 5" descr="Obsah obrázku exteriér, obloha, strom, silnice&#10;&#10;Popis byl vytvořen automaticky">
            <a:extLst>
              <a:ext uri="{FF2B5EF4-FFF2-40B4-BE49-F238E27FC236}">
                <a16:creationId xmlns:a16="http://schemas.microsoft.com/office/drawing/2014/main" id="{09DAD4CF-AFD9-4F25-9853-B5E1601049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9916" y="1828695"/>
            <a:ext cx="8412102" cy="473180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953554-C745-435B-9FA1-CAB3BD9AFA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11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879DB-2A4B-47B2-A3F2-7AF25AD7D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Wu</a:t>
            </a:r>
            <a:r>
              <a:rPr lang="cs-CZ" dirty="0"/>
              <a:t> </a:t>
            </a:r>
            <a:r>
              <a:rPr lang="cs-CZ" dirty="0" err="1"/>
              <a:t>Ce-tchien</a:t>
            </a:r>
            <a:endParaRPr lang="cs-CZ" dirty="0"/>
          </a:p>
        </p:txBody>
      </p:sp>
      <p:pic>
        <p:nvPicPr>
          <p:cNvPr id="6" name="Zástupný obsah 5" descr="Obsah obrázku text, barevné, tanečník, červená&#10;&#10;Popis byl vytvořen automaticky">
            <a:extLst>
              <a:ext uri="{FF2B5EF4-FFF2-40B4-BE49-F238E27FC236}">
                <a16:creationId xmlns:a16="http://schemas.microsoft.com/office/drawing/2014/main" id="{5CD6925F-3F3A-4C86-96AC-07F8310077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9800" y="1803544"/>
            <a:ext cx="6373092" cy="477981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4251E9-E3ED-4020-ABAF-A6ABD08DCD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350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C7BC2-6A74-4BE4-8FD9-802E15BD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-35396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petra</a:t>
            </a:r>
            <a:endParaRPr lang="cs-CZ" dirty="0"/>
          </a:p>
        </p:txBody>
      </p:sp>
      <p:pic>
        <p:nvPicPr>
          <p:cNvPr id="6" name="Zástupný obsah 5" descr="Obsah obrázku hora, exteriér, skála, kaňon&#10;&#10;Popis byl vytvořen automaticky">
            <a:extLst>
              <a:ext uri="{FF2B5EF4-FFF2-40B4-BE49-F238E27FC236}">
                <a16:creationId xmlns:a16="http://schemas.microsoft.com/office/drawing/2014/main" id="{7EB626C1-C50D-40BE-9AF9-4A8C2733A1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1688" y="836712"/>
            <a:ext cx="8389316" cy="567327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820C86-A8A9-4EDD-B301-5BF5A6C630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6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262BA-C782-442A-B387-FFADCC3B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116632"/>
            <a:ext cx="9753600" cy="851039"/>
          </a:xfrm>
        </p:spPr>
        <p:txBody>
          <a:bodyPr/>
          <a:lstStyle/>
          <a:p>
            <a:pPr algn="ctr"/>
            <a:r>
              <a:rPr lang="cs-CZ" dirty="0" err="1"/>
              <a:t>palmýra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DC28582-1CED-4638-9DBC-42E0E2D36D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1708" y="1332996"/>
            <a:ext cx="8029276" cy="533500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ED70F8-1423-435C-B61E-B3F51FFA05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2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0818B2-B7D8-4E3F-A114-762A3E38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Aleppo</a:t>
            </a:r>
            <a:endParaRPr lang="cs-CZ" dirty="0"/>
          </a:p>
        </p:txBody>
      </p:sp>
      <p:pic>
        <p:nvPicPr>
          <p:cNvPr id="6" name="Zástupný obsah 5" descr="Obsah obrázku budova, exteriér, mešita, den&#10;&#10;Popis byl vytvořen automaticky">
            <a:extLst>
              <a:ext uri="{FF2B5EF4-FFF2-40B4-BE49-F238E27FC236}">
                <a16:creationId xmlns:a16="http://schemas.microsoft.com/office/drawing/2014/main" id="{585D296C-EEF7-4C2C-989F-E6F0345418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2810" y="1652886"/>
            <a:ext cx="8347072" cy="46952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00B958-7844-4D89-BD82-9D4E6EDC9B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7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19E03-CEB8-47D6-A617-FC23A4A40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0"/>
            <a:ext cx="9753600" cy="914400"/>
          </a:xfrm>
        </p:spPr>
        <p:txBody>
          <a:bodyPr/>
          <a:lstStyle/>
          <a:p>
            <a:pPr algn="ctr"/>
            <a:r>
              <a:rPr lang="cs-CZ" dirty="0"/>
              <a:t>isfahán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B7EF649-3BF3-47D2-8C9C-3ED131245A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9680" y="913656"/>
            <a:ext cx="8533332" cy="56998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7C35CF7-F043-40AC-85A4-F3D9528E03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106E1-EA73-4908-AE3C-01CF8068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3" y="304056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teherán</a:t>
            </a:r>
            <a:endParaRPr lang="cs-CZ" dirty="0"/>
          </a:p>
        </p:txBody>
      </p:sp>
      <p:pic>
        <p:nvPicPr>
          <p:cNvPr id="6" name="Zástupný obsah 5" descr="Obsah obrázku obloha, exteriér&#10;&#10;Popis byl vytvořen automaticky">
            <a:extLst>
              <a:ext uri="{FF2B5EF4-FFF2-40B4-BE49-F238E27FC236}">
                <a16:creationId xmlns:a16="http://schemas.microsoft.com/office/drawing/2014/main" id="{54755DC2-85B6-4448-927F-A90C09ED51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7732" y="1340768"/>
            <a:ext cx="7597228" cy="505975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2DB018-9C21-4E96-9928-28631DD7A1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4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C6648-E7DB-485E-A4C4-F42CAAF1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Buddhové z </a:t>
            </a:r>
            <a:r>
              <a:rPr lang="cs-CZ" dirty="0" err="1"/>
              <a:t>bamjánu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9ADF8CE-4241-489B-B346-C48B442CD0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940" y="1828800"/>
            <a:ext cx="8029276" cy="451933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6798C2-A983-4F8A-A18B-10072F2017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6D607-7611-464E-A69B-D9C7763E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C3B96D-4130-47FF-A62E-554E871890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1B6A7B40-0384-4C53-BD74-D1E1A8F824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86100" y="334986"/>
            <a:ext cx="4708734" cy="6248376"/>
          </a:xfrm>
        </p:spPr>
      </p:pic>
    </p:spTree>
    <p:extLst>
      <p:ext uri="{BB962C8B-B14F-4D97-AF65-F5344CB8AC3E}">
        <p14:creationId xmlns:p14="http://schemas.microsoft.com/office/powerpoint/2010/main" val="34705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D0D48-232E-4180-AB78-1EAE2D71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209550"/>
            <a:ext cx="9753600" cy="914400"/>
          </a:xfrm>
        </p:spPr>
        <p:txBody>
          <a:bodyPr/>
          <a:lstStyle/>
          <a:p>
            <a:pPr algn="ctr"/>
            <a:r>
              <a:rPr lang="cs-CZ" dirty="0"/>
              <a:t>karavanseráj</a:t>
            </a:r>
          </a:p>
        </p:txBody>
      </p:sp>
      <p:pic>
        <p:nvPicPr>
          <p:cNvPr id="6" name="Zástupný obsah 5" descr="Obsah obrázku budova, obloha, exteriér, kámen&#10;&#10;Popis byl vytvořen automaticky">
            <a:extLst>
              <a:ext uri="{FF2B5EF4-FFF2-40B4-BE49-F238E27FC236}">
                <a16:creationId xmlns:a16="http://schemas.microsoft.com/office/drawing/2014/main" id="{EB54ABEF-806C-4384-B0DD-EA494BF4B3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940" y="1362837"/>
            <a:ext cx="7957268" cy="527532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76B6208-5A15-4A96-8EF6-6E42C98151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25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1DB01-CF8C-4265-9746-464E64E3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osoba, kámen&#10;&#10;Popis byl vytvořen automaticky">
            <a:extLst>
              <a:ext uri="{FF2B5EF4-FFF2-40B4-BE49-F238E27FC236}">
                <a16:creationId xmlns:a16="http://schemas.microsoft.com/office/drawing/2014/main" id="{7F0477A1-6CC6-40E5-A79E-3789AA1851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9080" y="82602"/>
            <a:ext cx="10070664" cy="669279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3311A2-888D-4A14-B4FD-67C03FC181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9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82FA1C-9767-4AA2-B426-5215FCB1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muž&#10;&#10;Popis byl vytvořen automaticky">
            <a:extLst>
              <a:ext uri="{FF2B5EF4-FFF2-40B4-BE49-F238E27FC236}">
                <a16:creationId xmlns:a16="http://schemas.microsoft.com/office/drawing/2014/main" id="{8B44C3CA-0A64-4CAB-BC9B-DF9246E4AD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127755"/>
            <a:ext cx="11395458" cy="673024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011333-6674-46A4-B89E-8695F68535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1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9A42A-51BE-49F4-97C9-15D483DAE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tanečník&#10;&#10;Popis byl vytvořen automaticky">
            <a:extLst>
              <a:ext uri="{FF2B5EF4-FFF2-40B4-BE49-F238E27FC236}">
                <a16:creationId xmlns:a16="http://schemas.microsoft.com/office/drawing/2014/main" id="{7DB6297B-20FE-4F6E-96C6-F154CD888E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804" y="80500"/>
            <a:ext cx="11125620" cy="669699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EC6BA2-F472-448A-BBFC-C9E7596328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3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24F60-DCA8-4786-A9EB-1085ABAC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15AC470A-04A5-4365-880E-3173A9538E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9580" y="964109"/>
            <a:ext cx="10333532" cy="514954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025ECA-D3EF-49A6-9AE0-8712E25FF7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364</TotalTime>
  <Words>252</Words>
  <Application>Microsoft Office PowerPoint</Application>
  <PresentationFormat>Vlastní</PresentationFormat>
  <Paragraphs>60</Paragraphs>
  <Slides>83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86" baseType="lpstr">
      <vt:lpstr>Arial</vt:lpstr>
      <vt:lpstr>Century Gothic</vt:lpstr>
      <vt:lpstr>Prezentace zemí světa</vt:lpstr>
      <vt:lpstr>12. Proč zanikl ochod na Hedvábné  stezce?</vt:lpstr>
      <vt:lpstr>Marco polo   Ibn Battuta</vt:lpstr>
      <vt:lpstr>Významní cestovatelé</vt:lpstr>
      <vt:lpstr>Mongolská říše</vt:lpstr>
      <vt:lpstr>Mongolská říše</vt:lpstr>
      <vt:lpstr>Marco polo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Abú Abdallah ibn Battúta</vt:lpstr>
      <vt:lpstr>Prezentace aplikace PowerPoint</vt:lpstr>
      <vt:lpstr>rihla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Čchüan-čou </vt:lpstr>
      <vt:lpstr>Prezentace aplikace PowerPoint</vt:lpstr>
      <vt:lpstr>Prezentace aplikace PowerPoint</vt:lpstr>
      <vt:lpstr>Prezentace aplikace PowerPoint</vt:lpstr>
      <vt:lpstr>Prezentace aplikace PowerPoint</vt:lpstr>
      <vt:lpstr>Timur</vt:lpstr>
      <vt:lpstr>Prezentace aplikace PowerPoint</vt:lpstr>
      <vt:lpstr>Prezentace aplikace PowerPoint</vt:lpstr>
      <vt:lpstr>Prezentace aplikace PowerPoint</vt:lpstr>
      <vt:lpstr>Prezentace aplikace PowerPoint</vt:lpstr>
      <vt:lpstr>palmýra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 ČÍNY</vt:lpstr>
      <vt:lpstr>Ze střední stepi</vt:lpstr>
      <vt:lpstr>írán</vt:lpstr>
      <vt:lpstr>NEfrit</vt:lpstr>
      <vt:lpstr>Prezentace aplikace PowerPoint</vt:lpstr>
      <vt:lpstr>brokát</vt:lpstr>
      <vt:lpstr>hedvábí</vt:lpstr>
      <vt:lpstr>tiraz</vt:lpstr>
      <vt:lpstr>koberce</vt:lpstr>
      <vt:lpstr>bursa</vt:lpstr>
      <vt:lpstr>Jeskyně Mo-kao </vt:lpstr>
      <vt:lpstr>Si-an</vt:lpstr>
      <vt:lpstr>urumči</vt:lpstr>
      <vt:lpstr>Říše chan</vt:lpstr>
      <vt:lpstr>Prezentace aplikace PowerPoint</vt:lpstr>
      <vt:lpstr>Wu-ti</vt:lpstr>
      <vt:lpstr>Čang Čchien</vt:lpstr>
      <vt:lpstr>Siung-nu</vt:lpstr>
      <vt:lpstr>Prezentace aplikace PowerPoint</vt:lpstr>
      <vt:lpstr>Luo-jang</vt:lpstr>
      <vt:lpstr>Wu Ce-tchien</vt:lpstr>
      <vt:lpstr>petra</vt:lpstr>
      <vt:lpstr>palmýra</vt:lpstr>
      <vt:lpstr>Aleppo</vt:lpstr>
      <vt:lpstr>isfahán</vt:lpstr>
      <vt:lpstr>teherán</vt:lpstr>
      <vt:lpstr>Buddhové z bamjánu</vt:lpstr>
      <vt:lpstr>karavanseráj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vaší země</dc:title>
  <dc:creator>Aleš Gottvald</dc:creator>
  <cp:lastModifiedBy>Natálie Gottvaldová</cp:lastModifiedBy>
  <cp:revision>68</cp:revision>
  <dcterms:created xsi:type="dcterms:W3CDTF">2021-05-19T06:26:18Z</dcterms:created>
  <dcterms:modified xsi:type="dcterms:W3CDTF">2022-05-16T09:34:56Z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