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01"/>
  </p:notesMasterIdLst>
  <p:sldIdLst>
    <p:sldId id="256" r:id="rId2"/>
    <p:sldId id="419" r:id="rId3"/>
    <p:sldId id="257" r:id="rId4"/>
    <p:sldId id="353" r:id="rId5"/>
    <p:sldId id="329" r:id="rId6"/>
    <p:sldId id="365" r:id="rId7"/>
    <p:sldId id="328" r:id="rId8"/>
    <p:sldId id="259" r:id="rId9"/>
    <p:sldId id="330" r:id="rId10"/>
    <p:sldId id="425" r:id="rId11"/>
    <p:sldId id="331" r:id="rId12"/>
    <p:sldId id="427" r:id="rId13"/>
    <p:sldId id="385" r:id="rId14"/>
    <p:sldId id="386" r:id="rId15"/>
    <p:sldId id="426" r:id="rId16"/>
    <p:sldId id="335" r:id="rId17"/>
    <p:sldId id="355" r:id="rId18"/>
    <p:sldId id="354" r:id="rId19"/>
    <p:sldId id="336" r:id="rId20"/>
    <p:sldId id="359" r:id="rId21"/>
    <p:sldId id="360" r:id="rId22"/>
    <p:sldId id="264" r:id="rId23"/>
    <p:sldId id="387" r:id="rId24"/>
    <p:sldId id="388" r:id="rId25"/>
    <p:sldId id="389" r:id="rId26"/>
    <p:sldId id="438" r:id="rId27"/>
    <p:sldId id="439" r:id="rId28"/>
    <p:sldId id="420" r:id="rId29"/>
    <p:sldId id="390" r:id="rId30"/>
    <p:sldId id="262" r:id="rId31"/>
    <p:sldId id="271" r:id="rId32"/>
    <p:sldId id="260" r:id="rId33"/>
    <p:sldId id="315" r:id="rId34"/>
    <p:sldId id="403" r:id="rId35"/>
    <p:sldId id="342" r:id="rId36"/>
    <p:sldId id="343" r:id="rId37"/>
    <p:sldId id="423" r:id="rId38"/>
    <p:sldId id="356" r:id="rId39"/>
    <p:sldId id="357" r:id="rId40"/>
    <p:sldId id="285" r:id="rId41"/>
    <p:sldId id="266" r:id="rId42"/>
    <p:sldId id="284" r:id="rId43"/>
    <p:sldId id="313" r:id="rId44"/>
    <p:sldId id="383" r:id="rId45"/>
    <p:sldId id="391" r:id="rId46"/>
    <p:sldId id="421" r:id="rId47"/>
    <p:sldId id="422" r:id="rId48"/>
    <p:sldId id="344" r:id="rId49"/>
    <p:sldId id="345" r:id="rId50"/>
    <p:sldId id="361" r:id="rId51"/>
    <p:sldId id="392" r:id="rId52"/>
    <p:sldId id="393" r:id="rId53"/>
    <p:sldId id="430" r:id="rId54"/>
    <p:sldId id="394" r:id="rId55"/>
    <p:sldId id="395" r:id="rId56"/>
    <p:sldId id="396" r:id="rId57"/>
    <p:sldId id="358" r:id="rId58"/>
    <p:sldId id="372" r:id="rId59"/>
    <p:sldId id="363" r:id="rId60"/>
    <p:sldId id="366" r:id="rId61"/>
    <p:sldId id="436" r:id="rId62"/>
    <p:sldId id="437" r:id="rId63"/>
    <p:sldId id="397" r:id="rId64"/>
    <p:sldId id="398" r:id="rId65"/>
    <p:sldId id="290" r:id="rId66"/>
    <p:sldId id="399" r:id="rId67"/>
    <p:sldId id="400" r:id="rId68"/>
    <p:sldId id="347" r:id="rId69"/>
    <p:sldId id="402" r:id="rId70"/>
    <p:sldId id="404" r:id="rId71"/>
    <p:sldId id="276" r:id="rId72"/>
    <p:sldId id="405" r:id="rId73"/>
    <p:sldId id="406" r:id="rId74"/>
    <p:sldId id="370" r:id="rId75"/>
    <p:sldId id="407" r:id="rId76"/>
    <p:sldId id="382" r:id="rId77"/>
    <p:sldId id="409" r:id="rId78"/>
    <p:sldId id="375" r:id="rId79"/>
    <p:sldId id="376" r:id="rId80"/>
    <p:sldId id="377" r:id="rId81"/>
    <p:sldId id="378" r:id="rId82"/>
    <p:sldId id="429" r:id="rId83"/>
    <p:sldId id="379" r:id="rId84"/>
    <p:sldId id="431" r:id="rId85"/>
    <p:sldId id="380" r:id="rId86"/>
    <p:sldId id="287" r:id="rId87"/>
    <p:sldId id="270" r:id="rId88"/>
    <p:sldId id="434" r:id="rId89"/>
    <p:sldId id="432" r:id="rId90"/>
    <p:sldId id="435" r:id="rId91"/>
    <p:sldId id="418" r:id="rId92"/>
    <p:sldId id="411" r:id="rId93"/>
    <p:sldId id="412" r:id="rId94"/>
    <p:sldId id="413" r:id="rId95"/>
    <p:sldId id="414" r:id="rId96"/>
    <p:sldId id="415" r:id="rId97"/>
    <p:sldId id="416" r:id="rId98"/>
    <p:sldId id="417" r:id="rId99"/>
    <p:sldId id="364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60"/>
  </p:normalViewPr>
  <p:slideViewPr>
    <p:cSldViewPr>
      <p:cViewPr varScale="1">
        <p:scale>
          <a:sx n="59" d="100"/>
          <a:sy n="59" d="100"/>
        </p:scale>
        <p:origin x="516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74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š Gottvald" userId="fb2ac46654926b9a" providerId="LiveId" clId="{A50D57C7-6405-46D0-971B-886A600ADBB2}"/>
    <pc:docChg chg="modSld">
      <pc:chgData name="Aleš Gottvald" userId="fb2ac46654926b9a" providerId="LiveId" clId="{A50D57C7-6405-46D0-971B-886A600ADBB2}" dt="2021-05-13T07:26:44.208" v="1" actId="1076"/>
      <pc:docMkLst>
        <pc:docMk/>
      </pc:docMkLst>
      <pc:sldChg chg="modSp mod">
        <pc:chgData name="Aleš Gottvald" userId="fb2ac46654926b9a" providerId="LiveId" clId="{A50D57C7-6405-46D0-971B-886A600ADBB2}" dt="2021-05-13T07:26:06.252" v="0" actId="1076"/>
        <pc:sldMkLst>
          <pc:docMk/>
          <pc:sldMk cId="3522471514" sldId="397"/>
        </pc:sldMkLst>
        <pc:spChg chg="mod">
          <ac:chgData name="Aleš Gottvald" userId="fb2ac46654926b9a" providerId="LiveId" clId="{A50D57C7-6405-46D0-971B-886A600ADBB2}" dt="2021-05-13T07:26:06.252" v="0" actId="1076"/>
          <ac:spMkLst>
            <pc:docMk/>
            <pc:sldMk cId="3522471514" sldId="397"/>
            <ac:spMk id="15" creationId="{51D87B53-4967-422D-A301-1EC2518E6F1F}"/>
          </ac:spMkLst>
        </pc:spChg>
      </pc:sldChg>
      <pc:sldChg chg="modSp mod">
        <pc:chgData name="Aleš Gottvald" userId="fb2ac46654926b9a" providerId="LiveId" clId="{A50D57C7-6405-46D0-971B-886A600ADBB2}" dt="2021-05-13T07:26:44.208" v="1" actId="1076"/>
        <pc:sldMkLst>
          <pc:docMk/>
          <pc:sldMk cId="2512166118" sldId="400"/>
        </pc:sldMkLst>
        <pc:spChg chg="mod">
          <ac:chgData name="Aleš Gottvald" userId="fb2ac46654926b9a" providerId="LiveId" clId="{A50D57C7-6405-46D0-971B-886A600ADBB2}" dt="2021-05-13T07:26:44.208" v="1" actId="1076"/>
          <ac:spMkLst>
            <pc:docMk/>
            <pc:sldMk cId="2512166118" sldId="400"/>
            <ac:spMk id="5" creationId="{31ABA506-ED34-4929-840E-025ED3BF3F8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EF01C-C6FD-4051-B99E-A82ECE4ACEF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206FB-360D-40CD-98DA-75876909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5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Kašgar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206FB-360D-40CD-98DA-75876909E3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3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Isfahánský porcelán ze 16 st, dnes v </a:t>
            </a:r>
            <a:r>
              <a:rPr lang="cs-CZ" dirty="0" err="1"/>
              <a:t>louvre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206FB-360D-40CD-98DA-75876909E35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17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turkmen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206FB-360D-40CD-98DA-75876909E35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67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turkmen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206FB-360D-40CD-98DA-75876909E35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25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turkmen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206FB-360D-40CD-98DA-75876909E35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39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kazach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206FB-360D-40CD-98DA-75876909E35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3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6B1-6E10-4A92-B5D3-1AA3B8AD11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61A0-C45F-4659-84EC-FCAB832A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7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6B1-6E10-4A92-B5D3-1AA3B8AD11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61A0-C45F-4659-84EC-FCAB832A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3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6B1-6E10-4A92-B5D3-1AA3B8AD11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61A0-C45F-4659-84EC-FCAB832A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8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6B1-6E10-4A92-B5D3-1AA3B8AD11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61A0-C45F-4659-84EC-FCAB832A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2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6B1-6E10-4A92-B5D3-1AA3B8AD11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61A0-C45F-4659-84EC-FCAB832A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6B1-6E10-4A92-B5D3-1AA3B8AD11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61A0-C45F-4659-84EC-FCAB832A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58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6B1-6E10-4A92-B5D3-1AA3B8AD11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61A0-C45F-4659-84EC-FCAB832A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6B1-6E10-4A92-B5D3-1AA3B8AD11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61A0-C45F-4659-84EC-FCAB832A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65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6B1-6E10-4A92-B5D3-1AA3B8AD11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61A0-C45F-4659-84EC-FCAB832A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6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6B1-6E10-4A92-B5D3-1AA3B8AD11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61A0-C45F-4659-84EC-FCAB832A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06B1-6E10-4A92-B5D3-1AA3B8AD11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61A0-C45F-4659-84EC-FCAB832A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2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F06B1-6E10-4A92-B5D3-1AA3B8AD11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A61A0-C45F-4659-84EC-FCAB832AA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4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bin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524001"/>
            <a:ext cx="8991600" cy="236219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Podstata</a:t>
            </a:r>
            <a:r>
              <a:rPr lang="en-US" dirty="0"/>
              <a:t> </a:t>
            </a:r>
            <a:r>
              <a:rPr lang="en-US" dirty="0" err="1"/>
              <a:t>Hedvábné</a:t>
            </a:r>
            <a:r>
              <a:rPr lang="en-US" dirty="0"/>
              <a:t> </a:t>
            </a:r>
            <a:r>
              <a:rPr lang="en-US" dirty="0" err="1"/>
              <a:t>stezky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a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význam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v </a:t>
            </a:r>
            <a:r>
              <a:rPr lang="en-US" dirty="0" err="1"/>
              <a:t>současnosti</a:t>
            </a:r>
            <a:r>
              <a:rPr lang="en-US" dirty="0"/>
              <a:t> – </a:t>
            </a:r>
            <a:r>
              <a:rPr lang="en-US" dirty="0" err="1"/>
              <a:t>snaha</a:t>
            </a:r>
            <a:r>
              <a:rPr lang="en-US" dirty="0"/>
              <a:t> o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obnovení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err="1"/>
              <a:t>Říše</a:t>
            </a:r>
            <a:r>
              <a:rPr lang="en-US" dirty="0"/>
              <a:t> </a:t>
            </a:r>
            <a:r>
              <a:rPr lang="en-US" dirty="0" err="1"/>
              <a:t>podél</a:t>
            </a:r>
            <a:r>
              <a:rPr lang="en-US" dirty="0"/>
              <a:t> </a:t>
            </a:r>
            <a:r>
              <a:rPr lang="en-US" dirty="0" err="1"/>
              <a:t>Hedvábné</a:t>
            </a:r>
            <a:r>
              <a:rPr lang="en-US" dirty="0"/>
              <a:t> </a:t>
            </a:r>
            <a:r>
              <a:rPr lang="en-US" dirty="0" err="1"/>
              <a:t>stezky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6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6308B7BE-19C6-451E-8219-3CBF5EF83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6225"/>
            <a:ext cx="2095500" cy="1781175"/>
          </a:xfrm>
          <a:prstGeom prst="rect">
            <a:avLst/>
          </a:prstGeom>
        </p:spPr>
      </p:pic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80E0A55A-6BD0-4EDE-84B5-BAB7ED26F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57400"/>
            <a:ext cx="64198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80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86CF80B5-900E-4B8B-AC0F-C61156B21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666750"/>
            <a:ext cx="8255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84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E14471F5-CC36-44C3-B758-71794369A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5" y="1044452"/>
            <a:ext cx="6979009" cy="476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53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bloha, budova, exteriér, hora&#10;&#10;Popis byl vytvořen automaticky">
            <a:extLst>
              <a:ext uri="{FF2B5EF4-FFF2-40B4-BE49-F238E27FC236}">
                <a16:creationId xmlns:a16="http://schemas.microsoft.com/office/drawing/2014/main" id="{1E36817F-2514-4456-B7C9-A2C038555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66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příroda, duna&#10;&#10;Popis byl vytvořen automaticky">
            <a:extLst>
              <a:ext uri="{FF2B5EF4-FFF2-40B4-BE49-F238E27FC236}">
                <a16:creationId xmlns:a16="http://schemas.microsoft.com/office/drawing/2014/main" id="{B57FDA15-8067-45EA-AC4B-99ABE9F12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11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88998E46-2DE5-4041-99F2-02829031E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541"/>
            <a:ext cx="9144000" cy="639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16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hora, příroda, exteriér, kopec&#10;&#10;Popis byl vytvořen automaticky">
            <a:extLst>
              <a:ext uri="{FF2B5EF4-FFF2-40B4-BE49-F238E27FC236}">
                <a16:creationId xmlns:a16="http://schemas.microsoft.com/office/drawing/2014/main" id="{6C2A4397-DA9F-4441-960E-62BC22E863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r="3048"/>
          <a:stretch/>
        </p:blipFill>
        <p:spPr>
          <a:xfrm>
            <a:off x="20" y="-1"/>
            <a:ext cx="9006958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0C8A5AB7-E1C2-4CB2-AEB1-852DA3369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r="28700" b="-1"/>
          <a:stretch/>
        </p:blipFill>
        <p:spPr>
          <a:xfrm>
            <a:off x="3360378" y="1106909"/>
            <a:ext cx="3125045" cy="3681631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158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1469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8698645-6E54-433F-B161-1B27FFE8E3D6}"/>
              </a:ext>
            </a:extLst>
          </p:cNvPr>
          <p:cNvSpPr txBox="1"/>
          <p:nvPr/>
        </p:nvSpPr>
        <p:spPr>
          <a:xfrm>
            <a:off x="228600" y="685800"/>
            <a:ext cx="899160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  <a:p>
            <a:pPr algn="ctr"/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Taklamakan</a:t>
            </a:r>
          </a:p>
          <a:p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Poušť střední Asie v Ujgurské autonomní oblasti Sin-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ťiang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Čínské lidové republice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Když vejdeš dovnitř, nevyjdeš ven“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„Poušť smrti“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„Místo bez návratu‘‘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Rozkládá se na ploše 270 000 km2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Tarimské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pánve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jeho severním a jižním okraji jej protínají dvě větve Hedvábné stezky.</a:t>
            </a:r>
          </a:p>
        </p:txBody>
      </p:sp>
    </p:spTree>
    <p:extLst>
      <p:ext uri="{BB962C8B-B14F-4D97-AF65-F5344CB8AC3E}">
        <p14:creationId xmlns:p14="http://schemas.microsoft.com/office/powerpoint/2010/main" val="137914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BABD0DC-6FE6-4E08-8803-F2B002523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33"/>
          <a:stretch/>
        </p:blipFill>
        <p:spPr>
          <a:xfrm>
            <a:off x="20" y="10"/>
            <a:ext cx="9143980" cy="68579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BF6713D-1D96-48BA-83FB-4CAD9ADF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52975"/>
            <a:ext cx="3457575" cy="132397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EAFF39B-D28C-48EA-A770-33E2F7A176C5}"/>
              </a:ext>
            </a:extLst>
          </p:cNvPr>
          <p:cNvSpPr txBox="1"/>
          <p:nvPr/>
        </p:nvSpPr>
        <p:spPr>
          <a:xfrm>
            <a:off x="-152400" y="4867275"/>
            <a:ext cx="2791491" cy="106680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Taklamakan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19841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ora, exteriér, příroda, údolí&#10;&#10;Popis byl vytvořen automaticky">
            <a:extLst>
              <a:ext uri="{FF2B5EF4-FFF2-40B4-BE49-F238E27FC236}">
                <a16:creationId xmlns:a16="http://schemas.microsoft.com/office/drawing/2014/main" id="{4A328F95-CBF3-466F-9174-EE3CED4A1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r="28084" b="-1"/>
          <a:stretch/>
        </p:blipFill>
        <p:spPr>
          <a:xfrm>
            <a:off x="20" y="10"/>
            <a:ext cx="6856288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D3BD5642-FF97-4F8A-B678-6490822A1B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9" r="30496"/>
          <a:stretch/>
        </p:blipFill>
        <p:spPr>
          <a:xfrm>
            <a:off x="4342764" y="10"/>
            <a:ext cx="4801236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609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963239-0EA6-4AAB-A975-5B0EB92EA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zastávky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3DC749D-28D8-4929-AEFC-3B906F75F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40525"/>
            <a:ext cx="8229600" cy="32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2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EAAE71A-6A4F-4029-B735-B6B5AF146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330" y="886747"/>
            <a:ext cx="6779340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88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D6C643F-A8E4-4008-8CC2-4368042CA65F}"/>
              </a:ext>
            </a:extLst>
          </p:cNvPr>
          <p:cNvSpPr txBox="1"/>
          <p:nvPr/>
        </p:nvSpPr>
        <p:spPr>
          <a:xfrm>
            <a:off x="533400" y="0"/>
            <a:ext cx="784860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Pamír</a:t>
            </a:r>
          </a:p>
          <a:p>
            <a:pPr algn="ctr"/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Nachází se ve střední Asii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Patří mezi nejvyšší hory světa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Jsou také známy pod čínským názvem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Congling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neboli Cibulové hory</a:t>
            </a:r>
          </a:p>
        </p:txBody>
      </p:sp>
    </p:spTree>
    <p:extLst>
      <p:ext uri="{BB962C8B-B14F-4D97-AF65-F5344CB8AC3E}">
        <p14:creationId xmlns:p14="http://schemas.microsoft.com/office/powerpoint/2010/main" val="3170550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3"/>
            <a:ext cx="9144000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115BBC7-7436-4742-BE52-9F51C0B51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350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písečné, několik&#10;&#10;Popis byl vytvořen automaticky">
            <a:extLst>
              <a:ext uri="{FF2B5EF4-FFF2-40B4-BE49-F238E27FC236}">
                <a16:creationId xmlns:a16="http://schemas.microsoft.com/office/drawing/2014/main" id="{CB7627B0-09F8-4C35-BD71-4026AB263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95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říroda, voda, pobřeží&#10;&#10;Popis byl vytvořen automaticky">
            <a:extLst>
              <a:ext uri="{FF2B5EF4-FFF2-40B4-BE49-F238E27FC236}">
                <a16:creationId xmlns:a16="http://schemas.microsoft.com/office/drawing/2014/main" id="{4CB9B39A-C8F1-4E25-A0DD-74DABA819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23937"/>
            <a:ext cx="76200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96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říroda, údolí, kaňon, duna&#10;&#10;Popis byl vytvořen automaticky">
            <a:extLst>
              <a:ext uri="{FF2B5EF4-FFF2-40B4-BE49-F238E27FC236}">
                <a16:creationId xmlns:a16="http://schemas.microsoft.com/office/drawing/2014/main" id="{71C2EB37-EB44-47C3-AD7C-5D8570C05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200150"/>
            <a:ext cx="71437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5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EB165D-AE18-4DCC-BD4B-45386DB6FB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766A1E-0F54-40D9-B303-6759230C41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F667B9-5D9A-4EDA-B703-E9D0F8ED8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1857"/>
            <a:ext cx="7791210" cy="39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70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0A5C1-1993-43D1-B9E2-7BEB36D6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0A97E3F-5D4C-44FD-B4FF-19554CC54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55046"/>
            <a:ext cx="7710054" cy="3991087"/>
          </a:xfrm>
        </p:spPr>
      </p:pic>
    </p:spTree>
    <p:extLst>
      <p:ext uri="{BB962C8B-B14F-4D97-AF65-F5344CB8AC3E}">
        <p14:creationId xmlns:p14="http://schemas.microsoft.com/office/powerpoint/2010/main" val="725282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C7B62AE-C666-4438-9380-2F1CCC1B902F}"/>
              </a:ext>
            </a:extLst>
          </p:cNvPr>
          <p:cNvSpPr txBox="1"/>
          <p:nvPr/>
        </p:nvSpPr>
        <p:spPr>
          <a:xfrm>
            <a:off x="1143000" y="874454"/>
            <a:ext cx="7010400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/>
              <a:t>Hedvábná stezka zahrnovala tyto oblasti</a:t>
            </a:r>
            <a:r>
              <a:rPr lang="cs-CZ" sz="2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err="1"/>
              <a:t>Euroasii</a:t>
            </a:r>
            <a:endParaRPr lang="cs-CZ" sz="2800" dirty="0"/>
          </a:p>
          <a:p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Střední Asii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Čínu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Blízký východ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Jižní Asii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Severovýchodní Asii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Jihovýchodní Asii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Středozemí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Severní Evropu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5844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B092690F-5485-4044-BD77-DE64A1F14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178326" cy="425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89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/>
              <a:t>Hedvábná</a:t>
            </a:r>
            <a:r>
              <a:rPr lang="en-US" dirty="0"/>
              <a:t> </a:t>
            </a:r>
            <a:r>
              <a:rPr lang="en-US" dirty="0" err="1"/>
              <a:t>stezka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8916"/>
            <a:ext cx="8229600" cy="4830763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stezek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obchodních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stanovišť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oáz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východu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Čchang-an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(nyní Si-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západ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Byzanci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Konstantinopol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Antiochi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Damašk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Přenos</a:t>
            </a:r>
            <a:endParaRPr lang="en-US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1"/>
            <a:r>
              <a:rPr lang="en-US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víc</a:t>
            </a:r>
            <a:r>
              <a:rPr lang="en-US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než</a:t>
            </a:r>
            <a:r>
              <a:rPr lang="en-US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jen</a:t>
            </a:r>
            <a:r>
              <a:rPr lang="en-US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zboží</a:t>
            </a:r>
            <a:endParaRPr lang="en-US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1"/>
            <a:r>
              <a:rPr lang="en-US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přenos</a:t>
            </a:r>
            <a:r>
              <a:rPr lang="en-US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znalostí</a:t>
            </a:r>
            <a:r>
              <a:rPr lang="en-US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myšlenek</a:t>
            </a:r>
            <a:r>
              <a:rPr lang="en-US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kultur</a:t>
            </a:r>
            <a:r>
              <a:rPr lang="cs-CZ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58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46050"/>
            <a:ext cx="8229600" cy="631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70649CDE-FF16-4C26-A949-473EDBFF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03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3" y="1295400"/>
            <a:ext cx="87471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48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Asie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48200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Vnitřní Asie: lesy, stepi (pastviny), pouště a hory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tepní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zóna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představovala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zvlněný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travnatý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porost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bezlesé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travnaté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pláně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Během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staletí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mnoho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skupin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včetně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Tur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Mongol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podmanil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cestu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napříč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Asií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96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5" y="228600"/>
            <a:ext cx="88011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961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D81ABE-5730-4127-AD89-D242E175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E8E899E8-97D9-4DF6-93F5-04EE6A353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" y="686987"/>
            <a:ext cx="8849134" cy="54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36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id="{91D8E09C-EBA3-49B3-951F-31EABB0B6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r="1680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6A06DAB-EB16-439A-BDC8-5C242838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11" y="4831765"/>
            <a:ext cx="2400300" cy="1071062"/>
          </a:xfrm>
          <a:solidFill>
            <a:srgbClr val="262626"/>
          </a:solidFill>
          <a:ln w="257175" cap="sq" cmpd="sng" algn="ctr">
            <a:solidFill>
              <a:srgbClr val="262626">
                <a:alpha val="60000"/>
              </a:srgbClr>
            </a:solidFill>
            <a:prstDash val="solid"/>
            <a:miter lim="800000"/>
          </a:ln>
        </p:spPr>
        <p:txBody>
          <a:bodyPr wrap="square" anchor="ctr">
            <a:normAutofit/>
          </a:bodyPr>
          <a:lstStyle/>
          <a:p>
            <a:r>
              <a:rPr lang="cs-CZ" sz="2100">
                <a:solidFill>
                  <a:schemeClr val="lt1"/>
                </a:solidFill>
              </a:rPr>
              <a:t>Severní Čína </a:t>
            </a:r>
          </a:p>
        </p:txBody>
      </p:sp>
    </p:spTree>
    <p:extLst>
      <p:ext uri="{BB962C8B-B14F-4D97-AF65-F5344CB8AC3E}">
        <p14:creationId xmlns:p14="http://schemas.microsoft.com/office/powerpoint/2010/main" val="749557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příroda&#10;&#10;Popis byl vytvořen automaticky">
            <a:extLst>
              <a:ext uri="{FF2B5EF4-FFF2-40B4-BE49-F238E27FC236}">
                <a16:creationId xmlns:a16="http://schemas.microsoft.com/office/drawing/2014/main" id="{95570529-C4C0-479D-86B1-A8F7742607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r="478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D44586F-76CC-46E3-93A6-38B19C8C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11" y="4831765"/>
            <a:ext cx="2400300" cy="1071062"/>
          </a:xfrm>
          <a:solidFill>
            <a:srgbClr val="262626"/>
          </a:solidFill>
          <a:ln w="257175" cap="sq" cmpd="sng" algn="ctr">
            <a:solidFill>
              <a:srgbClr val="262626">
                <a:alpha val="60000"/>
              </a:srgbClr>
            </a:solidFill>
            <a:prstDash val="solid"/>
            <a:miter lim="800000"/>
          </a:ln>
        </p:spPr>
        <p:txBody>
          <a:bodyPr wrap="square" anchor="ctr">
            <a:normAutofit/>
          </a:bodyPr>
          <a:lstStyle/>
          <a:p>
            <a:r>
              <a:rPr lang="cs-CZ" sz="2100">
                <a:solidFill>
                  <a:schemeClr val="lt1"/>
                </a:solidFill>
              </a:rPr>
              <a:t>Jižní Čína</a:t>
            </a:r>
          </a:p>
        </p:txBody>
      </p:sp>
    </p:spTree>
    <p:extLst>
      <p:ext uri="{BB962C8B-B14F-4D97-AF65-F5344CB8AC3E}">
        <p14:creationId xmlns:p14="http://schemas.microsoft.com/office/powerpoint/2010/main" val="25994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4D6E10-932A-4DA8-8021-0BF29009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16BB06-7F24-4A07-B309-F7FEAD56C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353" y="1066800"/>
            <a:ext cx="5835294" cy="50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24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71B6A54-03E7-4A8C-BA3B-564F51159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55" y="966002"/>
            <a:ext cx="7395089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68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9B906C-C6AF-4A0F-AC3A-B5C4DD915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76" y="627645"/>
            <a:ext cx="7468247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52BD27-3CB3-406F-93DF-4EA9FCD20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86" y="381000"/>
            <a:ext cx="2686464" cy="26626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A0CC211-3211-4521-815F-E9D0A469E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950" y="380999"/>
            <a:ext cx="3005926" cy="26626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704228-7594-40A3-B026-93ECDA1B6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876" y="380999"/>
            <a:ext cx="3148314" cy="266268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4080411-C245-4F24-A53A-A00F40C741A5}"/>
              </a:ext>
            </a:extLst>
          </p:cNvPr>
          <p:cNvSpPr txBox="1"/>
          <p:nvPr/>
        </p:nvSpPr>
        <p:spPr>
          <a:xfrm>
            <a:off x="304800" y="3124200"/>
            <a:ext cx="8634714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Rozprostírala se na pevnině i na moři v délce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 </a:t>
            </a:r>
            <a:r>
              <a:rPr lang="cs-CZ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8 000 km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Obchod na Hedvábné stezce byl významným faktorem rozvoje velkých civilizací Číny, Mezopotámie, Persie Indie a Řím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cs-CZ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cs-CZ" sz="2400" b="0" i="0" dirty="0">
                <a:solidFill>
                  <a:srgbClr val="65656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409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8650"/>
            <a:ext cx="7620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181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736600"/>
            <a:ext cx="7254875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895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871538"/>
            <a:ext cx="779145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372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74" y="990600"/>
            <a:ext cx="7006050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246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BCC132E4-121A-4D50-8B93-C4D03E9FE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63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53504624-EA4B-4871-882C-E1062F07E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5" y="0"/>
            <a:ext cx="8378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90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2D6386F5-02CA-480E-9E3E-DB359012C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857250"/>
            <a:ext cx="8572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78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FF8BB5DA-3715-4AAF-A9D6-39B238A66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800"/>
            <a:ext cx="9144000" cy="53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867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xteriér, budova, tráva, obloha&#10;&#10;Popis byl vytvořen automaticky">
            <a:extLst>
              <a:ext uri="{FF2B5EF4-FFF2-40B4-BE49-F238E27FC236}">
                <a16:creationId xmlns:a16="http://schemas.microsoft.com/office/drawing/2014/main" id="{D9AE4A83-2632-4A88-8F2D-7AF2380B7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" r="20886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1EF9F44-F05C-46A7-BB51-54464CD72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11" y="4831765"/>
            <a:ext cx="2400300" cy="1071062"/>
          </a:xfrm>
          <a:solidFill>
            <a:srgbClr val="262626"/>
          </a:solidFill>
          <a:ln w="257175" cap="sq" cmpd="sng" algn="ctr">
            <a:solidFill>
              <a:srgbClr val="262626">
                <a:alpha val="60000"/>
              </a:srgbClr>
            </a:solidFill>
            <a:prstDash val="solid"/>
            <a:miter lim="800000"/>
          </a:ln>
        </p:spPr>
        <p:txBody>
          <a:bodyPr wrap="square" anchor="ctr">
            <a:normAutofit/>
          </a:bodyPr>
          <a:lstStyle/>
          <a:p>
            <a:r>
              <a:rPr lang="cs-CZ" sz="2100" dirty="0">
                <a:solidFill>
                  <a:schemeClr val="lt1"/>
                </a:solidFill>
              </a:rPr>
              <a:t>Západ</a:t>
            </a:r>
          </a:p>
        </p:txBody>
      </p:sp>
    </p:spTree>
    <p:extLst>
      <p:ext uri="{BB962C8B-B14F-4D97-AF65-F5344CB8AC3E}">
        <p14:creationId xmlns:p14="http://schemas.microsoft.com/office/powerpoint/2010/main" val="2929600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příroda, skála&#10;&#10;Popis byl vytvořen automaticky">
            <a:extLst>
              <a:ext uri="{FF2B5EF4-FFF2-40B4-BE49-F238E27FC236}">
                <a16:creationId xmlns:a16="http://schemas.microsoft.com/office/drawing/2014/main" id="{8ADE5C57-47AE-41C4-A908-AA397266E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r="369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87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CC96B63A-96AF-42EA-9977-061F02B1E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162050"/>
            <a:ext cx="78105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944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FBC90FC-0E00-4491-ABE5-B79F9F16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008" y="0"/>
            <a:ext cx="4511431" cy="479796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89B42AE-9553-49DA-AF6A-2F447A838E5E}"/>
              </a:ext>
            </a:extLst>
          </p:cNvPr>
          <p:cNvSpPr txBox="1"/>
          <p:nvPr/>
        </p:nvSpPr>
        <p:spPr>
          <a:xfrm>
            <a:off x="3200400" y="3657600"/>
            <a:ext cx="60651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Usnadnit pohyb osob a zboží po vnitrozemských trasách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Trh byl z pravidla na čtvercovém nebo obdélníkovým půdorysu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Velký vstup, aby umožnil příjezd velkým nebo těžce naloženým zvířatům, jako jsou velbloudi.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Nádvoří bylo téměř vždy otevřené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5F65031-3F72-4D73-BDB1-4CAD3EB0C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81" y="0"/>
            <a:ext cx="474602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822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obloha, skupina, lidé&#10;&#10;Popis byl vytvořen automaticky">
            <a:extLst>
              <a:ext uri="{FF2B5EF4-FFF2-40B4-BE49-F238E27FC236}">
                <a16:creationId xmlns:a16="http://schemas.microsoft.com/office/drawing/2014/main" id="{082521E9-EE00-4DF6-A003-2FB570331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734"/>
            <a:ext cx="9144000" cy="42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24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3C32FB6-B61B-462B-8758-E805B5E94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073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49397DC-53A1-4CA0-8E54-3D9FF55C7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57" y="929423"/>
            <a:ext cx="4767485" cy="49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770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FB11129-6E15-42F0-9785-EAF5B57EF469}"/>
              </a:ext>
            </a:extLst>
          </p:cNvPr>
          <p:cNvSpPr txBox="1"/>
          <p:nvPr/>
        </p:nvSpPr>
        <p:spPr>
          <a:xfrm>
            <a:off x="1219200" y="152400"/>
            <a:ext cx="63246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Produkty</a:t>
            </a: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 stepi: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hospodářská zvířata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živočišné produkty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kožešiny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mroží 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jantar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Číny: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porcelán, keramika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střelný prach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barviva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zrcadla</a:t>
            </a:r>
          </a:p>
        </p:txBody>
      </p:sp>
    </p:spTree>
    <p:extLst>
      <p:ext uri="{BB962C8B-B14F-4D97-AF65-F5344CB8AC3E}">
        <p14:creationId xmlns:p14="http://schemas.microsoft.com/office/powerpoint/2010/main" val="1302269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0CF0AD90-D6E1-4CEB-BD42-87E996F0E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40"/>
            <a:ext cx="9144000" cy="609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533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rostlina, květina, zelenina&#10;&#10;Popis byl vytvořen automaticky">
            <a:extLst>
              <a:ext uri="{FF2B5EF4-FFF2-40B4-BE49-F238E27FC236}">
                <a16:creationId xmlns:a16="http://schemas.microsoft.com/office/drawing/2014/main" id="{F25266AB-502B-44D5-9966-0E6447626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00" y="3481388"/>
            <a:ext cx="4158078" cy="2767012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F7CBC94-DFA9-490A-8C08-0D7FBC9E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62013"/>
            <a:ext cx="2619374" cy="261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183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227C1F1-E152-4714-9633-DAC293C88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97" y="783106"/>
            <a:ext cx="754140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82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D8B4F7-8DC8-4450-84C0-E22900E4A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747837"/>
            <a:ext cx="809625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002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08975B-DA4F-4C3F-A344-7E91059FF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3552275" cy="44958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7ED8A47-F59C-4629-A2D3-F4DE6866D426}"/>
              </a:ext>
            </a:extLst>
          </p:cNvPr>
          <p:cNvSpPr txBox="1"/>
          <p:nvPr/>
        </p:nvSpPr>
        <p:spPr>
          <a:xfrm>
            <a:off x="3704675" y="1193274"/>
            <a:ext cx="5181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Tato láhev byla pravděpodobně vyrobena v Sýrii kolem roku 1260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Byla nalezena v Číně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Láhev pravděpodobně do Číny přivezli muslimští obchodníci, kteří prodávali své zboží po Hedvábných stezkách.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Byla objevena v mešitě v provincii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Šan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-si.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Dnes se nachází v muzeu v Ontariu</a:t>
            </a:r>
          </a:p>
        </p:txBody>
      </p:sp>
    </p:spTree>
    <p:extLst>
      <p:ext uri="{BB962C8B-B14F-4D97-AF65-F5344CB8AC3E}">
        <p14:creationId xmlns:p14="http://schemas.microsoft.com/office/powerpoint/2010/main" val="3070207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47557E-883C-4ABE-8D28-B9C4A091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E092FCD-F749-4138-8291-7A70DD62C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32204"/>
            <a:ext cx="8229600" cy="35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63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F3FA0EF-B632-4680-93D7-464B3EF73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4158205" cy="41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886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rníček, jídelní nádobí, šálek kávy, porcelán&#10;&#10;Popis byl vytvořen automaticky">
            <a:extLst>
              <a:ext uri="{FF2B5EF4-FFF2-40B4-BE49-F238E27FC236}">
                <a16:creationId xmlns:a16="http://schemas.microsoft.com/office/drawing/2014/main" id="{75FBD646-6301-47B7-9870-917DEEC68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7" y="1828800"/>
            <a:ext cx="59531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041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staré, několik&#10;&#10;Popis byl vytvořen automaticky">
            <a:extLst>
              <a:ext uri="{FF2B5EF4-FFF2-40B4-BE49-F238E27FC236}">
                <a16:creationId xmlns:a16="http://schemas.microsoft.com/office/drawing/2014/main" id="{99351C9F-76D0-4472-8949-E0B162520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767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69D95DA-751C-488C-8A1B-A4BBA21ABD33}"/>
              </a:ext>
            </a:extLst>
          </p:cNvPr>
          <p:cNvSpPr txBox="1"/>
          <p:nvPr/>
        </p:nvSpPr>
        <p:spPr>
          <a:xfrm>
            <a:off x="1828800" y="286489"/>
            <a:ext cx="5486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Osobnosti spojené s Hedvábnou stezkou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5DAA0EA-EF41-4D8D-B758-3FCDA214CD95}"/>
              </a:ext>
            </a:extLst>
          </p:cNvPr>
          <p:cNvSpPr txBox="1"/>
          <p:nvPr/>
        </p:nvSpPr>
        <p:spPr>
          <a:xfrm>
            <a:off x="685800" y="101661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Aurel Stein a Sven Hedin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3E92727-72B2-4BF3-82F5-A691ED614C8B}"/>
              </a:ext>
            </a:extLst>
          </p:cNvPr>
          <p:cNvSpPr txBox="1"/>
          <p:nvPr/>
        </p:nvSpPr>
        <p:spPr>
          <a:xfrm>
            <a:off x="723900" y="190290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Ferdinand von Richthofen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Seidenstraße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osoba, muž, zeď, staré&#10;&#10;Popis byl vytvořen automaticky">
            <a:extLst>
              <a:ext uri="{FF2B5EF4-FFF2-40B4-BE49-F238E27FC236}">
                <a16:creationId xmlns:a16="http://schemas.microsoft.com/office/drawing/2014/main" id="{817407AE-07EC-4D9D-B981-12193CA66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17499"/>
            <a:ext cx="2726579" cy="3985984"/>
          </a:xfrm>
          <a:prstGeom prst="rect">
            <a:avLst/>
          </a:prstGeom>
        </p:spPr>
      </p:pic>
      <p:pic>
        <p:nvPicPr>
          <p:cNvPr id="11" name="Obrázek 10" descr="Obsah obrázku text, budova, staré, exteriér&#10;&#10;Popis byl vytvořen automaticky">
            <a:extLst>
              <a:ext uri="{FF2B5EF4-FFF2-40B4-BE49-F238E27FC236}">
                <a16:creationId xmlns:a16="http://schemas.microsoft.com/office/drawing/2014/main" id="{B6964CF6-3DA4-4E90-8CB6-AD9EF0692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29000"/>
            <a:ext cx="4267200" cy="3274483"/>
          </a:xfrm>
          <a:prstGeom prst="rect">
            <a:avLst/>
          </a:prstGeom>
        </p:spPr>
      </p:pic>
      <p:pic>
        <p:nvPicPr>
          <p:cNvPr id="13" name="Obrázek 12" descr="Obsah obrázku exteriér, sníh, skupina, lidé&#10;&#10;Popis byl vytvořen automaticky">
            <a:extLst>
              <a:ext uri="{FF2B5EF4-FFF2-40B4-BE49-F238E27FC236}">
                <a16:creationId xmlns:a16="http://schemas.microsoft.com/office/drawing/2014/main" id="{A5B674AC-DF85-419A-B140-0F547826E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1062923"/>
            <a:ext cx="3048000" cy="215265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1D87B53-4967-422D-A301-1EC2518E6F1F}"/>
              </a:ext>
            </a:extLst>
          </p:cNvPr>
          <p:cNvSpPr txBox="1"/>
          <p:nvPr/>
        </p:nvSpPr>
        <p:spPr>
          <a:xfrm>
            <a:off x="685800" y="151592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Hermann</a:t>
            </a:r>
          </a:p>
        </p:txBody>
      </p:sp>
    </p:spTree>
    <p:extLst>
      <p:ext uri="{BB962C8B-B14F-4D97-AF65-F5344CB8AC3E}">
        <p14:creationId xmlns:p14="http://schemas.microsoft.com/office/powerpoint/2010/main" val="3522471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příroda, hora&#10;&#10;Popis byl vytvořen automaticky">
            <a:extLst>
              <a:ext uri="{FF2B5EF4-FFF2-40B4-BE49-F238E27FC236}">
                <a16:creationId xmlns:a16="http://schemas.microsoft.com/office/drawing/2014/main" id="{70691B52-447B-4B8B-8663-F12D29A87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695325"/>
            <a:ext cx="81915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15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7FB048C6-408B-4C64-B8FD-BFDB2E36A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6" y="304800"/>
            <a:ext cx="8753047" cy="638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141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několik&#10;&#10;Popis byl vytvořen automaticky">
            <a:extLst>
              <a:ext uri="{FF2B5EF4-FFF2-40B4-BE49-F238E27FC236}">
                <a16:creationId xmlns:a16="http://schemas.microsoft.com/office/drawing/2014/main" id="{E3FA0FCE-4337-4B7B-A052-10584AD43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390144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034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C1549AC-AFFB-4BF4-AD2F-69D694274650}"/>
              </a:ext>
            </a:extLst>
          </p:cNvPr>
          <p:cNvSpPr txBox="1"/>
          <p:nvPr/>
        </p:nvSpPr>
        <p:spPr>
          <a:xfrm>
            <a:off x="3505200" y="6096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Čang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Čchien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ABA506-ED34-4929-840E-025ED3BF3F80}"/>
              </a:ext>
            </a:extLst>
          </p:cNvPr>
          <p:cNvSpPr txBox="1"/>
          <p:nvPr/>
        </p:nvSpPr>
        <p:spPr>
          <a:xfrm>
            <a:off x="1288551" y="686676"/>
            <a:ext cx="78486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Byl diplomatem čínského císaře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Wu-tiho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D260034-4C7E-402C-B3FC-B676A01FA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410" y="2518077"/>
            <a:ext cx="5127180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661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084ECF66-02FC-45BA-AFBF-66BD6F205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2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216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201B2-9D3B-4459-9FCE-3CE9B42A4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FC3F7E89-4D28-4E22-8E08-E058BB555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17638"/>
            <a:ext cx="5235846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50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1CD51556-081B-4288-A415-9CDCE614B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418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202566-BB55-42B0-B6E0-39C69FD90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ext, kniha, malování&#10;&#10;Popis byl vytvořen automaticky">
            <a:extLst>
              <a:ext uri="{FF2B5EF4-FFF2-40B4-BE49-F238E27FC236}">
                <a16:creationId xmlns:a16="http://schemas.microsoft.com/office/drawing/2014/main" id="{9DB4677C-60F7-4FA7-9E4E-8D48DD8EB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400050"/>
            <a:ext cx="856297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759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 Ludden\Dropbox\Mongol_Empire_ma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1066800"/>
            <a:ext cx="7162800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114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026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6FA2A-307A-4ECB-B30F-FB0C4F264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0157912E-FA5F-491B-800A-E47E9F35E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532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00651-417D-49A4-989A-AB942166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ext, tkanina&#10;&#10;Popis byl vytvořen automaticky">
            <a:extLst>
              <a:ext uri="{FF2B5EF4-FFF2-40B4-BE49-F238E27FC236}">
                <a16:creationId xmlns:a16="http://schemas.microsoft.com/office/drawing/2014/main" id="{20CD8E42-4EA2-4CF8-AA91-C0470B273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74638"/>
            <a:ext cx="3346136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144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avřít, kompas&#10;&#10;Popis byl vytvořen automaticky">
            <a:extLst>
              <a:ext uri="{FF2B5EF4-FFF2-40B4-BE49-F238E27FC236}">
                <a16:creationId xmlns:a16="http://schemas.microsoft.com/office/drawing/2014/main" id="{5B4CECCF-0A76-4B1F-9C80-B4B067244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7800"/>
            <a:ext cx="639386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433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3B869B7D-9E38-4EFE-849D-82BFE8AA9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552575"/>
            <a:ext cx="6667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63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8C9D3-9E20-4EFB-A0CB-CF47CBF8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Ťin-pching</a:t>
            </a:r>
            <a:br>
              <a:rPr lang="cs-CZ" dirty="0"/>
            </a:br>
            <a:endParaRPr lang="cs-CZ" dirty="0"/>
          </a:p>
        </p:txBody>
      </p:sp>
      <p:pic>
        <p:nvPicPr>
          <p:cNvPr id="6" name="Obrázek 5" descr="Obsah obrázku osoba, oblek, muž, firemní&#10;&#10;Popis byl vytvořen automaticky">
            <a:extLst>
              <a:ext uri="{FF2B5EF4-FFF2-40B4-BE49-F238E27FC236}">
                <a16:creationId xmlns:a16="http://schemas.microsoft.com/office/drawing/2014/main" id="{F4713C43-E6AA-4A46-BF0B-C595D85AD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060"/>
            <a:ext cx="914400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337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62907-5562-42D0-8A8B-1259128D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‘‘Hedvábná stezka‘‘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ADACE12-3BD4-442E-9CDB-9A11EECA5134}"/>
              </a:ext>
            </a:extLst>
          </p:cNvPr>
          <p:cNvSpPr txBox="1"/>
          <p:nvPr/>
        </p:nvSpPr>
        <p:spPr>
          <a:xfrm>
            <a:off x="533400" y="1536174"/>
            <a:ext cx="8077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Nová hedvábná stezka je také označována jako Iniciativa pásu a cest.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Její cílem je propojit země v Evropě, Asii a Africe se záměrem investovat do výstavby železnic, dálnic a přístavů.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Tento plán inicioval Si Ťin-pching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Podstatou má být podpora globální spolupráce a hospodářský rozvoj.</a:t>
            </a:r>
          </a:p>
        </p:txBody>
      </p:sp>
    </p:spTree>
    <p:extLst>
      <p:ext uri="{BB962C8B-B14F-4D97-AF65-F5344CB8AC3E}">
        <p14:creationId xmlns:p14="http://schemas.microsoft.com/office/powerpoint/2010/main" val="26207943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F29C5-C657-4719-92FD-360A89271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780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Obrázek 3" descr="Obsah obrázku obloha, tráva, exteriér, skupina&#10;&#10;Popis byl vytvořen automaticky">
            <a:extLst>
              <a:ext uri="{FF2B5EF4-FFF2-40B4-BE49-F238E27FC236}">
                <a16:creationId xmlns:a16="http://schemas.microsoft.com/office/drawing/2014/main" id="{D1B4AA0E-4C0E-43DF-ADF8-60C73F05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9" y="0"/>
            <a:ext cx="8569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210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30F66D-1823-4745-8627-5FC619DA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0"/>
            <a:ext cx="8229600" cy="114300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Obrázek 3" descr="Obsah obrázku scéna, exteriér, obloha, směr&#10;&#10;Popis byl vytvořen automaticky">
            <a:extLst>
              <a:ext uri="{FF2B5EF4-FFF2-40B4-BE49-F238E27FC236}">
                <a16:creationId xmlns:a16="http://schemas.microsoft.com/office/drawing/2014/main" id="{9C504A74-9E92-4598-81DA-F5E53A32C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534"/>
            <a:ext cx="9144000" cy="558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4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Concepts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endParaRPr lang="en-US" dirty="0"/>
          </a:p>
        </p:txBody>
      </p:sp>
      <p:pic>
        <p:nvPicPr>
          <p:cNvPr id="5" name="Obrázek 4" descr="Obsah obrázku exteriér, obloha, země, savci&#10;&#10;Popis byl vytvořen automaticky">
            <a:extLst>
              <a:ext uri="{FF2B5EF4-FFF2-40B4-BE49-F238E27FC236}">
                <a16:creationId xmlns:a16="http://schemas.microsoft.com/office/drawing/2014/main" id="{9675DB8F-4882-45BD-9665-8E18E21AE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1" y="137963"/>
            <a:ext cx="8229600" cy="658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116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F69783-61DC-42CC-A324-03C21C1AC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interiér, závěs&#10;&#10;Popis byl vytvořen automaticky">
            <a:extLst>
              <a:ext uri="{FF2B5EF4-FFF2-40B4-BE49-F238E27FC236}">
                <a16:creationId xmlns:a16="http://schemas.microsoft.com/office/drawing/2014/main" id="{8F27F355-3178-4D41-8061-07502FEE6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9" y="0"/>
            <a:ext cx="8569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94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6E89E0-BB30-4341-84CE-ADA2384F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F5DE5E9-68D9-411F-8E72-80CBC7561297}"/>
              </a:ext>
            </a:extLst>
          </p:cNvPr>
          <p:cNvSpPr txBox="1"/>
          <p:nvPr/>
        </p:nvSpPr>
        <p:spPr>
          <a:xfrm>
            <a:off x="2286000" y="283140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.</a:t>
            </a:r>
            <a:endParaRPr lang="cs-CZ" dirty="0"/>
          </a:p>
        </p:txBody>
      </p:sp>
      <p:pic>
        <p:nvPicPr>
          <p:cNvPr id="7" name="Obrázek 6" descr="Obsah obrázku exteriér, obloha, světlo, továrna&#10;&#10;Popis byl vytvořen automaticky">
            <a:extLst>
              <a:ext uri="{FF2B5EF4-FFF2-40B4-BE49-F238E27FC236}">
                <a16:creationId xmlns:a16="http://schemas.microsoft.com/office/drawing/2014/main" id="{89A02B83-D93E-4EF8-A9A9-7D8B86236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3" y="0"/>
            <a:ext cx="8574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666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A88E76-100E-49E2-9AF2-353060A6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‘‘Hedvábná stezka‘‘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1115E3-1896-4E08-9F27-125CBACD469B}"/>
              </a:ext>
            </a:extLst>
          </p:cNvPr>
          <p:cNvSpPr txBox="1"/>
          <p:nvPr/>
        </p:nvSpPr>
        <p:spPr>
          <a:xfrm>
            <a:off x="457200" y="1861908"/>
            <a:ext cx="838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Trasa se táhne do oblasti Baltského moře přes Střední Asii a Rusko, dále do západní Asie a do oblasti Indického oceánu přes jihozápadní Čínu.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Cílem je posílit spolupráci Číny se zeměmi na těchto trasách, za účelem zvýšení přístupu na trh, podpory obchodu, zlepšení přepravy a logistické efektivity a nakonec podpořit hospodářský rozvoj na trasách, včetně zvyšování mezilidských výměn</a:t>
            </a:r>
          </a:p>
        </p:txBody>
      </p:sp>
    </p:spTree>
    <p:extLst>
      <p:ext uri="{BB962C8B-B14F-4D97-AF65-F5344CB8AC3E}">
        <p14:creationId xmlns:p14="http://schemas.microsoft.com/office/powerpoint/2010/main" val="36170238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BB2AA-0765-416C-A8E3-64C0C6A3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exteriér, země, pláž, silnice&#10;&#10;Popis byl vytvořen automaticky">
            <a:extLst>
              <a:ext uri="{FF2B5EF4-FFF2-40B4-BE49-F238E27FC236}">
                <a16:creationId xmlns:a16="http://schemas.microsoft.com/office/drawing/2014/main" id="{6815B1E9-38CC-4F8F-AB19-FB6823AE2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934"/>
            <a:ext cx="9144000" cy="562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142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1ACCD-9132-4F86-983B-7018C217F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Cíle Nové Hedvábné stezky:</a:t>
            </a:r>
            <a:br>
              <a:rPr lang="cs-CZ" dirty="0"/>
            </a:b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45ADAB1-1FD0-441A-A970-4E011FD08FB2}"/>
              </a:ext>
            </a:extLst>
          </p:cNvPr>
          <p:cNvSpPr txBox="1"/>
          <p:nvPr/>
        </p:nvSpPr>
        <p:spPr>
          <a:xfrm>
            <a:off x="457200" y="1417638"/>
            <a:ext cx="79248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zvýšit vývoz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usnadnit obchod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stavba železnic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rozšíření a výstavby národní dálnice v Pákistánu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řešit přebytek průmyslové kapacity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zvýšit obrat Asijské rozvojové banky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posílit turistiku</a:t>
            </a:r>
          </a:p>
        </p:txBody>
      </p:sp>
    </p:spTree>
    <p:extLst>
      <p:ext uri="{BB962C8B-B14F-4D97-AF65-F5344CB8AC3E}">
        <p14:creationId xmlns:p14="http://schemas.microsoft.com/office/powerpoint/2010/main" val="7408148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C49381-8612-4EE9-93BE-164773B4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exteriér, země, obloha, příroda&#10;&#10;Popis byl vytvořen automaticky">
            <a:extLst>
              <a:ext uri="{FF2B5EF4-FFF2-40B4-BE49-F238E27FC236}">
                <a16:creationId xmlns:a16="http://schemas.microsoft.com/office/drawing/2014/main" id="{D733051F-697D-47DD-AF8E-8E2942BC6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3" y="0"/>
            <a:ext cx="8574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690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87" y="2667000"/>
            <a:ext cx="4554537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1" y="1295400"/>
            <a:ext cx="453090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8782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" y="868680"/>
            <a:ext cx="9755188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1469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1776B9BB-87A4-48F5-B4B5-95F179DEB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059"/>
            <a:ext cx="9144000" cy="590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882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1DA3A-56F9-40CE-9DF0-8167A8132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173D78BC-4222-4488-8D7F-98935F752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7716774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07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DC973FDF-1264-47FD-82B7-08A4F4833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60" y="152400"/>
            <a:ext cx="784548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914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DFAFF-4902-430B-BEEB-93700B483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ED3C57-54E7-49EF-A1DC-7D89BB352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3" y="1524000"/>
            <a:ext cx="7936694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694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46EB4-C63C-4250-A202-B7679CBCC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4A6BB3-417D-435B-94A7-3B728A04C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642DAE-C49C-44F7-A0EA-1B8C87658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514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B982F-5F81-4F68-BEF3-6D7E448E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E20D6F7-FB6E-4395-A141-C85EA9B17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3008" y="846138"/>
            <a:ext cx="4801917" cy="508383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D454EF-E2A2-43F9-B56C-E0479B17D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846138"/>
            <a:ext cx="3773347" cy="508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078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0EDA3-CC91-489C-B45A-04DA0DD2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2578429-06B5-4D98-91DC-255744160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8975" y="9525"/>
            <a:ext cx="3294298" cy="35052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480139-986E-47AC-AC86-1C513161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75" y="3388827"/>
            <a:ext cx="3294298" cy="34489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6A645C8-F52C-4F5A-8235-50B63B443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223" y="0"/>
            <a:ext cx="3294297" cy="34750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1D9881B-1EEC-4135-A1C8-86D54F491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222" y="3373473"/>
            <a:ext cx="3287459" cy="34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705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10A3B3-B8E4-45AB-99B7-C529BED8F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2C1DAF6-188F-4A29-AE99-CB05A2A27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2400"/>
            <a:ext cx="4215375" cy="67056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EBD359B-D8B3-415E-B54E-F1591E1CD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357" y="3694012"/>
            <a:ext cx="2338086" cy="27444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8537F5B-32F3-4D97-BE4A-E9588CE61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094" y="151139"/>
            <a:ext cx="2476982" cy="269719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6566CCE-29AD-480B-BA0B-B08F2C58D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8076" y="124597"/>
            <a:ext cx="2338086" cy="27237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B54FB55-1E62-42C9-AFBE-31F5DE974D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5375" y="3694012"/>
            <a:ext cx="2578925" cy="27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343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C568F-FF6C-4CE0-A662-A4904EC0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D8236F0-ACD5-41F1-8345-34D1B5C03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4016" y="810178"/>
            <a:ext cx="8229600" cy="272246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08FCB93-1CF8-466E-946E-B10B2B122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10" y="3708846"/>
            <a:ext cx="4714017" cy="288050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CFDA5EA-0CDF-44DB-BB44-7FB585DFE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3730250"/>
            <a:ext cx="2590800" cy="29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78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9848F9-308C-4ABD-8E3C-D15D23BE4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DF59223-D4BE-4D2C-B49E-9EFD54300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310" y="387470"/>
            <a:ext cx="8229600" cy="304152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D99010-6DBA-47D4-AAAE-AF7C6E9E6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739" y="3430711"/>
            <a:ext cx="3205537" cy="350683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A851CED-1340-41BC-BF1D-C8BCBFEB4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692" y="3427289"/>
            <a:ext cx="3429000" cy="35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338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838C0-E10C-4C14-9FBB-A653AB67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427491C-59CD-4C9F-A93D-E048EE84D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400"/>
            <a:ext cx="4524445" cy="67056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B75BF0C-5CB0-4B8B-AE68-28C18539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52400"/>
            <a:ext cx="5208608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157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01211-E21A-4BFD-9E93-7029470BD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D67ADE2-10DF-4B1C-935B-3318F2F80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14" y="539180"/>
            <a:ext cx="4824973" cy="578542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DD882BD-30C8-4476-A057-4A325F533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623" y="41096"/>
            <a:ext cx="2555457" cy="28898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DF9FCAA-C60C-4423-9C15-E92D354B2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486" y="2930916"/>
            <a:ext cx="3148314" cy="385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525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499CDCB-EF39-4728-818E-3E3444745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68" y="569428"/>
            <a:ext cx="4114800" cy="545517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2E9ED99-41B7-40F1-8155-DA4B5152D3EC}"/>
              </a:ext>
            </a:extLst>
          </p:cNvPr>
          <p:cNvSpPr txBox="1"/>
          <p:nvPr/>
        </p:nvSpPr>
        <p:spPr>
          <a:xfrm>
            <a:off x="4385353" y="480859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Futuh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al-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Haramayn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průvodce, který zobrazuje rituál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hadždž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Pouť musí všichni muslimové dokončit jednou v životě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Tento obrázek ukazuje svatá místa v Mekce a Medině, která muslimové navštěvují.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Toto je první kopie, o které se uvažovalo v Buchaře, dnešním Uzbekistánu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Všechny kopie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Futuh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al-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Haramayn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obsahují obraz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Ka'aba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pomník v Mekce, ke kterému se všichni muslimové modlí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al-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Haramayn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příkladem toho, jakým způsobem se šířily myšlenky islámu a také k propojení muslimů v různých regionech</a:t>
            </a:r>
          </a:p>
        </p:txBody>
      </p:sp>
    </p:spTree>
    <p:extLst>
      <p:ext uri="{BB962C8B-B14F-4D97-AF65-F5344CB8AC3E}">
        <p14:creationId xmlns:p14="http://schemas.microsoft.com/office/powerpoint/2010/main" val="480171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5859</TotalTime>
  <Words>640</Words>
  <Application>Microsoft Office PowerPoint</Application>
  <PresentationFormat>Předvádění na obrazovce (4:3)</PresentationFormat>
  <Paragraphs>122</Paragraphs>
  <Slides>99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99</vt:i4>
      </vt:variant>
    </vt:vector>
  </HeadingPairs>
  <TitlesOfParts>
    <vt:vector size="103" baseType="lpstr">
      <vt:lpstr>Arial</vt:lpstr>
      <vt:lpstr>Calibri</vt:lpstr>
      <vt:lpstr>Times New Roman</vt:lpstr>
      <vt:lpstr>Office Theme</vt:lpstr>
      <vt:lpstr>Podstata Hedvábné stezky  a její význam  v současnosti – snaha o její obnovení </vt:lpstr>
      <vt:lpstr>Hlavní zastávky</vt:lpstr>
      <vt:lpstr>Hedvábná stezka</vt:lpstr>
      <vt:lpstr>Prezentace aplikace PowerPoint</vt:lpstr>
      <vt:lpstr>Prezentace aplikace PowerPoint</vt:lpstr>
      <vt:lpstr>Prezentace aplikace PowerPoint</vt:lpstr>
      <vt:lpstr>Prezentace aplikace PowerPoint</vt:lpstr>
      <vt:lpstr>Key Concepts 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Vnitřní Asie</vt:lpstr>
      <vt:lpstr>Prezentace aplikace PowerPoint</vt:lpstr>
      <vt:lpstr>Prezentace aplikace PowerPoint</vt:lpstr>
      <vt:lpstr>Severní Čína </vt:lpstr>
      <vt:lpstr>Jižní Čína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Západ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 Ťin-pching </vt:lpstr>
      <vt:lpstr>Nová ‘‘Hedvábná stezka‘‘</vt:lpstr>
      <vt:lpstr> .</vt:lpstr>
      <vt:lpstr>Prezentace aplikace PowerPoint</vt:lpstr>
      <vt:lpstr>Prezentace aplikace PowerPoint</vt:lpstr>
      <vt:lpstr>Prezentace aplikace PowerPoint</vt:lpstr>
      <vt:lpstr>Nová ‘‘Hedvábná stezka‘‘</vt:lpstr>
      <vt:lpstr>Prezentace aplikace PowerPoint</vt:lpstr>
      <vt:lpstr>Cíle Nové Hedvábné stezky: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Mongols, Migration,  and Global Asia</dc:title>
  <dc:creator>David Ludden</dc:creator>
  <cp:lastModifiedBy>Natálie Gottvaldová</cp:lastModifiedBy>
  <cp:revision>223</cp:revision>
  <dcterms:created xsi:type="dcterms:W3CDTF">2017-04-07T14:29:49Z</dcterms:created>
  <dcterms:modified xsi:type="dcterms:W3CDTF">2022-02-16T15:30:00Z</dcterms:modified>
</cp:coreProperties>
</file>