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269" r:id="rId2"/>
    <p:sldId id="278" r:id="rId3"/>
    <p:sldId id="352" r:id="rId4"/>
    <p:sldId id="353" r:id="rId5"/>
    <p:sldId id="270" r:id="rId6"/>
    <p:sldId id="354" r:id="rId7"/>
    <p:sldId id="355" r:id="rId8"/>
    <p:sldId id="356" r:id="rId9"/>
    <p:sldId id="279" r:id="rId10"/>
    <p:sldId id="288" r:id="rId11"/>
    <p:sldId id="280" r:id="rId12"/>
    <p:sldId id="319" r:id="rId13"/>
    <p:sldId id="281" r:id="rId14"/>
    <p:sldId id="282" r:id="rId15"/>
    <p:sldId id="283" r:id="rId16"/>
    <p:sldId id="289" r:id="rId17"/>
    <p:sldId id="284" r:id="rId18"/>
    <p:sldId id="320" r:id="rId19"/>
    <p:sldId id="291" r:id="rId20"/>
    <p:sldId id="285" r:id="rId21"/>
    <p:sldId id="290" r:id="rId22"/>
    <p:sldId id="286" r:id="rId23"/>
    <p:sldId id="325" r:id="rId24"/>
    <p:sldId id="324" r:id="rId25"/>
    <p:sldId id="292" r:id="rId26"/>
    <p:sldId id="271" r:id="rId27"/>
    <p:sldId id="272" r:id="rId28"/>
    <p:sldId id="293" r:id="rId29"/>
    <p:sldId id="32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273" r:id="rId42"/>
    <p:sldId id="305" r:id="rId43"/>
    <p:sldId id="306" r:id="rId44"/>
    <p:sldId id="274" r:id="rId45"/>
    <p:sldId id="326" r:id="rId46"/>
    <p:sldId id="348" r:id="rId47"/>
    <p:sldId id="329" r:id="rId48"/>
    <p:sldId id="327" r:id="rId49"/>
    <p:sldId id="328" r:id="rId50"/>
    <p:sldId id="330" r:id="rId51"/>
    <p:sldId id="331" r:id="rId52"/>
    <p:sldId id="332" r:id="rId53"/>
    <p:sldId id="333" r:id="rId54"/>
    <p:sldId id="334" r:id="rId55"/>
    <p:sldId id="335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275" r:id="rId69"/>
    <p:sldId id="307" r:id="rId70"/>
    <p:sldId id="308" r:id="rId71"/>
    <p:sldId id="310" r:id="rId72"/>
    <p:sldId id="311" r:id="rId73"/>
    <p:sldId id="312" r:id="rId74"/>
    <p:sldId id="313" r:id="rId75"/>
    <p:sldId id="309" r:id="rId76"/>
    <p:sldId id="276" r:id="rId77"/>
    <p:sldId id="315" r:id="rId78"/>
    <p:sldId id="314" r:id="rId79"/>
    <p:sldId id="316" r:id="rId80"/>
    <p:sldId id="317" r:id="rId81"/>
    <p:sldId id="318" r:id="rId82"/>
    <p:sldId id="351" r:id="rId83"/>
    <p:sldId id="349" r:id="rId84"/>
  </p:sldIdLst>
  <p:sldSz cx="12188825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>
      <p:cViewPr varScale="1">
        <p:scale>
          <a:sx n="63" d="100"/>
          <a:sy n="63" d="100"/>
        </p:scale>
        <p:origin x="528" y="56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4170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49E3038-506C-4D05-8917-71F9AA20C79A}" type="datetime1">
              <a:rPr lang="cs-CZ" smtClean="0"/>
              <a:t>23.02.2022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523DBCD-054D-4376-B3B4-A26D8D616196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9C971FF-EF28-4195-A575-329446EFAA5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09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mapu své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5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Vložte obrázek některého zeměpisného prvku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ilustrující některé roční období ve vaší zemi.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894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zvířete nebo rostliny z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4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 znázorňující některý zvyk nebo tradici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3820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fotografii nejvyššího představitele vaší země.</a:t>
            </a:r>
          </a:p>
          <a:p>
            <a:pPr rtl="0"/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4510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/>
              <a:t>Vložte obrázek, který znázorňuje některou část ekonomiky vaší země.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9C971FF-EF28-4195-A575-329446EFAA55}" type="slidenum">
              <a:rPr lang="cs-CZ" smtClean="0"/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77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6"/>
          <p:cNvSpPr>
            <a:spLocks noEditPoints="1"/>
          </p:cNvSpPr>
          <p:nvPr/>
        </p:nvSpPr>
        <p:spPr bwMode="auto">
          <a:xfrm>
            <a:off x="-4763" y="285750"/>
            <a:ext cx="12190413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cs-CZ" noProof="0">
              <a:solidFill>
                <a:schemeClr val="lt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 rtlCol="0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EEB23DE-8DF0-4814-A8E4-50FD429BBF2B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2367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AE82A7-692D-4C88-A26F-5BB402E4ADAC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8745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542EDA-C07F-400F-963E-5F2FE29B7145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2392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FD0298-7729-417A-B2FF-B1FE2390CDBE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67015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rtlCol="0" anchor="b">
            <a:normAutofit/>
          </a:bodyPr>
          <a:lstStyle>
            <a:lvl1pPr algn="l" rtl="0">
              <a:defRPr sz="4400" b="0" cap="all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C4DF4-6E7E-464E-86D1-0C5C915214F5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33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A09EA2-64C7-4B1F-879D-B6383802D431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7304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FE8CE-7ED2-4E9C-9F56-43C3EBE47983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4421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E12F40-D2DB-499A-9933-CEEA7FF98688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13906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05615B-C49C-42DF-98DC-85109FA4F076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52978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224A16-3793-4422-BDE1-E5A76BD3B0C7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5819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cs-CZ" noProof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rtlCol="0" anchor="b">
            <a:noAutofit/>
          </a:bodyPr>
          <a:lstStyle>
            <a:lvl1pPr algn="l" rtl="0">
              <a:defRPr sz="4000" b="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218023-C27E-4D91-BAB7-C5139ADAD042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702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40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2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 userDrawn="1"/>
        </p:nvSpPr>
        <p:spPr bwMode="ltGray">
          <a:xfrm>
            <a:off x="1460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0"/>
            <a:endParaRPr lang="cs-CZ" sz="2400" noProof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Upravte styly předlohy textu.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C215803-5C68-4C16-9001-11BE2EF7FE3B}" type="datetime1">
              <a:rPr lang="cs-CZ" noProof="0" smtClean="0"/>
              <a:t>23.02.2022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cs-CZ" noProof="0" smtClean="0"/>
              <a:pPr rtl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3171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74520" indent="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80000"/>
        <a:buFont typeface="Arial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0" y="1340768"/>
            <a:ext cx="12188825" cy="3600400"/>
          </a:xfrm>
        </p:spPr>
        <p:txBody>
          <a:bodyPr rtlCol="0"/>
          <a:lstStyle/>
          <a:p>
            <a:pPr rtl="0"/>
            <a:r>
              <a:rPr lang="cs-CZ" dirty="0"/>
              <a:t>2. Proč a jak se začalo obchodovat po Hedvábné stezce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477788" y="5301208"/>
            <a:ext cx="7848600" cy="1143000"/>
          </a:xfrm>
        </p:spPr>
        <p:txBody>
          <a:bodyPr rtlCol="0"/>
          <a:lstStyle/>
          <a:p>
            <a:pPr rtl="0"/>
            <a:r>
              <a:rPr lang="cs-CZ" dirty="0"/>
              <a:t>Říše podél Hedvábné stezky| Dějiny starověku </a:t>
            </a:r>
          </a:p>
        </p:txBody>
      </p:sp>
    </p:spTree>
    <p:extLst>
      <p:ext uri="{BB962C8B-B14F-4D97-AF65-F5344CB8AC3E}">
        <p14:creationId xmlns:p14="http://schemas.microsoft.com/office/powerpoint/2010/main" val="28870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377F7-6F75-4F5C-8024-87F47F5EF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188640"/>
            <a:ext cx="11927060" cy="835496"/>
          </a:xfrm>
        </p:spPr>
        <p:txBody>
          <a:bodyPr/>
          <a:lstStyle/>
          <a:p>
            <a:r>
              <a:rPr lang="cs-CZ" dirty="0"/>
              <a:t>Archeologické nálezy tripolské kultury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88C0EE4-950E-4CA7-8C74-D16242689E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35237" y="1024136"/>
            <a:ext cx="8118350" cy="5733585"/>
          </a:xfrm>
        </p:spPr>
      </p:pic>
    </p:spTree>
    <p:extLst>
      <p:ext uri="{BB962C8B-B14F-4D97-AF65-F5344CB8AC3E}">
        <p14:creationId xmlns:p14="http://schemas.microsoft.com/office/powerpoint/2010/main" val="41051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B9A1F-C709-46B7-83F6-BD2E9E283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260648"/>
            <a:ext cx="10971214" cy="1325562"/>
          </a:xfrm>
        </p:spPr>
        <p:txBody>
          <a:bodyPr/>
          <a:lstStyle/>
          <a:p>
            <a:r>
              <a:rPr lang="pl-PL" dirty="0"/>
              <a:t>Co se vyměňovalo uvnitř i za stepí?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267505-3EE6-4129-B4C3-1596C72226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8" y="1828800"/>
            <a:ext cx="10189725" cy="419248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Jazyky</a:t>
            </a:r>
          </a:p>
          <a:p>
            <a:r>
              <a:rPr lang="cs-CZ" dirty="0"/>
              <a:t>Šíření nových technologii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Regionální výměny mezi pastevci a zemědělci na okrajích stepí zajistily, že celá eurasijská pevnina byla do jisté míry ovlivněna výměnami, které se odehrávaly ve stepích</a:t>
            </a:r>
          </a:p>
          <a:p>
            <a:r>
              <a:rPr lang="cs-CZ" dirty="0"/>
              <a:t>Ve střední Asii byly již na konci 3. tis. Př.n.l. obchodní centra a to dobře opevněná městská centra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3BBD79-F306-44E2-908A-87D47CFD79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Pěstování vybraných plodin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/>
              <a:t>Zpracovávání kovu</a:t>
            </a:r>
          </a:p>
        </p:txBody>
      </p:sp>
    </p:spTree>
    <p:extLst>
      <p:ext uri="{BB962C8B-B14F-4D97-AF65-F5344CB8AC3E}">
        <p14:creationId xmlns:p14="http://schemas.microsoft.com/office/powerpoint/2010/main" val="424450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83E119-0609-4980-B582-96731F0F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190461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Oxus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77D383D-6B04-4F52-B79F-AD88C26A3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94365" y="1268760"/>
            <a:ext cx="7063962" cy="5009275"/>
          </a:xfrm>
        </p:spPr>
      </p:pic>
    </p:spTree>
    <p:extLst>
      <p:ext uri="{BB962C8B-B14F-4D97-AF65-F5344CB8AC3E}">
        <p14:creationId xmlns:p14="http://schemas.microsoft.com/office/powerpoint/2010/main" val="12090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různé, několik&#10;&#10;Popis byl vytvořen automaticky">
            <a:extLst>
              <a:ext uri="{FF2B5EF4-FFF2-40B4-BE49-F238E27FC236}">
                <a16:creationId xmlns:a16="http://schemas.microsoft.com/office/drawing/2014/main" id="{0297CF6B-D257-498C-A8A4-72672BE414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7948" y="30222"/>
            <a:ext cx="8496944" cy="6797555"/>
          </a:xfrm>
        </p:spPr>
      </p:pic>
    </p:spTree>
    <p:extLst>
      <p:ext uri="{BB962C8B-B14F-4D97-AF65-F5344CB8AC3E}">
        <p14:creationId xmlns:p14="http://schemas.microsoft.com/office/powerpoint/2010/main" val="5260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65744A-9002-4085-8258-5B8C02AC3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346348"/>
            <a:ext cx="7706801" cy="6165304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je pravděpodobné, že kolem 2000 př. n. l. fungovala síť výměnného obchodu, kterou známe jako „Hedvábné stezky</a:t>
            </a:r>
          </a:p>
          <a:p>
            <a:r>
              <a:rPr lang="cs-CZ" sz="2800" u="sng" dirty="0"/>
              <a:t>Ve velmi rané době nomádi přiváželi:</a:t>
            </a:r>
          </a:p>
          <a:p>
            <a:r>
              <a:rPr lang="cs-CZ" sz="2800" dirty="0"/>
              <a:t>do měst měď, cín a tyrkys z Íránu</a:t>
            </a:r>
          </a:p>
          <a:p>
            <a:r>
              <a:rPr lang="cs-CZ" sz="2800" dirty="0"/>
              <a:t>zlato z pohoří Altaj v Mongolsku,</a:t>
            </a:r>
          </a:p>
          <a:p>
            <a:r>
              <a:rPr lang="cs-CZ" sz="2800" dirty="0" err="1"/>
              <a:t>lapis</a:t>
            </a:r>
            <a:r>
              <a:rPr lang="cs-CZ" sz="2800" dirty="0"/>
              <a:t> lazuli a rubíny z Afghánistánu</a:t>
            </a:r>
          </a:p>
          <a:p>
            <a:r>
              <a:rPr lang="cs-CZ" sz="2800" dirty="0"/>
              <a:t>kožešiny ze Sibiře</a:t>
            </a:r>
          </a:p>
          <a:p>
            <a:r>
              <a:rPr lang="cs-CZ" sz="2800" dirty="0"/>
              <a:t>kadidlo z Arábie </a:t>
            </a:r>
          </a:p>
          <a:p>
            <a:r>
              <a:rPr lang="cs-CZ" sz="2800" dirty="0"/>
              <a:t>bavlnu z Indie</a:t>
            </a:r>
          </a:p>
          <a:p>
            <a:r>
              <a:rPr lang="cs-CZ" sz="2800" dirty="0"/>
              <a:t>své vlastní výrobky jako vlnu, kůže a dobytek.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715CD1FB-3E61-4673-ABBB-0655601CE2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18548" y="1988840"/>
            <a:ext cx="4708734" cy="2648662"/>
          </a:xfrm>
          <a:noFill/>
        </p:spPr>
      </p:pic>
    </p:spTree>
    <p:extLst>
      <p:ext uri="{BB962C8B-B14F-4D97-AF65-F5344CB8AC3E}">
        <p14:creationId xmlns:p14="http://schemas.microsoft.com/office/powerpoint/2010/main" val="188677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4A79A6-129C-446E-8BD6-988C1AA2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r>
              <a:rPr lang="cs-CZ" sz="3400"/>
              <a:t> indoevropští nomádi v ranném období</a:t>
            </a:r>
            <a:br>
              <a:rPr lang="cs-CZ" sz="3400"/>
            </a:br>
            <a:endParaRPr lang="cs-CZ" sz="3400"/>
          </a:p>
        </p:txBody>
      </p:sp>
      <p:pic>
        <p:nvPicPr>
          <p:cNvPr id="6" name="Zástupný obsah 5" descr="Obsah obrázku text, kontejner, koš&#10;&#10;Popis byl vytvořen automaticky">
            <a:extLst>
              <a:ext uri="{FF2B5EF4-FFF2-40B4-BE49-F238E27FC236}">
                <a16:creationId xmlns:a16="http://schemas.microsoft.com/office/drawing/2014/main" id="{F221B135-12E6-4F21-8BBC-68AE8CD088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-1" b="23277"/>
          <a:stretch/>
        </p:blipFill>
        <p:spPr>
          <a:xfrm>
            <a:off x="1233279" y="1828800"/>
            <a:ext cx="4708734" cy="4343400"/>
          </a:xfr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4F97A-767D-42B7-A431-1F5161CE7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478" y="1828800"/>
            <a:ext cx="5376549" cy="4343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cca</a:t>
            </a:r>
            <a:r>
              <a:rPr lang="nn-NO" dirty="0"/>
              <a:t> 3000 př. n. l. – 300 </a:t>
            </a:r>
            <a:r>
              <a:rPr lang="cs-CZ" dirty="0"/>
              <a:t>př.</a:t>
            </a:r>
            <a:r>
              <a:rPr lang="nn-NO" dirty="0"/>
              <a:t>n. l.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Skýtové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Siung</a:t>
            </a:r>
            <a:r>
              <a:rPr lang="cs-CZ" dirty="0"/>
              <a:t>-nu</a:t>
            </a:r>
          </a:p>
          <a:p>
            <a:pPr>
              <a:spcAft>
                <a:spcPts val="600"/>
              </a:spcAft>
            </a:pPr>
            <a:r>
              <a:rPr lang="cs-CZ" dirty="0" err="1"/>
              <a:t>Jüe-č’ové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8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435C4-779C-4649-9E08-0DB4ABC88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A8161321-AA65-4774-8E04-36ADEA3B1B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22004" y="941507"/>
            <a:ext cx="8677348" cy="55219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4D6B8D-4B60-458E-99B4-FBA4B28AE4D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43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BCDCDA-95D5-4042-BF65-CE26D17FA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 err="1"/>
              <a:t>Skýtové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F16EB6-A232-44F5-BC90-7695E9C51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/>
          <a:p>
            <a:r>
              <a:rPr lang="cs-CZ" sz="2200" dirty="0" err="1"/>
              <a:t>Scoloti</a:t>
            </a:r>
            <a:endParaRPr lang="cs-CZ" sz="2200" dirty="0"/>
          </a:p>
          <a:p>
            <a:r>
              <a:rPr lang="cs-CZ" sz="2200" dirty="0"/>
              <a:t>založili říši, která se rozprostírala přes celou západní step na sever od Černého moře, od Kavkazu na západ až k Dunaji. </a:t>
            </a:r>
          </a:p>
          <a:p>
            <a:r>
              <a:rPr lang="cs-CZ" sz="2200" dirty="0"/>
              <a:t>významní především díky jejich jezdeckým dovednostem a technikou jejich boje</a:t>
            </a:r>
          </a:p>
          <a:p>
            <a:r>
              <a:rPr lang="cs-CZ" sz="2200" dirty="0"/>
              <a:t>Výborní obchodníci</a:t>
            </a:r>
          </a:p>
        </p:txBody>
      </p:sp>
      <p:pic>
        <p:nvPicPr>
          <p:cNvPr id="6" name="Zástupný obsah 5" descr="Obsah obrázku panenka, hračka, automat&#10;&#10;Popis byl vytvořen automaticky">
            <a:extLst>
              <a:ext uri="{FF2B5EF4-FFF2-40B4-BE49-F238E27FC236}">
                <a16:creationId xmlns:a16="http://schemas.microsoft.com/office/drawing/2014/main" id="{9D0A07A0-4FF7-4C14-A420-EA981CAF46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953" y="1828800"/>
            <a:ext cx="3211786" cy="4343400"/>
          </a:xfrm>
          <a:noFill/>
        </p:spPr>
      </p:pic>
    </p:spTree>
    <p:extLst>
      <p:ext uri="{BB962C8B-B14F-4D97-AF65-F5344CB8AC3E}">
        <p14:creationId xmlns:p14="http://schemas.microsoft.com/office/powerpoint/2010/main" val="10687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997D2D12-F561-4694-86FD-A53ED53CD5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51841" y="685800"/>
            <a:ext cx="3549010" cy="5833988"/>
          </a:xfrm>
        </p:spPr>
      </p:pic>
    </p:spTree>
    <p:extLst>
      <p:ext uri="{BB962C8B-B14F-4D97-AF65-F5344CB8AC3E}">
        <p14:creationId xmlns:p14="http://schemas.microsoft.com/office/powerpoint/2010/main" val="27411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EB8C7D-FAED-4F94-B0F8-5735067C3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Hérodotos</a:t>
            </a:r>
          </a:p>
        </p:txBody>
      </p:sp>
      <p:pic>
        <p:nvPicPr>
          <p:cNvPr id="6" name="Zástupný obsah 5" descr="Obsah obrázku interiér, stavební materiál, kámen&#10;&#10;Popis byl vytvořen automaticky">
            <a:extLst>
              <a:ext uri="{FF2B5EF4-FFF2-40B4-BE49-F238E27FC236}">
                <a16:creationId xmlns:a16="http://schemas.microsoft.com/office/drawing/2014/main" id="{DF56C98C-4FC2-4EA7-9CF8-D936B7C2D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1600200"/>
            <a:ext cx="3040000" cy="4343400"/>
          </a:xfrm>
        </p:spPr>
      </p:pic>
      <p:pic>
        <p:nvPicPr>
          <p:cNvPr id="8" name="Zástupný obsah 7" descr="Obsah obrázku strom, exteriér, socha, kámen&#10;&#10;Popis byl vytvořen automaticky">
            <a:extLst>
              <a:ext uri="{FF2B5EF4-FFF2-40B4-BE49-F238E27FC236}">
                <a16:creationId xmlns:a16="http://schemas.microsoft.com/office/drawing/2014/main" id="{636F8688-38BF-46E5-ACB8-EE5513955B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88684" y="1828800"/>
            <a:ext cx="3256532" cy="4343400"/>
          </a:xfr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B1B50B22-DB1C-473C-9449-3AC74C6CD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292" y="2859807"/>
            <a:ext cx="16192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5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E466A-2CFA-4079-93B6-82F6392C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0DD0548-1A5A-4182-8F97-502CD4CED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940" y="1594867"/>
            <a:ext cx="824326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99908-D34E-4555-9056-F5E153289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Skýtové</a:t>
            </a:r>
            <a:endParaRPr lang="cs-CZ" dirty="0"/>
          </a:p>
        </p:txBody>
      </p:sp>
      <p:pic>
        <p:nvPicPr>
          <p:cNvPr id="6" name="Zástupný obsah 5" descr="Obsah obrázku mince&#10;&#10;Popis byl vytvořen automaticky">
            <a:extLst>
              <a:ext uri="{FF2B5EF4-FFF2-40B4-BE49-F238E27FC236}">
                <a16:creationId xmlns:a16="http://schemas.microsoft.com/office/drawing/2014/main" id="{E180FD7B-528B-4546-B9F4-054233254C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53852" y="1988840"/>
            <a:ext cx="4150452" cy="4243931"/>
          </a:xfrm>
        </p:spPr>
      </p:pic>
      <p:pic>
        <p:nvPicPr>
          <p:cNvPr id="12" name="Zástupný obsah 11" descr="Obsah obrázku text&#10;&#10;Popis byl vytvořen automaticky">
            <a:extLst>
              <a:ext uri="{FF2B5EF4-FFF2-40B4-BE49-F238E27FC236}">
                <a16:creationId xmlns:a16="http://schemas.microsoft.com/office/drawing/2014/main" id="{BDC085BB-4F25-4714-87A5-C75A643895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4412" y="2461837"/>
            <a:ext cx="4572000" cy="3297936"/>
          </a:xfrm>
        </p:spPr>
      </p:pic>
    </p:spTree>
    <p:extLst>
      <p:ext uri="{BB962C8B-B14F-4D97-AF65-F5344CB8AC3E}">
        <p14:creationId xmlns:p14="http://schemas.microsoft.com/office/powerpoint/2010/main" val="76007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AEE1B-97B8-4E46-9F00-48F2DE702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44FFA66E-A57A-493F-A4A3-229A28E70D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77988" y="1124744"/>
            <a:ext cx="8280275" cy="4968165"/>
          </a:xfrm>
        </p:spPr>
      </p:pic>
    </p:spTree>
    <p:extLst>
      <p:ext uri="{BB962C8B-B14F-4D97-AF65-F5344CB8AC3E}">
        <p14:creationId xmlns:p14="http://schemas.microsoft.com/office/powerpoint/2010/main" val="42458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79C13-E6DC-47B6-87D1-40B12231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staré&#10;&#10;Popis byl vytvořen automaticky">
            <a:extLst>
              <a:ext uri="{FF2B5EF4-FFF2-40B4-BE49-F238E27FC236}">
                <a16:creationId xmlns:a16="http://schemas.microsoft.com/office/drawing/2014/main" id="{708D0396-5976-43CC-92E1-A54090E0D8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1732" y="2060848"/>
            <a:ext cx="9481493" cy="307146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4BE365-07B3-4084-993F-63196ADC97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778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D34176-5839-4A3E-A8C7-9818C6643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518B56DE-8F91-4A3D-A932-82FC159BA5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70076" y="2132856"/>
            <a:ext cx="4858369" cy="343907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57ED98-F52D-4478-8302-9077D3BBF0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3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C1655-2C41-4688-A72A-77FF1799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DBBFE3C-6786-498E-A497-642938C32F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8626" y="990452"/>
            <a:ext cx="6855440" cy="51817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1819C7-5DB0-40D7-BE9E-DEE8B2969B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83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AE3B6-D36D-493B-91CF-56C8318F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5432934-EBBB-4328-B99F-5C597D3AB9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57908" y="764704"/>
            <a:ext cx="8352928" cy="556165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D94CBEA-274E-4E2D-9837-108B5F176EF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090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 err="1"/>
              <a:t>Skýtové</a:t>
            </a:r>
            <a:r>
              <a:rPr lang="cs-CZ" dirty="0"/>
              <a:t> x Perská říše</a:t>
            </a:r>
            <a:br>
              <a:rPr lang="cs-CZ" dirty="0"/>
            </a:br>
            <a:r>
              <a:rPr lang="cs-CZ" dirty="0"/>
              <a:t>					550–330 př. n. l.	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/>
              <a:t>Vládl </a:t>
            </a:r>
            <a:r>
              <a:rPr lang="cs-CZ" dirty="0" err="1"/>
              <a:t>Dareios</a:t>
            </a:r>
            <a:r>
              <a:rPr lang="cs-CZ" dirty="0"/>
              <a:t> (r. 521-486) </a:t>
            </a:r>
          </a:p>
          <a:p>
            <a:pPr rtl="0"/>
            <a:r>
              <a:rPr lang="cs-CZ" dirty="0" err="1"/>
              <a:t>Achaimenovské</a:t>
            </a:r>
            <a:r>
              <a:rPr lang="cs-CZ" dirty="0"/>
              <a:t> říši se také říká První perská říše a byla založena </a:t>
            </a:r>
            <a:r>
              <a:rPr lang="cs-CZ" dirty="0" err="1"/>
              <a:t>Kýrem</a:t>
            </a:r>
            <a:r>
              <a:rPr lang="cs-CZ" dirty="0"/>
              <a:t> Velikým v roce 550 př. N. L. </a:t>
            </a:r>
          </a:p>
          <a:p>
            <a:pPr rtl="0"/>
            <a:r>
              <a:rPr lang="cs-CZ" dirty="0"/>
              <a:t>Po pádu </a:t>
            </a:r>
            <a:r>
              <a:rPr lang="cs-CZ" dirty="0" err="1"/>
              <a:t>Achaimenovské</a:t>
            </a:r>
            <a:r>
              <a:rPr lang="cs-CZ" dirty="0"/>
              <a:t> říše následovalo několik dalších úspěšných říší, zejména </a:t>
            </a:r>
            <a:r>
              <a:rPr lang="cs-CZ" dirty="0" err="1"/>
              <a:t>Parthská</a:t>
            </a:r>
            <a:r>
              <a:rPr lang="cs-CZ" dirty="0"/>
              <a:t> a </a:t>
            </a:r>
            <a:r>
              <a:rPr lang="cs-CZ" dirty="0" err="1"/>
              <a:t>Sásánovská</a:t>
            </a:r>
            <a:r>
              <a:rPr lang="cs-CZ" dirty="0"/>
              <a:t>. </a:t>
            </a:r>
            <a:r>
              <a:rPr lang="cs-CZ" dirty="0" err="1"/>
              <a:t>Parthskou</a:t>
            </a:r>
            <a:r>
              <a:rPr lang="cs-CZ" dirty="0"/>
              <a:t> říši založil </a:t>
            </a:r>
            <a:r>
              <a:rPr lang="cs-CZ" dirty="0" err="1"/>
              <a:t>Arsakés</a:t>
            </a:r>
            <a:r>
              <a:rPr lang="cs-CZ" dirty="0"/>
              <a:t> I. z </a:t>
            </a:r>
            <a:r>
              <a:rPr lang="cs-CZ" dirty="0" err="1"/>
              <a:t>Parthie</a:t>
            </a:r>
            <a:r>
              <a:rPr lang="cs-CZ" dirty="0"/>
              <a:t>.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A758CB3-E16A-4ED3-8772-2A4D8EAADC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62688" y="2451837"/>
            <a:ext cx="4708525" cy="3097326"/>
          </a:xfrm>
        </p:spPr>
      </p:pic>
    </p:spTree>
    <p:extLst>
      <p:ext uri="{BB962C8B-B14F-4D97-AF65-F5344CB8AC3E}">
        <p14:creationId xmlns:p14="http://schemas.microsoft.com/office/powerpoint/2010/main" val="11922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989956" y="439683"/>
            <a:ext cx="9753600" cy="1325562"/>
          </a:xfrm>
        </p:spPr>
        <p:txBody>
          <a:bodyPr rtlCol="0"/>
          <a:lstStyle/>
          <a:p>
            <a:pPr rtl="0"/>
            <a:r>
              <a:rPr lang="cs-CZ" dirty="0" err="1"/>
              <a:t>Skýtové</a:t>
            </a:r>
            <a:r>
              <a:rPr lang="cs-CZ" dirty="0"/>
              <a:t> x Alexandr Veliký</a:t>
            </a:r>
            <a:br>
              <a:rPr lang="cs-CZ" dirty="0"/>
            </a:br>
            <a:r>
              <a:rPr lang="cs-CZ" dirty="0"/>
              <a:t>			336–323 PŘ . N. L.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sz="half" idx="1"/>
          </p:nvPr>
        </p:nvSpPr>
        <p:spPr>
          <a:xfrm>
            <a:off x="291630" y="2074917"/>
            <a:ext cx="7410920" cy="4343400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" name="Zástupný obsah 5" descr="Obsah obrázku zeď, interiér, osoba, kámen&#10;&#10;Popis byl vytvořen automaticky">
            <a:extLst>
              <a:ext uri="{FF2B5EF4-FFF2-40B4-BE49-F238E27FC236}">
                <a16:creationId xmlns:a16="http://schemas.microsoft.com/office/drawing/2014/main" id="{D784BD4B-F645-44B7-93C9-3162FA5DA8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78588" y="2075232"/>
            <a:ext cx="2794000" cy="3733800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C2DFAE4-E04B-422E-A898-3D115A444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04" y="1988840"/>
            <a:ext cx="5749115" cy="399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9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96033-1073-418B-A7F7-8EE59F5B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906462"/>
          </a:xfrm>
        </p:spPr>
        <p:txBody>
          <a:bodyPr/>
          <a:lstStyle/>
          <a:p>
            <a:pPr algn="ctr"/>
            <a:r>
              <a:rPr lang="cs-CZ" dirty="0"/>
              <a:t>Říše </a:t>
            </a:r>
            <a:r>
              <a:rPr lang="cs-CZ" dirty="0" err="1"/>
              <a:t>alexandra</a:t>
            </a:r>
            <a:r>
              <a:rPr lang="cs-CZ" dirty="0"/>
              <a:t> velikého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9AF2DD73-081A-4EE7-B5F8-825C202028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9674" y="1365199"/>
            <a:ext cx="9829476" cy="545470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3A64118-2A61-41E9-B271-DEB4FAF27C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4D132-BC9D-4929-9DCD-50A5B11C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485F3960-BF00-4D0B-A690-4BB2E38011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10036" y="2420888"/>
            <a:ext cx="6292055" cy="32775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35D490-4266-4B0D-9DCC-5C15307EE6B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441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C45357-BB99-4480-9E04-726A0B8B3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pole, stádo&#10;&#10;Popis byl vytvořen automaticky">
            <a:extLst>
              <a:ext uri="{FF2B5EF4-FFF2-40B4-BE49-F238E27FC236}">
                <a16:creationId xmlns:a16="http://schemas.microsoft.com/office/drawing/2014/main" id="{177FA45A-5642-49E7-9631-1C108FE08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587458"/>
            <a:ext cx="10700793" cy="6020393"/>
          </a:xfrm>
        </p:spPr>
      </p:pic>
    </p:spTree>
    <p:extLst>
      <p:ext uri="{BB962C8B-B14F-4D97-AF65-F5344CB8AC3E}">
        <p14:creationId xmlns:p14="http://schemas.microsoft.com/office/powerpoint/2010/main" val="41201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6A145-E0AB-48F2-A682-CA3BD6EA4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12" y="286966"/>
            <a:ext cx="9753600" cy="821506"/>
          </a:xfrm>
        </p:spPr>
        <p:txBody>
          <a:bodyPr/>
          <a:lstStyle/>
          <a:p>
            <a:pPr algn="ctr"/>
            <a:r>
              <a:rPr lang="cs-CZ" dirty="0"/>
              <a:t>Sarmaté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A9CFF6-F468-461D-AE89-3CF89734A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175" y="1586210"/>
            <a:ext cx="6048672" cy="4343400"/>
          </a:xfrm>
        </p:spPr>
        <p:txBody>
          <a:bodyPr/>
          <a:lstStyle/>
          <a:p>
            <a:r>
              <a:rPr lang="cs-CZ" dirty="0"/>
              <a:t>Původně byli v 7. až 4. století př.n.l. známí jako </a:t>
            </a:r>
            <a:r>
              <a:rPr lang="cs-CZ" dirty="0" err="1"/>
              <a:t>Sauromatians</a:t>
            </a:r>
            <a:r>
              <a:rPr lang="cs-CZ" dirty="0"/>
              <a:t>. </a:t>
            </a:r>
          </a:p>
          <a:p>
            <a:r>
              <a:rPr lang="cs-CZ" dirty="0"/>
              <a:t>Ve 3. století př.n.l. Sarmaté porazili </a:t>
            </a:r>
            <a:r>
              <a:rPr lang="cs-CZ" dirty="0" err="1"/>
              <a:t>Skýty</a:t>
            </a:r>
            <a:r>
              <a:rPr lang="cs-CZ" dirty="0"/>
              <a:t> na Krymu a od té doby ovládli step mezi řekou Tobol na Sibiři a řekou Dunaj.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24E61175-97DB-4E90-8ADE-CB0D643B1D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7112" y="3850036"/>
            <a:ext cx="4708525" cy="2843507"/>
          </a:xfrm>
        </p:spPr>
      </p:pic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BA7A1624-BDC2-4708-AB65-C5C207D2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526" y="1108472"/>
            <a:ext cx="6180299" cy="57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93530C-4E60-43A4-BB8E-329CAA8B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48" y="188640"/>
            <a:ext cx="9753600" cy="619472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	Východní říše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675319DB-CDEC-4DE3-91F5-416411CAB7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8671" y="808112"/>
            <a:ext cx="6175354" cy="5964326"/>
          </a:xfrm>
        </p:spPr>
      </p:pic>
    </p:spTree>
    <p:extLst>
      <p:ext uri="{BB962C8B-B14F-4D97-AF65-F5344CB8AC3E}">
        <p14:creationId xmlns:p14="http://schemas.microsoft.com/office/powerpoint/2010/main" val="35494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2FE49-E8E7-411A-940E-3C402BE1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D324A23E-CE2B-4FB2-9AAF-03A37946B7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18962" y="461644"/>
            <a:ext cx="6950900" cy="6394828"/>
          </a:xfrm>
        </p:spPr>
      </p:pic>
    </p:spTree>
    <p:extLst>
      <p:ext uri="{BB962C8B-B14F-4D97-AF65-F5344CB8AC3E}">
        <p14:creationId xmlns:p14="http://schemas.microsoft.com/office/powerpoint/2010/main" val="3933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2B882E-D531-41EB-BCD1-12B7D5EE8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268052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Jüe-č'ové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9844BE-7E54-4642-9BB0-9C14CA12C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828800"/>
            <a:ext cx="5608241" cy="4343400"/>
          </a:xfrm>
        </p:spPr>
        <p:txBody>
          <a:bodyPr>
            <a:normAutofit fontScale="92500" lnSpcReduction="10000"/>
          </a:bodyPr>
          <a:lstStyle/>
          <a:p>
            <a:r>
              <a:rPr lang="cs-CZ" dirty="0" err="1"/>
              <a:t>Jüe-č‘ové</a:t>
            </a:r>
            <a:r>
              <a:rPr lang="cs-CZ" dirty="0"/>
              <a:t> byli poprvé v čínských zdrojích zmínění  na počátku 2. </a:t>
            </a:r>
            <a:r>
              <a:rPr lang="cs-CZ" dirty="0" err="1"/>
              <a:t>st.př.n.l</a:t>
            </a:r>
            <a:r>
              <a:rPr lang="cs-CZ" dirty="0"/>
              <a:t>. a to jako kočovníci žijící v západní části </a:t>
            </a:r>
            <a:r>
              <a:rPr lang="cs-CZ" dirty="0" err="1"/>
              <a:t>Kansu</a:t>
            </a:r>
            <a:r>
              <a:rPr lang="cs-CZ" dirty="0"/>
              <a:t> provincii, severozápadní Číně. </a:t>
            </a:r>
          </a:p>
          <a:p>
            <a:r>
              <a:rPr lang="cs-CZ" dirty="0" err="1"/>
              <a:t>Lao</a:t>
            </a:r>
            <a:r>
              <a:rPr lang="cs-CZ" dirty="0"/>
              <a:t> </a:t>
            </a:r>
            <a:r>
              <a:rPr lang="cs-CZ" dirty="0" err="1"/>
              <a:t>Shang</a:t>
            </a:r>
            <a:r>
              <a:rPr lang="cs-CZ" dirty="0"/>
              <a:t> (vládl kolem 174–161 PŘ . N. L. - vládce </a:t>
            </a:r>
            <a:r>
              <a:rPr lang="cs-CZ" dirty="0" err="1"/>
              <a:t>Xiongnu</a:t>
            </a:r>
            <a:r>
              <a:rPr lang="cs-CZ" dirty="0"/>
              <a:t>) je porazil a zabil jejich krále, hlavní část </a:t>
            </a:r>
            <a:r>
              <a:rPr lang="cs-CZ" dirty="0" err="1"/>
              <a:t>Jüe-čů</a:t>
            </a:r>
            <a:r>
              <a:rPr lang="cs-CZ" dirty="0"/>
              <a:t> se přesunula na západ do </a:t>
            </a:r>
            <a:r>
              <a:rPr lang="cs-CZ" dirty="0" err="1"/>
              <a:t>Sogdiany</a:t>
            </a:r>
            <a:r>
              <a:rPr lang="cs-CZ" dirty="0"/>
              <a:t> a </a:t>
            </a:r>
            <a:r>
              <a:rPr lang="cs-CZ" dirty="0" err="1"/>
              <a:t>Baktrie</a:t>
            </a:r>
            <a:r>
              <a:rPr lang="cs-CZ" dirty="0"/>
              <a:t>, čímž  ukončili řeckou vládu v obou regionech.</a:t>
            </a:r>
          </a:p>
          <a:p>
            <a:r>
              <a:rPr lang="cs-CZ" dirty="0"/>
              <a:t>Poté vládli v </a:t>
            </a:r>
            <a:r>
              <a:rPr lang="cs-CZ" dirty="0" err="1"/>
              <a:t>Baktrii</a:t>
            </a:r>
            <a:r>
              <a:rPr lang="cs-CZ" dirty="0"/>
              <a:t> a Indii od asi 128 př.n.l. do 450 n.l.</a:t>
            </a:r>
          </a:p>
        </p:txBody>
      </p:sp>
      <p:pic>
        <p:nvPicPr>
          <p:cNvPr id="8" name="Zástupný obsah 7" descr="Obsah obrázku mapa&#10;&#10;Popis byl vytvořen automaticky">
            <a:extLst>
              <a:ext uri="{FF2B5EF4-FFF2-40B4-BE49-F238E27FC236}">
                <a16:creationId xmlns:a16="http://schemas.microsoft.com/office/drawing/2014/main" id="{62D21B0B-C7C4-495B-B0A5-4639668C5B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188821"/>
            <a:ext cx="4708525" cy="3623357"/>
          </a:xfrm>
        </p:spPr>
      </p:pic>
    </p:spTree>
    <p:extLst>
      <p:ext uri="{BB962C8B-B14F-4D97-AF65-F5344CB8AC3E}">
        <p14:creationId xmlns:p14="http://schemas.microsoft.com/office/powerpoint/2010/main" val="30103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B629CC-E8C8-4D86-B9C8-BFC58C70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36" y="116632"/>
            <a:ext cx="9753600" cy="763488"/>
          </a:xfrm>
        </p:spPr>
        <p:txBody>
          <a:bodyPr>
            <a:normAutofit/>
          </a:bodyPr>
          <a:lstStyle/>
          <a:p>
            <a:pPr algn="ctr"/>
            <a:r>
              <a:rPr lang="cs-CZ" dirty="0" err="1"/>
              <a:t>Siungnuové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46832F23-AD7A-44F7-86BD-C7F910C611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97868" y="931764"/>
            <a:ext cx="8893372" cy="5202622"/>
          </a:xfrm>
        </p:spPr>
      </p:pic>
    </p:spTree>
    <p:extLst>
      <p:ext uri="{BB962C8B-B14F-4D97-AF65-F5344CB8AC3E}">
        <p14:creationId xmlns:p14="http://schemas.microsoft.com/office/powerpoint/2010/main" val="2065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BFA4A6-E5D8-4C0B-A0D6-7E5E5E02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60" y="340060"/>
            <a:ext cx="9753600" cy="691480"/>
          </a:xfrm>
        </p:spPr>
        <p:txBody>
          <a:bodyPr/>
          <a:lstStyle/>
          <a:p>
            <a:pPr algn="ctr"/>
            <a:r>
              <a:rPr lang="cs-CZ" dirty="0" err="1"/>
              <a:t>Siungnuové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95A6B-3AC6-40AE-8850-54324EE01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7868" y="1196752"/>
            <a:ext cx="9109605" cy="5486400"/>
          </a:xfrm>
        </p:spPr>
        <p:txBody>
          <a:bodyPr>
            <a:normAutofit/>
          </a:bodyPr>
          <a:lstStyle/>
          <a:p>
            <a:r>
              <a:rPr lang="cs-CZ" dirty="0"/>
              <a:t> kočovníci </a:t>
            </a:r>
          </a:p>
          <a:p>
            <a:r>
              <a:rPr lang="cs-CZ" dirty="0"/>
              <a:t>na konci 3. století př.n.l. tvořili velký kmenový svaz, který byl schopen ovládat většinu střední Asii po více než 500 let.</a:t>
            </a:r>
          </a:p>
          <a:p>
            <a:r>
              <a:rPr lang="cs-CZ" dirty="0"/>
              <a:t>Vládli nad územím, které sahalo od západního Mandžuska po Pamír a pokrývalo většinu současné Sibiře a Mongolska </a:t>
            </a:r>
          </a:p>
          <a:p>
            <a:r>
              <a:rPr lang="cs-CZ" dirty="0"/>
              <a:t>divocí válečníci</a:t>
            </a:r>
          </a:p>
          <a:p>
            <a:r>
              <a:rPr lang="cs-CZ" dirty="0"/>
              <a:t>X čínským říším</a:t>
            </a:r>
          </a:p>
          <a:p>
            <a:r>
              <a:rPr lang="cs-CZ" dirty="0"/>
              <a:t>Dokončení Velké zdi podél celé severní hranice Číny během dynastie </a:t>
            </a:r>
            <a:r>
              <a:rPr lang="cs-CZ" dirty="0" err="1"/>
              <a:t>Čchin</a:t>
            </a:r>
            <a:r>
              <a:rPr lang="cs-CZ" dirty="0"/>
              <a:t> (221–206 př.n.l.) je sice zpomalilo, ale nezastavilo. </a:t>
            </a:r>
          </a:p>
          <a:p>
            <a:r>
              <a:rPr lang="cs-CZ" dirty="0"/>
              <a:t>Vládci rané dynastie </a:t>
            </a:r>
            <a:r>
              <a:rPr lang="cs-CZ" dirty="0" err="1"/>
              <a:t>Čchin</a:t>
            </a:r>
            <a:r>
              <a:rPr lang="cs-CZ" dirty="0"/>
              <a:t> a Han se pokoušeli ovládnout situaci tím, že je ženili s čínskými princeznami. </a:t>
            </a:r>
          </a:p>
        </p:txBody>
      </p:sp>
    </p:spTree>
    <p:extLst>
      <p:ext uri="{BB962C8B-B14F-4D97-AF65-F5344CB8AC3E}">
        <p14:creationId xmlns:p14="http://schemas.microsoft.com/office/powerpoint/2010/main" val="361446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94097-057C-4759-BAEF-769E199E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C08A31-404C-4656-9C38-930B32B11A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 descr="Obsah obrázku text, země, exteriér, pláž&#10;&#10;Popis byl vytvořen automaticky">
            <a:extLst>
              <a:ext uri="{FF2B5EF4-FFF2-40B4-BE49-F238E27FC236}">
                <a16:creationId xmlns:a16="http://schemas.microsoft.com/office/drawing/2014/main" id="{9723D7C4-4078-4BE5-B0CD-2A10272356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28456" y="1124744"/>
            <a:ext cx="7868046" cy="4917529"/>
          </a:xfrm>
        </p:spPr>
      </p:pic>
    </p:spTree>
    <p:extLst>
      <p:ext uri="{BB962C8B-B14F-4D97-AF65-F5344CB8AC3E}">
        <p14:creationId xmlns:p14="http://schemas.microsoft.com/office/powerpoint/2010/main" val="10416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C59D4-715F-4638-8215-4FDB0BC2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406615E-099A-4A56-A933-C369EF6617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text, objekt v exteriéru&#10;&#10;Popis byl vytvořen automaticky">
            <a:extLst>
              <a:ext uri="{FF2B5EF4-FFF2-40B4-BE49-F238E27FC236}">
                <a16:creationId xmlns:a16="http://schemas.microsoft.com/office/drawing/2014/main" id="{2C274048-2572-4BFC-A35C-6581F4267B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79789" y="-7906"/>
            <a:ext cx="8965380" cy="6865906"/>
          </a:xfrm>
        </p:spPr>
      </p:pic>
    </p:spTree>
    <p:extLst>
      <p:ext uri="{BB962C8B-B14F-4D97-AF65-F5344CB8AC3E}">
        <p14:creationId xmlns:p14="http://schemas.microsoft.com/office/powerpoint/2010/main" val="11158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17100-E571-4ECB-BE81-4F9E4DA87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země&#10;&#10;Popis byl vytvořen automaticky">
            <a:extLst>
              <a:ext uri="{FF2B5EF4-FFF2-40B4-BE49-F238E27FC236}">
                <a16:creationId xmlns:a16="http://schemas.microsoft.com/office/drawing/2014/main" id="{9592908F-C11B-4A40-B0B9-0CD3A58B9E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36934" y="-99392"/>
            <a:ext cx="10314956" cy="687663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CAE060-A027-4215-8181-025D7E6DEB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71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65EA1-B6F7-4013-8C05-BBE753CB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exteriér, sníh, skupina&#10;&#10;Popis byl vytvořen automaticky">
            <a:extLst>
              <a:ext uri="{FF2B5EF4-FFF2-40B4-BE49-F238E27FC236}">
                <a16:creationId xmlns:a16="http://schemas.microsoft.com/office/drawing/2014/main" id="{2A656ABC-9D83-4B86-BA6B-7D611087C3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94012" y="1412776"/>
            <a:ext cx="7796038" cy="436578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6813026-E024-46DC-9C65-77124E79AA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62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E84C4-8988-4CB5-9053-059E5AF1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4B5086AD-4A69-4CE1-A094-5532F2EE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930" y="908720"/>
            <a:ext cx="11062964" cy="5401524"/>
          </a:xfrm>
        </p:spPr>
      </p:pic>
    </p:spTree>
    <p:extLst>
      <p:ext uri="{BB962C8B-B14F-4D97-AF65-F5344CB8AC3E}">
        <p14:creationId xmlns:p14="http://schemas.microsoft.com/office/powerpoint/2010/main" val="14994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93670-3048-40FD-89AF-67B331CA3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33" y="332656"/>
            <a:ext cx="9753600" cy="835496"/>
          </a:xfrm>
        </p:spPr>
        <p:txBody>
          <a:bodyPr/>
          <a:lstStyle/>
          <a:p>
            <a:pPr algn="ctr"/>
            <a:r>
              <a:rPr lang="cs-CZ" dirty="0" err="1"/>
              <a:t>Čchin</a:t>
            </a:r>
            <a:r>
              <a:rPr lang="cs-CZ" dirty="0"/>
              <a:t> Š’-</a:t>
            </a:r>
            <a:r>
              <a:rPr lang="cs-CZ" dirty="0" err="1"/>
              <a:t>chuang</a:t>
            </a:r>
            <a:r>
              <a:rPr lang="cs-CZ" dirty="0"/>
              <a:t>-ti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7564382E-CAF4-47B0-A6BF-58D1D24E42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1772816"/>
            <a:ext cx="5448348" cy="3691778"/>
          </a:xfrm>
        </p:spPr>
      </p:pic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EC219038-87C9-4E6E-BC01-F99B2E516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8424" y="1332755"/>
            <a:ext cx="5320209" cy="5335488"/>
          </a:xfrm>
        </p:spPr>
        <p:txBody>
          <a:bodyPr>
            <a:normAutofit/>
          </a:bodyPr>
          <a:lstStyle/>
          <a:p>
            <a:r>
              <a:rPr lang="cs-CZ" dirty="0"/>
              <a:t>první císař – sjednotil sedm válčících států a v roce 221 př. n. l. založil říši </a:t>
            </a:r>
            <a:r>
              <a:rPr lang="cs-CZ" dirty="0" err="1"/>
              <a:t>Čchin</a:t>
            </a:r>
            <a:endParaRPr lang="cs-CZ" dirty="0"/>
          </a:p>
          <a:p>
            <a:r>
              <a:rPr lang="cs-CZ" dirty="0"/>
              <a:t>247–221 př. n. l. králem</a:t>
            </a:r>
          </a:p>
          <a:p>
            <a:r>
              <a:rPr lang="cs-CZ" dirty="0"/>
              <a:t>Později však nenáviděný zrádce národa, který vlastní říši uvrhl do plamenů chaosu a decentralizace.</a:t>
            </a:r>
          </a:p>
          <a:p>
            <a:r>
              <a:rPr lang="cs-CZ" dirty="0"/>
              <a:t>Mezi nejdůležitější reformy patřila například reforma písma, kdy v celé Číně unifikoval soustavu znaků. K tomu se přidaly reformy vah a mír, stanovilo se i právo.</a:t>
            </a:r>
          </a:p>
        </p:txBody>
      </p:sp>
    </p:spTree>
    <p:extLst>
      <p:ext uri="{BB962C8B-B14F-4D97-AF65-F5344CB8AC3E}">
        <p14:creationId xmlns:p14="http://schemas.microsoft.com/office/powerpoint/2010/main" val="168635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 err="1"/>
              <a:t>Čchin</a:t>
            </a:r>
            <a:r>
              <a:rPr lang="cs-CZ" dirty="0"/>
              <a:t> Š’-</a:t>
            </a:r>
            <a:r>
              <a:rPr lang="cs-CZ" dirty="0" err="1"/>
              <a:t>chuang</a:t>
            </a:r>
            <a:r>
              <a:rPr lang="cs-CZ" dirty="0"/>
              <a:t>-ti</a:t>
            </a:r>
          </a:p>
        </p:txBody>
      </p:sp>
      <p:pic>
        <p:nvPicPr>
          <p:cNvPr id="4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061349FA-2EEE-4E0D-B83E-C696EA2104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83830" y="1828800"/>
            <a:ext cx="7021164" cy="3686110"/>
          </a:xfrm>
        </p:spPr>
      </p:pic>
    </p:spTree>
    <p:extLst>
      <p:ext uri="{BB962C8B-B14F-4D97-AF65-F5344CB8AC3E}">
        <p14:creationId xmlns:p14="http://schemas.microsoft.com/office/powerpoint/2010/main" val="4897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E3664C-98C8-4EB6-823E-866E4105E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1A02A895-1E41-4DC0-ACBD-13A5220349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54138" y="-12948"/>
            <a:ext cx="3744416" cy="6981525"/>
          </a:xfrm>
        </p:spPr>
      </p:pic>
    </p:spTree>
    <p:extLst>
      <p:ext uri="{BB962C8B-B14F-4D97-AF65-F5344CB8AC3E}">
        <p14:creationId xmlns:p14="http://schemas.microsoft.com/office/powerpoint/2010/main" val="341085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42FBB-EA1D-4198-8D91-85218128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ranžová&#10;&#10;Popis byl vytvořen automaticky">
            <a:extLst>
              <a:ext uri="{FF2B5EF4-FFF2-40B4-BE49-F238E27FC236}">
                <a16:creationId xmlns:a16="http://schemas.microsoft.com/office/drawing/2014/main" id="{B97DD401-4939-4F86-8C4B-C347735E33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61826" y="188640"/>
            <a:ext cx="2665172" cy="7249687"/>
          </a:xfrm>
        </p:spPr>
      </p:pic>
    </p:spTree>
    <p:extLst>
      <p:ext uri="{BB962C8B-B14F-4D97-AF65-F5344CB8AC3E}">
        <p14:creationId xmlns:p14="http://schemas.microsoft.com/office/powerpoint/2010/main" val="32507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Velká čínská zeď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B42AF342-379F-4418-897C-558D30EB18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0635" y="1916832"/>
            <a:ext cx="5565502" cy="4477699"/>
          </a:xfrm>
        </p:spPr>
      </p:pic>
      <p:pic>
        <p:nvPicPr>
          <p:cNvPr id="8" name="Zástupný obsah 7" descr="Obsah obrázku hora, příroda, exteriér, kopec&#10;&#10;Popis byl vytvořen automaticky">
            <a:extLst>
              <a:ext uri="{FF2B5EF4-FFF2-40B4-BE49-F238E27FC236}">
                <a16:creationId xmlns:a16="http://schemas.microsoft.com/office/drawing/2014/main" id="{4483A722-A97E-4F0A-B4FE-8CC5AFC540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64248" y="2051480"/>
            <a:ext cx="5954713" cy="3969808"/>
          </a:xfrm>
        </p:spPr>
      </p:pic>
    </p:spTree>
    <p:extLst>
      <p:ext uri="{BB962C8B-B14F-4D97-AF65-F5344CB8AC3E}">
        <p14:creationId xmlns:p14="http://schemas.microsoft.com/office/powerpoint/2010/main" val="404019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A4D68C-508A-4911-B4A8-9B6F34C6C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28FD4BC-CF20-4042-B9F7-F5C22ED5C1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EBF7993-A353-425A-992A-13728F9D8A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916" y="682000"/>
            <a:ext cx="8389316" cy="5587415"/>
          </a:xfrm>
        </p:spPr>
      </p:pic>
    </p:spTree>
    <p:extLst>
      <p:ext uri="{BB962C8B-B14F-4D97-AF65-F5344CB8AC3E}">
        <p14:creationId xmlns:p14="http://schemas.microsoft.com/office/powerpoint/2010/main" val="24837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BC568E59-9BF3-4517-8E25-5325E47700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22550" y="1772816"/>
            <a:ext cx="6743724" cy="3776485"/>
          </a:xfrm>
        </p:spPr>
      </p:pic>
    </p:spTree>
    <p:extLst>
      <p:ext uri="{BB962C8B-B14F-4D97-AF65-F5344CB8AC3E}">
        <p14:creationId xmlns:p14="http://schemas.microsoft.com/office/powerpoint/2010/main" val="40122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043369-A410-43A7-B0A2-0B1D9DC20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hora, příroda&#10;&#10;Popis byl vytvořen automaticky">
            <a:extLst>
              <a:ext uri="{FF2B5EF4-FFF2-40B4-BE49-F238E27FC236}">
                <a16:creationId xmlns:a16="http://schemas.microsoft.com/office/drawing/2014/main" id="{ECA5E926-1498-49FD-B05B-C3B345ECD2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7679" y="1072602"/>
            <a:ext cx="10333532" cy="5112943"/>
          </a:xfrm>
        </p:spPr>
      </p:pic>
    </p:spTree>
    <p:extLst>
      <p:ext uri="{BB962C8B-B14F-4D97-AF65-F5344CB8AC3E}">
        <p14:creationId xmlns:p14="http://schemas.microsoft.com/office/powerpoint/2010/main" val="19102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D32AF9-DEEB-4C52-9399-9B779BD6F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EE33E6-B878-43B7-9C1C-3DE731710A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hora, exteriér, budova, suché&#10;&#10;Popis byl vytvořen automaticky">
            <a:extLst>
              <a:ext uri="{FF2B5EF4-FFF2-40B4-BE49-F238E27FC236}">
                <a16:creationId xmlns:a16="http://schemas.microsoft.com/office/drawing/2014/main" id="{FB2CB6FE-A5AC-4F69-ADEF-AA9D2693E9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33972" y="1340768"/>
            <a:ext cx="7324863" cy="4947706"/>
          </a:xfrm>
        </p:spPr>
      </p:pic>
    </p:spTree>
    <p:extLst>
      <p:ext uri="{BB962C8B-B14F-4D97-AF65-F5344CB8AC3E}">
        <p14:creationId xmlns:p14="http://schemas.microsoft.com/office/powerpoint/2010/main" val="99397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401A5-BDCA-4857-AA46-914BD51F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1F32A5E-5310-445C-846C-FFCD1EAD6A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budova, exteriér, socha, staré&#10;&#10;Popis byl vytvořen automaticky">
            <a:extLst>
              <a:ext uri="{FF2B5EF4-FFF2-40B4-BE49-F238E27FC236}">
                <a16:creationId xmlns:a16="http://schemas.microsoft.com/office/drawing/2014/main" id="{224CCA08-12DD-45CD-BF1F-3A1CF94E30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2124" y="548680"/>
            <a:ext cx="4639493" cy="6185991"/>
          </a:xfrm>
        </p:spPr>
      </p:pic>
    </p:spTree>
    <p:extLst>
      <p:ext uri="{BB962C8B-B14F-4D97-AF65-F5344CB8AC3E}">
        <p14:creationId xmlns:p14="http://schemas.microsoft.com/office/powerpoint/2010/main" val="132762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bg1"/>
            </a:gs>
            <a:gs pos="42000">
              <a:schemeClr val="bg2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Kočovníci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cs-CZ" dirty="0"/>
              <a:t>Nejstarší důkazy pro jízdu na koni pocházejí z oblasti </a:t>
            </a:r>
            <a:r>
              <a:rPr lang="cs-CZ" dirty="0" err="1"/>
              <a:t>Sredny</a:t>
            </a:r>
            <a:r>
              <a:rPr lang="cs-CZ" dirty="0"/>
              <a:t> </a:t>
            </a:r>
            <a:r>
              <a:rPr lang="cs-CZ" dirty="0" err="1"/>
              <a:t>Stog</a:t>
            </a:r>
            <a:r>
              <a:rPr lang="cs-CZ" dirty="0"/>
              <a:t> na východě Ukrajiny a jihu </a:t>
            </a:r>
            <a:r>
              <a:rPr lang="cs-CZ" dirty="0" err="1"/>
              <a:t>Ruska,datují</a:t>
            </a:r>
            <a:r>
              <a:rPr lang="cs-CZ" dirty="0"/>
              <a:t> se kolem 4000 př. n. l.</a:t>
            </a:r>
          </a:p>
          <a:p>
            <a:r>
              <a:rPr lang="cs-CZ" dirty="0"/>
              <a:t> přibližně ve stejnou dobu je možné, že koně byli domestikováni dále na východ, na místech, jako je </a:t>
            </a:r>
            <a:r>
              <a:rPr lang="cs-CZ" dirty="0" err="1"/>
              <a:t>Boatai</a:t>
            </a:r>
            <a:r>
              <a:rPr lang="cs-CZ" dirty="0"/>
              <a:t> v severním Kazachstánu. </a:t>
            </a:r>
          </a:p>
          <a:p>
            <a:pPr rtl="0"/>
            <a:r>
              <a:rPr lang="cs-CZ" dirty="0"/>
              <a:t>používání koní sehrálo klíčovou roli.</a:t>
            </a:r>
          </a:p>
          <a:p>
            <a:pPr rtl="0"/>
            <a:r>
              <a:rPr lang="cs-CZ" dirty="0"/>
              <a:t>nejjednodušším způsobem krmení velkých stád hospodářských zvířat byl jejich přesun z pastviny na pastvinu po celý rok. </a:t>
            </a:r>
          </a:p>
          <a:p>
            <a:pPr rtl="0"/>
            <a:r>
              <a:rPr lang="cs-CZ" dirty="0"/>
              <a:t>Důkazy o zvýšené mobilitě, jako je výskyt pohřebních mohyl (kurhany)</a:t>
            </a:r>
          </a:p>
        </p:txBody>
      </p:sp>
    </p:spTree>
    <p:extLst>
      <p:ext uri="{BB962C8B-B14F-4D97-AF65-F5344CB8AC3E}">
        <p14:creationId xmlns:p14="http://schemas.microsoft.com/office/powerpoint/2010/main" val="8469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00EDA2-C808-44CA-A099-25493518A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hora, tráva, exteriér&#10;&#10;Popis byl vytvořen automaticky">
            <a:extLst>
              <a:ext uri="{FF2B5EF4-FFF2-40B4-BE49-F238E27FC236}">
                <a16:creationId xmlns:a16="http://schemas.microsoft.com/office/drawing/2014/main" id="{CF9BD8E5-A212-4E1A-9A93-B60EA05F9C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7828" y="685800"/>
            <a:ext cx="9973492" cy="5610089"/>
          </a:xfrm>
        </p:spPr>
      </p:pic>
    </p:spTree>
    <p:extLst>
      <p:ext uri="{BB962C8B-B14F-4D97-AF65-F5344CB8AC3E}">
        <p14:creationId xmlns:p14="http://schemas.microsoft.com/office/powerpoint/2010/main" val="40014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D6C86-97F2-42C0-8F34-7655C74B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97B311D-6730-479C-BEDC-19E969E691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hora, tráva, exteriér, příroda&#10;&#10;Popis byl vytvořen automaticky">
            <a:extLst>
              <a:ext uri="{FF2B5EF4-FFF2-40B4-BE49-F238E27FC236}">
                <a16:creationId xmlns:a16="http://schemas.microsoft.com/office/drawing/2014/main" id="{E9D39832-0EF1-4E37-A88F-63B1755C73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7746" y="1352521"/>
            <a:ext cx="8533332" cy="4799999"/>
          </a:xfrm>
        </p:spPr>
      </p:pic>
    </p:spTree>
    <p:extLst>
      <p:ext uri="{BB962C8B-B14F-4D97-AF65-F5344CB8AC3E}">
        <p14:creationId xmlns:p14="http://schemas.microsoft.com/office/powerpoint/2010/main" val="32282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4AF1D1-44A9-49F7-8FE8-5EC4DB28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15B9EE4-8975-4ADA-88DA-9E6634B1B8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hora, příroda, voda, řeka&#10;&#10;Popis byl vytvořen automaticky">
            <a:extLst>
              <a:ext uri="{FF2B5EF4-FFF2-40B4-BE49-F238E27FC236}">
                <a16:creationId xmlns:a16="http://schemas.microsoft.com/office/drawing/2014/main" id="{239C9EBB-8347-4CD7-A277-62C2A08692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5618" y="360608"/>
            <a:ext cx="10837588" cy="6136784"/>
          </a:xfrm>
        </p:spPr>
      </p:pic>
    </p:spTree>
    <p:extLst>
      <p:ext uri="{BB962C8B-B14F-4D97-AF65-F5344CB8AC3E}">
        <p14:creationId xmlns:p14="http://schemas.microsoft.com/office/powerpoint/2010/main" val="40622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74D8D-9F0A-44B1-9E71-CE88B184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EB7BDBA-8228-413B-BACB-3225A1E3CF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hora, exteriér, obloha, příroda&#10;&#10;Popis byl vytvořen automaticky">
            <a:extLst>
              <a:ext uri="{FF2B5EF4-FFF2-40B4-BE49-F238E27FC236}">
                <a16:creationId xmlns:a16="http://schemas.microsoft.com/office/drawing/2014/main" id="{A644C284-2C65-44EE-B96F-5B31330323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8896" y="404664"/>
            <a:ext cx="8767166" cy="6575373"/>
          </a:xfrm>
        </p:spPr>
      </p:pic>
    </p:spTree>
    <p:extLst>
      <p:ext uri="{BB962C8B-B14F-4D97-AF65-F5344CB8AC3E}">
        <p14:creationId xmlns:p14="http://schemas.microsoft.com/office/powerpoint/2010/main" val="363512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84BB1-C072-4A20-B7C1-D0CBFE2B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6430A42-C663-4948-8AB6-4877F5E8A4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hora, budova, příroda, cestování&#10;&#10;Popis byl vytvořen automaticky">
            <a:extLst>
              <a:ext uri="{FF2B5EF4-FFF2-40B4-BE49-F238E27FC236}">
                <a16:creationId xmlns:a16="http://schemas.microsoft.com/office/drawing/2014/main" id="{C77A5130-CEAD-4C4A-A645-97E41BEEB5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5738" y="1484784"/>
            <a:ext cx="8677348" cy="4180493"/>
          </a:xfrm>
        </p:spPr>
      </p:pic>
    </p:spTree>
    <p:extLst>
      <p:ext uri="{BB962C8B-B14F-4D97-AF65-F5344CB8AC3E}">
        <p14:creationId xmlns:p14="http://schemas.microsoft.com/office/powerpoint/2010/main" val="31564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7542C-DEB7-4E87-AE3C-3BC7F7410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kála, budova, skalní&#10;&#10;Popis byl vytvořen automaticky">
            <a:extLst>
              <a:ext uri="{FF2B5EF4-FFF2-40B4-BE49-F238E27FC236}">
                <a16:creationId xmlns:a16="http://schemas.microsoft.com/office/drawing/2014/main" id="{C976B841-F93F-4C24-9533-BBE92953C5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3750" y="512008"/>
            <a:ext cx="8461324" cy="6345992"/>
          </a:xfrm>
        </p:spPr>
      </p:pic>
    </p:spTree>
    <p:extLst>
      <p:ext uri="{BB962C8B-B14F-4D97-AF65-F5344CB8AC3E}">
        <p14:creationId xmlns:p14="http://schemas.microsoft.com/office/powerpoint/2010/main" val="23709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5FCF9A-E7E5-4EEA-A267-A2CCBED0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" name="Obrázek 25" descr="Obsah obrázku tráva, příroda, exteriér, hora&#10;&#10;Popis byl vytvořen automaticky">
            <a:extLst>
              <a:ext uri="{FF2B5EF4-FFF2-40B4-BE49-F238E27FC236}">
                <a16:creationId xmlns:a16="http://schemas.microsoft.com/office/drawing/2014/main" id="{BD267F86-8B6D-425F-9A83-0518F0407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9" y="274638"/>
            <a:ext cx="9296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3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BDE708-6FAD-455A-9FFA-4306DFB15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obloha, budova, staré&#10;&#10;Popis byl vytvořen automaticky">
            <a:extLst>
              <a:ext uri="{FF2B5EF4-FFF2-40B4-BE49-F238E27FC236}">
                <a16:creationId xmlns:a16="http://schemas.microsoft.com/office/drawing/2014/main" id="{50FD0E6A-C0E5-4143-B0BC-EE7CF7447A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82536" y="685800"/>
            <a:ext cx="4223752" cy="5921618"/>
          </a:xfrm>
        </p:spPr>
      </p:pic>
    </p:spTree>
    <p:extLst>
      <p:ext uri="{BB962C8B-B14F-4D97-AF65-F5344CB8AC3E}">
        <p14:creationId xmlns:p14="http://schemas.microsoft.com/office/powerpoint/2010/main" val="18993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2615B1-6898-42F1-A77B-4B906350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loha, exteriér, budova, vysoký&#10;&#10;Popis byl vytvořen automaticky">
            <a:extLst>
              <a:ext uri="{FF2B5EF4-FFF2-40B4-BE49-F238E27FC236}">
                <a16:creationId xmlns:a16="http://schemas.microsoft.com/office/drawing/2014/main" id="{6754C880-6D2C-4DB8-B299-60C5F7D9BC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29916" y="1771299"/>
            <a:ext cx="3025775" cy="4039566"/>
          </a:xfrm>
        </p:spPr>
      </p:pic>
      <p:pic>
        <p:nvPicPr>
          <p:cNvPr id="8" name="Zástupný obsah 7" descr="Obsah obrázku obloha, exteriér, příroda&#10;&#10;Popis byl vytvořen automaticky">
            <a:extLst>
              <a:ext uri="{FF2B5EF4-FFF2-40B4-BE49-F238E27FC236}">
                <a16:creationId xmlns:a16="http://schemas.microsoft.com/office/drawing/2014/main" id="{2ABE2F11-6B90-4D61-A9AB-B02BB979F2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66420" y="2708920"/>
            <a:ext cx="4111426" cy="3079601"/>
          </a:xfrm>
        </p:spPr>
      </p:pic>
    </p:spTree>
    <p:extLst>
      <p:ext uri="{BB962C8B-B14F-4D97-AF65-F5344CB8AC3E}">
        <p14:creationId xmlns:p14="http://schemas.microsoft.com/office/powerpoint/2010/main" val="36263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4BE50-0FFC-49EC-A84B-3C05DB78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2CE5D6-D7BC-4AF2-9BBC-282684FFD0A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exteriér, příroda, řeka, špína&#10;&#10;Popis byl vytvořen automaticky">
            <a:extLst>
              <a:ext uri="{FF2B5EF4-FFF2-40B4-BE49-F238E27FC236}">
                <a16:creationId xmlns:a16="http://schemas.microsoft.com/office/drawing/2014/main" id="{89B50ACF-CBE1-4366-AD80-B03B800036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7184" y="1096966"/>
            <a:ext cx="11927060" cy="4664068"/>
          </a:xfrm>
        </p:spPr>
      </p:pic>
    </p:spTree>
    <p:extLst>
      <p:ext uri="{BB962C8B-B14F-4D97-AF65-F5344CB8AC3E}">
        <p14:creationId xmlns:p14="http://schemas.microsoft.com/office/powerpoint/2010/main" val="71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D676CD-F842-401F-B87B-5D1887B92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obloha, pole&#10;&#10;Popis byl vytvořen automaticky">
            <a:extLst>
              <a:ext uri="{FF2B5EF4-FFF2-40B4-BE49-F238E27FC236}">
                <a16:creationId xmlns:a16="http://schemas.microsoft.com/office/drawing/2014/main" id="{BF8BA225-5721-43E1-B63F-1F3E5CEDE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948" y="676606"/>
            <a:ext cx="8882339" cy="5906756"/>
          </a:xfrm>
        </p:spPr>
      </p:pic>
    </p:spTree>
    <p:extLst>
      <p:ext uri="{BB962C8B-B14F-4D97-AF65-F5344CB8AC3E}">
        <p14:creationId xmlns:p14="http://schemas.microsoft.com/office/powerpoint/2010/main" val="260546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7D6D2A-7C10-4A87-88C7-053E3C332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591634E6-3BD9-4FD1-9D0E-544C4389B2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9956" y="937419"/>
            <a:ext cx="8461324" cy="564088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273EE38-579D-43A7-935C-2A2D67FBB8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18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937D23-64AB-4B66-A578-77A348C3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, obloha, exteriér, město&#10;&#10;Popis byl vytvořen automaticky">
            <a:extLst>
              <a:ext uri="{FF2B5EF4-FFF2-40B4-BE49-F238E27FC236}">
                <a16:creationId xmlns:a16="http://schemas.microsoft.com/office/drawing/2014/main" id="{E3A8B8FD-39B1-4636-BACF-E2430400D7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87672" y="174995"/>
            <a:ext cx="8677348" cy="6508010"/>
          </a:xfrm>
        </p:spPr>
      </p:pic>
    </p:spTree>
    <p:extLst>
      <p:ext uri="{BB962C8B-B14F-4D97-AF65-F5344CB8AC3E}">
        <p14:creationId xmlns:p14="http://schemas.microsoft.com/office/powerpoint/2010/main" val="37483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8BF7D-77BE-4BF5-A781-97250737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obloha, exteriér, kámen&#10;&#10;Popis byl vytvořen automaticky">
            <a:extLst>
              <a:ext uri="{FF2B5EF4-FFF2-40B4-BE49-F238E27FC236}">
                <a16:creationId xmlns:a16="http://schemas.microsoft.com/office/drawing/2014/main" id="{DEA5DCC5-2D72-4D80-BF42-CE7519F138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9836" y="1894780"/>
            <a:ext cx="4821609" cy="3581767"/>
          </a:xfrm>
        </p:spPr>
      </p:pic>
      <p:pic>
        <p:nvPicPr>
          <p:cNvPr id="8" name="Zástupný obsah 7" descr="Obsah obrázku obloha, exteriér&#10;&#10;Popis byl vytvořen automaticky">
            <a:extLst>
              <a:ext uri="{FF2B5EF4-FFF2-40B4-BE49-F238E27FC236}">
                <a16:creationId xmlns:a16="http://schemas.microsoft.com/office/drawing/2014/main" id="{4B863A7F-DE3E-490F-A4E8-7B45BF838E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70476" y="1653252"/>
            <a:ext cx="5150350" cy="3825974"/>
          </a:xfrm>
        </p:spPr>
      </p:pic>
    </p:spTree>
    <p:extLst>
      <p:ext uri="{BB962C8B-B14F-4D97-AF65-F5344CB8AC3E}">
        <p14:creationId xmlns:p14="http://schemas.microsoft.com/office/powerpoint/2010/main" val="31612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DE8AC-E38E-4C57-A373-94C8A7A8A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DB6BB1A-041D-4284-A293-FBD8922152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8564" y="754086"/>
            <a:ext cx="3825754" cy="5173688"/>
          </a:xfrm>
        </p:spPr>
      </p:pic>
      <p:pic>
        <p:nvPicPr>
          <p:cNvPr id="8" name="Zástupný obsah 7" descr="Obsah obrázku budova&#10;&#10;Popis byl vytvořen automaticky">
            <a:extLst>
              <a:ext uri="{FF2B5EF4-FFF2-40B4-BE49-F238E27FC236}">
                <a16:creationId xmlns:a16="http://schemas.microsoft.com/office/drawing/2014/main" id="{1AC2BA78-25C0-4B17-BA60-B1823BB5F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2040" y="1988840"/>
            <a:ext cx="5326745" cy="3938934"/>
          </a:xfrm>
        </p:spPr>
      </p:pic>
    </p:spTree>
    <p:extLst>
      <p:ext uri="{BB962C8B-B14F-4D97-AF65-F5344CB8AC3E}">
        <p14:creationId xmlns:p14="http://schemas.microsoft.com/office/powerpoint/2010/main" val="348546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703F7-7903-46BF-AD5E-32DDCF5F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exteriér, skála, budova&#10;&#10;Popis byl vytvořen automaticky">
            <a:extLst>
              <a:ext uri="{FF2B5EF4-FFF2-40B4-BE49-F238E27FC236}">
                <a16:creationId xmlns:a16="http://schemas.microsoft.com/office/drawing/2014/main" id="{D378ABFB-2B63-4C61-B220-77081CC4E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5738" y="821350"/>
            <a:ext cx="8677348" cy="5770436"/>
          </a:xfrm>
        </p:spPr>
      </p:pic>
    </p:spTree>
    <p:extLst>
      <p:ext uri="{BB962C8B-B14F-4D97-AF65-F5344CB8AC3E}">
        <p14:creationId xmlns:p14="http://schemas.microsoft.com/office/powerpoint/2010/main" val="13074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04B869-8E2C-401E-B978-A074C0158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9DA23E6-BB01-462E-A7B1-33D4FF24A6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obsah 13" descr="Obsah obrázku mapa&#10;&#10;Popis byl vytvořen automaticky">
            <a:extLst>
              <a:ext uri="{FF2B5EF4-FFF2-40B4-BE49-F238E27FC236}">
                <a16:creationId xmlns:a16="http://schemas.microsoft.com/office/drawing/2014/main" id="{F321DC88-F1A7-4512-A36C-837DAFEE15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4052" y="251438"/>
            <a:ext cx="5343187" cy="6606562"/>
          </a:xfrm>
        </p:spPr>
      </p:pic>
    </p:spTree>
    <p:extLst>
      <p:ext uri="{BB962C8B-B14F-4D97-AF65-F5344CB8AC3E}">
        <p14:creationId xmlns:p14="http://schemas.microsoft.com/office/powerpoint/2010/main" val="15333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0D9A9E-58D6-4953-BA54-D66BDF2DF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1B9CC8-9FA4-4A5A-A03F-DC7ADCDAB7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bloha, příroda, exteriér, mraky&#10;&#10;Popis byl vytvořen automaticky">
            <a:extLst>
              <a:ext uri="{FF2B5EF4-FFF2-40B4-BE49-F238E27FC236}">
                <a16:creationId xmlns:a16="http://schemas.microsoft.com/office/drawing/2014/main" id="{56E9DB74-39FE-4C02-BAF3-89450F6F75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85900" y="870293"/>
            <a:ext cx="8533332" cy="5713069"/>
          </a:xfrm>
        </p:spPr>
      </p:pic>
    </p:spTree>
    <p:extLst>
      <p:ext uri="{BB962C8B-B14F-4D97-AF65-F5344CB8AC3E}">
        <p14:creationId xmlns:p14="http://schemas.microsoft.com/office/powerpoint/2010/main" val="141017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3F9E4-D216-4B00-9092-618670AE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1D526C-89D5-4CBD-B03F-7A5C420B33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obloha, exteriér, příroda, rovina&#10;&#10;Popis byl vytvořen automaticky">
            <a:extLst>
              <a:ext uri="{FF2B5EF4-FFF2-40B4-BE49-F238E27FC236}">
                <a16:creationId xmlns:a16="http://schemas.microsoft.com/office/drawing/2014/main" id="{17734856-60DD-40A0-BD68-DBC022E523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0410" y="116632"/>
            <a:ext cx="9613452" cy="6383931"/>
          </a:xfrm>
        </p:spPr>
      </p:pic>
    </p:spTree>
    <p:extLst>
      <p:ext uri="{BB962C8B-B14F-4D97-AF65-F5344CB8AC3E}">
        <p14:creationId xmlns:p14="http://schemas.microsoft.com/office/powerpoint/2010/main" val="25761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cs-CZ" dirty="0"/>
              <a:t>Dynastie </a:t>
            </a:r>
            <a:r>
              <a:rPr lang="cs-CZ" dirty="0" err="1"/>
              <a:t>Čchin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221-207 př. n. 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rtl="0"/>
            <a:r>
              <a:rPr lang="cs-CZ" dirty="0"/>
              <a:t>Doba vlády nebyla dlouhá, ale přesto byla tato dynastie velmi významná</a:t>
            </a:r>
          </a:p>
          <a:p>
            <a:pPr rtl="0"/>
            <a:r>
              <a:rPr lang="cs-CZ" dirty="0"/>
              <a:t>Zasadili se o významné projekty právě jako Čínská zeď</a:t>
            </a:r>
          </a:p>
          <a:p>
            <a:pPr rtl="0"/>
            <a:r>
              <a:rPr lang="cs-CZ" dirty="0"/>
              <a:t>výměna darů, včetně čínských královských nevěst, zajistila pravidelný mír se </a:t>
            </a:r>
            <a:r>
              <a:rPr lang="cs-CZ" dirty="0" err="1"/>
              <a:t>Siungnu</a:t>
            </a:r>
            <a:endParaRPr lang="cs-CZ" dirty="0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F4AB00FD-28B6-4CE4-BDDF-48F42F3F27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5403" y="1828800"/>
            <a:ext cx="4423095" cy="4343400"/>
          </a:xfrm>
        </p:spPr>
      </p:pic>
    </p:spTree>
    <p:extLst>
      <p:ext uri="{BB962C8B-B14F-4D97-AF65-F5344CB8AC3E}">
        <p14:creationId xmlns:p14="http://schemas.microsoft.com/office/powerpoint/2010/main" val="26004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C1C3BE-BF11-4B8E-AD1B-3546A0311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Dynastie </a:t>
            </a:r>
            <a:r>
              <a:rPr lang="cs-CZ" dirty="0" err="1"/>
              <a:t>cHan</a:t>
            </a:r>
            <a:br>
              <a:rPr lang="cs-CZ" dirty="0"/>
            </a:br>
            <a:r>
              <a:rPr lang="pl-PL" dirty="0"/>
              <a:t> 206 př. n. l.-220 n. 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F99A7-517E-4D17-A5F7-1EE7F63463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 touto dynastii spojené významné osobnosti:</a:t>
            </a:r>
          </a:p>
          <a:p>
            <a:r>
              <a:rPr lang="cs-CZ" dirty="0" err="1"/>
              <a:t>Wang</a:t>
            </a:r>
            <a:r>
              <a:rPr lang="cs-CZ" dirty="0"/>
              <a:t> </a:t>
            </a:r>
            <a:r>
              <a:rPr lang="cs-CZ" dirty="0" err="1"/>
              <a:t>Čao-ťün</a:t>
            </a:r>
            <a:r>
              <a:rPr lang="cs-CZ" dirty="0"/>
              <a:t> </a:t>
            </a:r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CC788BD4-974E-4799-BC43-F17F527A9A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477154"/>
            <a:ext cx="4708525" cy="3046692"/>
          </a:xfrm>
        </p:spPr>
      </p:pic>
    </p:spTree>
    <p:extLst>
      <p:ext uri="{BB962C8B-B14F-4D97-AF65-F5344CB8AC3E}">
        <p14:creationId xmlns:p14="http://schemas.microsoft.com/office/powerpoint/2010/main" val="25573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9FEDE8-75E8-4CAE-B73C-E0E1A1D6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4DC59DA3-F642-4EA0-9575-C51011333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88" y="202704"/>
            <a:ext cx="6864460" cy="322629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3CEB0C8-9523-4B64-A8D7-340B80132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396" y="3578970"/>
            <a:ext cx="5368256" cy="30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B8B9C-2674-43D9-BFB5-028B5EBA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Wang</a:t>
            </a:r>
            <a:r>
              <a:rPr lang="cs-CZ" dirty="0"/>
              <a:t> </a:t>
            </a:r>
            <a:r>
              <a:rPr lang="cs-CZ" dirty="0" err="1"/>
              <a:t>Čao-ťün</a:t>
            </a:r>
            <a:r>
              <a:rPr lang="cs-CZ" dirty="0"/>
              <a:t>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C4882-F809-4B53-93D7-4CB7FF4C33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772" y="1700808"/>
            <a:ext cx="5928916" cy="4882554"/>
          </a:xfrm>
        </p:spPr>
        <p:txBody>
          <a:bodyPr>
            <a:normAutofit/>
          </a:bodyPr>
          <a:lstStyle/>
          <a:p>
            <a:r>
              <a:rPr lang="cs-CZ" dirty="0"/>
              <a:t>Narozena do významné rodiny</a:t>
            </a:r>
          </a:p>
          <a:p>
            <a:r>
              <a:rPr lang="cs-CZ" dirty="0"/>
              <a:t>Byla vybrána, aby se provdala do kmene </a:t>
            </a:r>
            <a:r>
              <a:rPr lang="cs-CZ" dirty="0" err="1"/>
              <a:t>Siungnu</a:t>
            </a:r>
            <a:endParaRPr lang="cs-CZ" dirty="0"/>
          </a:p>
          <a:p>
            <a:r>
              <a:rPr lang="cs-CZ" dirty="0"/>
              <a:t>Pro udržení dobrých vztahů mezi </a:t>
            </a:r>
            <a:r>
              <a:rPr lang="cs-CZ" dirty="0" err="1"/>
              <a:t>Chany</a:t>
            </a:r>
            <a:r>
              <a:rPr lang="cs-CZ" dirty="0"/>
              <a:t> a </a:t>
            </a:r>
            <a:r>
              <a:rPr lang="cs-CZ" dirty="0" err="1"/>
              <a:t>Siungny</a:t>
            </a:r>
            <a:endParaRPr lang="cs-CZ" dirty="0"/>
          </a:p>
          <a:p>
            <a:r>
              <a:rPr lang="cs-CZ" dirty="0"/>
              <a:t>Stala se z ní legendární postava</a:t>
            </a:r>
          </a:p>
          <a:p>
            <a:r>
              <a:rPr lang="cs-CZ" dirty="0"/>
              <a:t>Byla jednou ze 4 krás</a:t>
            </a:r>
          </a:p>
          <a:p>
            <a:r>
              <a:rPr lang="cs-CZ" dirty="0"/>
              <a:t>Její postava se objevu v mýtech, příbězích, obrazech, pohádkách, filmech, básní, písní</a:t>
            </a:r>
          </a:p>
        </p:txBody>
      </p:sp>
      <p:pic>
        <p:nvPicPr>
          <p:cNvPr id="8" name="Zástupný obsah 7" descr="Obsah obrázku text, perokresba, tkanina&#10;&#10;Popis byl vytvořen automaticky">
            <a:extLst>
              <a:ext uri="{FF2B5EF4-FFF2-40B4-BE49-F238E27FC236}">
                <a16:creationId xmlns:a16="http://schemas.microsoft.com/office/drawing/2014/main" id="{F7941A36-0D44-46B3-A452-9E67ED6231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62688" y="2432524"/>
            <a:ext cx="4708525" cy="3135951"/>
          </a:xfrm>
        </p:spPr>
      </p:pic>
    </p:spTree>
    <p:extLst>
      <p:ext uri="{BB962C8B-B14F-4D97-AF65-F5344CB8AC3E}">
        <p14:creationId xmlns:p14="http://schemas.microsoft.com/office/powerpoint/2010/main" val="20697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1D1910-2CE6-44C7-94A6-496256230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2465502-CC1D-4C92-B661-587E8136E2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exteriér, budova, socha, kámen&#10;&#10;Popis byl vytvořen automaticky">
            <a:extLst>
              <a:ext uri="{FF2B5EF4-FFF2-40B4-BE49-F238E27FC236}">
                <a16:creationId xmlns:a16="http://schemas.microsoft.com/office/drawing/2014/main" id="{6A5CAE53-2C8D-4FD1-9E4F-DB9FD72864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4132" y="116632"/>
            <a:ext cx="4915972" cy="7373958"/>
          </a:xfrm>
        </p:spPr>
      </p:pic>
    </p:spTree>
    <p:extLst>
      <p:ext uri="{BB962C8B-B14F-4D97-AF65-F5344CB8AC3E}">
        <p14:creationId xmlns:p14="http://schemas.microsoft.com/office/powerpoint/2010/main" val="120036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1C7ACA-1FE5-40A8-9EE5-CC972C9D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nošení, oblečený&#10;&#10;Popis byl vytvořen automaticky">
            <a:extLst>
              <a:ext uri="{FF2B5EF4-FFF2-40B4-BE49-F238E27FC236}">
                <a16:creationId xmlns:a16="http://schemas.microsoft.com/office/drawing/2014/main" id="{A7C78511-B140-4FDD-963E-E7DD3629FF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62164" y="1185069"/>
            <a:ext cx="3870821" cy="541914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4D1B07-B655-4AB7-A368-A1C13C9A03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76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40A20-715E-4BBE-97D6-FDB823C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B7919A7-73DC-4B9F-A339-234918FA84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5579" y="1828800"/>
            <a:ext cx="4221534" cy="42403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E2D2223-2AF3-471F-B260-D4A354824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57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BA591C-B7AE-4257-9DB0-6DA2B8230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F67DEE31-77A3-4719-83D9-C38A55D4F0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772" y="918369"/>
            <a:ext cx="3197279" cy="544652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60BC1B-38C5-4D5A-8B07-27BE933B7C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99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3648-DCF3-48CB-AF3D-D6B605651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685E6521-35F3-4D29-A82D-C81F6EC473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979" y="1862276"/>
            <a:ext cx="4708734" cy="31334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5A0715-C706-4AD0-9450-D57D8CEFE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9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93812" y="1484784"/>
            <a:ext cx="9505056" cy="4687416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cs-CZ" dirty="0"/>
              <a:t>Vyslanec u </a:t>
            </a:r>
            <a:r>
              <a:rPr lang="cs-CZ" dirty="0" err="1"/>
              <a:t>Chanského</a:t>
            </a:r>
            <a:r>
              <a:rPr lang="cs-CZ" dirty="0"/>
              <a:t> dvora</a:t>
            </a:r>
          </a:p>
          <a:p>
            <a:pPr rtl="0"/>
            <a:r>
              <a:rPr lang="cs-CZ" dirty="0"/>
              <a:t>Odešel zkoumat národy Střední Asie</a:t>
            </a:r>
          </a:p>
          <a:p>
            <a:pPr rtl="0"/>
            <a:r>
              <a:rPr lang="cs-CZ" dirty="0" err="1"/>
              <a:t>Siungnu</a:t>
            </a:r>
            <a:r>
              <a:rPr lang="cs-CZ" dirty="0"/>
              <a:t> ho zajali a drželi po dobu 10 let</a:t>
            </a:r>
          </a:p>
          <a:p>
            <a:pPr rtl="0"/>
            <a:r>
              <a:rPr lang="cs-CZ" dirty="0"/>
              <a:t>Oženil se zde a měl rodinu</a:t>
            </a:r>
          </a:p>
          <a:p>
            <a:pPr rtl="0"/>
            <a:r>
              <a:rPr lang="cs-CZ" dirty="0"/>
              <a:t>Potom byl rok u </a:t>
            </a:r>
            <a:r>
              <a:rPr lang="cs-CZ" dirty="0" err="1"/>
              <a:t>Jüe-č’ů</a:t>
            </a:r>
            <a:endParaRPr lang="cs-CZ" dirty="0"/>
          </a:p>
          <a:p>
            <a:pPr rtl="0"/>
            <a:r>
              <a:rPr lang="cs-CZ" dirty="0"/>
              <a:t>Cestou zpátky domu byl opět zajat </a:t>
            </a:r>
            <a:r>
              <a:rPr lang="cs-CZ" dirty="0" err="1"/>
              <a:t>Siungnu</a:t>
            </a:r>
            <a:r>
              <a:rPr lang="cs-CZ" dirty="0"/>
              <a:t> , ale už jen na 1,5</a:t>
            </a:r>
          </a:p>
          <a:p>
            <a:pPr rtl="0"/>
            <a:r>
              <a:rPr lang="cs-CZ" dirty="0" err="1"/>
              <a:t>Čang</a:t>
            </a:r>
            <a:r>
              <a:rPr lang="cs-CZ" dirty="0"/>
              <a:t> </a:t>
            </a:r>
            <a:r>
              <a:rPr lang="cs-CZ" dirty="0" err="1"/>
              <a:t>Čchien</a:t>
            </a:r>
            <a:r>
              <a:rPr lang="cs-CZ" dirty="0"/>
              <a:t> podal císaři </a:t>
            </a:r>
            <a:r>
              <a:rPr lang="cs-CZ" dirty="0" err="1"/>
              <a:t>Wutimu</a:t>
            </a:r>
            <a:r>
              <a:rPr lang="cs-CZ" dirty="0"/>
              <a:t> zprávu o všech podrobnostech své třináctileté cesty do „západních oblastí“. </a:t>
            </a:r>
          </a:p>
          <a:p>
            <a:pPr rtl="0"/>
            <a:r>
              <a:rPr lang="cs-CZ" dirty="0"/>
              <a:t>Prakticky všechny poznatky o těchto prvních kočovnících ve východní stepi pocházejí ze zprávy </a:t>
            </a:r>
            <a:r>
              <a:rPr lang="cs-CZ" dirty="0" err="1"/>
              <a:t>ČangČchien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89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F2518A-8311-4ED2-914D-0B4A3497D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7C6B03F5-D6FB-4E2E-BFBE-FDD18426BB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84898" y="63922"/>
            <a:ext cx="4482896" cy="679407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7410CA-29D7-4161-B840-B4407C72EF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8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B13ED-49B3-40C9-BA19-51E1FDC70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2DE91A5A-5590-46E8-BB50-A2A8017757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34172" y="1700808"/>
            <a:ext cx="3184079" cy="413768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91C14A6-88BC-460C-B5CD-84817E7D0CE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6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A228FD-9C53-4FFA-B1A5-47DD370E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příroda&#10;&#10;Popis byl vytvořen automaticky">
            <a:extLst>
              <a:ext uri="{FF2B5EF4-FFF2-40B4-BE49-F238E27FC236}">
                <a16:creationId xmlns:a16="http://schemas.microsoft.com/office/drawing/2014/main" id="{45E9E6D4-E5F2-43AD-A10B-55EE324B5A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18056" y="291256"/>
            <a:ext cx="4088846" cy="741848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57BEA9-2245-4C24-98CE-064B690EF2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6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FD4656-B72F-48FE-AF27-217ECE43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mavé&#10;&#10;Popis byl vytvořen automaticky">
            <a:extLst>
              <a:ext uri="{FF2B5EF4-FFF2-40B4-BE49-F238E27FC236}">
                <a16:creationId xmlns:a16="http://schemas.microsoft.com/office/drawing/2014/main" id="{AAF2701A-6406-435F-8C8A-3EB0C333F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932" y="555221"/>
            <a:ext cx="8152185" cy="6114139"/>
          </a:xfrm>
        </p:spPr>
      </p:pic>
    </p:spTree>
    <p:extLst>
      <p:ext uri="{BB962C8B-B14F-4D97-AF65-F5344CB8AC3E}">
        <p14:creationId xmlns:p14="http://schemas.microsoft.com/office/powerpoint/2010/main" val="6843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675FC-CFFB-4EFD-B9A1-DF46DCA7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46C7405-C224-4941-9B65-A7B900F58A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CAA05B09-46FD-44DE-83CB-A49380F44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6180" y="685800"/>
            <a:ext cx="4779118" cy="5734942"/>
          </a:xfrm>
        </p:spPr>
      </p:pic>
    </p:spTree>
    <p:extLst>
      <p:ext uri="{BB962C8B-B14F-4D97-AF65-F5344CB8AC3E}">
        <p14:creationId xmlns:p14="http://schemas.microsoft.com/office/powerpoint/2010/main" val="381080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DBE5-8950-4CA3-9DE1-103C06CE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D321B70C-7EB7-4185-884E-B60F34828A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8108" y="949780"/>
            <a:ext cx="6480720" cy="522242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9813252-A749-4EBB-9C39-C8B5EFE6C0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5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B976DA-15BC-401B-B538-6A3F058C9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946C05-87BE-4F74-973C-4EE92EBBF8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mapa&#10;&#10;Popis byl vytvořen automaticky">
            <a:extLst>
              <a:ext uri="{FF2B5EF4-FFF2-40B4-BE49-F238E27FC236}">
                <a16:creationId xmlns:a16="http://schemas.microsoft.com/office/drawing/2014/main" id="{39BDF848-F47F-4C71-97E5-8B7BC8AF3C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6180" y="1008148"/>
            <a:ext cx="4025701" cy="5184615"/>
          </a:xfrm>
        </p:spPr>
      </p:pic>
    </p:spTree>
    <p:extLst>
      <p:ext uri="{BB962C8B-B14F-4D97-AF65-F5344CB8AC3E}">
        <p14:creationId xmlns:p14="http://schemas.microsoft.com/office/powerpoint/2010/main" val="65629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4BCC6-63EA-40BB-8929-45E8B161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tráva, budova, skála&#10;&#10;Popis byl vytvořen automaticky">
            <a:extLst>
              <a:ext uri="{FF2B5EF4-FFF2-40B4-BE49-F238E27FC236}">
                <a16:creationId xmlns:a16="http://schemas.microsoft.com/office/drawing/2014/main" id="{D58F5831-911C-47BE-9BCB-B51556FF90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6026" y="1795264"/>
            <a:ext cx="5760640" cy="383344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FEB29D-02FB-44C5-9781-B72506F624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7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D65DD-2D58-4692-880B-C609307C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</p:spPr>
        <p:txBody>
          <a:bodyPr anchor="b">
            <a:normAutofit/>
          </a:bodyPr>
          <a:lstStyle/>
          <a:p>
            <a:pPr algn="ctr"/>
            <a:r>
              <a:rPr lang="cs-CZ" dirty="0"/>
              <a:t>Střet Kultur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099FA02D-F8B7-4342-B41A-767EFE11F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9" y="1852140"/>
            <a:ext cx="4708734" cy="4296719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5F1859-CBD9-4FF9-B2B3-01A2C19A8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5926346" cy="4343400"/>
          </a:xfrm>
        </p:spPr>
        <p:txBody>
          <a:bodyPr>
            <a:normAutofit/>
          </a:bodyPr>
          <a:lstStyle/>
          <a:p>
            <a:r>
              <a:rPr lang="cs-CZ" dirty="0"/>
              <a:t>Pastýři začali vyměňovat své produkty (dobytek, maso, kůže, vlna) s kulturami jako byla tripolská kultura Ukrajiny</a:t>
            </a:r>
          </a:p>
          <a:p>
            <a:r>
              <a:rPr lang="cs-CZ" dirty="0"/>
              <a:t>První náznaky nájezdů pastevců do agrárních oblastí pocházejí z konce čtvrtého tisíciletí př.n.l.</a:t>
            </a:r>
          </a:p>
        </p:txBody>
      </p:sp>
    </p:spTree>
    <p:extLst>
      <p:ext uri="{BB962C8B-B14F-4D97-AF65-F5344CB8AC3E}">
        <p14:creationId xmlns:p14="http://schemas.microsoft.com/office/powerpoint/2010/main" val="21309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zemí svě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/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lnSpc>
            <a:spcPct val="90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6308882_TF03460629" id="{E089E589-B6FB-474D-AA94-23D16E20C958}" vid="{200CD025-1375-44C8-A476-DFC294ECDA1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zemí světa</Template>
  <TotalTime>12047</TotalTime>
  <Words>1056</Words>
  <Application>Microsoft Office PowerPoint</Application>
  <PresentationFormat>Vlastní</PresentationFormat>
  <Paragraphs>112</Paragraphs>
  <Slides>83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7" baseType="lpstr">
      <vt:lpstr>Arial</vt:lpstr>
      <vt:lpstr>Century Gothic</vt:lpstr>
      <vt:lpstr>Wingdings</vt:lpstr>
      <vt:lpstr>Prezentace zemí světa</vt:lpstr>
      <vt:lpstr>2. Proč a jak se začalo obchodovat po Hedvábné stezce</vt:lpstr>
      <vt:lpstr>Prezentace aplikace PowerPoint</vt:lpstr>
      <vt:lpstr>Prezentace aplikace PowerPoint</vt:lpstr>
      <vt:lpstr>Prezentace aplikace PowerPoint</vt:lpstr>
      <vt:lpstr>Kočovníci</vt:lpstr>
      <vt:lpstr>Prezentace aplikace PowerPoint</vt:lpstr>
      <vt:lpstr>Prezentace aplikace PowerPoint</vt:lpstr>
      <vt:lpstr>Prezentace aplikace PowerPoint</vt:lpstr>
      <vt:lpstr>Střet Kultur</vt:lpstr>
      <vt:lpstr>Archeologické nálezy tripolské kultury</vt:lpstr>
      <vt:lpstr>Co se vyměňovalo uvnitř i za stepí? </vt:lpstr>
      <vt:lpstr>Oxus</vt:lpstr>
      <vt:lpstr>Prezentace aplikace PowerPoint</vt:lpstr>
      <vt:lpstr>Prezentace aplikace PowerPoint</vt:lpstr>
      <vt:lpstr> indoevropští nomádi v ranném období </vt:lpstr>
      <vt:lpstr>Prezentace aplikace PowerPoint</vt:lpstr>
      <vt:lpstr>Skýtové</vt:lpstr>
      <vt:lpstr>Prezentace aplikace PowerPoint</vt:lpstr>
      <vt:lpstr>Hérodotos</vt:lpstr>
      <vt:lpstr>Skýtové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Skýtové x Perská říše      550–330 př. n. l. </vt:lpstr>
      <vt:lpstr>Skýtové x Alexandr Veliký    336–323 PŘ . N. L. </vt:lpstr>
      <vt:lpstr>Říše alexandra velikého</vt:lpstr>
      <vt:lpstr>Prezentace aplikace PowerPoint</vt:lpstr>
      <vt:lpstr>Sarmaté</vt:lpstr>
      <vt:lpstr> Východní říše</vt:lpstr>
      <vt:lpstr>Prezentace aplikace PowerPoint</vt:lpstr>
      <vt:lpstr>Jüe-č'ové</vt:lpstr>
      <vt:lpstr>Siungnuové</vt:lpstr>
      <vt:lpstr>Siungnuové</vt:lpstr>
      <vt:lpstr>Prezentace aplikace PowerPoint</vt:lpstr>
      <vt:lpstr>Prezentace aplikace PowerPoint</vt:lpstr>
      <vt:lpstr>Prezentace aplikace PowerPoint</vt:lpstr>
      <vt:lpstr>Prezentace aplikace PowerPoint</vt:lpstr>
      <vt:lpstr>Čchin Š’-chuang-ti</vt:lpstr>
      <vt:lpstr>Čchin Š’-chuang-ti</vt:lpstr>
      <vt:lpstr>Prezentace aplikace PowerPoint</vt:lpstr>
      <vt:lpstr>Prezentace aplikace PowerPoint</vt:lpstr>
      <vt:lpstr>Velká čínská zeď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Dynastie Čchin  221-207 př. n. l.</vt:lpstr>
      <vt:lpstr>Dynastie cHan  206 př. n. l.-220 n. L.</vt:lpstr>
      <vt:lpstr>Wang Čao-ťün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Čang Čchien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Proč a jak se začalo obchodovat po Hedvábné stezce</dc:title>
  <dc:creator>Aleš Gottvald</dc:creator>
  <cp:lastModifiedBy>Natálie Gottvaldová</cp:lastModifiedBy>
  <cp:revision>113</cp:revision>
  <dcterms:created xsi:type="dcterms:W3CDTF">2021-02-24T17:16:07Z</dcterms:created>
  <dcterms:modified xsi:type="dcterms:W3CDTF">2022-02-23T16:57:48Z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74068500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