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8"/>
  </p:notesMasterIdLst>
  <p:handoutMasterIdLst>
    <p:handoutMasterId r:id="rId79"/>
  </p:handoutMasterIdLst>
  <p:sldIdLst>
    <p:sldId id="269" r:id="rId2"/>
    <p:sldId id="270" r:id="rId3"/>
    <p:sldId id="271" r:id="rId4"/>
    <p:sldId id="272" r:id="rId5"/>
    <p:sldId id="278" r:id="rId6"/>
    <p:sldId id="279" r:id="rId7"/>
    <p:sldId id="273" r:id="rId8"/>
    <p:sldId id="282" r:id="rId9"/>
    <p:sldId id="283" r:id="rId10"/>
    <p:sldId id="274" r:id="rId11"/>
    <p:sldId id="280" r:id="rId12"/>
    <p:sldId id="275" r:id="rId13"/>
    <p:sldId id="276" r:id="rId14"/>
    <p:sldId id="286" r:id="rId15"/>
    <p:sldId id="287" r:id="rId16"/>
    <p:sldId id="288" r:id="rId17"/>
    <p:sldId id="353" r:id="rId18"/>
    <p:sldId id="289" r:id="rId19"/>
    <p:sldId id="290" r:id="rId20"/>
    <p:sldId id="291" r:id="rId21"/>
    <p:sldId id="292" r:id="rId22"/>
    <p:sldId id="293" r:id="rId23"/>
    <p:sldId id="294" r:id="rId24"/>
    <p:sldId id="347" r:id="rId25"/>
    <p:sldId id="348" r:id="rId26"/>
    <p:sldId id="349" r:id="rId27"/>
    <p:sldId id="350" r:id="rId28"/>
    <p:sldId id="351" r:id="rId29"/>
    <p:sldId id="304" r:id="rId30"/>
    <p:sldId id="302" r:id="rId31"/>
    <p:sldId id="305" r:id="rId32"/>
    <p:sldId id="306" r:id="rId33"/>
    <p:sldId id="307" r:id="rId34"/>
    <p:sldId id="303" r:id="rId35"/>
    <p:sldId id="308" r:id="rId36"/>
    <p:sldId id="309" r:id="rId37"/>
    <p:sldId id="310" r:id="rId38"/>
    <p:sldId id="312" r:id="rId39"/>
    <p:sldId id="313" r:id="rId40"/>
    <p:sldId id="352" r:id="rId41"/>
    <p:sldId id="296" r:id="rId42"/>
    <p:sldId id="297" r:id="rId43"/>
    <p:sldId id="298" r:id="rId44"/>
    <p:sldId id="299" r:id="rId45"/>
    <p:sldId id="300" r:id="rId46"/>
    <p:sldId id="314" r:id="rId47"/>
    <p:sldId id="315" r:id="rId48"/>
    <p:sldId id="316" r:id="rId49"/>
    <p:sldId id="317" r:id="rId50"/>
    <p:sldId id="319" r:id="rId51"/>
    <p:sldId id="318" r:id="rId52"/>
    <p:sldId id="320" r:id="rId53"/>
    <p:sldId id="321" r:id="rId54"/>
    <p:sldId id="322" r:id="rId55"/>
    <p:sldId id="324" r:id="rId56"/>
    <p:sldId id="323" r:id="rId57"/>
    <p:sldId id="325" r:id="rId58"/>
    <p:sldId id="326" r:id="rId59"/>
    <p:sldId id="354" r:id="rId60"/>
    <p:sldId id="327" r:id="rId61"/>
    <p:sldId id="328" r:id="rId62"/>
    <p:sldId id="330" r:id="rId63"/>
    <p:sldId id="332" r:id="rId64"/>
    <p:sldId id="331" r:id="rId65"/>
    <p:sldId id="329" r:id="rId66"/>
    <p:sldId id="333" r:id="rId67"/>
    <p:sldId id="334" r:id="rId68"/>
    <p:sldId id="335" r:id="rId69"/>
    <p:sldId id="336" r:id="rId70"/>
    <p:sldId id="338" r:id="rId71"/>
    <p:sldId id="339" r:id="rId72"/>
    <p:sldId id="340" r:id="rId73"/>
    <p:sldId id="342" r:id="rId74"/>
    <p:sldId id="341" r:id="rId75"/>
    <p:sldId id="343" r:id="rId76"/>
    <p:sldId id="355" r:id="rId77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36" autoAdjust="0"/>
    <p:restoredTop sz="94660"/>
  </p:normalViewPr>
  <p:slideViewPr>
    <p:cSldViewPr>
      <p:cViewPr varScale="1">
        <p:scale>
          <a:sx n="67" d="100"/>
          <a:sy n="67" d="100"/>
        </p:scale>
        <p:origin x="696" y="44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9E3038-506C-4D05-8917-71F9AA20C79A}" type="datetime1">
              <a:rPr lang="cs-CZ" smtClean="0"/>
              <a:t>17.03.2021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23DBCD-054D-4376-B3B4-A26D8D616196}" type="datetime1">
              <a:rPr lang="cs-CZ" noProof="0" smtClean="0"/>
              <a:t>17.03.2021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093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Vložte mapu své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152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Vložte obrázek některého zeměpisného prvku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792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 ilustrující některé roční období ve vaší zemi.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894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 zvířete nebo rostliny z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140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 znázorňující některý zvyk nebo tradici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3820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fotografii nejvyššího představitele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451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obrázek, který znázorňuje některou část ekonomiky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772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noProof="0">
              <a:solidFill>
                <a:schemeClr val="lt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EB23DE-8DF0-4814-A8E4-50FD429BBF2B}" type="datetime1">
              <a:rPr lang="cs-CZ" noProof="0" smtClean="0"/>
              <a:t>17.03.2021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AE82A7-692D-4C88-A26F-5BB402E4ADAC}" type="datetime1">
              <a:rPr lang="cs-CZ" noProof="0" smtClean="0"/>
              <a:t>17.03.2021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542EDA-C07F-400F-963E-5F2FE29B7145}" type="datetime1">
              <a:rPr lang="cs-CZ" noProof="0" smtClean="0"/>
              <a:t>17.03.2021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FD0298-7729-417A-B2FF-B1FE2390CDBE}" type="datetime1">
              <a:rPr lang="cs-CZ" noProof="0" smtClean="0"/>
              <a:t>17.03.2021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 rtl="0">
              <a:defRPr sz="4400" b="0" cap="all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6C4DF4-6E7E-464E-86D1-0C5C915214F5}" type="datetime1">
              <a:rPr lang="cs-CZ" noProof="0" smtClean="0"/>
              <a:t>17.03.2021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A09EA2-64C7-4B1F-879D-B6383802D431}" type="datetime1">
              <a:rPr lang="cs-CZ" noProof="0" smtClean="0"/>
              <a:t>17.03.2021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4FE8CE-7ED2-4E9C-9F56-43C3EBE47983}" type="datetime1">
              <a:rPr lang="cs-CZ" noProof="0" smtClean="0"/>
              <a:t>17.03.2021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E12F40-D2DB-499A-9933-CEEA7FF98688}" type="datetime1">
              <a:rPr lang="cs-CZ" noProof="0" smtClean="0"/>
              <a:t>17.03.2021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05615B-C49C-42DF-98DC-85109FA4F076}" type="datetime1">
              <a:rPr lang="cs-CZ" noProof="0" smtClean="0"/>
              <a:t>17.03.2021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224A16-3793-4422-BDE1-E5A76BD3B0C7}" type="datetime1">
              <a:rPr lang="cs-CZ" noProof="0" smtClean="0"/>
              <a:t>17.03.2021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218023-C27E-4D91-BAB7-C5139ADAD042}" type="datetime1">
              <a:rPr lang="cs-CZ" noProof="0" smtClean="0"/>
              <a:t>17.03.2021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cs-CZ" sz="2400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C215803-5C68-4C16-9001-11BE2EF7FE3B}" type="datetime1">
              <a:rPr lang="cs-CZ" noProof="0" smtClean="0"/>
              <a:t>17.03.2021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webp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17748" y="1772816"/>
            <a:ext cx="11665295" cy="3048001"/>
          </a:xfrm>
        </p:spPr>
        <p:txBody>
          <a:bodyPr rtlCol="0"/>
          <a:lstStyle/>
          <a:p>
            <a:pPr rtl="0"/>
            <a:r>
              <a:rPr lang="cs-CZ" dirty="0"/>
              <a:t>3. </a:t>
            </a:r>
            <a:r>
              <a:rPr lang="pl-PL" dirty="0"/>
              <a:t>Vzestup obchodu za dynastie Chan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A36AE9-02F6-4543-979C-63061E8834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Říše podél Hedvábné stezky| Dějiny starověku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81844" y="340060"/>
            <a:ext cx="9753600" cy="691480"/>
          </a:xfrm>
        </p:spPr>
        <p:txBody>
          <a:bodyPr rtlCol="0">
            <a:normAutofit/>
          </a:bodyPr>
          <a:lstStyle/>
          <a:p>
            <a:pPr algn="ctr" rtl="0"/>
            <a:r>
              <a:rPr lang="cs-CZ" dirty="0"/>
              <a:t>Říše </a:t>
            </a:r>
            <a:r>
              <a:rPr lang="cs-CZ" dirty="0" err="1"/>
              <a:t>chan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1089263" y="1031540"/>
            <a:ext cx="10117718" cy="4768552"/>
          </a:xfrm>
        </p:spPr>
        <p:txBody>
          <a:bodyPr rtlCol="0">
            <a:normAutofit/>
          </a:bodyPr>
          <a:lstStyle/>
          <a:p>
            <a:pPr rtl="0"/>
            <a:endParaRPr lang="cs-CZ" dirty="0"/>
          </a:p>
          <a:p>
            <a:pPr rtl="0"/>
            <a:r>
              <a:rPr lang="cs-CZ" dirty="0"/>
              <a:t>oživení učení a vzdělávacích systémů založených na konfuciánském základu</a:t>
            </a:r>
          </a:p>
          <a:p>
            <a:pPr rtl="0"/>
            <a:r>
              <a:rPr lang="cs-CZ" dirty="0"/>
              <a:t>rozšíření obchodu a impéria na sever</a:t>
            </a:r>
          </a:p>
          <a:p>
            <a:pPr rtl="0"/>
            <a:r>
              <a:rPr lang="cs-CZ" dirty="0"/>
              <a:t>byla přijata různá hospodářská opatření, která rozšířila státní kontrolu</a:t>
            </a:r>
          </a:p>
          <a:p>
            <a:pPr rtl="0"/>
            <a:r>
              <a:rPr lang="cs-CZ" dirty="0"/>
              <a:t>státní monopol na výrobu železa a hedvábí</a:t>
            </a:r>
          </a:p>
          <a:p>
            <a:pPr rtl="0"/>
            <a:r>
              <a:rPr lang="cs-CZ" dirty="0"/>
              <a:t>ve východním </a:t>
            </a:r>
            <a:r>
              <a:rPr lang="cs-CZ" dirty="0" err="1"/>
              <a:t>Chanu</a:t>
            </a:r>
            <a:r>
              <a:rPr lang="cs-CZ" dirty="0"/>
              <a:t> se vyráběla forma papíru z vařených zbytků tkanin, kůry, řepky a konopí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 rtlCol="0">
            <a:normAutofit/>
          </a:bodyPr>
          <a:lstStyle/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019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8CE770-63FB-411A-9884-0CCE7FAE6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Kniha pěti klasik</a:t>
            </a:r>
          </a:p>
        </p:txBody>
      </p:sp>
      <p:pic>
        <p:nvPicPr>
          <p:cNvPr id="12" name="Zástupný obsah 11" descr="Obsah obrázku text&#10;&#10;Popis byl vytvořen automaticky">
            <a:extLst>
              <a:ext uri="{FF2B5EF4-FFF2-40B4-BE49-F238E27FC236}">
                <a16:creationId xmlns:a16="http://schemas.microsoft.com/office/drawing/2014/main" id="{2E34F564-B45F-44AB-A31E-333DF81202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45250" y="1828800"/>
            <a:ext cx="4343400" cy="4343400"/>
          </a:xfrm>
        </p:spPr>
      </p:pic>
      <p:pic>
        <p:nvPicPr>
          <p:cNvPr id="10" name="Zástupný obsah 9" descr="Obsah obrázku text&#10;&#10;Popis byl vytvořen automaticky">
            <a:extLst>
              <a:ext uri="{FF2B5EF4-FFF2-40B4-BE49-F238E27FC236}">
                <a16:creationId xmlns:a16="http://schemas.microsoft.com/office/drawing/2014/main" id="{9ECAFB76-381D-4BA6-9FF4-593A615789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55704" y="2420888"/>
            <a:ext cx="4181026" cy="2997717"/>
          </a:xfrm>
        </p:spPr>
      </p:pic>
    </p:spTree>
    <p:extLst>
      <p:ext uri="{BB962C8B-B14F-4D97-AF65-F5344CB8AC3E}">
        <p14:creationId xmlns:p14="http://schemas.microsoft.com/office/powerpoint/2010/main" val="21494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88705ED4-4975-4498-8A62-5B2F6DCC59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45940" y="825829"/>
            <a:ext cx="8909249" cy="5206342"/>
          </a:xfrm>
        </p:spPr>
      </p:pic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0FB76CF9-555F-415E-9907-14A8B674E7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042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11999068" cy="1325562"/>
          </a:xfrm>
        </p:spPr>
        <p:txBody>
          <a:bodyPr rtlCol="0"/>
          <a:lstStyle/>
          <a:p>
            <a:pPr rtl="0"/>
            <a:r>
              <a:rPr lang="cs-CZ" dirty="0"/>
              <a:t>Archeologické nálezy za dynastie </a:t>
            </a:r>
            <a:r>
              <a:rPr lang="cs-CZ" dirty="0" err="1"/>
              <a:t>chan</a:t>
            </a:r>
            <a:endParaRPr lang="cs-CZ" dirty="0"/>
          </a:p>
        </p:txBody>
      </p:sp>
      <p:pic>
        <p:nvPicPr>
          <p:cNvPr id="5" name="Zástupný obsah 4" descr="Obsah obrázku kámen, zeď, cihla, směr&#10;&#10;Popis byl vytvořen automaticky">
            <a:extLst>
              <a:ext uri="{FF2B5EF4-FFF2-40B4-BE49-F238E27FC236}">
                <a16:creationId xmlns:a16="http://schemas.microsoft.com/office/drawing/2014/main" id="{708BA984-449D-4846-8304-86764E1734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7748" y="2060848"/>
            <a:ext cx="5111108" cy="3833331"/>
          </a:xfr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90041CB-8686-415E-BE09-DC63D03FC3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662364" y="1916832"/>
            <a:ext cx="5885645" cy="4031667"/>
          </a:xfrm>
        </p:spPr>
      </p:pic>
    </p:spTree>
    <p:extLst>
      <p:ext uri="{BB962C8B-B14F-4D97-AF65-F5344CB8AC3E}">
        <p14:creationId xmlns:p14="http://schemas.microsoft.com/office/powerpoint/2010/main" val="32989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E56403-662A-4F0E-9EB9-97CC3DC0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Liu</a:t>
            </a:r>
            <a:r>
              <a:rPr lang="cs-CZ" dirty="0"/>
              <a:t> </a:t>
            </a:r>
            <a:r>
              <a:rPr lang="cs-CZ" dirty="0" err="1"/>
              <a:t>Sheng</a:t>
            </a:r>
            <a:endParaRPr lang="cs-CZ" dirty="0"/>
          </a:p>
        </p:txBody>
      </p:sp>
      <p:pic>
        <p:nvPicPr>
          <p:cNvPr id="6" name="Zástupný obsah 5" descr="Obsah obrázku text, interiér, nábytek&#10;&#10;Popis byl vytvořen automaticky">
            <a:extLst>
              <a:ext uri="{FF2B5EF4-FFF2-40B4-BE49-F238E27FC236}">
                <a16:creationId xmlns:a16="http://schemas.microsoft.com/office/drawing/2014/main" id="{C279E156-7A99-4719-A08D-5B71D3B56E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5860" y="2276872"/>
            <a:ext cx="4074914" cy="3056186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9671705E-1A24-4E4D-BC4C-BC62F9FFE9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78388" y="2060848"/>
            <a:ext cx="5862191" cy="3768551"/>
          </a:xfrm>
        </p:spPr>
      </p:pic>
    </p:spTree>
    <p:extLst>
      <p:ext uri="{BB962C8B-B14F-4D97-AF65-F5344CB8AC3E}">
        <p14:creationId xmlns:p14="http://schemas.microsoft.com/office/powerpoint/2010/main" val="195280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C15003-DC09-41EC-82AD-017A1B62A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C6E6F234-676C-472D-BB95-7C58E108CB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82244" y="2794154"/>
            <a:ext cx="7729445" cy="3364582"/>
          </a:xfrm>
        </p:spPr>
      </p:pic>
      <p:pic>
        <p:nvPicPr>
          <p:cNvPr id="10" name="Zástupný obsah 9" descr="Obsah obrázku země, exteriér, budova, staré&#10;&#10;Popis byl vytvořen automaticky">
            <a:extLst>
              <a:ext uri="{FF2B5EF4-FFF2-40B4-BE49-F238E27FC236}">
                <a16:creationId xmlns:a16="http://schemas.microsoft.com/office/drawing/2014/main" id="{1534CB23-CBF6-46F8-8149-C32EAE482B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81844" y="1157726"/>
            <a:ext cx="3908921" cy="5014474"/>
          </a:xfrm>
        </p:spPr>
      </p:pic>
    </p:spTree>
    <p:extLst>
      <p:ext uri="{BB962C8B-B14F-4D97-AF65-F5344CB8AC3E}">
        <p14:creationId xmlns:p14="http://schemas.microsoft.com/office/powerpoint/2010/main" val="332787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E664A9-5BD8-4DA6-BC28-DC64BCEF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Hrobka lady </a:t>
            </a:r>
            <a:r>
              <a:rPr lang="cs-CZ" dirty="0" err="1"/>
              <a:t>dai</a:t>
            </a:r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E0A56818-BFFD-4EB2-8D1D-F6341CC211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03696" y="1684628"/>
            <a:ext cx="8245300" cy="491969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54C38C-692F-4FF4-9E25-BA73D5F447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456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284D81-1232-4F0C-9918-3258F8BB8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1685B9F-1637-43A3-8863-DF00591317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7788" y="1851605"/>
            <a:ext cx="4708525" cy="3154790"/>
          </a:xfrm>
        </p:spPr>
      </p:pic>
      <p:pic>
        <p:nvPicPr>
          <p:cNvPr id="8" name="Zástupný obsah 7" descr="Obsah obrázku text, tkanina&#10;&#10;Popis byl vytvořen automaticky">
            <a:extLst>
              <a:ext uri="{FF2B5EF4-FFF2-40B4-BE49-F238E27FC236}">
                <a16:creationId xmlns:a16="http://schemas.microsoft.com/office/drawing/2014/main" id="{6133DAB9-540A-4F18-848D-4C03F1C7E0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34612" y="741784"/>
            <a:ext cx="2599502" cy="5841578"/>
          </a:xfr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919810DF-B95E-469C-B3D5-DBE63E657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114" y="741784"/>
            <a:ext cx="2779373" cy="58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1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38CC93-B8E8-4706-A095-E902ECC51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pár, pózování&#10;&#10;Popis byl vytvořen automaticky">
            <a:extLst>
              <a:ext uri="{FF2B5EF4-FFF2-40B4-BE49-F238E27FC236}">
                <a16:creationId xmlns:a16="http://schemas.microsoft.com/office/drawing/2014/main" id="{FCB09A1A-FF8F-44B2-95ED-B9DFC0FF5A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1924" y="1658252"/>
            <a:ext cx="8899229" cy="451394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96D535F-4DD7-419C-BEC9-0CB219619F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14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text, budova, stavební materiál&#10;&#10;Popis byl vytvořen automaticky">
            <a:extLst>
              <a:ext uri="{FF2B5EF4-FFF2-40B4-BE49-F238E27FC236}">
                <a16:creationId xmlns:a16="http://schemas.microsoft.com/office/drawing/2014/main" id="{39583721-BBE3-4B6B-AD77-798BC128B7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3630" y="1484784"/>
            <a:ext cx="10621564" cy="4154578"/>
          </a:xfrm>
        </p:spPr>
      </p:pic>
    </p:spTree>
    <p:extLst>
      <p:ext uri="{BB962C8B-B14F-4D97-AF65-F5344CB8AC3E}">
        <p14:creationId xmlns:p14="http://schemas.microsoft.com/office/powerpoint/2010/main" val="21958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chemeClr val="bg1"/>
            </a:gs>
            <a:gs pos="42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65820" y="692696"/>
            <a:ext cx="10205394" cy="5976664"/>
          </a:xfrm>
        </p:spPr>
        <p:txBody>
          <a:bodyPr rtlCol="0">
            <a:normAutofit/>
          </a:bodyPr>
          <a:lstStyle/>
          <a:p>
            <a:pPr rtl="0"/>
            <a:endParaRPr lang="cs-CZ" dirty="0"/>
          </a:p>
          <a:p>
            <a:pPr rtl="0"/>
            <a:r>
              <a:rPr lang="cs-CZ" dirty="0"/>
              <a:t>Dynastie </a:t>
            </a:r>
            <a:r>
              <a:rPr lang="cs-CZ" dirty="0" err="1"/>
              <a:t>Chanů</a:t>
            </a:r>
            <a:r>
              <a:rPr lang="cs-CZ" dirty="0"/>
              <a:t> lze rozdělit do tří období: </a:t>
            </a:r>
          </a:p>
          <a:p>
            <a:pPr rtl="0"/>
            <a:r>
              <a:rPr lang="cs-CZ" dirty="0"/>
              <a:t>Západní </a:t>
            </a:r>
            <a:r>
              <a:rPr lang="cs-CZ" dirty="0" err="1"/>
              <a:t>Chan</a:t>
            </a:r>
            <a:r>
              <a:rPr lang="cs-CZ" dirty="0"/>
              <a:t> (206 př. n. l. – 9 př. n. l.)</a:t>
            </a:r>
          </a:p>
          <a:p>
            <a:pPr rtl="0"/>
            <a:r>
              <a:rPr lang="cs-CZ" dirty="0"/>
              <a:t>Dynastie Sin (9-23 n. l.) </a:t>
            </a:r>
          </a:p>
          <a:p>
            <a:pPr rtl="0"/>
            <a:r>
              <a:rPr lang="cs-CZ" dirty="0"/>
              <a:t>Východní </a:t>
            </a:r>
            <a:r>
              <a:rPr lang="cs-CZ" dirty="0" err="1"/>
              <a:t>Chan</a:t>
            </a:r>
            <a:r>
              <a:rPr lang="cs-CZ" dirty="0"/>
              <a:t> (25-220 n. l.)</a:t>
            </a:r>
          </a:p>
          <a:p>
            <a:pPr rtl="0"/>
            <a:endParaRPr lang="cs-CZ" dirty="0"/>
          </a:p>
          <a:p>
            <a:pPr rtl="0"/>
            <a:r>
              <a:rPr lang="cs-CZ" dirty="0"/>
              <a:t> Říše </a:t>
            </a:r>
            <a:r>
              <a:rPr lang="cs-CZ" dirty="0" err="1"/>
              <a:t>Chan</a:t>
            </a:r>
            <a:r>
              <a:rPr lang="cs-CZ" dirty="0"/>
              <a:t> se velikostí i počtem obyvatel velmi podobala říši římské</a:t>
            </a:r>
          </a:p>
          <a:p>
            <a:pPr rtl="0"/>
            <a:r>
              <a:rPr lang="cs-CZ" dirty="0"/>
              <a:t>Expanze </a:t>
            </a:r>
            <a:r>
              <a:rPr lang="cs-CZ" dirty="0" err="1"/>
              <a:t>Chanů</a:t>
            </a:r>
            <a:r>
              <a:rPr lang="cs-CZ" dirty="0"/>
              <a:t> do západních oblastí vyplynula přímo z válek vedených proti </a:t>
            </a:r>
            <a:r>
              <a:rPr lang="cs-CZ" dirty="0" err="1"/>
              <a:t>Siungnu</a:t>
            </a:r>
            <a:r>
              <a:rPr lang="cs-CZ" dirty="0"/>
              <a:t>, vojenská ochrana těchto vzdálených území byla finančně náročná.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AE5BCBA-CBC0-4B9E-AA62-B7BD01FC772F}"/>
              </a:ext>
            </a:extLst>
          </p:cNvPr>
          <p:cNvSpPr txBox="1"/>
          <p:nvPr/>
        </p:nvSpPr>
        <p:spPr>
          <a:xfrm>
            <a:off x="2277988" y="338753"/>
            <a:ext cx="6385744" cy="70788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0" lang="cs-CZ" sz="4000" b="0" i="0" u="none" strike="noStrike" kern="1200" cap="all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období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695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B0C6CF-F68A-4569-A5DE-D63A6AC5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malování, tkanina&#10;&#10;Popis byl vytvořen automaticky">
            <a:extLst>
              <a:ext uri="{FF2B5EF4-FFF2-40B4-BE49-F238E27FC236}">
                <a16:creationId xmlns:a16="http://schemas.microsoft.com/office/drawing/2014/main" id="{6D49D514-7C1B-4A3A-A31A-34697DB048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9796" y="1124744"/>
            <a:ext cx="11230138" cy="420007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240272E-173E-4083-9F75-144DBA5107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08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1F1B5F-A0EB-4618-9159-865CA90F8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0F15D3-C225-4434-BF10-4177E7A48C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exteriér, tráva, obloha, příroda&#10;&#10;Popis byl vytvořen automaticky">
            <a:extLst>
              <a:ext uri="{FF2B5EF4-FFF2-40B4-BE49-F238E27FC236}">
                <a16:creationId xmlns:a16="http://schemas.microsoft.com/office/drawing/2014/main" id="{E24A625F-F6E7-4ECA-991A-5B58AD1EDB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82044" y="126108"/>
            <a:ext cx="5414412" cy="6697612"/>
          </a:xfrm>
        </p:spPr>
      </p:pic>
    </p:spTree>
    <p:extLst>
      <p:ext uri="{BB962C8B-B14F-4D97-AF65-F5344CB8AC3E}">
        <p14:creationId xmlns:p14="http://schemas.microsoft.com/office/powerpoint/2010/main" val="290756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8C8A9C-C4F5-42F1-BAAB-D016CCD46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cihla, kámen&#10;&#10;Popis byl vytvořen automaticky">
            <a:extLst>
              <a:ext uri="{FF2B5EF4-FFF2-40B4-BE49-F238E27FC236}">
                <a16:creationId xmlns:a16="http://schemas.microsoft.com/office/drawing/2014/main" id="{542E60FA-B7B9-4DCF-BD6F-020965A805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7611" y="1122522"/>
            <a:ext cx="3463652" cy="4612955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E8A953E5-009B-408E-9EA4-9B69DC62F2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58308" y="2559529"/>
            <a:ext cx="6047914" cy="3175948"/>
          </a:xfrm>
        </p:spPr>
      </p:pic>
    </p:spTree>
    <p:extLst>
      <p:ext uri="{BB962C8B-B14F-4D97-AF65-F5344CB8AC3E}">
        <p14:creationId xmlns:p14="http://schemas.microsoft.com/office/powerpoint/2010/main" val="127973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D23D7C-D02B-49D8-8517-7FA1AE026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staré, kámen, skála&#10;&#10;Popis byl vytvořen automaticky">
            <a:extLst>
              <a:ext uri="{FF2B5EF4-FFF2-40B4-BE49-F238E27FC236}">
                <a16:creationId xmlns:a16="http://schemas.microsoft.com/office/drawing/2014/main" id="{B9DB2E8E-7537-40B6-B281-5C738B5366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9796" y="2276872"/>
            <a:ext cx="4708525" cy="3126754"/>
          </a:xfrm>
        </p:spPr>
      </p:pic>
      <p:pic>
        <p:nvPicPr>
          <p:cNvPr id="8" name="Zástupný obsah 7" descr="Obsah obrázku budova, kámen&#10;&#10;Popis byl vytvořen automaticky">
            <a:extLst>
              <a:ext uri="{FF2B5EF4-FFF2-40B4-BE49-F238E27FC236}">
                <a16:creationId xmlns:a16="http://schemas.microsoft.com/office/drawing/2014/main" id="{15422CCB-660C-460B-894F-EAAC67DB51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22404" y="2373201"/>
            <a:ext cx="4708525" cy="2934095"/>
          </a:xfrm>
        </p:spPr>
      </p:pic>
    </p:spTree>
    <p:extLst>
      <p:ext uri="{BB962C8B-B14F-4D97-AF65-F5344CB8AC3E}">
        <p14:creationId xmlns:p14="http://schemas.microsoft.com/office/powerpoint/2010/main" val="353641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04464A-4697-43F5-BD68-D84E30368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FA8AF10-81D2-4627-80EE-6CB00EDA40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obsah 13" descr="Obsah obrázku interiér, linkovaný&#10;&#10;Popis byl vytvořen automaticky">
            <a:extLst>
              <a:ext uri="{FF2B5EF4-FFF2-40B4-BE49-F238E27FC236}">
                <a16:creationId xmlns:a16="http://schemas.microsoft.com/office/drawing/2014/main" id="{126BBFE7-DE8F-4E9D-A8D4-3432201C93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1884" y="304861"/>
            <a:ext cx="10045500" cy="6692813"/>
          </a:xfrm>
        </p:spPr>
      </p:pic>
    </p:spTree>
    <p:extLst>
      <p:ext uri="{BB962C8B-B14F-4D97-AF65-F5344CB8AC3E}">
        <p14:creationId xmlns:p14="http://schemas.microsoft.com/office/powerpoint/2010/main" val="131600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E7A9EB-16F1-4B5C-91CB-2A4DD1564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staré, kámen&#10;&#10;Popis byl vytvořen automaticky">
            <a:extLst>
              <a:ext uri="{FF2B5EF4-FFF2-40B4-BE49-F238E27FC236}">
                <a16:creationId xmlns:a16="http://schemas.microsoft.com/office/drawing/2014/main" id="{9203F98E-31DD-4DD3-A130-7742105D25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43685" y="116632"/>
            <a:ext cx="10837588" cy="722505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4176B44-FD20-42F4-BFF1-101997EA7AD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98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81652-3E20-4BBE-A4D5-40B0BD0B2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staré, oblečený, pózování&#10;&#10;Popis byl vytvořen automaticky">
            <a:extLst>
              <a:ext uri="{FF2B5EF4-FFF2-40B4-BE49-F238E27FC236}">
                <a16:creationId xmlns:a16="http://schemas.microsoft.com/office/drawing/2014/main" id="{03644326-76A0-46EE-9BE5-C46AF31EFB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9796" y="649184"/>
            <a:ext cx="10916121" cy="724898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FB9F3A-8BFF-469F-BAEF-31EE28F2F7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29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A72816-5318-4C81-AFAD-76FEB77C8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keramické nádobí, sklenice, porcelán&#10;&#10;Popis byl vytvořen automaticky">
            <a:extLst>
              <a:ext uri="{FF2B5EF4-FFF2-40B4-BE49-F238E27FC236}">
                <a16:creationId xmlns:a16="http://schemas.microsoft.com/office/drawing/2014/main" id="{6DDFF0EF-936F-4313-96EF-0E5C163D80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37773" y="-99392"/>
            <a:ext cx="6113278" cy="801741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49576AE-344E-41A3-8E2F-D803059D9D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618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21B4A1-F15E-4A80-96CC-05211D3B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staré, kontejner, box&#10;&#10;Popis byl vytvořen automaticky">
            <a:extLst>
              <a:ext uri="{FF2B5EF4-FFF2-40B4-BE49-F238E27FC236}">
                <a16:creationId xmlns:a16="http://schemas.microsoft.com/office/drawing/2014/main" id="{1D6438F7-4BAE-4C15-B545-F8F7711331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47003" y="116632"/>
            <a:ext cx="5494818" cy="821415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CD5BFD9-93AB-4053-9A28-7B2DCFE77D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128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19F8AD-D59B-4C4C-9952-C650AE5FE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04" y="218721"/>
            <a:ext cx="9753600" cy="864443"/>
          </a:xfrm>
        </p:spPr>
        <p:txBody>
          <a:bodyPr/>
          <a:lstStyle/>
          <a:p>
            <a:pPr algn="ctr"/>
            <a:r>
              <a:rPr lang="cs-CZ" dirty="0"/>
              <a:t>obchod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1E445E-775A-4192-9B3F-2AE368648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748" y="1266439"/>
            <a:ext cx="7344816" cy="5733256"/>
          </a:xfrm>
        </p:spPr>
        <p:txBody>
          <a:bodyPr>
            <a:normAutofit/>
          </a:bodyPr>
          <a:lstStyle/>
          <a:p>
            <a:r>
              <a:rPr lang="cs-CZ" dirty="0"/>
              <a:t>Obchodníci byli bohatí díky prosperujícímu obchodu</a:t>
            </a:r>
          </a:p>
          <a:p>
            <a:r>
              <a:rPr lang="cs-CZ" dirty="0"/>
              <a:t>Ve společnosti je však nikdo nerespektoval</a:t>
            </a:r>
          </a:p>
          <a:p>
            <a:r>
              <a:rPr lang="cs-CZ" dirty="0"/>
              <a:t>Podle zákona obchodníci nemohli </a:t>
            </a:r>
            <a:r>
              <a:rPr lang="cs-CZ" dirty="0" err="1"/>
              <a:t>nosti</a:t>
            </a:r>
            <a:r>
              <a:rPr lang="cs-CZ" dirty="0"/>
              <a:t> hedvábí a jezdit kočárem</a:t>
            </a:r>
          </a:p>
          <a:p>
            <a:r>
              <a:rPr lang="cs-CZ" dirty="0"/>
              <a:t>Nemohli se také zúčastnit zkoušky, aby se z nich stali úředníci</a:t>
            </a:r>
          </a:p>
          <a:p>
            <a:r>
              <a:rPr lang="cs-CZ" dirty="0"/>
              <a:t>Platili dvojí daně</a:t>
            </a:r>
          </a:p>
          <a:p>
            <a:r>
              <a:rPr lang="cs-CZ" dirty="0"/>
              <a:t>Rozvoj Konfucianismu</a:t>
            </a:r>
          </a:p>
          <a:p>
            <a:r>
              <a:rPr lang="cs-CZ" dirty="0"/>
              <a:t>Buddhismus: </a:t>
            </a:r>
            <a:r>
              <a:rPr lang="cs-CZ" dirty="0" err="1"/>
              <a:t>Mahajána</a:t>
            </a:r>
            <a:endParaRPr lang="cs-CZ" dirty="0"/>
          </a:p>
          <a:p>
            <a:r>
              <a:rPr lang="cs-CZ" dirty="0"/>
              <a:t>Taoismus</a:t>
            </a:r>
          </a:p>
        </p:txBody>
      </p:sp>
      <p:pic>
        <p:nvPicPr>
          <p:cNvPr id="6" name="Zástupný obsah 5" descr="Obsah obrázku text, tkanina&#10;&#10;Popis byl vytvořen automaticky">
            <a:extLst>
              <a:ext uri="{FF2B5EF4-FFF2-40B4-BE49-F238E27FC236}">
                <a16:creationId xmlns:a16="http://schemas.microsoft.com/office/drawing/2014/main" id="{EE7B67FE-F2D8-40FB-872A-D3E02021C8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2382" y="3618476"/>
            <a:ext cx="4509443" cy="3204078"/>
          </a:xfrm>
        </p:spPr>
      </p:pic>
      <p:pic>
        <p:nvPicPr>
          <p:cNvPr id="8" name="Obrázek 7" descr="Obsah obrázku text, tkanina&#10;&#10;Popis byl vytvořen automaticky">
            <a:extLst>
              <a:ext uri="{FF2B5EF4-FFF2-40B4-BE49-F238E27FC236}">
                <a16:creationId xmlns:a16="http://schemas.microsoft.com/office/drawing/2014/main" id="{4310BE99-7807-4D69-B3D3-448E7FE52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508" y="35446"/>
            <a:ext cx="48768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233278" y="404664"/>
            <a:ext cx="9753600" cy="835496"/>
          </a:xfrm>
        </p:spPr>
        <p:txBody>
          <a:bodyPr rtlCol="0"/>
          <a:lstStyle/>
          <a:p>
            <a:pPr algn="ctr" rtl="0"/>
            <a:r>
              <a:rPr lang="cs-CZ" dirty="0"/>
              <a:t>Příznivé podmínky pro obchod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10189726" cy="4343400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Obchodní aktivity podél Hedvábné stezky během dynastie </a:t>
            </a:r>
            <a:r>
              <a:rPr lang="cs-CZ" dirty="0" err="1"/>
              <a:t>Chan</a:t>
            </a:r>
            <a:r>
              <a:rPr lang="cs-CZ" dirty="0"/>
              <a:t> nebyly nepřetržité, protože je silně ovlivnily politické události v říši </a:t>
            </a:r>
            <a:r>
              <a:rPr lang="cs-CZ" dirty="0" err="1"/>
              <a:t>Chan</a:t>
            </a:r>
            <a:r>
              <a:rPr lang="cs-CZ" dirty="0"/>
              <a:t> i ve Střední Asii.</a:t>
            </a:r>
          </a:p>
          <a:p>
            <a:pPr rtl="0"/>
            <a:r>
              <a:rPr lang="cs-CZ" dirty="0"/>
              <a:t>Obzvláště příznivá byla doba od roku 90 do  roku 130, kdy velké říše měly značný vliv nad celou obchodní sítí: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err="1"/>
              <a:t>Chanská</a:t>
            </a:r>
            <a:r>
              <a:rPr lang="cs-CZ" dirty="0"/>
              <a:t> říše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cs-CZ" dirty="0" err="1"/>
              <a:t>Kušánská</a:t>
            </a:r>
            <a:r>
              <a:rPr lang="cs-CZ" dirty="0"/>
              <a:t> říše (která se rozšířila z Afghánistánu do Sin-</a:t>
            </a:r>
            <a:r>
              <a:rPr lang="cs-CZ" dirty="0" err="1"/>
              <a:t>ťiangu</a:t>
            </a:r>
            <a:r>
              <a:rPr lang="cs-CZ" dirty="0"/>
              <a:t>)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cs-CZ" dirty="0" err="1"/>
              <a:t>Parthská</a:t>
            </a:r>
            <a:r>
              <a:rPr lang="cs-CZ" dirty="0"/>
              <a:t> říše (Írán) 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cs-CZ" dirty="0"/>
              <a:t> Římská říše </a:t>
            </a:r>
          </a:p>
        </p:txBody>
      </p:sp>
    </p:spTree>
    <p:extLst>
      <p:ext uri="{BB962C8B-B14F-4D97-AF65-F5344CB8AC3E}">
        <p14:creationId xmlns:p14="http://schemas.microsoft.com/office/powerpoint/2010/main" val="11922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D56C69-1728-45D5-A38F-170C00B03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48" y="228600"/>
            <a:ext cx="9753600" cy="914400"/>
          </a:xfrm>
        </p:spPr>
        <p:txBody>
          <a:bodyPr/>
          <a:lstStyle/>
          <a:p>
            <a:pPr algn="ctr"/>
            <a:r>
              <a:rPr lang="cs-CZ" dirty="0" err="1"/>
              <a:t>Mahájána</a:t>
            </a:r>
            <a:endParaRPr lang="cs-CZ" dirty="0"/>
          </a:p>
        </p:txBody>
      </p:sp>
      <p:pic>
        <p:nvPicPr>
          <p:cNvPr id="6" name="Zástupný obsah 5" descr="Obsah obrázku interiér&#10;&#10;Popis byl vytvořen automaticky">
            <a:extLst>
              <a:ext uri="{FF2B5EF4-FFF2-40B4-BE49-F238E27FC236}">
                <a16:creationId xmlns:a16="http://schemas.microsoft.com/office/drawing/2014/main" id="{E09A74B5-4CD8-492E-AB60-8D5EA41EFA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33972" y="1484784"/>
            <a:ext cx="7237188" cy="482108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8EBB5F1-C84E-48F3-BD8C-870F603976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06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44F611-0B93-4690-B63E-15E4F502B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8276" y="188640"/>
            <a:ext cx="12673408" cy="151216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Západní dynastie </a:t>
            </a:r>
            <a:r>
              <a:rPr lang="cs-CZ" dirty="0" err="1"/>
              <a:t>Chan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(206 př. n. l. – 9 n. l.)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D9B2A4-9CA2-4701-82D4-303AC51A6F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3852" y="2233464"/>
            <a:ext cx="8389526" cy="4624536"/>
          </a:xfrm>
        </p:spPr>
        <p:txBody>
          <a:bodyPr/>
          <a:lstStyle/>
          <a:p>
            <a:r>
              <a:rPr lang="cs-CZ" dirty="0"/>
              <a:t>velmi úspěšné období, jak  politicky tak i ekonomicky</a:t>
            </a:r>
          </a:p>
          <a:p>
            <a:r>
              <a:rPr lang="cs-CZ" dirty="0"/>
              <a:t>stabilizace impéria </a:t>
            </a:r>
          </a:p>
          <a:p>
            <a:r>
              <a:rPr lang="cs-CZ" dirty="0"/>
              <a:t>rozšíření území</a:t>
            </a:r>
          </a:p>
          <a:p>
            <a:r>
              <a:rPr lang="cs-CZ" dirty="0"/>
              <a:t>Zvýšení obchod</a:t>
            </a:r>
          </a:p>
          <a:p>
            <a:r>
              <a:rPr lang="cs-CZ" dirty="0"/>
              <a:t>Založení tradice dynastické vlády vedené konfuciánskými učenci. </a:t>
            </a:r>
          </a:p>
        </p:txBody>
      </p:sp>
    </p:spTree>
    <p:extLst>
      <p:ext uri="{BB962C8B-B14F-4D97-AF65-F5344CB8AC3E}">
        <p14:creationId xmlns:p14="http://schemas.microsoft.com/office/powerpoint/2010/main" val="20429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293370-1A78-428C-A0C0-9852D6CB7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188640"/>
            <a:ext cx="9753600" cy="835496"/>
          </a:xfrm>
        </p:spPr>
        <p:txBody>
          <a:bodyPr/>
          <a:lstStyle/>
          <a:p>
            <a:pPr algn="ctr"/>
            <a:r>
              <a:rPr lang="cs-CZ" dirty="0" err="1"/>
              <a:t>Kao-cu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6D836D-8353-4E69-B243-B5FB30363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804" y="1828800"/>
            <a:ext cx="5320209" cy="4768552"/>
          </a:xfrm>
        </p:spPr>
        <p:txBody>
          <a:bodyPr/>
          <a:lstStyle/>
          <a:p>
            <a:r>
              <a:rPr lang="pl-PL" dirty="0"/>
              <a:t>se narodil jako Liu Bang z rolnické rodiny</a:t>
            </a:r>
          </a:p>
          <a:p>
            <a:r>
              <a:rPr lang="cs-CZ" dirty="0"/>
              <a:t>Byl nižším úředníkem </a:t>
            </a:r>
            <a:r>
              <a:rPr lang="cs-CZ" dirty="0" err="1"/>
              <a:t>čchinské</a:t>
            </a:r>
            <a:r>
              <a:rPr lang="cs-CZ" dirty="0"/>
              <a:t> armády</a:t>
            </a:r>
          </a:p>
          <a:p>
            <a:r>
              <a:rPr lang="cs-CZ" dirty="0"/>
              <a:t>Utekl před možným trestem</a:t>
            </a:r>
          </a:p>
          <a:p>
            <a:r>
              <a:rPr lang="cs-CZ" dirty="0"/>
              <a:t>Dl dohromady armádu a jako vůdce porazil své hlavní soupeře ve válce a stal se císařem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B28603A0-E931-4399-9573-EFB71EE21A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6460" y="2420888"/>
            <a:ext cx="4579740" cy="2385588"/>
          </a:xfrm>
        </p:spPr>
      </p:pic>
    </p:spTree>
    <p:extLst>
      <p:ext uri="{BB962C8B-B14F-4D97-AF65-F5344CB8AC3E}">
        <p14:creationId xmlns:p14="http://schemas.microsoft.com/office/powerpoint/2010/main" val="102488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8FA09E-85DF-4F18-ABA8-F9403995D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96" y="116632"/>
            <a:ext cx="9753600" cy="835496"/>
          </a:xfrm>
        </p:spPr>
        <p:txBody>
          <a:bodyPr>
            <a:normAutofit/>
          </a:bodyPr>
          <a:lstStyle/>
          <a:p>
            <a:pPr algn="ctr"/>
            <a:r>
              <a:rPr lang="cs-CZ" dirty="0" err="1"/>
              <a:t>Wu</a:t>
            </a:r>
            <a:r>
              <a:rPr lang="cs-CZ" dirty="0"/>
              <a:t>-ti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AE55B5-F50B-4369-9778-F748524CC8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sedmý císař </a:t>
            </a:r>
          </a:p>
          <a:p>
            <a:r>
              <a:rPr lang="cs-CZ" dirty="0"/>
              <a:t>Nejslavnější</a:t>
            </a:r>
          </a:p>
          <a:p>
            <a:r>
              <a:rPr lang="cs-CZ" dirty="0"/>
              <a:t>Vrchol Západní dynastie </a:t>
            </a:r>
            <a:r>
              <a:rPr lang="cs-CZ" dirty="0" err="1"/>
              <a:t>Chan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C5F137C2-65D2-4DB4-A744-18A3924F2C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63077" y="1828800"/>
            <a:ext cx="3307747" cy="4343400"/>
          </a:xfrm>
        </p:spPr>
      </p:pic>
    </p:spTree>
    <p:extLst>
      <p:ext uri="{BB962C8B-B14F-4D97-AF65-F5344CB8AC3E}">
        <p14:creationId xmlns:p14="http://schemas.microsoft.com/office/powerpoint/2010/main" val="186025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533924-C019-4B1B-BEF3-D881B6C0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20" y="230601"/>
            <a:ext cx="9753600" cy="763488"/>
          </a:xfrm>
        </p:spPr>
        <p:txBody>
          <a:bodyPr/>
          <a:lstStyle/>
          <a:p>
            <a:pPr algn="ctr"/>
            <a:r>
              <a:rPr lang="cs-CZ" dirty="0"/>
              <a:t>Rozšiřování moci 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81120134-562A-42FE-A92C-CF82414E6B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45940" y="1098810"/>
            <a:ext cx="7814802" cy="552858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09E5C36-7182-4DDA-A84F-3A7D66E0C2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819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81983-1609-4C4A-81BE-B85B0DD61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Hedvábná stezka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F693729A-DEF2-4FBA-B22F-ED6EFE9118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71762" y="1794520"/>
            <a:ext cx="8245300" cy="4707234"/>
          </a:xfrm>
        </p:spPr>
      </p:pic>
    </p:spTree>
    <p:extLst>
      <p:ext uri="{BB962C8B-B14F-4D97-AF65-F5344CB8AC3E}">
        <p14:creationId xmlns:p14="http://schemas.microsoft.com/office/powerpoint/2010/main" val="181763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ABEE0-DD22-4687-8C0D-DD6A9F40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B125BD9-4C1A-42B7-9508-B59B35B581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obsah 13" descr="Obsah obrázku mapa&#10;&#10;Popis byl vytvořen automaticky">
            <a:extLst>
              <a:ext uri="{FF2B5EF4-FFF2-40B4-BE49-F238E27FC236}">
                <a16:creationId xmlns:a16="http://schemas.microsoft.com/office/drawing/2014/main" id="{B8A7BA5E-C297-4DB0-9B59-FE71D035C5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6842" y="607389"/>
            <a:ext cx="9037388" cy="5975973"/>
          </a:xfrm>
        </p:spPr>
      </p:pic>
    </p:spTree>
    <p:extLst>
      <p:ext uri="{BB962C8B-B14F-4D97-AF65-F5344CB8AC3E}">
        <p14:creationId xmlns:p14="http://schemas.microsoft.com/office/powerpoint/2010/main" val="83111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D3183F-764A-4610-9404-E14DDB2FD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Dynastie Sin (9-23 n. l.)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E9DF32-19F3-4518-8785-5C9C3B31E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772" y="1828800"/>
            <a:ext cx="5608241" cy="4343400"/>
          </a:xfrm>
        </p:spPr>
        <p:txBody>
          <a:bodyPr/>
          <a:lstStyle/>
          <a:p>
            <a:r>
              <a:rPr lang="cs-CZ" dirty="0" err="1"/>
              <a:t>Wang</a:t>
            </a:r>
            <a:r>
              <a:rPr lang="cs-CZ" dirty="0"/>
              <a:t> Mang (45 př. n. l. – 23 n. l.)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úředník, který tvrdil, že má Nebeský mandát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vládl dynastii Sin ('nová dynastie‘)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Velké společenské změny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23C2AFE4-3525-426A-86FD-8578BBB5F4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2688" y="2335963"/>
            <a:ext cx="4708525" cy="3329074"/>
          </a:xfrm>
        </p:spPr>
      </p:pic>
    </p:spTree>
    <p:extLst>
      <p:ext uri="{BB962C8B-B14F-4D97-AF65-F5344CB8AC3E}">
        <p14:creationId xmlns:p14="http://schemas.microsoft.com/office/powerpoint/2010/main" val="220185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4B7C1B-2458-4609-933B-48D0A9418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Východní dynastie </a:t>
            </a:r>
            <a:r>
              <a:rPr lang="cs-CZ" dirty="0" err="1"/>
              <a:t>Chan</a:t>
            </a:r>
            <a:r>
              <a:rPr lang="cs-CZ" dirty="0"/>
              <a:t> (25-220) </a:t>
            </a:r>
          </a:p>
        </p:txBody>
      </p:sp>
      <p:pic>
        <p:nvPicPr>
          <p:cNvPr id="10" name="Zástupný obsah 9" descr="Obsah obrázku mapa&#10;&#10;Popis byl vytvořen automaticky">
            <a:extLst>
              <a:ext uri="{FF2B5EF4-FFF2-40B4-BE49-F238E27FC236}">
                <a16:creationId xmlns:a16="http://schemas.microsoft.com/office/drawing/2014/main" id="{AD63B887-1B3B-43F3-A43C-D5EAD0E448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86500" y="1600200"/>
            <a:ext cx="3821718" cy="2980940"/>
          </a:xfrm>
        </p:spPr>
      </p:pic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C14C6094-D338-4891-8200-18CDC11492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Guangwu</a:t>
            </a:r>
            <a:endParaRPr lang="cs-CZ" dirty="0"/>
          </a:p>
        </p:txBody>
      </p:sp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ABEC4438-75F2-4C41-A037-81A74A897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587" y="2904740"/>
            <a:ext cx="447675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FA69BB-2648-4B22-B503-9BECFA7C1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Císař </a:t>
            </a:r>
            <a:r>
              <a:rPr lang="cs-CZ" dirty="0" err="1"/>
              <a:t>SiEn</a:t>
            </a:r>
            <a:r>
              <a:rPr lang="cs-CZ" dirty="0"/>
              <a:t>-ti (190-220) 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08587E04-3B97-4A42-843A-EBA3306B1B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8296" y="1664815"/>
            <a:ext cx="3600400" cy="471199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D5D5319-262D-48F2-9DE4-56BC4B72B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6380" y="1828800"/>
            <a:ext cx="5164833" cy="4343400"/>
          </a:xfrm>
        </p:spPr>
        <p:txBody>
          <a:bodyPr/>
          <a:lstStyle/>
          <a:p>
            <a:r>
              <a:rPr lang="cs-CZ" dirty="0"/>
              <a:t>Poslední císař dynastie Han</a:t>
            </a:r>
          </a:p>
          <a:p>
            <a:r>
              <a:rPr lang="cs-CZ" dirty="0"/>
              <a:t>V roce 195 císař Sien-ti hledal útočiště u regionálního vládce jménem </a:t>
            </a:r>
            <a:r>
              <a:rPr lang="cs-CZ" dirty="0" err="1"/>
              <a:t>Cchao</a:t>
            </a:r>
            <a:r>
              <a:rPr lang="cs-CZ" dirty="0"/>
              <a:t> </a:t>
            </a:r>
            <a:r>
              <a:rPr lang="cs-CZ" dirty="0" err="1"/>
              <a:t>Cchao</a:t>
            </a:r>
            <a:r>
              <a:rPr lang="cs-CZ" dirty="0"/>
              <a:t> a ten toho využil.</a:t>
            </a:r>
          </a:p>
        </p:txBody>
      </p:sp>
    </p:spTree>
    <p:extLst>
      <p:ext uri="{BB962C8B-B14F-4D97-AF65-F5344CB8AC3E}">
        <p14:creationId xmlns:p14="http://schemas.microsoft.com/office/powerpoint/2010/main" val="123602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17748" y="226468"/>
            <a:ext cx="9753600" cy="628601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cs-CZ" dirty="0"/>
              <a:t>prameny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sz="half" idx="1"/>
          </p:nvPr>
        </p:nvSpPr>
        <p:spPr>
          <a:xfrm>
            <a:off x="477788" y="1772816"/>
            <a:ext cx="8208911" cy="4602635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Archeologické</a:t>
            </a:r>
          </a:p>
          <a:p>
            <a:pPr rtl="0"/>
            <a:r>
              <a:rPr lang="cs-CZ" u="sng" dirty="0"/>
              <a:t>Písemné: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cs-CZ" dirty="0" err="1"/>
              <a:t>Chan-šu</a:t>
            </a:r>
            <a:r>
              <a:rPr lang="cs-CZ" dirty="0"/>
              <a:t> - oficiální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cs-CZ" dirty="0"/>
              <a:t>Klasika hor a moří – Neoficiální</a:t>
            </a:r>
          </a:p>
        </p:txBody>
      </p: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CE471ACB-545A-4857-B0E2-B8CC63636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556" y="837879"/>
            <a:ext cx="3816424" cy="576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9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410CF2-CDFC-453B-8859-ACD32B5F9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2E0E70BB-10E9-4FFA-9855-1FEAFC8E9B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9754" y="457784"/>
            <a:ext cx="8389316" cy="594243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9E1FBAD-4C72-4B52-90BF-5AF8409F96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008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4230C-4D00-4BF0-9F04-0DA61B1E1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Systém odměňování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0390A1-E35F-4E55-B99E-525F2074F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9737936" cy="5200600"/>
          </a:xfrm>
        </p:spPr>
        <p:txBody>
          <a:bodyPr/>
          <a:lstStyle/>
          <a:p>
            <a:r>
              <a:rPr lang="cs-CZ" dirty="0"/>
              <a:t>He </a:t>
            </a:r>
            <a:r>
              <a:rPr lang="cs-CZ" dirty="0" err="1"/>
              <a:t>qin</a:t>
            </a:r>
            <a:r>
              <a:rPr lang="cs-CZ" dirty="0"/>
              <a:t> (harmonický, být blízko – rodina)</a:t>
            </a:r>
          </a:p>
          <a:p>
            <a:r>
              <a:rPr lang="cs-CZ" dirty="0"/>
              <a:t>byl součástí čínské zahraniční politiky z </a:t>
            </a:r>
            <a:r>
              <a:rPr lang="cs-CZ" dirty="0" err="1"/>
              <a:t>Chanských</a:t>
            </a:r>
            <a:r>
              <a:rPr lang="cs-CZ" dirty="0"/>
              <a:t> dob (c. 100 př. n. l.) do 17. století n. l. </a:t>
            </a:r>
          </a:p>
          <a:p>
            <a:r>
              <a:rPr lang="cs-CZ" dirty="0"/>
              <a:t>Kočovníci měli uznat vládu čínského císaře a na oplátku: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Cenné zboží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právo obchodovat na hraničních trzích</a:t>
            </a:r>
          </a:p>
          <a:p>
            <a:r>
              <a:rPr lang="cs-CZ" dirty="0"/>
              <a:t>Obchodní práva byla nesmírně důležitá, protože kočovníkům chyběly zdroje a řemeslníci, aby mohli vyrábět věci, které získali od čínských obchodníků – textilie, oděvy, nádobí, víno a další potraviny. Čína si zase cenila koní, dobytka a kožešin dovezených ze stepi</a:t>
            </a:r>
          </a:p>
        </p:txBody>
      </p:sp>
    </p:spTree>
    <p:extLst>
      <p:ext uri="{BB962C8B-B14F-4D97-AF65-F5344CB8AC3E}">
        <p14:creationId xmlns:p14="http://schemas.microsoft.com/office/powerpoint/2010/main" val="131371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CCC6DD-0C92-424F-B971-ED62F99D3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3C4C7B68-3C59-445B-86BE-B32F0CC7CA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45940" y="800636"/>
            <a:ext cx="8213638" cy="5256728"/>
          </a:xfrm>
        </p:spPr>
      </p:pic>
    </p:spTree>
    <p:extLst>
      <p:ext uri="{BB962C8B-B14F-4D97-AF65-F5344CB8AC3E}">
        <p14:creationId xmlns:p14="http://schemas.microsoft.com/office/powerpoint/2010/main" val="240114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F8CF0A-84F2-43E3-97E2-D74DAE864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Vojsko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D6FFCC-283C-42D5-A8F3-6C5D9E3567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Neustále boje se </a:t>
            </a:r>
            <a:r>
              <a:rPr lang="cs-CZ" dirty="0" err="1"/>
              <a:t>Siungny</a:t>
            </a:r>
            <a:endParaRPr lang="cs-CZ" dirty="0"/>
          </a:p>
          <a:p>
            <a:r>
              <a:rPr lang="cs-CZ" dirty="0"/>
              <a:t>Vyčerpané vojsko</a:t>
            </a:r>
          </a:p>
          <a:p>
            <a:r>
              <a:rPr lang="cs-CZ" dirty="0"/>
              <a:t>Tato situace se prohloubila po smrti císaře </a:t>
            </a:r>
            <a:r>
              <a:rPr lang="cs-CZ" dirty="0" err="1"/>
              <a:t>Wutiho</a:t>
            </a:r>
            <a:endParaRPr lang="cs-CZ" dirty="0"/>
          </a:p>
          <a:p>
            <a:r>
              <a:rPr lang="cs-CZ" dirty="0"/>
              <a:t>dlouhotrvající válčení často vede k vnitřní vzpouře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7F570DBF-DD2A-41DB-8AB1-A4F7677A17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06580" y="420120"/>
            <a:ext cx="4503176" cy="6017759"/>
          </a:xfrm>
        </p:spPr>
      </p:pic>
    </p:spTree>
    <p:extLst>
      <p:ext uri="{BB962C8B-B14F-4D97-AF65-F5344CB8AC3E}">
        <p14:creationId xmlns:p14="http://schemas.microsoft.com/office/powerpoint/2010/main" val="26379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7EC35D-4F08-4B5D-B334-6C9E972B3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Balada: jako patnáctiletý jsem se přidal k armádě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B946CF-B396-4DF2-AE2B-18CDBDEE7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5029200"/>
          </a:xfrm>
        </p:spPr>
        <p:txBody>
          <a:bodyPr/>
          <a:lstStyle/>
          <a:p>
            <a:r>
              <a:rPr lang="zh-TW" altLang="en-US" dirty="0"/>
              <a:t>十五從軍征，八十始得歸。</a:t>
            </a:r>
          </a:p>
          <a:p>
            <a:r>
              <a:rPr lang="zh-TW" altLang="en-US" dirty="0"/>
              <a:t>道逢鄉里人：家中有阿誰？</a:t>
            </a:r>
          </a:p>
          <a:p>
            <a:r>
              <a:rPr lang="zh-TW" altLang="en-US" dirty="0"/>
              <a:t>遙看是君家，松柏冢纍纍。</a:t>
            </a:r>
          </a:p>
          <a:p>
            <a:r>
              <a:rPr lang="zh-TW" altLang="en-US" dirty="0"/>
              <a:t>兔從狗竇入，雉從樑上飛。</a:t>
            </a:r>
          </a:p>
          <a:p>
            <a:r>
              <a:rPr lang="zh-TW" altLang="en-US" dirty="0"/>
              <a:t>中庭生旅穀，井上生旅葵。</a:t>
            </a:r>
          </a:p>
          <a:p>
            <a:r>
              <a:rPr lang="zh-TW" altLang="en-US" dirty="0"/>
              <a:t>舂穀持作飯，採葵持作羹。</a:t>
            </a:r>
          </a:p>
          <a:p>
            <a:r>
              <a:rPr lang="zh-TW" altLang="en-US" dirty="0"/>
              <a:t>羹飯一時熟，不知貽阿誰！</a:t>
            </a:r>
          </a:p>
          <a:p>
            <a:r>
              <a:rPr lang="zh-TW" altLang="en-US" dirty="0"/>
              <a:t>出門東向看，淚落沾我衣。</a:t>
            </a:r>
            <a:endParaRPr lang="cs-CZ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9A632CC-4C40-4A86-AF66-E739BAB31A6E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6262479" y="1483474"/>
            <a:ext cx="5262578" cy="50340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53920" tIns="3174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fifteen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joined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army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expedition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eighty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finally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return.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 met a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villager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left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my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?"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distance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pine,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cypress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graves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piled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."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Rabbits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enter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dog hole,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Pheasants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fly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rafters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parlour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grows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grain,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Upon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grows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vegetables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grind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grain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meal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pick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vegetables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broth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Meal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broth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ready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instant,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But I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whom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serve.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 I step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east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Falling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tears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soak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clothes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77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C13DAED9-2A50-4CF1-BCD9-3742FC174FE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21462934"/>
              </p:ext>
            </p:extLst>
          </p:nvPr>
        </p:nvGraphicFramePr>
        <p:xfrm>
          <a:off x="1485900" y="1260748"/>
          <a:ext cx="8837240" cy="433650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418620">
                  <a:extLst>
                    <a:ext uri="{9D8B030D-6E8A-4147-A177-3AD203B41FA5}">
                      <a16:colId xmlns:a16="http://schemas.microsoft.com/office/drawing/2014/main" val="1365533998"/>
                    </a:ext>
                  </a:extLst>
                </a:gridCol>
                <a:gridCol w="4418620">
                  <a:extLst>
                    <a:ext uri="{9D8B030D-6E8A-4147-A177-3AD203B41FA5}">
                      <a16:colId xmlns:a16="http://schemas.microsoft.com/office/drawing/2014/main" val="1649649016"/>
                    </a:ext>
                  </a:extLst>
                </a:gridCol>
              </a:tblGrid>
              <a:tr h="876197">
                <a:tc>
                  <a:txBody>
                    <a:bodyPr/>
                    <a:lstStyle/>
                    <a:p>
                      <a:r>
                        <a:rPr lang="en-US" dirty="0"/>
                        <a:t>51</a:t>
                      </a:r>
                      <a:r>
                        <a:rPr lang="cs-CZ" dirty="0"/>
                        <a:t>př.n.l.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6,000 </a:t>
                      </a:r>
                      <a:r>
                        <a:rPr lang="en-US" dirty="0" err="1"/>
                        <a:t>jin</a:t>
                      </a:r>
                      <a:r>
                        <a:rPr lang="cs-CZ" dirty="0"/>
                        <a:t>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950746"/>
                  </a:ext>
                </a:extLst>
              </a:tr>
              <a:tr h="732181">
                <a:tc>
                  <a:txBody>
                    <a:bodyPr/>
                    <a:lstStyle/>
                    <a:p>
                      <a:r>
                        <a:rPr lang="en-US" dirty="0"/>
                        <a:t>49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8,000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655246"/>
                  </a:ext>
                </a:extLst>
              </a:tr>
              <a:tr h="732181">
                <a:tc>
                  <a:txBody>
                    <a:bodyPr/>
                    <a:lstStyle/>
                    <a:p>
                      <a:r>
                        <a:rPr lang="en-US" dirty="0"/>
                        <a:t>33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16,000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232948"/>
                  </a:ext>
                </a:extLst>
              </a:tr>
              <a:tr h="732181"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20,000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110917"/>
                  </a:ext>
                </a:extLst>
              </a:tr>
              <a:tr h="126376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30,000</a:t>
                      </a:r>
                      <a:endParaRPr lang="cs-CZ" dirty="0"/>
                    </a:p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870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334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B82B00-CAA9-4F51-8C18-8E6C5B5C7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44" y="250826"/>
            <a:ext cx="11141498" cy="1325562"/>
          </a:xfrm>
        </p:spPr>
        <p:txBody>
          <a:bodyPr/>
          <a:lstStyle/>
          <a:p>
            <a:r>
              <a:rPr lang="cs-CZ" dirty="0" err="1"/>
              <a:t>Chanská</a:t>
            </a:r>
            <a:r>
              <a:rPr lang="cs-CZ" dirty="0"/>
              <a:t> dynastie až do současnosti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C31114-387F-43B8-BF78-7C08E64F8F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796" y="3140968"/>
            <a:ext cx="10513168" cy="4343400"/>
          </a:xfrm>
        </p:spPr>
        <p:txBody>
          <a:bodyPr/>
          <a:lstStyle/>
          <a:p>
            <a:r>
              <a:rPr lang="cs-CZ" dirty="0"/>
              <a:t>etnikum jednou s nejdelších historii</a:t>
            </a:r>
          </a:p>
          <a:p>
            <a:r>
              <a:rPr lang="cs-CZ" dirty="0"/>
              <a:t>91 % čínské populace se odkazuje k tomuto původu </a:t>
            </a:r>
          </a:p>
          <a:p>
            <a:r>
              <a:rPr lang="cs-CZ" dirty="0"/>
              <a:t>dominantní etnickou skupinou na Tchaj-wanu, v Hong Kongu a Singapuru.</a:t>
            </a:r>
          </a:p>
          <a:p>
            <a:pPr marL="4572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385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C5BC03-479F-4308-863E-D1354C4F7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Říše </a:t>
            </a:r>
            <a:r>
              <a:rPr lang="cs-CZ" dirty="0" err="1"/>
              <a:t>Liao</a:t>
            </a:r>
            <a:r>
              <a:rPr lang="cs-CZ" dirty="0"/>
              <a:t> 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B1661837-F721-4790-80E4-E0B609E54D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30116" y="1828800"/>
            <a:ext cx="4498813" cy="43434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BC835D2-3C1E-4FFD-B7CA-0CF3B82E08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95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8B7E02-5A43-47AF-9B96-022CCE27E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Říše </a:t>
            </a:r>
            <a:r>
              <a:rPr lang="cs-CZ" dirty="0" err="1"/>
              <a:t>Ťin</a:t>
            </a:r>
            <a:r>
              <a:rPr lang="cs-CZ" dirty="0"/>
              <a:t> (1115–1234)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4B5E9895-5B30-4167-8AC0-20BC938D50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82044" y="1626865"/>
            <a:ext cx="4497076" cy="43434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024364-5129-4B12-896B-074FF2C46A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025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270F4B-26BD-4085-B16E-4A4DA581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Říše Jüan (1271–1368)</a:t>
            </a:r>
            <a:br>
              <a:rPr lang="cs-CZ" dirty="0"/>
            </a:br>
            <a:endParaRPr lang="cs-CZ" dirty="0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915980EE-19D9-48A3-B975-0473D746EA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18033" y="1848619"/>
            <a:ext cx="4498813" cy="43434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A2A05C3-84C7-4F28-8E5F-76D1AFC8E4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175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7EE8B4-B38F-4A5B-9490-C254D199B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257" y="260648"/>
            <a:ext cx="9753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Chan-šu</a:t>
            </a:r>
            <a:r>
              <a:rPr lang="cs-CZ" dirty="0"/>
              <a:t>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5418C4-8EF7-4EE2-B057-8A3BDE419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772" y="1052736"/>
            <a:ext cx="5760640" cy="6624736"/>
          </a:xfrm>
        </p:spPr>
        <p:txBody>
          <a:bodyPr>
            <a:normAutofit/>
          </a:bodyPr>
          <a:lstStyle/>
          <a:p>
            <a:r>
              <a:rPr lang="cs-CZ" dirty="0"/>
              <a:t>oficiální</a:t>
            </a:r>
          </a:p>
          <a:p>
            <a:r>
              <a:rPr lang="cs-CZ" dirty="0"/>
              <a:t>objevuje výčet obchodních položek podél Hedvábné stezky</a:t>
            </a:r>
          </a:p>
          <a:p>
            <a:r>
              <a:rPr lang="cs-CZ" dirty="0"/>
              <a:t>Spolehlivost oficiálních </a:t>
            </a:r>
            <a:r>
              <a:rPr lang="cs-CZ" dirty="0" err="1"/>
              <a:t>Chanských</a:t>
            </a:r>
            <a:r>
              <a:rPr lang="cs-CZ" dirty="0"/>
              <a:t> záznamů se snižuje, čím více na západ se pohybujeme. </a:t>
            </a:r>
          </a:p>
          <a:p>
            <a:r>
              <a:rPr lang="cs-CZ" dirty="0"/>
              <a:t>nemáme  podrobný popis nejzápadnějších zemí </a:t>
            </a:r>
          </a:p>
          <a:p>
            <a:r>
              <a:rPr lang="cs-CZ" dirty="0"/>
              <a:t>Oficiální dějiny navíc měly zřejmý čínsko-centrický pohled na středoasijské záležitosti.</a:t>
            </a:r>
          </a:p>
          <a:p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9765B0EC-6582-4C71-B2BF-557017A368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2688" y="2234803"/>
            <a:ext cx="4708525" cy="3531393"/>
          </a:xfrm>
        </p:spPr>
      </p:pic>
    </p:spTree>
    <p:extLst>
      <p:ext uri="{BB962C8B-B14F-4D97-AF65-F5344CB8AC3E}">
        <p14:creationId xmlns:p14="http://schemas.microsoft.com/office/powerpoint/2010/main" val="271616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844AC1-122F-47EE-BE0E-DE7C689F6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Říše Ming (1368 -1644)</a:t>
            </a:r>
            <a:br>
              <a:rPr lang="cs-CZ" dirty="0"/>
            </a:br>
            <a:endParaRPr lang="cs-CZ" dirty="0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1353966F-C2DA-49C5-B9BF-6150BC3484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31747" y="1434738"/>
            <a:ext cx="5325329" cy="542326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DA009BD-B8F0-46DB-B57D-100AA7FA2A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046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D1DBBE-35CA-4CD2-A058-4C07B29B6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Říše </a:t>
            </a:r>
            <a:r>
              <a:rPr lang="cs-CZ" dirty="0" err="1"/>
              <a:t>Čching</a:t>
            </a:r>
            <a:r>
              <a:rPr lang="cs-CZ" dirty="0"/>
              <a:t> (1636/1644–1912) 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1082B5FE-3423-472E-BDFD-3BEA81B1F8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78062" y="2348880"/>
            <a:ext cx="4096568" cy="397079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3D856B7-196C-464F-A54B-9F01610CF9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73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E02060-FAD4-42A3-8D3E-B5C88E242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Sunjatsen</a:t>
            </a:r>
            <a:endParaRPr lang="cs-CZ" dirty="0"/>
          </a:p>
        </p:txBody>
      </p:sp>
      <p:pic>
        <p:nvPicPr>
          <p:cNvPr id="6" name="Zástupný obsah 5" descr="Obsah obrázku text, muž, osoba, interiér&#10;&#10;Popis byl vytvořen automaticky">
            <a:extLst>
              <a:ext uri="{FF2B5EF4-FFF2-40B4-BE49-F238E27FC236}">
                <a16:creationId xmlns:a16="http://schemas.microsoft.com/office/drawing/2014/main" id="{568BD099-841B-4F20-BDE8-7104B8D2EE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22204" y="1835671"/>
            <a:ext cx="3179915" cy="43434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335F820-39C4-49EA-841E-D726D8DE96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21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16551B-15BC-4742-B699-3E71C798B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B9ED9915-53C5-42F9-8FC4-5D8D2AA156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04309" y="2276872"/>
            <a:ext cx="7116340" cy="296514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A6253FC-B3D3-41DE-A7A9-1D8CE03680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398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9E3DBF-00FC-4067-9384-B23DA701C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B5FF69C-0895-45C5-98E7-B8D2F1B93C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exteriér, svatyně, středisko, zemědělský stroj&#10;&#10;Popis byl vytvořen automaticky">
            <a:extLst>
              <a:ext uri="{FF2B5EF4-FFF2-40B4-BE49-F238E27FC236}">
                <a16:creationId xmlns:a16="http://schemas.microsoft.com/office/drawing/2014/main" id="{D9EBFDCF-DF12-4A3E-83FF-83655DB16A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7788" y="9153"/>
            <a:ext cx="10837767" cy="6731268"/>
          </a:xfrm>
        </p:spPr>
      </p:pic>
    </p:spTree>
    <p:extLst>
      <p:ext uri="{BB962C8B-B14F-4D97-AF65-F5344CB8AC3E}">
        <p14:creationId xmlns:p14="http://schemas.microsoft.com/office/powerpoint/2010/main" val="140451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5EE39E-1DC2-45BB-B5CE-8FF79E28F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střecha&#10;&#10;Popis byl vytvořen automaticky">
            <a:extLst>
              <a:ext uri="{FF2B5EF4-FFF2-40B4-BE49-F238E27FC236}">
                <a16:creationId xmlns:a16="http://schemas.microsoft.com/office/drawing/2014/main" id="{C5B1CEE9-0820-4890-921B-01230FFA0F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20761" y="1268760"/>
            <a:ext cx="3683436" cy="467243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02139C6-F4E5-4EB8-A14A-0806A69FA1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87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2689DD-9387-4CBF-8C8E-7EBB20DB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rom, exteriér, obloha, budova&#10;&#10;Popis byl vytvořen automaticky">
            <a:extLst>
              <a:ext uri="{FF2B5EF4-FFF2-40B4-BE49-F238E27FC236}">
                <a16:creationId xmlns:a16="http://schemas.microsoft.com/office/drawing/2014/main" id="{FBDB0246-2B56-442B-A763-7CD1E7CEA5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1924" y="548680"/>
            <a:ext cx="8245300" cy="555624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FBAB3DB-E546-442D-859E-6FBA7C4C5F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638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3ED55E-FD1E-4190-BAB6-0C673ED56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6" y="340060"/>
            <a:ext cx="9753600" cy="691480"/>
          </a:xfrm>
        </p:spPr>
        <p:txBody>
          <a:bodyPr/>
          <a:lstStyle/>
          <a:p>
            <a:pPr algn="ctr"/>
            <a:r>
              <a:rPr lang="cs-CZ" dirty="0" err="1"/>
              <a:t>Hanfu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37F8904-65CE-4713-AD06-4626044884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11464" y="1600200"/>
            <a:ext cx="8535760" cy="48006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B9F5CB7-421C-41B1-A3C8-6673FDD5C3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385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8B5576-F13C-450D-972C-50C24480E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48" y="234516"/>
            <a:ext cx="9753600" cy="835496"/>
          </a:xfrm>
        </p:spPr>
        <p:txBody>
          <a:bodyPr/>
          <a:lstStyle/>
          <a:p>
            <a:pPr algn="ctr"/>
            <a:r>
              <a:rPr lang="cs-CZ" dirty="0"/>
              <a:t>Kuchyně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1352096C-B371-4F4E-B0FC-21CE0449C0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05980" y="1099150"/>
            <a:ext cx="7130946" cy="552433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46D4F3F-89E3-43ED-91D0-7D0F9E9664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52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4ECB13-F35E-4CC0-AA22-7B76D0A2E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F92D37-E10D-4176-A9A7-5922E3021A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F573F504-9910-4418-863D-B0AE7E3F87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26060" y="1017755"/>
            <a:ext cx="6517108" cy="4822490"/>
          </a:xfrm>
        </p:spPr>
      </p:pic>
    </p:spTree>
    <p:extLst>
      <p:ext uri="{BB962C8B-B14F-4D97-AF65-F5344CB8AC3E}">
        <p14:creationId xmlns:p14="http://schemas.microsoft.com/office/powerpoint/2010/main" val="1087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CA4830-DE40-4A90-B81D-8FEF82693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Klasika hor a moří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F94CD7-A37C-477A-A5DF-6A0E476866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Neoficiální</a:t>
            </a:r>
          </a:p>
          <a:p>
            <a:r>
              <a:rPr lang="cs-CZ" dirty="0"/>
              <a:t>mytologická geografie</a:t>
            </a:r>
          </a:p>
        </p:txBody>
      </p:sp>
      <p:pic>
        <p:nvPicPr>
          <p:cNvPr id="6" name="Zástupný obsah 5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F3F18021-CCB1-4D35-A380-A5B20F6683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06580" y="378558"/>
            <a:ext cx="3999468" cy="6100883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A899B43-0D23-46A5-8553-0B7E69A77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3554497"/>
            <a:ext cx="3717509" cy="292494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D0FB977-82EA-4998-83CE-7A20C2756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236" y="3548013"/>
            <a:ext cx="2701777" cy="293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57E5C8-6238-4464-AFAC-0718A7324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soba, exteriér, skupina, dav&#10;&#10;Popis byl vytvořen automaticky">
            <a:extLst>
              <a:ext uri="{FF2B5EF4-FFF2-40B4-BE49-F238E27FC236}">
                <a16:creationId xmlns:a16="http://schemas.microsoft.com/office/drawing/2014/main" id="{A5425309-D98C-4C8E-96C6-4717F1ADAD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32956" y="401216"/>
            <a:ext cx="9786779" cy="605556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99AA609-07D3-4A9F-92F9-252CC8B94E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69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BF478A-0F69-4F95-9997-7083E514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2D0737-E1EE-4400-9867-61EE6F0258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" name="Zástupný obsah 17" descr="Obsah obrázku barevné, lampa&#10;&#10;Popis byl vytvořen automaticky">
            <a:extLst>
              <a:ext uri="{FF2B5EF4-FFF2-40B4-BE49-F238E27FC236}">
                <a16:creationId xmlns:a16="http://schemas.microsoft.com/office/drawing/2014/main" id="{EFC69A85-44E8-4747-B6F7-34A5ADC257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8192" y="166192"/>
            <a:ext cx="10045119" cy="6696744"/>
          </a:xfrm>
        </p:spPr>
      </p:pic>
    </p:spTree>
    <p:extLst>
      <p:ext uri="{BB962C8B-B14F-4D97-AF65-F5344CB8AC3E}">
        <p14:creationId xmlns:p14="http://schemas.microsoft.com/office/powerpoint/2010/main" val="336004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669E2B-DC54-4A02-AAB8-0CA8A0AE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1C9E3D2-4F1B-47D0-88BC-9A20F37400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ruské kolo, světlo&#10;&#10;Popis byl vytvořen automaticky">
            <a:extLst>
              <a:ext uri="{FF2B5EF4-FFF2-40B4-BE49-F238E27FC236}">
                <a16:creationId xmlns:a16="http://schemas.microsoft.com/office/drawing/2014/main" id="{B257974B-4898-453B-935D-E852AA7109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4253" y="274638"/>
            <a:ext cx="9484186" cy="6308724"/>
          </a:xfrm>
        </p:spPr>
      </p:pic>
    </p:spTree>
    <p:extLst>
      <p:ext uri="{BB962C8B-B14F-4D97-AF65-F5344CB8AC3E}">
        <p14:creationId xmlns:p14="http://schemas.microsoft.com/office/powerpoint/2010/main" val="18242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1832A3-E40A-4116-8F14-D6BB9C16B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exteriér, příroda, hrad&#10;&#10;Popis byl vytvořen automaticky">
            <a:extLst>
              <a:ext uri="{FF2B5EF4-FFF2-40B4-BE49-F238E27FC236}">
                <a16:creationId xmlns:a16="http://schemas.microsoft.com/office/drawing/2014/main" id="{6F5C7DBC-E4B4-4E5C-B058-AB16282391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6083" y="715034"/>
            <a:ext cx="11736658" cy="586832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6E70B28-77AA-4E31-97D8-7C69ADD21A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05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85ADC5-5316-4EAD-B077-3DCDCC112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Budhistické vlivy</a:t>
            </a:r>
          </a:p>
        </p:txBody>
      </p:sp>
      <p:pic>
        <p:nvPicPr>
          <p:cNvPr id="6" name="Zástupný obsah 5" descr="Obsah obrázku skála, exteriér, příroda, hora&#10;&#10;Popis byl vytvořen automaticky">
            <a:extLst>
              <a:ext uri="{FF2B5EF4-FFF2-40B4-BE49-F238E27FC236}">
                <a16:creationId xmlns:a16="http://schemas.microsoft.com/office/drawing/2014/main" id="{28405373-B018-426D-BC89-DB50653ADC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7828" y="2753126"/>
            <a:ext cx="4458518" cy="2434585"/>
          </a:xfrm>
        </p:spPr>
      </p:pic>
      <p:pic>
        <p:nvPicPr>
          <p:cNvPr id="8" name="Zástupný obsah 7" descr="Obsah obrázku kámen&#10;&#10;Popis byl vytvořen automaticky">
            <a:extLst>
              <a:ext uri="{FF2B5EF4-FFF2-40B4-BE49-F238E27FC236}">
                <a16:creationId xmlns:a16="http://schemas.microsoft.com/office/drawing/2014/main" id="{68F2DE2F-5478-4D37-88F0-31586F646B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58508" y="1772816"/>
            <a:ext cx="3220914" cy="4395206"/>
          </a:xfrm>
        </p:spPr>
      </p:pic>
    </p:spTree>
    <p:extLst>
      <p:ext uri="{BB962C8B-B14F-4D97-AF65-F5344CB8AC3E}">
        <p14:creationId xmlns:p14="http://schemas.microsoft.com/office/powerpoint/2010/main" val="197250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FB2E2F-282E-4221-86C4-B0637AEEC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loha, exteriér, budova, hora&#10;&#10;Popis byl vytvořen automaticky">
            <a:extLst>
              <a:ext uri="{FF2B5EF4-FFF2-40B4-BE49-F238E27FC236}">
                <a16:creationId xmlns:a16="http://schemas.microsoft.com/office/drawing/2014/main" id="{187D0570-9278-49D3-A8D1-E7306D5AF2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87786" y="1090472"/>
            <a:ext cx="7813252" cy="546927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8F9C5AC-6336-453C-9CB0-C7CBA86273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47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31AB20-144E-4CA1-82FF-B6EA933C9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&#10;&#10;Popis byl vytvořen automaticky">
            <a:extLst>
              <a:ext uri="{FF2B5EF4-FFF2-40B4-BE49-F238E27FC236}">
                <a16:creationId xmlns:a16="http://schemas.microsoft.com/office/drawing/2014/main" id="{E5191DC7-CFB0-424A-8342-5F277317D0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5820" y="1173152"/>
            <a:ext cx="10484484" cy="499904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492897B-41B6-482D-8B20-49760E8576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566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A8A732-F862-4CEE-BCE2-AB0B559DF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žlutá&#10;&#10;Popis byl vytvořen automaticky">
            <a:extLst>
              <a:ext uri="{FF2B5EF4-FFF2-40B4-BE49-F238E27FC236}">
                <a16:creationId xmlns:a16="http://schemas.microsoft.com/office/drawing/2014/main" id="{006C74ED-5C09-4A34-A7BB-4D40377723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46140" y="1095704"/>
            <a:ext cx="4094637" cy="548765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F651EBA-C4DE-437A-82DA-58F9D5E26D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164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D88251-8170-4972-BF9D-B82A4DAB0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kniha&#10;&#10;Popis byl vytvořen automaticky">
            <a:extLst>
              <a:ext uri="{FF2B5EF4-FFF2-40B4-BE49-F238E27FC236}">
                <a16:creationId xmlns:a16="http://schemas.microsoft.com/office/drawing/2014/main" id="{CF56609B-058E-47C7-9F99-EEDDB9CA7B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82044" y="1280496"/>
            <a:ext cx="7309196" cy="429700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366E31-AA12-47DA-88B9-3BC32A27E9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29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EA53EA-2F6B-4676-83BA-800D1E32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48" y="376064"/>
            <a:ext cx="9753600" cy="61947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Buddha? </a:t>
            </a:r>
            <a:r>
              <a:rPr lang="cs-CZ" dirty="0" err="1"/>
              <a:t>Kongwangshan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3C2C098-C6EA-453F-9E73-0C0BB6C865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10FFC19C-3AC3-4113-B7A0-174702DBC9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02124" y="1013470"/>
            <a:ext cx="4412266" cy="5974060"/>
          </a:xfrm>
        </p:spPr>
      </p:pic>
    </p:spTree>
    <p:extLst>
      <p:ext uri="{BB962C8B-B14F-4D97-AF65-F5344CB8AC3E}">
        <p14:creationId xmlns:p14="http://schemas.microsoft.com/office/powerpoint/2010/main" val="258429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37828" y="503238"/>
            <a:ext cx="11285514" cy="1325562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Jak se písemné zdroje zmiňovaly o západu během dynastie </a:t>
            </a:r>
            <a:r>
              <a:rPr lang="cs-CZ" dirty="0" err="1"/>
              <a:t>Chan</a:t>
            </a:r>
            <a:r>
              <a:rPr lang="cs-CZ" dirty="0"/>
              <a:t>?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909836" y="2420888"/>
            <a:ext cx="8677558" cy="4343400"/>
          </a:xfrm>
        </p:spPr>
        <p:txBody>
          <a:bodyPr rtlCol="0"/>
          <a:lstStyle/>
          <a:p>
            <a:pPr rtl="0"/>
            <a:r>
              <a:rPr lang="cs-CZ" dirty="0"/>
              <a:t>západ v </a:t>
            </a:r>
            <a:r>
              <a:rPr lang="cs-CZ" dirty="0" err="1"/>
              <a:t>chanské</a:t>
            </a:r>
            <a:r>
              <a:rPr lang="cs-CZ" dirty="0"/>
              <a:t> době nebyl geograficky důležitým tématem</a:t>
            </a:r>
          </a:p>
          <a:p>
            <a:pPr rtl="0"/>
            <a:r>
              <a:rPr lang="cs-CZ" dirty="0"/>
              <a:t>1) realistické znázornění</a:t>
            </a:r>
          </a:p>
          <a:p>
            <a:pPr rtl="0"/>
            <a:r>
              <a:rPr lang="cs-CZ" dirty="0"/>
              <a:t>2) mytologická verze</a:t>
            </a:r>
          </a:p>
          <a:p>
            <a:pPr rtl="0"/>
            <a:r>
              <a:rPr lang="cs-CZ" dirty="0"/>
              <a:t>Předsudky vůči západu</a:t>
            </a:r>
          </a:p>
          <a:p>
            <a:pPr rtl="0"/>
            <a:r>
              <a:rPr lang="cs-CZ" dirty="0"/>
              <a:t>Necivilizovaní lidé</a:t>
            </a:r>
          </a:p>
          <a:p>
            <a:pPr rtl="0"/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 rt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73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761787-32BA-4DA6-9A3E-90FD7A575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518C577-AF7B-463C-AA78-4B2B459A5D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49996" y="500728"/>
            <a:ext cx="7699000" cy="567147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187DD72-F278-404F-9529-A1CDA7A8BF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156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A7D34F-7DAE-4BFD-996D-EE9B2672B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180B2E2-484B-40EB-A8B6-0310D99A3C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21109" y="426037"/>
            <a:ext cx="7082740" cy="600592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54A0D-55C6-4210-B58C-B86F3F5EA9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650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931DD1-D1A3-446B-B20C-0CBB5DE0F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3EA2A70-9809-4D68-A761-A0F4E2D9CD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obsah 13" descr="Obsah obrázku text&#10;&#10;Popis byl vytvořen automaticky">
            <a:extLst>
              <a:ext uri="{FF2B5EF4-FFF2-40B4-BE49-F238E27FC236}">
                <a16:creationId xmlns:a16="http://schemas.microsoft.com/office/drawing/2014/main" id="{725AB833-3E88-4616-B216-398302B10D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3812" y="685800"/>
            <a:ext cx="10972802" cy="5486400"/>
          </a:xfrm>
        </p:spPr>
      </p:pic>
    </p:spTree>
    <p:extLst>
      <p:ext uri="{BB962C8B-B14F-4D97-AF65-F5344CB8AC3E}">
        <p14:creationId xmlns:p14="http://schemas.microsoft.com/office/powerpoint/2010/main" val="18424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6F5FB1-76F6-48E7-9139-D9C144828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79CFCC2D-418B-4D22-93B4-9DA0B5FF2B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72222" y="688640"/>
            <a:ext cx="12375347" cy="566124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C051905-F006-481B-BC57-5829B0CFD2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677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55032B-68E7-44FA-ACDA-42E6885C0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D9EDF6AC-DFF1-46D1-BE2A-C114D702B2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5608" y="1124744"/>
            <a:ext cx="10517608" cy="493626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6C7B967-E717-42BE-9EFE-AC8550FBBA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452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7F64FE-C622-48F2-A89F-D0D1E31A8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C9CC626C-8C3A-49DE-8313-120408913A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79889" y="685800"/>
            <a:ext cx="7165180" cy="588743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C9C5F33-B497-49F8-9896-C0B77CDCED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334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F98EB9-1EB9-4597-BADF-C0BCBD6B9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C91B9E8A-00AD-4C31-9C49-36589D1A35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3656" y="274638"/>
            <a:ext cx="8965380" cy="627510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8FD6EF1-F3CB-4009-A8D8-D8F5419692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530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41A9CA-058F-4F94-9FFD-A35AE82A3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malování, špinavé&#10;&#10;Popis byl vytvořen automaticky">
            <a:extLst>
              <a:ext uri="{FF2B5EF4-FFF2-40B4-BE49-F238E27FC236}">
                <a16:creationId xmlns:a16="http://schemas.microsoft.com/office/drawing/2014/main" id="{DC2BC9C9-2974-42C4-8CF8-D48276C03C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70076" y="666750"/>
            <a:ext cx="5141255" cy="605982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CAB92E4-6765-4EB8-B8C0-55C78381A3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945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57C8B1-6A5F-4335-8A43-CAD39B074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EC1FE2D1-930A-4D55-B80F-B1DA277F02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11079" y="404664"/>
            <a:ext cx="3366665" cy="636860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3FEBDF5-C015-4CE1-A26E-7B22C518EF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88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 zemí svě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882_TF03460629" id="{E089E589-B6FB-474D-AA94-23D16E20C958}" vid="{200CD025-1375-44C8-A476-DFC294ECDA1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zemí světa</Template>
  <TotalTime>7660</TotalTime>
  <Words>1037</Words>
  <Application>Microsoft Office PowerPoint</Application>
  <PresentationFormat>Vlastní</PresentationFormat>
  <Paragraphs>164</Paragraphs>
  <Slides>76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80" baseType="lpstr">
      <vt:lpstr>Arial</vt:lpstr>
      <vt:lpstr>Century Gothic</vt:lpstr>
      <vt:lpstr>Wingdings</vt:lpstr>
      <vt:lpstr>Prezentace zemí světa</vt:lpstr>
      <vt:lpstr>3. Vzestup obchodu za dynastie Chan</vt:lpstr>
      <vt:lpstr>Prezentace aplikace PowerPoint</vt:lpstr>
      <vt:lpstr>Příznivé podmínky pro obchod</vt:lpstr>
      <vt:lpstr>prameny</vt:lpstr>
      <vt:lpstr>Chan-šu  </vt:lpstr>
      <vt:lpstr>Klasika hor a moří </vt:lpstr>
      <vt:lpstr>Jak se písemné zdroje zmiňovaly o západu během dynastie Chan? </vt:lpstr>
      <vt:lpstr>Prezentace aplikace PowerPoint</vt:lpstr>
      <vt:lpstr>Prezentace aplikace PowerPoint</vt:lpstr>
      <vt:lpstr>Říše chan</vt:lpstr>
      <vt:lpstr>Kniha pěti klasik</vt:lpstr>
      <vt:lpstr>Prezentace aplikace PowerPoint</vt:lpstr>
      <vt:lpstr>Archeologické nálezy za dynastie chan</vt:lpstr>
      <vt:lpstr>Liu Sheng</vt:lpstr>
      <vt:lpstr>Prezentace aplikace PowerPoint</vt:lpstr>
      <vt:lpstr>Hrobka lady dai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obchod</vt:lpstr>
      <vt:lpstr>Mahájána</vt:lpstr>
      <vt:lpstr>Západní dynastie Chan  (206 př. n. l. – 9 n. l.) </vt:lpstr>
      <vt:lpstr>Kao-cu</vt:lpstr>
      <vt:lpstr>Wu-ti</vt:lpstr>
      <vt:lpstr>Rozšiřování moci </vt:lpstr>
      <vt:lpstr>Hedvábná stezka</vt:lpstr>
      <vt:lpstr>Prezentace aplikace PowerPoint</vt:lpstr>
      <vt:lpstr>Dynastie Sin (9-23 n. l.) </vt:lpstr>
      <vt:lpstr>Východní dynastie Chan (25-220) </vt:lpstr>
      <vt:lpstr>Císař SiEn-ti (190-220) </vt:lpstr>
      <vt:lpstr>Prezentace aplikace PowerPoint</vt:lpstr>
      <vt:lpstr>Systém odměňování </vt:lpstr>
      <vt:lpstr>Prezentace aplikace PowerPoint</vt:lpstr>
      <vt:lpstr>Vojsko</vt:lpstr>
      <vt:lpstr>Balada: jako patnáctiletý jsem se přidal k armádě</vt:lpstr>
      <vt:lpstr>Prezentace aplikace PowerPoint</vt:lpstr>
      <vt:lpstr>Chanská dynastie až do současnosti</vt:lpstr>
      <vt:lpstr>Říše Liao </vt:lpstr>
      <vt:lpstr>Říše Ťin (1115–1234)</vt:lpstr>
      <vt:lpstr>Říše Jüan (1271–1368) </vt:lpstr>
      <vt:lpstr>Říše Ming (1368 -1644) </vt:lpstr>
      <vt:lpstr>Říše Čching (1636/1644–1912) </vt:lpstr>
      <vt:lpstr>Sunjatsen</vt:lpstr>
      <vt:lpstr>Prezentace aplikace PowerPoint</vt:lpstr>
      <vt:lpstr>Prezentace aplikace PowerPoint</vt:lpstr>
      <vt:lpstr>Prezentace aplikace PowerPoint</vt:lpstr>
      <vt:lpstr>Prezentace aplikace PowerPoint</vt:lpstr>
      <vt:lpstr>Hanfu</vt:lpstr>
      <vt:lpstr>Kuchyně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Budhistické vlivy</vt:lpstr>
      <vt:lpstr>Prezentace aplikace PowerPoint</vt:lpstr>
      <vt:lpstr>Prezentace aplikace PowerPoint</vt:lpstr>
      <vt:lpstr>Prezentace aplikace PowerPoint</vt:lpstr>
      <vt:lpstr>Prezentace aplikace PowerPoint</vt:lpstr>
      <vt:lpstr>Buddha? Kongwangshan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Vzestup obchodu za dynastie Chan</dc:title>
  <dc:creator>Aleš Gottvald</dc:creator>
  <cp:lastModifiedBy>Aleš Gottvald</cp:lastModifiedBy>
  <cp:revision>123</cp:revision>
  <dcterms:created xsi:type="dcterms:W3CDTF">2021-03-07T16:28:49Z</dcterms:created>
  <dcterms:modified xsi:type="dcterms:W3CDTF">2021-03-17T15:41:55Z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