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3"/>
  </p:notesMasterIdLst>
  <p:handoutMasterIdLst>
    <p:handoutMasterId r:id="rId74"/>
  </p:handoutMasterIdLst>
  <p:sldIdLst>
    <p:sldId id="269" r:id="rId2"/>
    <p:sldId id="343" r:id="rId3"/>
    <p:sldId id="270" r:id="rId4"/>
    <p:sldId id="278" r:id="rId5"/>
    <p:sldId id="271" r:id="rId6"/>
    <p:sldId id="272" r:id="rId7"/>
    <p:sldId id="279" r:id="rId8"/>
    <p:sldId id="280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335" r:id="rId17"/>
    <p:sldId id="289" r:id="rId18"/>
    <p:sldId id="290" r:id="rId19"/>
    <p:sldId id="336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7" r:id="rId33"/>
    <p:sldId id="305" r:id="rId34"/>
    <p:sldId id="308" r:id="rId35"/>
    <p:sldId id="337" r:id="rId36"/>
    <p:sldId id="347" r:id="rId37"/>
    <p:sldId id="309" r:id="rId38"/>
    <p:sldId id="346" r:id="rId39"/>
    <p:sldId id="310" r:id="rId40"/>
    <p:sldId id="312" r:id="rId41"/>
    <p:sldId id="313" r:id="rId42"/>
    <p:sldId id="314" r:id="rId43"/>
    <p:sldId id="348" r:id="rId44"/>
    <p:sldId id="349" r:id="rId45"/>
    <p:sldId id="315" r:id="rId46"/>
    <p:sldId id="317" r:id="rId47"/>
    <p:sldId id="316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41" r:id="rId56"/>
    <p:sldId id="342" r:id="rId57"/>
    <p:sldId id="325" r:id="rId58"/>
    <p:sldId id="327" r:id="rId59"/>
    <p:sldId id="328" r:id="rId60"/>
    <p:sldId id="326" r:id="rId61"/>
    <p:sldId id="329" r:id="rId62"/>
    <p:sldId id="330" r:id="rId63"/>
    <p:sldId id="331" r:id="rId64"/>
    <p:sldId id="350" r:id="rId65"/>
    <p:sldId id="351" r:id="rId66"/>
    <p:sldId id="332" r:id="rId67"/>
    <p:sldId id="333" r:id="rId68"/>
    <p:sldId id="334" r:id="rId69"/>
    <p:sldId id="338" r:id="rId70"/>
    <p:sldId id="339" r:id="rId71"/>
    <p:sldId id="340" r:id="rId72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11" autoAdjust="0"/>
    <p:restoredTop sz="94660"/>
  </p:normalViewPr>
  <p:slideViewPr>
    <p:cSldViewPr>
      <p:cViewPr varScale="1">
        <p:scale>
          <a:sx n="67" d="100"/>
          <a:sy n="67" d="100"/>
        </p:scale>
        <p:origin x="672" y="44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24.03.2021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24.03.2021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93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Vložte mapu své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52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Vložte obrázek některého zeměpisného prvku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792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ilustrující některé roční období ve vaší zemi.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894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B23DE-8DF0-4814-A8E4-50FD429BBF2B}" type="datetime1">
              <a:rPr lang="cs-CZ" noProof="0" smtClean="0"/>
              <a:t>24.03.2021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E82A7-692D-4C88-A26F-5BB402E4ADAC}" type="datetime1">
              <a:rPr lang="cs-CZ" noProof="0" smtClean="0"/>
              <a:t>24.03.2021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542EDA-C07F-400F-963E-5F2FE29B7145}" type="datetime1">
              <a:rPr lang="cs-CZ" noProof="0" smtClean="0"/>
              <a:t>24.03.2021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D0298-7729-417A-B2FF-B1FE2390CDBE}" type="datetime1">
              <a:rPr lang="cs-CZ" noProof="0" smtClean="0"/>
              <a:t>24.03.2021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 rtl="0">
              <a:defRPr sz="4400" b="0" cap="all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C4DF4-6E7E-464E-86D1-0C5C915214F5}" type="datetime1">
              <a:rPr lang="cs-CZ" noProof="0" smtClean="0"/>
              <a:t>24.03.2021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09EA2-64C7-4B1F-879D-B6383802D431}" type="datetime1">
              <a:rPr lang="cs-CZ" noProof="0" smtClean="0"/>
              <a:t>24.03.2021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FE8CE-7ED2-4E9C-9F56-43C3EBE47983}" type="datetime1">
              <a:rPr lang="cs-CZ" noProof="0" smtClean="0"/>
              <a:t>24.03.2021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12F40-D2DB-499A-9933-CEEA7FF98688}" type="datetime1">
              <a:rPr lang="cs-CZ" noProof="0" smtClean="0"/>
              <a:t>24.03.2021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5615B-C49C-42DF-98DC-85109FA4F076}" type="datetime1">
              <a:rPr lang="cs-CZ" noProof="0" smtClean="0"/>
              <a:t>24.03.2021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24A16-3793-4422-BDE1-E5A76BD3B0C7}" type="datetime1">
              <a:rPr lang="cs-CZ" noProof="0" smtClean="0"/>
              <a:t>24.03.2021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218023-C27E-4D91-BAB7-C5139ADAD042}" type="datetime1">
              <a:rPr lang="cs-CZ" noProof="0" smtClean="0"/>
              <a:t>24.03.2021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24.03.2021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ebp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17748" y="1828800"/>
            <a:ext cx="11285511" cy="3048001"/>
          </a:xfrm>
        </p:spPr>
        <p:txBody>
          <a:bodyPr rtlCol="0"/>
          <a:lstStyle/>
          <a:p>
            <a:pPr rtl="0"/>
            <a:r>
              <a:rPr lang="cs-CZ" dirty="0"/>
              <a:t>4. Hedvábná stezka v čínské oblasti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/>
              <a:t>Říše podél Hedvábné stezky| Dějiny starověku </a:t>
            </a:r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810E4D-9963-40DE-84AE-F744BFCDC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Luo</a:t>
            </a:r>
            <a:r>
              <a:rPr lang="cs-CZ" dirty="0"/>
              <a:t>-jang  a </a:t>
            </a:r>
            <a:r>
              <a:rPr lang="cs-CZ" dirty="0" err="1"/>
              <a:t>Wu</a:t>
            </a:r>
            <a:r>
              <a:rPr lang="cs-CZ" dirty="0"/>
              <a:t> </a:t>
            </a:r>
            <a:r>
              <a:rPr lang="cs-CZ" dirty="0" err="1"/>
              <a:t>Ce-tchien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B0B592-5C72-4CEE-A252-D67589592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958826"/>
            <a:ext cx="8677557" cy="4624536"/>
          </a:xfrm>
        </p:spPr>
        <p:txBody>
          <a:bodyPr>
            <a:normAutofit/>
          </a:bodyPr>
          <a:lstStyle/>
          <a:p>
            <a:r>
              <a:rPr lang="cs-CZ" dirty="0"/>
              <a:t>byl vybrán jako druhé hlavní město </a:t>
            </a:r>
          </a:p>
          <a:p>
            <a:r>
              <a:rPr lang="cs-CZ" dirty="0"/>
              <a:t>později se stal hlavním ekonomickým centrem</a:t>
            </a:r>
          </a:p>
          <a:p>
            <a:r>
              <a:rPr lang="cs-CZ" dirty="0"/>
              <a:t> Třetí císař dynastie </a:t>
            </a:r>
            <a:r>
              <a:rPr lang="cs-CZ" dirty="0" err="1"/>
              <a:t>Tchang</a:t>
            </a:r>
            <a:r>
              <a:rPr lang="cs-CZ" dirty="0"/>
              <a:t> </a:t>
            </a:r>
            <a:r>
              <a:rPr lang="cs-CZ" dirty="0" err="1"/>
              <a:t>Li</a:t>
            </a:r>
            <a:r>
              <a:rPr lang="cs-CZ" dirty="0"/>
              <a:t> Č' a jeho žena </a:t>
            </a:r>
            <a:r>
              <a:rPr lang="cs-CZ" dirty="0" err="1"/>
              <a:t>Wu</a:t>
            </a:r>
            <a:r>
              <a:rPr lang="cs-CZ" dirty="0"/>
              <a:t> </a:t>
            </a:r>
            <a:r>
              <a:rPr lang="cs-CZ" dirty="0" err="1"/>
              <a:t>Zetian</a:t>
            </a:r>
            <a:r>
              <a:rPr lang="cs-CZ" dirty="0"/>
              <a:t> žili v </a:t>
            </a:r>
            <a:r>
              <a:rPr lang="cs-CZ" dirty="0" err="1"/>
              <a:t>Luo-jangu</a:t>
            </a:r>
            <a:r>
              <a:rPr lang="cs-CZ" dirty="0"/>
              <a:t> mnoho let. </a:t>
            </a:r>
          </a:p>
          <a:p>
            <a:r>
              <a:rPr lang="cs-CZ" dirty="0"/>
              <a:t>Císařovna </a:t>
            </a:r>
            <a:r>
              <a:rPr lang="cs-CZ" dirty="0" err="1"/>
              <a:t>Wu</a:t>
            </a:r>
            <a:r>
              <a:rPr lang="cs-CZ" dirty="0"/>
              <a:t> se stala vládkyní Číny v roce 690 a přesunula hlavní město ze </a:t>
            </a:r>
            <a:r>
              <a:rPr lang="cs-CZ" dirty="0" err="1"/>
              <a:t>Si'anu</a:t>
            </a:r>
            <a:r>
              <a:rPr lang="cs-CZ" dirty="0"/>
              <a:t> do </a:t>
            </a:r>
            <a:r>
              <a:rPr lang="cs-CZ" dirty="0" err="1"/>
              <a:t>Luo-jangu</a:t>
            </a:r>
            <a:endParaRPr lang="cs-CZ" dirty="0"/>
          </a:p>
          <a:p>
            <a:r>
              <a:rPr lang="cs-CZ" dirty="0" err="1"/>
              <a:t>Wu</a:t>
            </a:r>
            <a:r>
              <a:rPr lang="cs-CZ" dirty="0"/>
              <a:t> byla jedinou císařovnou v čínské historii.</a:t>
            </a:r>
          </a:p>
          <a:p>
            <a:r>
              <a:rPr lang="cs-CZ" dirty="0"/>
              <a:t>přijala buddhismus a projevila hlubokou úctu k významným mnichům</a:t>
            </a: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6BB6E1A2-5EF4-4AFB-82E3-102F55BEC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676" y="1718810"/>
            <a:ext cx="3420380" cy="34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AA0BBD-64BC-4056-A6DA-018254376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844" y="0"/>
            <a:ext cx="9753600" cy="905743"/>
          </a:xfrm>
        </p:spPr>
        <p:txBody>
          <a:bodyPr/>
          <a:lstStyle/>
          <a:p>
            <a:pPr algn="ctr"/>
            <a:r>
              <a:rPr lang="cs-CZ" dirty="0" err="1"/>
              <a:t>Lung-men</a:t>
            </a:r>
            <a:endParaRPr lang="cs-CZ" dirty="0"/>
          </a:p>
        </p:txBody>
      </p:sp>
      <p:pic>
        <p:nvPicPr>
          <p:cNvPr id="6" name="Zástupný obsah 5" descr="Obsah obrázku exteriér, budova, kámen&#10;&#10;Popis byl vytvořen automaticky">
            <a:extLst>
              <a:ext uri="{FF2B5EF4-FFF2-40B4-BE49-F238E27FC236}">
                <a16:creationId xmlns:a16="http://schemas.microsoft.com/office/drawing/2014/main" id="{84D36610-A447-438E-823D-873D2D3765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48419" y="885465"/>
            <a:ext cx="8981256" cy="597253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3AE7EB7-B1BA-4363-810B-6DA98F9F90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046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sah 9" descr="Obsah obrázku příroda, hora, exteriér, skála&#10;&#10;Popis byl vytvořen automaticky">
            <a:extLst>
              <a:ext uri="{FF2B5EF4-FFF2-40B4-BE49-F238E27FC236}">
                <a16:creationId xmlns:a16="http://schemas.microsoft.com/office/drawing/2014/main" id="{E7CAE10E-83DD-45BA-865D-A15C481FB0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3812" y="116632"/>
            <a:ext cx="10495358" cy="6979412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1C63005-9E95-457F-A638-56A3A6A28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531257F-9447-4EBE-A4F5-0198DC52FD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1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50C834-EC80-4916-88C3-1FFC2099C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A65C1BE-CC78-4CA9-8E38-58C899B9C0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" name="Zástupný obsah 17" descr="Obsah obrázku kámen&#10;&#10;Popis byl vytvořen automaticky">
            <a:extLst>
              <a:ext uri="{FF2B5EF4-FFF2-40B4-BE49-F238E27FC236}">
                <a16:creationId xmlns:a16="http://schemas.microsoft.com/office/drawing/2014/main" id="{8740C378-BFAD-4F19-9CE1-E858AF6250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7788" y="233694"/>
            <a:ext cx="10955337" cy="6390612"/>
          </a:xfrm>
        </p:spPr>
      </p:pic>
    </p:spTree>
    <p:extLst>
      <p:ext uri="{BB962C8B-B14F-4D97-AF65-F5344CB8AC3E}">
        <p14:creationId xmlns:p14="http://schemas.microsoft.com/office/powerpoint/2010/main" val="377802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D912E6-D460-43E3-ACD7-EE45BE60B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nuwa</a:t>
            </a:r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EC7BA300-2B08-412E-A8AE-E0BE636E76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51354" y="1828800"/>
            <a:ext cx="3072793" cy="4343400"/>
          </a:xfrm>
        </p:spPr>
      </p:pic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444E5EAD-81B0-4D20-8D8F-F5AFFB6D47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2688" y="2429765"/>
            <a:ext cx="4708525" cy="3141469"/>
          </a:xfrm>
        </p:spPr>
      </p:pic>
    </p:spTree>
    <p:extLst>
      <p:ext uri="{BB962C8B-B14F-4D97-AF65-F5344CB8AC3E}">
        <p14:creationId xmlns:p14="http://schemas.microsoft.com/office/powerpoint/2010/main" val="43039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6C47E2-8F44-4146-951B-1A0A81A3A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Chrám bílého koně</a:t>
            </a:r>
          </a:p>
        </p:txBody>
      </p:sp>
      <p:pic>
        <p:nvPicPr>
          <p:cNvPr id="5" name="Zástupný obsah 4" descr="Obsah obrázku exteriér, strom, budova, svatyně&#10;&#10;Popis byl vytvořen automaticky">
            <a:extLst>
              <a:ext uri="{FF2B5EF4-FFF2-40B4-BE49-F238E27FC236}">
                <a16:creationId xmlns:a16="http://schemas.microsoft.com/office/drawing/2014/main" id="{8030E6BF-445A-4295-BEE1-9784D46BB0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03475" y="2038350"/>
            <a:ext cx="6985000" cy="3924300"/>
          </a:xfrm>
        </p:spPr>
      </p:pic>
    </p:spTree>
    <p:extLst>
      <p:ext uri="{BB962C8B-B14F-4D97-AF65-F5344CB8AC3E}">
        <p14:creationId xmlns:p14="http://schemas.microsoft.com/office/powerpoint/2010/main" val="160912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34F6C5-1738-404C-A80C-7164E8C11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053B948-CA3E-48BF-9322-E3031CF5F4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strom, exteriér, obklopený&#10;&#10;Popis byl vytvořen automaticky">
            <a:extLst>
              <a:ext uri="{FF2B5EF4-FFF2-40B4-BE49-F238E27FC236}">
                <a16:creationId xmlns:a16="http://schemas.microsoft.com/office/drawing/2014/main" id="{F426310E-DF29-4FAD-85C7-5A9D581BF0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3650" y="1052736"/>
            <a:ext cx="10261524" cy="5344542"/>
          </a:xfrm>
        </p:spPr>
      </p:pic>
    </p:spTree>
    <p:extLst>
      <p:ext uri="{BB962C8B-B14F-4D97-AF65-F5344CB8AC3E}">
        <p14:creationId xmlns:p14="http://schemas.microsoft.com/office/powerpoint/2010/main" val="279131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6F3C21-90F0-451C-89C4-644DD1C2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klášter </a:t>
            </a:r>
            <a:r>
              <a:rPr lang="cs-CZ" dirty="0" err="1"/>
              <a:t>Shaolin</a:t>
            </a:r>
            <a:endParaRPr lang="cs-CZ" dirty="0"/>
          </a:p>
        </p:txBody>
      </p:sp>
      <p:pic>
        <p:nvPicPr>
          <p:cNvPr id="6" name="Zástupný obsah 5" descr="Obsah obrázku exteriér, země, budova, oranžová&#10;&#10;Popis byl vytvořen automaticky">
            <a:extLst>
              <a:ext uri="{FF2B5EF4-FFF2-40B4-BE49-F238E27FC236}">
                <a16:creationId xmlns:a16="http://schemas.microsoft.com/office/drawing/2014/main" id="{CE2BF68C-CB56-42E3-B774-067D0B2861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77988" y="1974231"/>
            <a:ext cx="6913697" cy="460913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66858E7-A94C-40C1-BBAA-0AEFB9035C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26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D057FE-B32F-49B2-9EAD-E421FE7AB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Prostřední hora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9D2E24-C02E-463C-B1AA-769D4CF6A0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strom, exteriér, příroda, hora&#10;&#10;Popis byl vytvořen automaticky">
            <a:extLst>
              <a:ext uri="{FF2B5EF4-FFF2-40B4-BE49-F238E27FC236}">
                <a16:creationId xmlns:a16="http://schemas.microsoft.com/office/drawing/2014/main" id="{36E4A491-DCCE-468F-ACF7-54E3726039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55838" y="1751078"/>
            <a:ext cx="6877148" cy="4814003"/>
          </a:xfrm>
        </p:spPr>
      </p:pic>
    </p:spTree>
    <p:extLst>
      <p:ext uri="{BB962C8B-B14F-4D97-AF65-F5344CB8AC3E}">
        <p14:creationId xmlns:p14="http://schemas.microsoft.com/office/powerpoint/2010/main" val="2370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D1ADF1-0AD4-4F78-AB29-E67BFBE2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rom, exteriér, dřevo, les&#10;&#10;Popis byl vytvořen automaticky">
            <a:extLst>
              <a:ext uri="{FF2B5EF4-FFF2-40B4-BE49-F238E27FC236}">
                <a16:creationId xmlns:a16="http://schemas.microsoft.com/office/drawing/2014/main" id="{B2FFBB00-CEB6-456F-89D3-AFBE3400C4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5900" y="2132856"/>
            <a:ext cx="4663892" cy="3493417"/>
          </a:xfrm>
        </p:spPr>
      </p:pic>
      <p:pic>
        <p:nvPicPr>
          <p:cNvPr id="8" name="Zástupný obsah 7" descr="Obsah obrázku exteriér, strom, dřevěné, dřevo&#10;&#10;Popis byl vytvořen automaticky">
            <a:extLst>
              <a:ext uri="{FF2B5EF4-FFF2-40B4-BE49-F238E27FC236}">
                <a16:creationId xmlns:a16="http://schemas.microsoft.com/office/drawing/2014/main" id="{FA813179-62A3-4BAA-A7C9-672B0C0095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08268" y="2132856"/>
            <a:ext cx="4408290" cy="2933517"/>
          </a:xfrm>
        </p:spPr>
      </p:pic>
    </p:spTree>
    <p:extLst>
      <p:ext uri="{BB962C8B-B14F-4D97-AF65-F5344CB8AC3E}">
        <p14:creationId xmlns:p14="http://schemas.microsoft.com/office/powerpoint/2010/main" val="17587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03E41B-35F0-437D-948C-F820CF61D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A3AE9454-7005-432C-A2E1-7212EF5CF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5980" y="1275798"/>
            <a:ext cx="7621202" cy="4306404"/>
          </a:xfrm>
        </p:spPr>
      </p:pic>
    </p:spTree>
    <p:extLst>
      <p:ext uri="{BB962C8B-B14F-4D97-AF65-F5344CB8AC3E}">
        <p14:creationId xmlns:p14="http://schemas.microsoft.com/office/powerpoint/2010/main" val="3228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0F3272-D92B-48CF-AC9F-E5BE3FBC0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0"/>
            <a:ext cx="9753600" cy="835496"/>
          </a:xfrm>
        </p:spPr>
        <p:txBody>
          <a:bodyPr/>
          <a:lstStyle/>
          <a:p>
            <a:pPr algn="ctr"/>
            <a:r>
              <a:rPr lang="cs-CZ" dirty="0"/>
              <a:t>5 posvátných hor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E65AB1D-800F-4F86-BE53-E4219F45A1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ext, různé, několik&#10;&#10;Popis byl vytvořen automaticky">
            <a:extLst>
              <a:ext uri="{FF2B5EF4-FFF2-40B4-BE49-F238E27FC236}">
                <a16:creationId xmlns:a16="http://schemas.microsoft.com/office/drawing/2014/main" id="{5312AFAD-68DB-4F66-8C99-D2C512FBF6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3932" y="703346"/>
            <a:ext cx="7735825" cy="6124194"/>
          </a:xfrm>
        </p:spPr>
      </p:pic>
    </p:spTree>
    <p:extLst>
      <p:ext uri="{BB962C8B-B14F-4D97-AF65-F5344CB8AC3E}">
        <p14:creationId xmlns:p14="http://schemas.microsoft.com/office/powerpoint/2010/main" val="34841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4870B5-AFAC-4B4D-9DD6-71F9C4A8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Cchao</a:t>
            </a:r>
            <a:r>
              <a:rPr lang="cs-CZ" dirty="0"/>
              <a:t> Pí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4E1ED3-CC99-4CCE-915D-F2984B4E52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založil království </a:t>
            </a:r>
            <a:r>
              <a:rPr lang="cs-CZ" dirty="0" err="1"/>
              <a:t>Cchao</a:t>
            </a:r>
            <a:r>
              <a:rPr lang="cs-CZ" dirty="0"/>
              <a:t> </a:t>
            </a:r>
            <a:r>
              <a:rPr lang="cs-CZ" dirty="0" err="1"/>
              <a:t>Wej</a:t>
            </a:r>
            <a:r>
              <a:rPr lang="cs-CZ" dirty="0"/>
              <a:t> (220-226 n. l.) 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AC902B28-DEB2-432E-B19C-301C28A65C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33778" y="1828800"/>
            <a:ext cx="3166345" cy="4343400"/>
          </a:xfrm>
        </p:spPr>
      </p:pic>
    </p:spTree>
    <p:extLst>
      <p:ext uri="{BB962C8B-B14F-4D97-AF65-F5344CB8AC3E}">
        <p14:creationId xmlns:p14="http://schemas.microsoft.com/office/powerpoint/2010/main" val="415752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4CF9F-F13E-4B53-9C23-5F82746B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Sima </a:t>
            </a:r>
            <a:r>
              <a:rPr lang="cs-CZ" dirty="0" err="1"/>
              <a:t>yi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8E2B83-F9AC-4E44-B0E2-7C63C2B34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6085269" cy="4696544"/>
          </a:xfrm>
        </p:spPr>
        <p:txBody>
          <a:bodyPr/>
          <a:lstStyle/>
          <a:p>
            <a:r>
              <a:rPr lang="cs-CZ" dirty="0"/>
              <a:t>Sima </a:t>
            </a:r>
            <a:r>
              <a:rPr lang="cs-CZ" dirty="0" err="1"/>
              <a:t>Yi</a:t>
            </a:r>
            <a:r>
              <a:rPr lang="cs-CZ" dirty="0"/>
              <a:t> získal velkou moc a vliv a jeho rodina rostla silnější, až byla dost silná, aby ohrožovala </a:t>
            </a:r>
            <a:r>
              <a:rPr lang="cs-CZ" dirty="0" err="1"/>
              <a:t>Wei</a:t>
            </a:r>
            <a:r>
              <a:rPr lang="cs-CZ" dirty="0"/>
              <a:t> režim. </a:t>
            </a:r>
          </a:p>
          <a:p>
            <a:r>
              <a:rPr lang="cs-CZ" dirty="0"/>
              <a:t>Království </a:t>
            </a:r>
            <a:r>
              <a:rPr lang="cs-CZ" dirty="0" err="1"/>
              <a:t>Cchao</a:t>
            </a:r>
            <a:r>
              <a:rPr lang="cs-CZ" dirty="0"/>
              <a:t> </a:t>
            </a:r>
            <a:r>
              <a:rPr lang="cs-CZ" dirty="0" err="1"/>
              <a:t>Wej</a:t>
            </a:r>
            <a:r>
              <a:rPr lang="cs-CZ" dirty="0"/>
              <a:t> bylo nahrazeno královstvím </a:t>
            </a:r>
            <a:r>
              <a:rPr lang="cs-CZ" dirty="0" err="1"/>
              <a:t>Ťin</a:t>
            </a:r>
            <a:r>
              <a:rPr lang="cs-CZ" dirty="0"/>
              <a:t> v roce 266 </a:t>
            </a:r>
          </a:p>
        </p:txBody>
      </p:sp>
      <p:pic>
        <p:nvPicPr>
          <p:cNvPr id="6" name="Zástupný obsah 5" descr="Obsah obrázku text, perokresba&#10;&#10;Popis byl vytvořen automaticky">
            <a:extLst>
              <a:ext uri="{FF2B5EF4-FFF2-40B4-BE49-F238E27FC236}">
                <a16:creationId xmlns:a16="http://schemas.microsoft.com/office/drawing/2014/main" id="{7A2CA0D8-DD46-4AE5-87CA-F3EF6C4F27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59700" y="2266950"/>
            <a:ext cx="1714500" cy="3467100"/>
          </a:xfrm>
        </p:spPr>
      </p:pic>
    </p:spTree>
    <p:extLst>
      <p:ext uri="{BB962C8B-B14F-4D97-AF65-F5344CB8AC3E}">
        <p14:creationId xmlns:p14="http://schemas.microsoft.com/office/powerpoint/2010/main" val="391052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F48F6D-A34B-4739-9088-FD8F9EE2B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Liu</a:t>
            </a:r>
            <a:r>
              <a:rPr lang="cs-CZ" dirty="0"/>
              <a:t> </a:t>
            </a:r>
            <a:r>
              <a:rPr lang="cs-CZ" dirty="0" err="1"/>
              <a:t>bei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03BA2B-89EB-49D5-88A1-97501509E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980" y="1600200"/>
            <a:ext cx="6912768" cy="4343400"/>
          </a:xfrm>
        </p:spPr>
        <p:txBody>
          <a:bodyPr>
            <a:normAutofit/>
          </a:bodyPr>
          <a:lstStyle/>
          <a:p>
            <a:r>
              <a:rPr lang="cs-CZ" dirty="0"/>
              <a:t>V roce 208 </a:t>
            </a:r>
            <a:r>
              <a:rPr lang="cs-CZ" dirty="0" err="1"/>
              <a:t>Liu</a:t>
            </a:r>
            <a:r>
              <a:rPr lang="cs-CZ" dirty="0"/>
              <a:t> </a:t>
            </a:r>
            <a:r>
              <a:rPr lang="cs-CZ" dirty="0" err="1"/>
              <a:t>Pej</a:t>
            </a:r>
            <a:r>
              <a:rPr lang="cs-CZ" dirty="0"/>
              <a:t> získal pomoc generála </a:t>
            </a:r>
            <a:r>
              <a:rPr lang="cs-CZ" dirty="0" err="1"/>
              <a:t>Čuga</a:t>
            </a:r>
            <a:r>
              <a:rPr lang="cs-CZ" dirty="0"/>
              <a:t> </a:t>
            </a:r>
            <a:r>
              <a:rPr lang="cs-CZ" dirty="0" err="1"/>
              <a:t>Lianga</a:t>
            </a:r>
            <a:r>
              <a:rPr lang="cs-CZ" dirty="0"/>
              <a:t> a spojil Sun </a:t>
            </a:r>
            <a:r>
              <a:rPr lang="cs-CZ" dirty="0" err="1"/>
              <a:t>Quanem</a:t>
            </a:r>
            <a:r>
              <a:rPr lang="cs-CZ" dirty="0"/>
              <a:t> , aby porazili </a:t>
            </a:r>
            <a:r>
              <a:rPr lang="cs-CZ" dirty="0" err="1"/>
              <a:t>Cchao</a:t>
            </a:r>
            <a:r>
              <a:rPr lang="cs-CZ" dirty="0"/>
              <a:t> </a:t>
            </a:r>
            <a:r>
              <a:rPr lang="cs-CZ" dirty="0" err="1"/>
              <a:t>Cchaa</a:t>
            </a:r>
            <a:r>
              <a:rPr lang="cs-CZ" dirty="0"/>
              <a:t> v bitvě u Červeného Útesu</a:t>
            </a:r>
          </a:p>
          <a:p>
            <a:r>
              <a:rPr lang="cs-CZ" dirty="0" err="1"/>
              <a:t>Liu</a:t>
            </a:r>
            <a:r>
              <a:rPr lang="cs-CZ" dirty="0"/>
              <a:t> </a:t>
            </a:r>
            <a:r>
              <a:rPr lang="cs-CZ" dirty="0" err="1"/>
              <a:t>Pej</a:t>
            </a:r>
            <a:r>
              <a:rPr lang="cs-CZ" dirty="0"/>
              <a:t> založil království </a:t>
            </a:r>
            <a:r>
              <a:rPr lang="cs-CZ" dirty="0" err="1"/>
              <a:t>Šu</a:t>
            </a:r>
            <a:endParaRPr lang="cs-CZ" dirty="0"/>
          </a:p>
        </p:txBody>
      </p:sp>
      <p:pic>
        <p:nvPicPr>
          <p:cNvPr id="7" name="Zástupný obsah 6" descr="Obsah obrázku strom, exteriér, budova, země&#10;&#10;Popis byl vytvořen automaticky">
            <a:extLst>
              <a:ext uri="{FF2B5EF4-FFF2-40B4-BE49-F238E27FC236}">
                <a16:creationId xmlns:a16="http://schemas.microsoft.com/office/drawing/2014/main" id="{7A3FBDAB-51A2-48FE-A1D8-7C3B2AECC0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74532" y="949598"/>
            <a:ext cx="4330935" cy="5776384"/>
          </a:xfrm>
        </p:spPr>
      </p:pic>
      <p:pic>
        <p:nvPicPr>
          <p:cNvPr id="5" name="Obrázek 4" descr="Obsah obrázku exteriér, příroda, skála, rokle&#10;&#10;Popis byl vytvořen automaticky">
            <a:extLst>
              <a:ext uri="{FF2B5EF4-FFF2-40B4-BE49-F238E27FC236}">
                <a16:creationId xmlns:a16="http://schemas.microsoft.com/office/drawing/2014/main" id="{622A4796-6E0F-4F35-B9BF-D094ECC3C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4" y="3606490"/>
            <a:ext cx="3925400" cy="330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5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4CF7BD-381B-47D7-B530-1C40A9001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Východní </a:t>
            </a:r>
            <a:r>
              <a:rPr lang="cs-CZ" dirty="0" err="1"/>
              <a:t>Wu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AE9567-B4B8-4322-8BBE-9AE31D43EC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805" y="1988840"/>
            <a:ext cx="6912767" cy="4343400"/>
          </a:xfrm>
        </p:spPr>
        <p:txBody>
          <a:bodyPr>
            <a:normAutofit/>
          </a:bodyPr>
          <a:lstStyle/>
          <a:p>
            <a:r>
              <a:rPr lang="cs-CZ" dirty="0" err="1"/>
              <a:t>Cchao</a:t>
            </a:r>
            <a:r>
              <a:rPr lang="cs-CZ" dirty="0"/>
              <a:t> </a:t>
            </a:r>
            <a:r>
              <a:rPr lang="cs-CZ" dirty="0" err="1"/>
              <a:t>Wej</a:t>
            </a:r>
            <a:r>
              <a:rPr lang="cs-CZ" dirty="0"/>
              <a:t> zahájil tři války proti </a:t>
            </a:r>
            <a:r>
              <a:rPr lang="cs-CZ" dirty="0" err="1"/>
              <a:t>Dong</a:t>
            </a:r>
            <a:r>
              <a:rPr lang="cs-CZ" dirty="0"/>
              <a:t> </a:t>
            </a:r>
            <a:r>
              <a:rPr lang="cs-CZ" dirty="0" err="1"/>
              <a:t>Wu</a:t>
            </a:r>
            <a:r>
              <a:rPr lang="cs-CZ" dirty="0"/>
              <a:t>, ale ničeho nedosáhl</a:t>
            </a:r>
          </a:p>
          <a:p>
            <a:r>
              <a:rPr lang="cs-CZ" dirty="0"/>
              <a:t>Migrace obyvatel severu na jih a porobení obyvatel </a:t>
            </a:r>
            <a:r>
              <a:rPr lang="cs-CZ" dirty="0" err="1"/>
              <a:t>Shanyue</a:t>
            </a:r>
            <a:r>
              <a:rPr lang="cs-CZ" dirty="0"/>
              <a:t> zvýšily počet obyvatel </a:t>
            </a:r>
            <a:r>
              <a:rPr lang="cs-CZ" dirty="0" err="1"/>
              <a:t>Wu</a:t>
            </a:r>
            <a:r>
              <a:rPr lang="cs-CZ" dirty="0"/>
              <a:t> a jejich zemědělskou produkci. </a:t>
            </a:r>
          </a:p>
          <a:p>
            <a:r>
              <a:rPr lang="cs-CZ" dirty="0"/>
              <a:t>V roce 252, Sun </a:t>
            </a:r>
            <a:r>
              <a:rPr lang="cs-CZ" dirty="0" err="1"/>
              <a:t>Quan</a:t>
            </a:r>
            <a:r>
              <a:rPr lang="cs-CZ" dirty="0"/>
              <a:t> zemřel a jeho syn Sun </a:t>
            </a:r>
            <a:r>
              <a:rPr lang="cs-CZ" dirty="0" err="1"/>
              <a:t>Liang</a:t>
            </a:r>
            <a:r>
              <a:rPr lang="cs-CZ" dirty="0"/>
              <a:t> nastoupil na trůn, když mu bylo jen 10. Od té doby království </a:t>
            </a:r>
            <a:r>
              <a:rPr lang="cs-CZ" dirty="0" err="1"/>
              <a:t>Wu</a:t>
            </a:r>
            <a:r>
              <a:rPr lang="cs-CZ" dirty="0"/>
              <a:t> směřovalo k úpadku. V roce 279 provedlo </a:t>
            </a:r>
            <a:r>
              <a:rPr lang="cs-CZ" dirty="0" err="1"/>
              <a:t>Ťinské</a:t>
            </a:r>
            <a:r>
              <a:rPr lang="cs-CZ" dirty="0"/>
              <a:t> království rozsáhlý útok na </a:t>
            </a:r>
            <a:r>
              <a:rPr lang="cs-CZ" dirty="0" err="1"/>
              <a:t>Dong</a:t>
            </a:r>
            <a:r>
              <a:rPr lang="cs-CZ" dirty="0"/>
              <a:t> </a:t>
            </a:r>
            <a:r>
              <a:rPr lang="cs-CZ" dirty="0" err="1"/>
              <a:t>Wu</a:t>
            </a:r>
            <a:r>
              <a:rPr lang="cs-CZ" dirty="0"/>
              <a:t> a zvítězilo. </a:t>
            </a:r>
          </a:p>
        </p:txBody>
      </p:sp>
      <p:pic>
        <p:nvPicPr>
          <p:cNvPr id="6" name="Obrázek 5" descr="Obsah obrázku mapa&#10;&#10;Popis byl vytvořen automaticky">
            <a:extLst>
              <a:ext uri="{FF2B5EF4-FFF2-40B4-BE49-F238E27FC236}">
                <a16:creationId xmlns:a16="http://schemas.microsoft.com/office/drawing/2014/main" id="{9AC1A218-037B-4579-A8C0-1A416FB5C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580" y="2420888"/>
            <a:ext cx="4641538" cy="329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3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A8DD4-DB8C-4372-AC38-9F1E0E698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6278" y="144037"/>
            <a:ext cx="9753600" cy="1325562"/>
          </a:xfrm>
        </p:spPr>
        <p:txBody>
          <a:bodyPr/>
          <a:lstStyle/>
          <a:p>
            <a:pPr algn="ctr"/>
            <a:r>
              <a:rPr lang="cs-CZ" dirty="0"/>
              <a:t> Romance tří království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DB2311-9CEE-4F70-B7A6-7EE09746E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836" y="2060848"/>
            <a:ext cx="7021373" cy="4343400"/>
          </a:xfrm>
        </p:spPr>
        <p:txBody>
          <a:bodyPr/>
          <a:lstStyle/>
          <a:p>
            <a:r>
              <a:rPr lang="cs-CZ" dirty="0"/>
              <a:t>je slavné </a:t>
            </a:r>
            <a:r>
              <a:rPr lang="cs-CZ" dirty="0" err="1"/>
              <a:t>polohistorické</a:t>
            </a:r>
            <a:r>
              <a:rPr lang="cs-CZ" dirty="0"/>
              <a:t> dílo </a:t>
            </a:r>
          </a:p>
          <a:p>
            <a:r>
              <a:rPr lang="cs-CZ" dirty="0"/>
              <a:t>napsal </a:t>
            </a:r>
            <a:r>
              <a:rPr lang="cs-CZ" dirty="0" err="1"/>
              <a:t>Luo</a:t>
            </a:r>
            <a:r>
              <a:rPr lang="cs-CZ" dirty="0"/>
              <a:t> </a:t>
            </a:r>
            <a:r>
              <a:rPr lang="cs-CZ" dirty="0" err="1"/>
              <a:t>Guanzhong</a:t>
            </a:r>
            <a:r>
              <a:rPr lang="cs-CZ" dirty="0"/>
              <a:t> kolem roku 1368 n. l. </a:t>
            </a:r>
          </a:p>
          <a:p>
            <a:r>
              <a:rPr lang="cs-CZ" dirty="0"/>
              <a:t>Autor zobrazuje války a životy a boje vládců období Tří království. </a:t>
            </a:r>
          </a:p>
          <a:p>
            <a:r>
              <a:rPr lang="cs-CZ" dirty="0"/>
              <a:t>Zvláštní důraz je kladen na </a:t>
            </a:r>
            <a:r>
              <a:rPr lang="cs-CZ" dirty="0" err="1"/>
              <a:t>Liou</a:t>
            </a:r>
            <a:r>
              <a:rPr lang="cs-CZ" dirty="0"/>
              <a:t> </a:t>
            </a:r>
            <a:r>
              <a:rPr lang="cs-CZ" dirty="0" err="1"/>
              <a:t>Peje</a:t>
            </a:r>
            <a:r>
              <a:rPr lang="cs-CZ" dirty="0"/>
              <a:t> a </a:t>
            </a:r>
            <a:r>
              <a:rPr lang="cs-CZ" dirty="0" err="1"/>
              <a:t>Cchao</a:t>
            </a:r>
            <a:r>
              <a:rPr lang="cs-CZ" dirty="0"/>
              <a:t> </a:t>
            </a:r>
            <a:r>
              <a:rPr lang="cs-CZ" dirty="0" err="1"/>
              <a:t>Cchaa</a:t>
            </a:r>
            <a:endParaRPr lang="cs-CZ" dirty="0"/>
          </a:p>
        </p:txBody>
      </p:sp>
      <p:pic>
        <p:nvPicPr>
          <p:cNvPr id="6" name="Zástupný obsah 5" descr="Obsah obrázku text, kniha&#10;&#10;Popis byl vytvořen automaticky">
            <a:extLst>
              <a:ext uri="{FF2B5EF4-FFF2-40B4-BE49-F238E27FC236}">
                <a16:creationId xmlns:a16="http://schemas.microsoft.com/office/drawing/2014/main" id="{8C39A81B-BA1A-469A-8E33-793939D820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54652" y="836712"/>
            <a:ext cx="3259136" cy="4545637"/>
          </a:xfrm>
        </p:spPr>
      </p:pic>
    </p:spTree>
    <p:extLst>
      <p:ext uri="{BB962C8B-B14F-4D97-AF65-F5344CB8AC3E}">
        <p14:creationId xmlns:p14="http://schemas.microsoft.com/office/powerpoint/2010/main" val="104046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143E94-5F71-4462-952B-082010A4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Dynastie </a:t>
            </a:r>
            <a:r>
              <a:rPr lang="cs-CZ" dirty="0" err="1"/>
              <a:t>Sui</a:t>
            </a:r>
            <a:r>
              <a:rPr lang="cs-CZ" dirty="0"/>
              <a:t> (581-618)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A22A71-9F04-40E6-BE88-703D81C5EA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Byla to krátká, ale </a:t>
            </a:r>
            <a:r>
              <a:rPr lang="cs-CZ" dirty="0" err="1"/>
              <a:t>důkežitá</a:t>
            </a:r>
            <a:r>
              <a:rPr lang="cs-CZ" dirty="0"/>
              <a:t> dynastie </a:t>
            </a:r>
          </a:p>
          <a:p>
            <a:r>
              <a:rPr lang="cs-CZ" dirty="0"/>
              <a:t>Zaznamenala velké úspěchy: Velký kanál a přestavba Velké zdi.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D7837CD2-3309-4786-A577-F4C5C2FE09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8412" y="1828800"/>
            <a:ext cx="4497076" cy="4343400"/>
          </a:xfrm>
        </p:spPr>
      </p:pic>
    </p:spTree>
    <p:extLst>
      <p:ext uri="{BB962C8B-B14F-4D97-AF65-F5344CB8AC3E}">
        <p14:creationId xmlns:p14="http://schemas.microsoft.com/office/powerpoint/2010/main" val="37414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5C11C7-AB8F-4B86-BE57-028D0652C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Dynastie </a:t>
            </a:r>
            <a:r>
              <a:rPr lang="cs-CZ" dirty="0" err="1"/>
              <a:t>Tchang</a:t>
            </a:r>
            <a:r>
              <a:rPr lang="cs-CZ" dirty="0"/>
              <a:t> (618-907)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E57968-6DA9-495A-A1DE-44E8CF3E8A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Vládla tři století </a:t>
            </a:r>
          </a:p>
          <a:p>
            <a:r>
              <a:rPr lang="cs-CZ" dirty="0"/>
              <a:t>zlatý věk poezie, malby, tříbarevné glazované keramiky </a:t>
            </a:r>
          </a:p>
          <a:p>
            <a:r>
              <a:rPr lang="cs-CZ" dirty="0"/>
              <a:t>hlavním městem </a:t>
            </a:r>
            <a:r>
              <a:rPr lang="cs-CZ" dirty="0" err="1"/>
              <a:t>Chang‘an</a:t>
            </a:r>
            <a:r>
              <a:rPr lang="cs-CZ" dirty="0"/>
              <a:t> </a:t>
            </a:r>
          </a:p>
          <a:p>
            <a:r>
              <a:rPr lang="cs-CZ" dirty="0"/>
              <a:t>Buddhistický vzestup </a:t>
            </a:r>
          </a:p>
          <a:p>
            <a:r>
              <a:rPr lang="cs-CZ" dirty="0"/>
              <a:t>nestoriánské křesťanství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363FE9BA-EE1D-4BBF-893F-AE9A5FC9DB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8426" y="1828800"/>
            <a:ext cx="4497049" cy="4343400"/>
          </a:xfrm>
        </p:spPr>
      </p:pic>
    </p:spTree>
    <p:extLst>
      <p:ext uri="{BB962C8B-B14F-4D97-AF65-F5344CB8AC3E}">
        <p14:creationId xmlns:p14="http://schemas.microsoft.com/office/powerpoint/2010/main" val="254447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6D5106-C907-4B7F-952D-C8F066132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Chang'an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2BF4A830-D09E-445F-B5F7-29EEA50A2D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3852" y="1969122"/>
            <a:ext cx="3970188" cy="4614240"/>
          </a:xfrm>
        </p:spPr>
      </p:pic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AE9E2C0B-7A71-4C27-9DE7-36927BC2DD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2688" y="2616451"/>
            <a:ext cx="4708525" cy="2768097"/>
          </a:xfrm>
        </p:spPr>
      </p:pic>
    </p:spTree>
    <p:extLst>
      <p:ext uri="{BB962C8B-B14F-4D97-AF65-F5344CB8AC3E}">
        <p14:creationId xmlns:p14="http://schemas.microsoft.com/office/powerpoint/2010/main" val="142797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F11AC-47CC-4867-828B-1484B16C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260648"/>
            <a:ext cx="9753600" cy="835496"/>
          </a:xfrm>
        </p:spPr>
        <p:txBody>
          <a:bodyPr/>
          <a:lstStyle/>
          <a:p>
            <a:pPr algn="ctr"/>
            <a:r>
              <a:rPr lang="cs-CZ" dirty="0" err="1"/>
              <a:t>Wu</a:t>
            </a:r>
            <a:r>
              <a:rPr lang="cs-CZ" dirty="0"/>
              <a:t> </a:t>
            </a:r>
            <a:r>
              <a:rPr lang="cs-CZ" dirty="0" err="1"/>
              <a:t>Ce-tchien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BAD1EE-17FE-488F-815F-DCFE99F5E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788" y="1844824"/>
            <a:ext cx="5184576" cy="4896544"/>
          </a:xfrm>
        </p:spPr>
        <p:txBody>
          <a:bodyPr/>
          <a:lstStyle/>
          <a:p>
            <a:r>
              <a:rPr lang="cs-CZ" dirty="0"/>
              <a:t>Císařovna dynastie </a:t>
            </a:r>
            <a:r>
              <a:rPr lang="cs-CZ" dirty="0" err="1"/>
              <a:t>Tchang</a:t>
            </a:r>
            <a:endParaRPr lang="cs-CZ" dirty="0"/>
          </a:p>
          <a:p>
            <a:r>
              <a:rPr lang="cs-CZ" dirty="0"/>
              <a:t>624 - 705 </a:t>
            </a:r>
          </a:p>
          <a:p>
            <a:r>
              <a:rPr lang="cs-CZ" dirty="0"/>
              <a:t>Během své vlády provedla spoustu reforem </a:t>
            </a:r>
          </a:p>
          <a:p>
            <a:r>
              <a:rPr lang="cs-CZ" dirty="0"/>
              <a:t>Prosperita říše</a:t>
            </a:r>
          </a:p>
        </p:txBody>
      </p:sp>
      <p:pic>
        <p:nvPicPr>
          <p:cNvPr id="6" name="Zástupný obsah 5" descr="Obsah obrázku trubka, roucho, oblečený, tkanina&#10;&#10;Popis byl vytvořen automaticky">
            <a:extLst>
              <a:ext uri="{FF2B5EF4-FFF2-40B4-BE49-F238E27FC236}">
                <a16:creationId xmlns:a16="http://schemas.microsoft.com/office/drawing/2014/main" id="{964DF292-F749-4007-8553-69E02F1066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06380" y="1628800"/>
            <a:ext cx="6290730" cy="3276844"/>
          </a:xfrm>
        </p:spPr>
      </p:pic>
    </p:spTree>
    <p:extLst>
      <p:ext uri="{BB962C8B-B14F-4D97-AF65-F5344CB8AC3E}">
        <p14:creationId xmlns:p14="http://schemas.microsoft.com/office/powerpoint/2010/main" val="32991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chemeClr val="bg1"/>
            </a:gs>
            <a:gs pos="42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-CZ" dirty="0"/>
              <a:t>období tří království (220-265)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36F767C5-0CA4-49C6-9EF1-CBFD50575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08413" y="2095500"/>
            <a:ext cx="4572000" cy="3810000"/>
          </a:xfrm>
        </p:spPr>
      </p:pic>
    </p:spTree>
    <p:extLst>
      <p:ext uri="{BB962C8B-B14F-4D97-AF65-F5344CB8AC3E}">
        <p14:creationId xmlns:p14="http://schemas.microsoft.com/office/powerpoint/2010/main" val="8469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9F015E-E77C-4898-BD52-B841E2306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Süan-cung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D5B6F8-0C45-4956-AD35-15C95CD7998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11A92EE6-7A5F-4827-8593-9206ADD788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08154" y="1980652"/>
            <a:ext cx="3477318" cy="4420148"/>
          </a:xfrm>
        </p:spPr>
      </p:pic>
    </p:spTree>
    <p:extLst>
      <p:ext uri="{BB962C8B-B14F-4D97-AF65-F5344CB8AC3E}">
        <p14:creationId xmlns:p14="http://schemas.microsoft.com/office/powerpoint/2010/main" val="12722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A8B018-D5A2-4E44-B295-6DFD50E9E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Vnější útoky: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E10EF7-CEC4-403D-92EE-A0D005E10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10189725" cy="4343400"/>
          </a:xfrm>
        </p:spPr>
        <p:txBody>
          <a:bodyPr>
            <a:normAutofit fontScale="92500"/>
          </a:bodyPr>
          <a:lstStyle/>
          <a:p>
            <a:r>
              <a:rPr lang="cs-CZ" dirty="0"/>
              <a:t>bitva u </a:t>
            </a:r>
            <a:r>
              <a:rPr lang="cs-CZ" dirty="0" err="1"/>
              <a:t>Talasu</a:t>
            </a:r>
            <a:r>
              <a:rPr lang="cs-CZ" dirty="0"/>
              <a:t>: </a:t>
            </a:r>
            <a:r>
              <a:rPr lang="cs-CZ" dirty="0" err="1"/>
              <a:t>Tchangové</a:t>
            </a:r>
            <a:r>
              <a:rPr lang="cs-CZ" dirty="0"/>
              <a:t> x </a:t>
            </a:r>
            <a:r>
              <a:rPr lang="cs-CZ" dirty="0" err="1"/>
              <a:t>Abbásovský</a:t>
            </a:r>
            <a:r>
              <a:rPr lang="cs-CZ" dirty="0"/>
              <a:t> chalífát v roce 751 a Chalífát zvítězil</a:t>
            </a:r>
          </a:p>
          <a:p>
            <a:r>
              <a:rPr lang="cs-CZ" dirty="0"/>
              <a:t>V letech 751 a 754 byla říše </a:t>
            </a:r>
            <a:r>
              <a:rPr lang="cs-CZ" dirty="0" err="1"/>
              <a:t>Nan-čao</a:t>
            </a:r>
            <a:r>
              <a:rPr lang="cs-CZ" dirty="0"/>
              <a:t>, která byla bohatou a mocnou říší se středem dnešní provincie </a:t>
            </a:r>
            <a:r>
              <a:rPr lang="cs-CZ" dirty="0" err="1"/>
              <a:t>Jün-nan</a:t>
            </a:r>
            <a:r>
              <a:rPr lang="cs-CZ" dirty="0"/>
              <a:t>, dvakrát zničena armádou </a:t>
            </a:r>
            <a:r>
              <a:rPr lang="cs-CZ" dirty="0" err="1"/>
              <a:t>Tchangů</a:t>
            </a:r>
            <a:endParaRPr lang="cs-CZ" dirty="0"/>
          </a:p>
          <a:p>
            <a:r>
              <a:rPr lang="cs-CZ" dirty="0"/>
              <a:t>755 povstání An </a:t>
            </a:r>
            <a:r>
              <a:rPr lang="cs-CZ" dirty="0" err="1"/>
              <a:t>Lu-šana</a:t>
            </a:r>
            <a:endParaRPr lang="cs-CZ" dirty="0"/>
          </a:p>
          <a:p>
            <a:r>
              <a:rPr lang="cs-CZ" dirty="0"/>
              <a:t>Po válkách v polovině 70. let byla moc dynastie </a:t>
            </a:r>
            <a:r>
              <a:rPr lang="cs-CZ" dirty="0" err="1"/>
              <a:t>Tchang</a:t>
            </a:r>
            <a:r>
              <a:rPr lang="cs-CZ" dirty="0"/>
              <a:t> oslabena. </a:t>
            </a:r>
          </a:p>
          <a:p>
            <a:r>
              <a:rPr lang="cs-CZ" dirty="0"/>
              <a:t>místní vládci a armádní vůdci měli větší moc a různé regiony se staly samostatnějšími. </a:t>
            </a:r>
          </a:p>
          <a:p>
            <a:r>
              <a:rPr lang="cs-CZ" dirty="0"/>
              <a:t>Tibetský útok </a:t>
            </a:r>
          </a:p>
        </p:txBody>
      </p:sp>
    </p:spTree>
    <p:extLst>
      <p:ext uri="{BB962C8B-B14F-4D97-AF65-F5344CB8AC3E}">
        <p14:creationId xmlns:p14="http://schemas.microsoft.com/office/powerpoint/2010/main" val="29914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72F20D-4A46-4E46-BDAE-F729CCBD2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Přírodní katastrofy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F07750-9243-4AAA-AF4A-7DFC0669D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9753599" cy="4343400"/>
          </a:xfrm>
        </p:spPr>
        <p:txBody>
          <a:bodyPr>
            <a:normAutofit/>
          </a:bodyPr>
          <a:lstStyle/>
          <a:p>
            <a:r>
              <a:rPr lang="cs-CZ" dirty="0"/>
              <a:t>V roce 858 byl mohutně zaplaven Velký kanál a tím byla zaplavena velká část území  severní Číny</a:t>
            </a:r>
          </a:p>
          <a:p>
            <a:r>
              <a:rPr lang="it-IT" dirty="0"/>
              <a:t>V roce 873 postihlo strašlivé sucho </a:t>
            </a:r>
            <a:endParaRPr lang="cs-CZ" dirty="0"/>
          </a:p>
          <a:p>
            <a:r>
              <a:rPr lang="cs-CZ" dirty="0"/>
              <a:t>Šířil se hladomor</a:t>
            </a:r>
          </a:p>
          <a:p>
            <a:r>
              <a:rPr lang="cs-CZ" dirty="0"/>
              <a:t>Zemědělská produkce klesla o více než polovinu a lidé i hospodářská zvířata hladověli. </a:t>
            </a:r>
          </a:p>
          <a:p>
            <a:r>
              <a:rPr lang="cs-CZ" dirty="0"/>
              <a:t>Rolnická povstání</a:t>
            </a:r>
          </a:p>
          <a:p>
            <a:r>
              <a:rPr lang="cs-CZ" dirty="0"/>
              <a:t>To byl konec dynastie </a:t>
            </a:r>
            <a:r>
              <a:rPr lang="cs-CZ" dirty="0" err="1"/>
              <a:t>Tchang</a:t>
            </a:r>
            <a:r>
              <a:rPr lang="cs-CZ" dirty="0"/>
              <a:t> a začátek pěti dynastií a deseti království</a:t>
            </a:r>
          </a:p>
        </p:txBody>
      </p:sp>
    </p:spTree>
    <p:extLst>
      <p:ext uri="{BB962C8B-B14F-4D97-AF65-F5344CB8AC3E}">
        <p14:creationId xmlns:p14="http://schemas.microsoft.com/office/powerpoint/2010/main" val="345080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71ED31-2513-455E-9122-E8CB475D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Qianling</a:t>
            </a:r>
            <a:r>
              <a:rPr lang="cs-CZ" dirty="0"/>
              <a:t> Mausoleum </a:t>
            </a:r>
          </a:p>
        </p:txBody>
      </p:sp>
      <p:pic>
        <p:nvPicPr>
          <p:cNvPr id="6" name="Zástupný obsah 5" descr="Obsah obrázku příroda, hora, vysočina&#10;&#10;Popis byl vytvořen automaticky">
            <a:extLst>
              <a:ext uri="{FF2B5EF4-FFF2-40B4-BE49-F238E27FC236}">
                <a16:creationId xmlns:a16="http://schemas.microsoft.com/office/drawing/2014/main" id="{7D4B9499-E653-4AC3-8E94-5645A2BF9E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0994" y="2204864"/>
            <a:ext cx="4522370" cy="3230264"/>
          </a:xfrm>
        </p:spPr>
      </p:pic>
      <p:pic>
        <p:nvPicPr>
          <p:cNvPr id="8" name="Zástupný obsah 7" descr="Obsah obrázku text, země, exteriér, oheň&#10;&#10;Popis byl vytvořen automaticky">
            <a:extLst>
              <a:ext uri="{FF2B5EF4-FFF2-40B4-BE49-F238E27FC236}">
                <a16:creationId xmlns:a16="http://schemas.microsoft.com/office/drawing/2014/main" id="{FE4AD2E8-0151-40A1-8EC0-1E56E1660C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58308" y="2852936"/>
            <a:ext cx="6602964" cy="2231079"/>
          </a:xfrm>
        </p:spPr>
      </p:pic>
    </p:spTree>
    <p:extLst>
      <p:ext uri="{BB962C8B-B14F-4D97-AF65-F5344CB8AC3E}">
        <p14:creationId xmlns:p14="http://schemas.microsoft.com/office/powerpoint/2010/main" val="197099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3F4879-4334-4E12-A5DD-43BCE81E2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Sian</a:t>
            </a:r>
            <a:r>
              <a:rPr lang="cs-CZ" dirty="0"/>
              <a:t> - </a:t>
            </a:r>
            <a:r>
              <a:rPr lang="cs-CZ" dirty="0" err="1"/>
              <a:t>Čchang-an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5794EE-4D21-45F3-B69B-4608505E11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7614" y="2420888"/>
            <a:ext cx="10045709" cy="4343400"/>
          </a:xfrm>
        </p:spPr>
        <p:txBody>
          <a:bodyPr/>
          <a:lstStyle/>
          <a:p>
            <a:r>
              <a:rPr lang="cs-CZ" dirty="0"/>
              <a:t>křižovatka Číny, Střední Asie a Střední východ</a:t>
            </a:r>
          </a:p>
          <a:p>
            <a:r>
              <a:rPr lang="cs-CZ" dirty="0"/>
              <a:t>centrum rozmanitých etnických identit a náboženského přesvědčení</a:t>
            </a:r>
          </a:p>
          <a:p>
            <a:r>
              <a:rPr lang="cs-CZ" dirty="0" err="1"/>
              <a:t>Čchang-an</a:t>
            </a:r>
            <a:r>
              <a:rPr lang="cs-CZ" dirty="0"/>
              <a:t> byl obnoven jako hlavní město ve 4. století našeho letopočtu a byl svědkem kulturního rozkvětu částečně díky tomu, že se stal centrem buddhistického učení. </a:t>
            </a:r>
          </a:p>
          <a:p>
            <a:r>
              <a:rPr lang="cs-CZ" dirty="0"/>
              <a:t>největšího období svého rozvoje za dynastie </a:t>
            </a:r>
            <a:r>
              <a:rPr lang="cs-CZ" dirty="0" err="1"/>
              <a:t>Tchang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8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BBB87E-639F-4B75-BE1D-753D9897B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Si - </a:t>
            </a:r>
            <a:r>
              <a:rPr lang="cs-CZ" dirty="0" err="1"/>
              <a:t>an</a:t>
            </a:r>
            <a:endParaRPr lang="cs-CZ" dirty="0"/>
          </a:p>
        </p:txBody>
      </p:sp>
      <p:pic>
        <p:nvPicPr>
          <p:cNvPr id="6" name="Zástupný obsah 5" descr="Obsah obrázku voda, exteriér, obloha, loďka&#10;&#10;Popis byl vytvořen automaticky">
            <a:extLst>
              <a:ext uri="{FF2B5EF4-FFF2-40B4-BE49-F238E27FC236}">
                <a16:creationId xmlns:a16="http://schemas.microsoft.com/office/drawing/2014/main" id="{1E23A46C-D9D8-4B2C-8F86-EE5E674FC6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621" y="1845965"/>
            <a:ext cx="12067581" cy="439335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6087CAB-9FB0-4A87-BFDE-F7D7CDBDAC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09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3A3D4B-788A-4D58-9AEC-FEA7AA8F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52" y="116632"/>
            <a:ext cx="9753600" cy="763488"/>
          </a:xfrm>
        </p:spPr>
        <p:txBody>
          <a:bodyPr/>
          <a:lstStyle/>
          <a:p>
            <a:pPr algn="ctr"/>
            <a:r>
              <a:rPr lang="cs-CZ" dirty="0" err="1"/>
              <a:t>Süan-cang</a:t>
            </a:r>
            <a:endParaRPr lang="cs-CZ" dirty="0"/>
          </a:p>
        </p:txBody>
      </p:sp>
      <p:pic>
        <p:nvPicPr>
          <p:cNvPr id="6" name="Zástupný obsah 5" descr="Obsah obrázku text, tkanina&#10;&#10;Popis byl vytvořen automaticky">
            <a:extLst>
              <a:ext uri="{FF2B5EF4-FFF2-40B4-BE49-F238E27FC236}">
                <a16:creationId xmlns:a16="http://schemas.microsoft.com/office/drawing/2014/main" id="{8B7B318B-C527-4D9F-AFC1-8A9295BB6D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4132" y="980728"/>
            <a:ext cx="4135839" cy="628785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31D4406-0A39-4C02-B422-094C1999A3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26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DC992-08E6-40DB-A607-B753C0D34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Pagoda Velké divoké husy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3526448-4E45-4923-8AF5-FB96835DFB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Zástupný obsah 9" descr="Obsah obrázku exteriér, obloha, budova&#10;&#10;Popis byl vytvořen automaticky">
            <a:extLst>
              <a:ext uri="{FF2B5EF4-FFF2-40B4-BE49-F238E27FC236}">
                <a16:creationId xmlns:a16="http://schemas.microsoft.com/office/drawing/2014/main" id="{8101EE9F-16C1-41A4-B809-9707DD6056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23776" y="2047739"/>
            <a:ext cx="6805140" cy="4536759"/>
          </a:xfrm>
        </p:spPr>
      </p:pic>
    </p:spTree>
    <p:extLst>
      <p:ext uri="{BB962C8B-B14F-4D97-AF65-F5344CB8AC3E}">
        <p14:creationId xmlns:p14="http://schemas.microsoft.com/office/powerpoint/2010/main" val="209377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1B7BD2-2F4E-46A6-97C4-5B9120973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exteriér, svatyně, věž&#10;&#10;Popis byl vytvořen automaticky">
            <a:extLst>
              <a:ext uri="{FF2B5EF4-FFF2-40B4-BE49-F238E27FC236}">
                <a16:creationId xmlns:a16="http://schemas.microsoft.com/office/drawing/2014/main" id="{AD607CB4-71F2-4D8B-BC58-8212908996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5900" y="110211"/>
            <a:ext cx="8139137" cy="674778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557ED7A-888C-44CA-92F5-B5055EAA97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8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C235B-5B3B-42D9-80DA-5370E53B9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Cen </a:t>
            </a:r>
            <a:r>
              <a:rPr lang="cs-CZ" dirty="0" err="1"/>
              <a:t>Shen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3729ACC6-4B79-4B9A-B4D4-DE36651826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86280" y="1904925"/>
            <a:ext cx="3506019" cy="493439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59E712-202D-4AF3-AB8F-BE458F80D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812" y="2708920"/>
            <a:ext cx="4708734" cy="4343400"/>
          </a:xfrm>
        </p:spPr>
        <p:txBody>
          <a:bodyPr/>
          <a:lstStyle/>
          <a:p>
            <a:r>
              <a:rPr lang="cs-CZ" dirty="0"/>
              <a:t>Významný čínský básník za dynastie </a:t>
            </a:r>
            <a:r>
              <a:rPr lang="cs-CZ" dirty="0" err="1"/>
              <a:t>Tchang</a:t>
            </a:r>
            <a:endParaRPr lang="cs-CZ" dirty="0"/>
          </a:p>
          <a:p>
            <a:r>
              <a:rPr lang="cs-CZ" dirty="0"/>
              <a:t>715 – 750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877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9B0BB6-492A-4089-A826-E99EDC5B2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3 státy: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72FF33-E4F8-4C64-B062-67C29AE5D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72" y="1772816"/>
            <a:ext cx="9753600" cy="4343400"/>
          </a:xfrm>
        </p:spPr>
        <p:txBody>
          <a:bodyPr/>
          <a:lstStyle/>
          <a:p>
            <a:r>
              <a:rPr lang="cs-CZ" dirty="0" err="1"/>
              <a:t>Wei</a:t>
            </a:r>
            <a:r>
              <a:rPr lang="cs-CZ" dirty="0"/>
              <a:t> (severně od Jang-c'-</a:t>
            </a:r>
            <a:r>
              <a:rPr lang="cs-CZ" dirty="0" err="1"/>
              <a:t>ťiang</a:t>
            </a:r>
            <a:r>
              <a:rPr lang="cs-CZ" dirty="0"/>
              <a:t>): </a:t>
            </a:r>
            <a:r>
              <a:rPr lang="cs-CZ" dirty="0" err="1"/>
              <a:t>Cchao</a:t>
            </a:r>
            <a:r>
              <a:rPr lang="cs-CZ"/>
              <a:t> Pí</a:t>
            </a:r>
            <a:endParaRPr lang="cs-CZ" dirty="0"/>
          </a:p>
          <a:p>
            <a:r>
              <a:rPr lang="cs-CZ" dirty="0" err="1"/>
              <a:t>Šu</a:t>
            </a:r>
            <a:r>
              <a:rPr lang="cs-CZ" dirty="0"/>
              <a:t> (na jihozápadě): </a:t>
            </a:r>
            <a:r>
              <a:rPr lang="cs-CZ" dirty="0" err="1"/>
              <a:t>Liou</a:t>
            </a:r>
            <a:r>
              <a:rPr lang="cs-CZ" dirty="0"/>
              <a:t> </a:t>
            </a:r>
            <a:r>
              <a:rPr lang="cs-CZ" dirty="0" err="1"/>
              <a:t>Pej</a:t>
            </a:r>
            <a:endParaRPr lang="cs-CZ" dirty="0"/>
          </a:p>
          <a:p>
            <a:r>
              <a:rPr lang="cs-CZ" dirty="0" err="1"/>
              <a:t>Wu</a:t>
            </a:r>
            <a:r>
              <a:rPr lang="cs-CZ" dirty="0"/>
              <a:t> (na jihovýchodě): Sun </a:t>
            </a:r>
            <a:r>
              <a:rPr lang="cs-CZ" dirty="0" err="1"/>
              <a:t>Čchuan</a:t>
            </a:r>
            <a:endParaRPr lang="cs-CZ" dirty="0"/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6F7296C9-254D-481F-9D35-78D6B5C9E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540" y="274638"/>
            <a:ext cx="4439113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7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B78139-8BEB-499B-B442-81B5CA0D6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Zoroastrianismus</a:t>
            </a:r>
            <a:endParaRPr lang="cs-CZ" dirty="0"/>
          </a:p>
        </p:txBody>
      </p:sp>
      <p:pic>
        <p:nvPicPr>
          <p:cNvPr id="6" name="Zástupný obsah 5" descr="Obsah obrázku text, vektorová grafika&#10;&#10;Popis byl vytvořen automaticky">
            <a:extLst>
              <a:ext uri="{FF2B5EF4-FFF2-40B4-BE49-F238E27FC236}">
                <a16:creationId xmlns:a16="http://schemas.microsoft.com/office/drawing/2014/main" id="{A09B84DE-8686-445F-8B12-EF70D7EBFD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4821" y="2636912"/>
            <a:ext cx="8563049" cy="327298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9A530FB-3E4D-4F1B-B479-7B20C04B93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18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A5D223-8FBE-42D4-9627-2CD3B1E9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399" y="333264"/>
            <a:ext cx="9753600" cy="763488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Velká mešita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552DDC1-B528-448C-8099-A9C337C61F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 descr="Obsah obrázku strom, exteriér, dům, kámen&#10;&#10;Popis byl vytvořen automaticky">
            <a:extLst>
              <a:ext uri="{FF2B5EF4-FFF2-40B4-BE49-F238E27FC236}">
                <a16:creationId xmlns:a16="http://schemas.microsoft.com/office/drawing/2014/main" id="{C7B9974E-15CC-4220-90B7-62B8E9336D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7652" y="1096752"/>
            <a:ext cx="9037388" cy="6029632"/>
          </a:xfrm>
        </p:spPr>
      </p:pic>
    </p:spTree>
    <p:extLst>
      <p:ext uri="{BB962C8B-B14F-4D97-AF65-F5344CB8AC3E}">
        <p14:creationId xmlns:p14="http://schemas.microsoft.com/office/powerpoint/2010/main" val="176472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3BB0B0-DEE6-4F74-922C-ED7BA4CF0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ltář&#10;&#10;Popis byl vytvořen automaticky">
            <a:extLst>
              <a:ext uri="{FF2B5EF4-FFF2-40B4-BE49-F238E27FC236}">
                <a16:creationId xmlns:a16="http://schemas.microsoft.com/office/drawing/2014/main" id="{27369ACB-DFE2-4B3A-AC50-06498C5EB0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142084" y="239217"/>
            <a:ext cx="5040871" cy="666347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C48448-94D8-4EBE-B16C-BB6756161D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31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2C2357-52D5-488C-B5FE-8C4A8A5E0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exteriér, ulice, tržiště&#10;&#10;Popis byl vytvořen automaticky">
            <a:extLst>
              <a:ext uri="{FF2B5EF4-FFF2-40B4-BE49-F238E27FC236}">
                <a16:creationId xmlns:a16="http://schemas.microsoft.com/office/drawing/2014/main" id="{41DC2EEF-4339-4881-86E2-BCE739D547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6475" y="638175"/>
            <a:ext cx="9579741" cy="639447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4783D65-A779-4C94-B9C1-689FA6329F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611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0B484A-D0D4-47D4-A0D9-20BFEE1C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interiér, okno&#10;&#10;Popis byl vytvořen automaticky">
            <a:extLst>
              <a:ext uri="{FF2B5EF4-FFF2-40B4-BE49-F238E27FC236}">
                <a16:creationId xmlns:a16="http://schemas.microsoft.com/office/drawing/2014/main" id="{66776E04-0880-49A9-A875-EEA7954FA7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9796" y="-260301"/>
            <a:ext cx="10189516" cy="711474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0B2B1BF-47DF-477F-B5B6-C77B23FA7D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47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C01BB3-9A16-4E57-B15E-428BB8D20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Lan-</a:t>
            </a:r>
            <a:r>
              <a:rPr lang="cs-CZ" dirty="0" err="1"/>
              <a:t>čou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591626-0A4A-4495-9F08-49C11EA93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2014" y="1844824"/>
            <a:ext cx="11989925" cy="4343400"/>
          </a:xfrm>
        </p:spPr>
        <p:txBody>
          <a:bodyPr>
            <a:normAutofit/>
          </a:bodyPr>
          <a:lstStyle/>
          <a:p>
            <a:r>
              <a:rPr lang="cs-CZ" dirty="0"/>
              <a:t>Lan-</a:t>
            </a:r>
            <a:r>
              <a:rPr lang="cs-CZ" dirty="0" err="1"/>
              <a:t>čou</a:t>
            </a:r>
            <a:r>
              <a:rPr lang="cs-CZ" dirty="0"/>
              <a:t> je důležité průmyslové centrum</a:t>
            </a:r>
          </a:p>
          <a:p>
            <a:r>
              <a:rPr lang="cs-CZ" dirty="0"/>
              <a:t> důležitou silniční křižovatku, spojující východní a západní část Číny</a:t>
            </a:r>
          </a:p>
          <a:p>
            <a:r>
              <a:rPr lang="cs-CZ" dirty="0"/>
              <a:t>Historie města je spojená s Hedvábnou stezkou </a:t>
            </a:r>
          </a:p>
          <a:p>
            <a:r>
              <a:rPr lang="cs-CZ" dirty="0"/>
              <a:t>Město bylo jedním z nejdůležitějších a největších měst na trase</a:t>
            </a:r>
          </a:p>
          <a:p>
            <a:r>
              <a:rPr lang="pl-PL" dirty="0"/>
              <a:t>První písemné záznamy pocházejí z roku 778 př. n.l.</a:t>
            </a:r>
          </a:p>
          <a:p>
            <a:r>
              <a:rPr lang="cs-CZ" dirty="0"/>
              <a:t>Po pádu </a:t>
            </a:r>
            <a:r>
              <a:rPr lang="cs-CZ" dirty="0" err="1"/>
              <a:t>Tchangské</a:t>
            </a:r>
            <a:r>
              <a:rPr lang="cs-CZ" dirty="0"/>
              <a:t> říše v roce 763 se město v roce 1235 dostalo pod kontrolu Tibetu </a:t>
            </a:r>
          </a:p>
          <a:p>
            <a:r>
              <a:rPr lang="cs-CZ" dirty="0"/>
              <a:t>podléhalo mongolským invazím</a:t>
            </a:r>
          </a:p>
        </p:txBody>
      </p:sp>
    </p:spTree>
    <p:extLst>
      <p:ext uri="{BB962C8B-B14F-4D97-AF65-F5344CB8AC3E}">
        <p14:creationId xmlns:p14="http://schemas.microsoft.com/office/powerpoint/2010/main" val="418721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CED78D-8654-44FD-AC7C-45892E8B4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ráva, exteriér, obloha, strom&#10;&#10;Popis byl vytvořen automaticky">
            <a:extLst>
              <a:ext uri="{FF2B5EF4-FFF2-40B4-BE49-F238E27FC236}">
                <a16:creationId xmlns:a16="http://schemas.microsoft.com/office/drawing/2014/main" id="{62069672-5290-48ED-B78C-67B2AB01D5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9133" y="100895"/>
            <a:ext cx="9990558" cy="665620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0233D7-D431-43AD-B124-597C303F17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64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6D504A-01DB-430A-9392-C94B34483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Binhe (park)</a:t>
            </a:r>
          </a:p>
        </p:txBody>
      </p:sp>
      <p:pic>
        <p:nvPicPr>
          <p:cNvPr id="6" name="Zástupný obsah 5" descr="Obsah obrázku text, obloha, exteriér, písečné&#10;&#10;Popis byl vytvořen automaticky">
            <a:extLst>
              <a:ext uri="{FF2B5EF4-FFF2-40B4-BE49-F238E27FC236}">
                <a16:creationId xmlns:a16="http://schemas.microsoft.com/office/drawing/2014/main" id="{052CDA5D-3DFB-41A1-ACE7-AC2D3D8FC3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5860" y="2183106"/>
            <a:ext cx="8408862" cy="421769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F8C3EEA-90B4-4B54-A067-616795983E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58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35D6C0-220F-4022-9B67-ABA28EE7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rom, exteriér, tráva, socha&#10;&#10;Popis byl vytvořen automaticky">
            <a:extLst>
              <a:ext uri="{FF2B5EF4-FFF2-40B4-BE49-F238E27FC236}">
                <a16:creationId xmlns:a16="http://schemas.microsoft.com/office/drawing/2014/main" id="{06351555-1202-4A21-B871-176F0D1D6D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58975" y="1828800"/>
            <a:ext cx="3257550" cy="4343400"/>
          </a:xfrm>
        </p:spPr>
      </p:pic>
      <p:pic>
        <p:nvPicPr>
          <p:cNvPr id="8" name="Zástupný obsah 7" descr="Obsah obrázku exteriér, země, obloha, kámen&#10;&#10;Popis byl vytvořen automaticky">
            <a:extLst>
              <a:ext uri="{FF2B5EF4-FFF2-40B4-BE49-F238E27FC236}">
                <a16:creationId xmlns:a16="http://schemas.microsoft.com/office/drawing/2014/main" id="{F34EC7CD-A867-4686-943F-F3B43BE247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2688" y="2234803"/>
            <a:ext cx="4708525" cy="3531393"/>
          </a:xfrm>
        </p:spPr>
      </p:pic>
    </p:spTree>
    <p:extLst>
      <p:ext uri="{BB962C8B-B14F-4D97-AF65-F5344CB8AC3E}">
        <p14:creationId xmlns:p14="http://schemas.microsoft.com/office/powerpoint/2010/main" val="356217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E59C8D-80A9-4970-A28E-A218D2A11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A74F2E-AD6E-42CC-9CCA-593A2CBC30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exteriér, skála, tráva, skalní&#10;&#10;Popis byl vytvořen automaticky">
            <a:extLst>
              <a:ext uri="{FF2B5EF4-FFF2-40B4-BE49-F238E27FC236}">
                <a16:creationId xmlns:a16="http://schemas.microsoft.com/office/drawing/2014/main" id="{F0067601-2B81-4AC6-AD70-F8D8710CAA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3812" y="116632"/>
            <a:ext cx="10405540" cy="6937025"/>
          </a:xfrm>
        </p:spPr>
      </p:pic>
    </p:spTree>
    <p:extLst>
      <p:ext uri="{BB962C8B-B14F-4D97-AF65-F5344CB8AC3E}">
        <p14:creationId xmlns:p14="http://schemas.microsoft.com/office/powerpoint/2010/main" val="27596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-CZ" dirty="0"/>
              <a:t>Romance tří království</a:t>
            </a:r>
          </a:p>
        </p:txBody>
      </p:sp>
      <p:pic>
        <p:nvPicPr>
          <p:cNvPr id="6" name="Zástupný obsah 5" descr="Obsah obrázku text, nábytek&#10;&#10;Popis byl vytvořen automaticky">
            <a:extLst>
              <a:ext uri="{FF2B5EF4-FFF2-40B4-BE49-F238E27FC236}">
                <a16:creationId xmlns:a16="http://schemas.microsoft.com/office/drawing/2014/main" id="{D7B551BD-906D-4B30-A4D7-D8744C0F35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30116" y="2057400"/>
            <a:ext cx="4682911" cy="4343400"/>
          </a:xfrm>
        </p:spPr>
      </p:pic>
    </p:spTree>
    <p:extLst>
      <p:ext uri="{BB962C8B-B14F-4D97-AF65-F5344CB8AC3E}">
        <p14:creationId xmlns:p14="http://schemas.microsoft.com/office/powerpoint/2010/main" val="11922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7F6225-0AFF-49A4-BB7D-9A89C765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744" y="0"/>
            <a:ext cx="9753600" cy="914400"/>
          </a:xfrm>
        </p:spPr>
        <p:txBody>
          <a:bodyPr/>
          <a:lstStyle/>
          <a:p>
            <a:pPr algn="ctr"/>
            <a:r>
              <a:rPr lang="cs-CZ" dirty="0"/>
              <a:t>Bílá Pagoda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E6C87B2-6B93-4F1D-A85F-530329EBE4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ext, strom, obloha, exteriér&#10;&#10;Popis byl vytvořen automaticky">
            <a:extLst>
              <a:ext uri="{FF2B5EF4-FFF2-40B4-BE49-F238E27FC236}">
                <a16:creationId xmlns:a16="http://schemas.microsoft.com/office/drawing/2014/main" id="{C033D63B-9562-4F68-A070-D3CB378430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03922" y="1052736"/>
            <a:ext cx="7741244" cy="5593048"/>
          </a:xfrm>
        </p:spPr>
      </p:pic>
    </p:spTree>
    <p:extLst>
      <p:ext uri="{BB962C8B-B14F-4D97-AF65-F5344CB8AC3E}">
        <p14:creationId xmlns:p14="http://schemas.microsoft.com/office/powerpoint/2010/main" val="27338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B19DD-2B35-4FBA-BEF0-C4BA916B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222DB2B-DB1C-4399-BA0B-3AAAF020F0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budova, svatyně, chrám&#10;&#10;Popis byl vytvořen automaticky">
            <a:extLst>
              <a:ext uri="{FF2B5EF4-FFF2-40B4-BE49-F238E27FC236}">
                <a16:creationId xmlns:a16="http://schemas.microsoft.com/office/drawing/2014/main" id="{632137CA-65DC-4804-BA4B-8B3292E61C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1804" y="0"/>
            <a:ext cx="10637440" cy="7091625"/>
          </a:xfrm>
        </p:spPr>
      </p:pic>
    </p:spTree>
    <p:extLst>
      <p:ext uri="{BB962C8B-B14F-4D97-AF65-F5344CB8AC3E}">
        <p14:creationId xmlns:p14="http://schemas.microsoft.com/office/powerpoint/2010/main" val="50225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4D026D-52C1-4E3F-96E8-F73656667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lámaistický klášter, svatyně&#10;&#10;Popis byl vytvořen automaticky">
            <a:extLst>
              <a:ext uri="{FF2B5EF4-FFF2-40B4-BE49-F238E27FC236}">
                <a16:creationId xmlns:a16="http://schemas.microsoft.com/office/drawing/2014/main" id="{EF49B526-026D-4111-B7EB-E6CE561CA6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5900" y="217756"/>
            <a:ext cx="8477200" cy="636560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C723D1-51CF-45CC-A9AA-AF6265F857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214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7BA4C2-EE01-49F0-A3E0-75362B6E7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exteriér, budova, svatyně&#10;&#10;Popis byl vytvořen automaticky">
            <a:extLst>
              <a:ext uri="{FF2B5EF4-FFF2-40B4-BE49-F238E27FC236}">
                <a16:creationId xmlns:a16="http://schemas.microsoft.com/office/drawing/2014/main" id="{B6FE0892-A9C0-4927-AC34-7A22A15126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5658" y="227013"/>
            <a:ext cx="10061375" cy="754602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0686CD4-576F-42D7-B2A1-C6ECF42526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543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5F61B7-DBB7-4852-82C9-8BD918680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Čang-jie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CB3232-1460-41A3-AB3C-B498B3F219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9829686" cy="4624536"/>
          </a:xfrm>
        </p:spPr>
        <p:txBody>
          <a:bodyPr>
            <a:normAutofit/>
          </a:bodyPr>
          <a:lstStyle/>
          <a:p>
            <a:r>
              <a:rPr lang="cs-CZ" dirty="0"/>
              <a:t>nachází se na křižovatce Hedvábné stezky</a:t>
            </a:r>
          </a:p>
          <a:p>
            <a:r>
              <a:rPr lang="cs-CZ" dirty="0"/>
              <a:t>uprostřed koridoru </a:t>
            </a:r>
            <a:r>
              <a:rPr lang="cs-CZ" dirty="0" err="1"/>
              <a:t>Hexi</a:t>
            </a:r>
            <a:r>
              <a:rPr lang="cs-CZ" dirty="0"/>
              <a:t>, vedoucí k náhorní plošině v </a:t>
            </a:r>
            <a:r>
              <a:rPr lang="cs-CZ" dirty="0" err="1"/>
              <a:t>Čching-chaj</a:t>
            </a:r>
            <a:r>
              <a:rPr lang="cs-CZ" dirty="0"/>
              <a:t> a Tibetskou autonomní oblastí na jihu</a:t>
            </a:r>
          </a:p>
          <a:p>
            <a:r>
              <a:rPr lang="cs-CZ" dirty="0"/>
              <a:t>známé obchodní místo na Hedvábné stezce </a:t>
            </a:r>
          </a:p>
          <a:p>
            <a:r>
              <a:rPr lang="cs-CZ" dirty="0"/>
              <a:t>jeden z největších mezinárodních obchodních trhů i dnes</a:t>
            </a:r>
          </a:p>
          <a:p>
            <a:r>
              <a:rPr lang="cs-CZ" dirty="0"/>
              <a:t>V roce 1274 Marco Polo se vydal na cestu na Východ a prošel </a:t>
            </a:r>
            <a:r>
              <a:rPr lang="cs-CZ" dirty="0" err="1"/>
              <a:t>Čang</a:t>
            </a:r>
            <a:r>
              <a:rPr lang="cs-CZ" dirty="0"/>
              <a:t> – </a:t>
            </a:r>
            <a:r>
              <a:rPr lang="cs-CZ" dirty="0" err="1"/>
              <a:t>Jie</a:t>
            </a:r>
            <a:r>
              <a:rPr lang="cs-CZ" dirty="0"/>
              <a:t>, byl naprosto ohromen</a:t>
            </a:r>
          </a:p>
        </p:txBody>
      </p:sp>
    </p:spTree>
    <p:extLst>
      <p:ext uri="{BB962C8B-B14F-4D97-AF65-F5344CB8AC3E}">
        <p14:creationId xmlns:p14="http://schemas.microsoft.com/office/powerpoint/2010/main" val="61008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18CE29-54F9-4701-B1C9-E5D4B92B5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0E0A11C-3E83-401A-968D-808D36B5F17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exteriér, budova, socha, kámen&#10;&#10;Popis byl vytvořen automaticky">
            <a:extLst>
              <a:ext uri="{FF2B5EF4-FFF2-40B4-BE49-F238E27FC236}">
                <a16:creationId xmlns:a16="http://schemas.microsoft.com/office/drawing/2014/main" id="{2A6EDE82-13FA-4BC2-8698-505E9A159A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70076" y="300559"/>
            <a:ext cx="5184307" cy="7562198"/>
          </a:xfrm>
        </p:spPr>
      </p:pic>
    </p:spTree>
    <p:extLst>
      <p:ext uri="{BB962C8B-B14F-4D97-AF65-F5344CB8AC3E}">
        <p14:creationId xmlns:p14="http://schemas.microsoft.com/office/powerpoint/2010/main" val="314705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E0E042-3AAE-453C-AE0A-4CE86A5DE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exteriér, město&#10;&#10;Popis byl vytvořen automaticky">
            <a:extLst>
              <a:ext uri="{FF2B5EF4-FFF2-40B4-BE49-F238E27FC236}">
                <a16:creationId xmlns:a16="http://schemas.microsoft.com/office/drawing/2014/main" id="{02629D45-F794-4F22-9A13-71B327E207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82044" y="433335"/>
            <a:ext cx="6190838" cy="599133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E4A202-EFF1-45C5-BD0E-48E9FD1EA3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40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7FE24A-F76E-4B70-AAFE-E42C8FF8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39948"/>
            <a:ext cx="9753600" cy="763488"/>
          </a:xfrm>
        </p:spPr>
        <p:txBody>
          <a:bodyPr/>
          <a:lstStyle/>
          <a:p>
            <a:pPr algn="ctr"/>
            <a:r>
              <a:rPr lang="cs-CZ" dirty="0"/>
              <a:t>Chrám </a:t>
            </a:r>
            <a:r>
              <a:rPr lang="cs-CZ" dirty="0" err="1"/>
              <a:t>dafo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8DC8170-5D84-41F5-A6B9-E740BF9F70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interiér&#10;&#10;Popis byl vytvořen automaticky">
            <a:extLst>
              <a:ext uri="{FF2B5EF4-FFF2-40B4-BE49-F238E27FC236}">
                <a16:creationId xmlns:a16="http://schemas.microsoft.com/office/drawing/2014/main" id="{2DE3AD19-9781-4C0A-A1E0-28F90EC253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69876" y="980728"/>
            <a:ext cx="8638102" cy="5750508"/>
          </a:xfrm>
        </p:spPr>
      </p:pic>
    </p:spTree>
    <p:extLst>
      <p:ext uri="{BB962C8B-B14F-4D97-AF65-F5344CB8AC3E}">
        <p14:creationId xmlns:p14="http://schemas.microsoft.com/office/powerpoint/2010/main" val="87872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F0CD64-DA63-4513-91A0-499F94CE0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606B2B-3A56-41E5-9599-63EBE532BE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EE182FE4-07D1-442D-B313-4CBE813357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598" y="-387424"/>
            <a:ext cx="11197628" cy="8398219"/>
          </a:xfrm>
        </p:spPr>
      </p:pic>
    </p:spTree>
    <p:extLst>
      <p:ext uri="{BB962C8B-B14F-4D97-AF65-F5344CB8AC3E}">
        <p14:creationId xmlns:p14="http://schemas.microsoft.com/office/powerpoint/2010/main" val="251207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E38709-AC6B-402A-8A39-8E6B8F99B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exteriér, budova, dům&#10;&#10;Popis byl vytvořen automaticky">
            <a:extLst>
              <a:ext uri="{FF2B5EF4-FFF2-40B4-BE49-F238E27FC236}">
                <a16:creationId xmlns:a16="http://schemas.microsoft.com/office/drawing/2014/main" id="{E01FFCFB-90FE-4825-91DE-D7FB8F7305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9654" y="262062"/>
            <a:ext cx="10189516" cy="679035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F04A85-9AEC-44B5-B4D9-68F265C685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657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9829685" cy="4343400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Za skončení dynastie </a:t>
            </a:r>
            <a:r>
              <a:rPr lang="cs-CZ" dirty="0" err="1"/>
              <a:t>Chan</a:t>
            </a:r>
            <a:r>
              <a:rPr lang="cs-CZ" dirty="0"/>
              <a:t> stály také velké dvorské konflikty, které skončily mnoha vraždami členů královského klanu</a:t>
            </a:r>
          </a:p>
          <a:p>
            <a:pPr rtl="0"/>
            <a:r>
              <a:rPr lang="cs-CZ" dirty="0" err="1"/>
              <a:t>Cchao</a:t>
            </a:r>
            <a:r>
              <a:rPr lang="cs-CZ" dirty="0"/>
              <a:t> Pí donutil posledního </a:t>
            </a:r>
            <a:r>
              <a:rPr lang="cs-CZ" dirty="0" err="1"/>
              <a:t>chanského</a:t>
            </a:r>
            <a:r>
              <a:rPr lang="cs-CZ" dirty="0"/>
              <a:t> císaře k postoupení moci.</a:t>
            </a:r>
          </a:p>
          <a:p>
            <a:pPr rtl="0"/>
            <a:r>
              <a:rPr lang="cs-CZ" dirty="0" err="1"/>
              <a:t>Cchao</a:t>
            </a:r>
            <a:r>
              <a:rPr lang="cs-CZ" dirty="0"/>
              <a:t> Pí učinil z </a:t>
            </a:r>
            <a:r>
              <a:rPr lang="cs-CZ" dirty="0" err="1"/>
              <a:t>Luo-jangu</a:t>
            </a:r>
            <a:r>
              <a:rPr lang="cs-CZ" dirty="0"/>
              <a:t> hlavní město svého nového království jménem </a:t>
            </a:r>
            <a:r>
              <a:rPr lang="cs-CZ" dirty="0" err="1"/>
              <a:t>Cchao</a:t>
            </a:r>
            <a:r>
              <a:rPr lang="cs-CZ" dirty="0"/>
              <a:t> </a:t>
            </a:r>
            <a:r>
              <a:rPr lang="cs-CZ" dirty="0" err="1"/>
              <a:t>Wej</a:t>
            </a:r>
            <a:endParaRPr lang="cs-CZ" dirty="0"/>
          </a:p>
          <a:p>
            <a:pPr rtl="0"/>
            <a:r>
              <a:rPr lang="cs-CZ" dirty="0"/>
              <a:t>V roce 221: </a:t>
            </a:r>
            <a:r>
              <a:rPr lang="cs-CZ" dirty="0" err="1"/>
              <a:t>Liou</a:t>
            </a:r>
            <a:r>
              <a:rPr lang="cs-CZ" dirty="0"/>
              <a:t> </a:t>
            </a:r>
            <a:r>
              <a:rPr lang="cs-CZ" dirty="0" err="1"/>
              <a:t>Pej</a:t>
            </a:r>
            <a:r>
              <a:rPr lang="cs-CZ" dirty="0"/>
              <a:t> pojmenoval své nové království </a:t>
            </a:r>
            <a:r>
              <a:rPr lang="cs-CZ" dirty="0" err="1"/>
              <a:t>Šu</a:t>
            </a:r>
            <a:endParaRPr lang="cs-CZ" dirty="0"/>
          </a:p>
          <a:p>
            <a:pPr rtl="0"/>
            <a:r>
              <a:rPr lang="cs-CZ" dirty="0"/>
              <a:t>V roce 229 Sun </a:t>
            </a:r>
            <a:r>
              <a:rPr lang="cs-CZ" dirty="0" err="1"/>
              <a:t>Čchüan</a:t>
            </a:r>
            <a:r>
              <a:rPr lang="cs-CZ" dirty="0"/>
              <a:t> převzal titul krále </a:t>
            </a:r>
            <a:r>
              <a:rPr lang="cs-CZ" dirty="0" err="1"/>
              <a:t>Wu</a:t>
            </a:r>
            <a:r>
              <a:rPr lang="cs-CZ" dirty="0"/>
              <a:t>. </a:t>
            </a:r>
          </a:p>
          <a:p>
            <a:pPr rtl="0"/>
            <a:endParaRPr lang="cs-CZ" dirty="0"/>
          </a:p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309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D2E8D6-1D0B-4662-8AB0-2BBF2D712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exteriér, svatyně, chrám&#10;&#10;Popis byl vytvořen automaticky">
            <a:extLst>
              <a:ext uri="{FF2B5EF4-FFF2-40B4-BE49-F238E27FC236}">
                <a16:creationId xmlns:a16="http://schemas.microsoft.com/office/drawing/2014/main" id="{B4D96C72-A3BF-44D6-B778-3E7C094FCC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1341" y="-207704"/>
            <a:ext cx="10582275" cy="706570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BE75A97-ACCF-4D9B-BDC6-B9B51BF133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9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546AF1-48F8-413E-8131-20CA3BD6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Ťia-jü-kuan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09B699-5887-481C-9CD2-EA028EAF3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7614" y="2060848"/>
            <a:ext cx="8928992" cy="4343400"/>
          </a:xfrm>
        </p:spPr>
        <p:txBody>
          <a:bodyPr/>
          <a:lstStyle/>
          <a:p>
            <a:r>
              <a:rPr lang="cs-CZ" dirty="0"/>
              <a:t> označoval tradiční hranici </a:t>
            </a:r>
            <a:r>
              <a:rPr lang="cs-CZ" dirty="0" err="1"/>
              <a:t>chanské</a:t>
            </a:r>
            <a:r>
              <a:rPr lang="cs-CZ" dirty="0"/>
              <a:t> říše na západě</a:t>
            </a:r>
          </a:p>
          <a:p>
            <a:r>
              <a:rPr lang="cs-CZ" dirty="0"/>
              <a:t> Také zde končí Velká čínská zeď z </a:t>
            </a:r>
            <a:r>
              <a:rPr lang="cs-CZ" dirty="0" err="1"/>
              <a:t>mingské</a:t>
            </a:r>
            <a:r>
              <a:rPr lang="cs-CZ" dirty="0"/>
              <a:t> doby</a:t>
            </a:r>
          </a:p>
          <a:p>
            <a:r>
              <a:rPr lang="cs-CZ" dirty="0"/>
              <a:t> Je to spojovací místo kultur Hedvábné stezky a Velké zdi </a:t>
            </a:r>
          </a:p>
        </p:txBody>
      </p:sp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26C49479-5258-4C36-BC8D-7B4AFCC6B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516" y="3769271"/>
            <a:ext cx="41910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6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29DE55-C958-4603-AD93-DBCA7E901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exteriér, budova, svatyně&#10;&#10;Popis byl vytvořen automaticky">
            <a:extLst>
              <a:ext uri="{FF2B5EF4-FFF2-40B4-BE49-F238E27FC236}">
                <a16:creationId xmlns:a16="http://schemas.microsoft.com/office/drawing/2014/main" id="{0045CDFF-05ED-4B5C-B64F-6028784E2E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9836" y="-747464"/>
            <a:ext cx="10549556" cy="791216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097F9D9-8C38-448E-B4D2-492A4A022B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857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C3B540-1DC8-40C5-92F4-AC9C8936C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exteriér, příroda, pobřeží&#10;&#10;Popis byl vytvořen automaticky">
            <a:extLst>
              <a:ext uri="{FF2B5EF4-FFF2-40B4-BE49-F238E27FC236}">
                <a16:creationId xmlns:a16="http://schemas.microsoft.com/office/drawing/2014/main" id="{D301ECE8-2BC6-4F6A-B55C-E7DC3F10B5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80911"/>
            <a:ext cx="11959569" cy="677708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A53F15-60A2-4240-A3B4-84B5A7A6F7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29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0837B0-7C83-4032-BE35-3D89AB4DA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Hrobky dynastii </a:t>
            </a:r>
            <a:r>
              <a:rPr lang="cs-CZ" dirty="0" err="1"/>
              <a:t>wei</a:t>
            </a:r>
            <a:r>
              <a:rPr lang="cs-CZ" dirty="0"/>
              <a:t> a jin</a:t>
            </a:r>
          </a:p>
        </p:txBody>
      </p:sp>
      <p:pic>
        <p:nvPicPr>
          <p:cNvPr id="6" name="Zástupný obsah 5" descr="Obsah obrázku exteriér, obloha, dům, ulice&#10;&#10;Popis byl vytvořen automaticky">
            <a:extLst>
              <a:ext uri="{FF2B5EF4-FFF2-40B4-BE49-F238E27FC236}">
                <a16:creationId xmlns:a16="http://schemas.microsoft.com/office/drawing/2014/main" id="{31636F9C-9811-481C-86C2-88E7A9E181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7748" y="1977077"/>
            <a:ext cx="5256584" cy="3679608"/>
          </a:xfrm>
        </p:spPr>
      </p:pic>
      <p:pic>
        <p:nvPicPr>
          <p:cNvPr id="8" name="Zástupný obsah 7" descr="Obsah obrázku text, tkanina&#10;&#10;Popis byl vytvořen automaticky">
            <a:extLst>
              <a:ext uri="{FF2B5EF4-FFF2-40B4-BE49-F238E27FC236}">
                <a16:creationId xmlns:a16="http://schemas.microsoft.com/office/drawing/2014/main" id="{4C9A5812-DB8A-46EF-BF06-E063EF2127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37313" y="2006396"/>
            <a:ext cx="6233764" cy="3579544"/>
          </a:xfrm>
        </p:spPr>
      </p:pic>
    </p:spTree>
    <p:extLst>
      <p:ext uri="{BB962C8B-B14F-4D97-AF65-F5344CB8AC3E}">
        <p14:creationId xmlns:p14="http://schemas.microsoft.com/office/powerpoint/2010/main" val="86586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788448-1079-4EBB-8962-6F223B27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staré, kámen&#10;&#10;Popis byl vytvořen automaticky">
            <a:extLst>
              <a:ext uri="{FF2B5EF4-FFF2-40B4-BE49-F238E27FC236}">
                <a16:creationId xmlns:a16="http://schemas.microsoft.com/office/drawing/2014/main" id="{BD8E446F-51D1-40B7-93A8-B47B6AD905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0663" y="2314479"/>
            <a:ext cx="4708525" cy="3295967"/>
          </a:xfrm>
        </p:spPr>
      </p:pic>
      <p:pic>
        <p:nvPicPr>
          <p:cNvPr id="8" name="Zástupný obsah 7" descr="Obsah obrázku nábytek, box, stůl, skříňka&#10;&#10;Popis byl vytvořen automaticky">
            <a:extLst>
              <a:ext uri="{FF2B5EF4-FFF2-40B4-BE49-F238E27FC236}">
                <a16:creationId xmlns:a16="http://schemas.microsoft.com/office/drawing/2014/main" id="{869522EE-EB4C-4567-9C68-9244646882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0436" y="2314479"/>
            <a:ext cx="4998280" cy="3295967"/>
          </a:xfrm>
        </p:spPr>
      </p:pic>
    </p:spTree>
    <p:extLst>
      <p:ext uri="{BB962C8B-B14F-4D97-AF65-F5344CB8AC3E}">
        <p14:creationId xmlns:p14="http://schemas.microsoft.com/office/powerpoint/2010/main" val="265223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D75132-46F3-454E-B700-E4B5C11CA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Ťiou-čchüan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obloha, exteriér, silnice&#10;&#10;Popis byl vytvořen automaticky">
            <a:extLst>
              <a:ext uri="{FF2B5EF4-FFF2-40B4-BE49-F238E27FC236}">
                <a16:creationId xmlns:a16="http://schemas.microsoft.com/office/drawing/2014/main" id="{465A8434-A9C9-45C5-AADC-F50AFB62A3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7748" y="1859655"/>
            <a:ext cx="6370537" cy="4509481"/>
          </a:xfrm>
        </p:spPr>
      </p:pic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A6E26142-F861-4984-B8C7-FACABFE043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2484" y="2375453"/>
            <a:ext cx="4708525" cy="3477887"/>
          </a:xfrm>
        </p:spPr>
      </p:pic>
    </p:spTree>
    <p:extLst>
      <p:ext uri="{BB962C8B-B14F-4D97-AF65-F5344CB8AC3E}">
        <p14:creationId xmlns:p14="http://schemas.microsoft.com/office/powerpoint/2010/main" val="190331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29A32E-BDA2-4D55-8F86-1C7EB8F03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Tunchuang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exteriér, budova, staré, kámen&#10;&#10;Popis byl vytvořen automaticky">
            <a:extLst>
              <a:ext uri="{FF2B5EF4-FFF2-40B4-BE49-F238E27FC236}">
                <a16:creationId xmlns:a16="http://schemas.microsoft.com/office/drawing/2014/main" id="{9A5DDC4D-124F-4C78-9596-A32AE4E7EC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14561" y="2089195"/>
            <a:ext cx="5423570" cy="406244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0A93FFF-47D0-4EA4-929C-292F32BF79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785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A11D7D-95FB-4841-BE66-39E3ADB82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kámen&#10;&#10;Popis byl vytvořen automaticky">
            <a:extLst>
              <a:ext uri="{FF2B5EF4-FFF2-40B4-BE49-F238E27FC236}">
                <a16:creationId xmlns:a16="http://schemas.microsoft.com/office/drawing/2014/main" id="{666B977E-A73E-45B1-BE69-AF47482BAB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2072" y="836712"/>
            <a:ext cx="12067521" cy="563150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8DAC16-6013-4E6E-874C-ABCAA4859E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13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AF4110-95E7-47E0-9D86-CAD141ED6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4EF68D5-1042-4CB7-BD0B-FBFFF9A815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6463" y="698376"/>
            <a:ext cx="9019766" cy="551856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F4D6641-4D38-4F36-80E7-6632CD4B54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655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519CB7-9122-4106-8322-FADDEF1BD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Luoyang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strom, exteriér, obloha, hora&#10;&#10;Popis byl vytvořen automaticky">
            <a:extLst>
              <a:ext uri="{FF2B5EF4-FFF2-40B4-BE49-F238E27FC236}">
                <a16:creationId xmlns:a16="http://schemas.microsoft.com/office/drawing/2014/main" id="{D9C88DB6-8583-4128-A2E5-D927A22AAF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74087" y="1653471"/>
            <a:ext cx="7104518" cy="469405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6910A28-01CE-4C0C-99A3-69D721F978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4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C084D1-4FD8-4800-9029-CE7919C3C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66F867-64BF-4B6B-B9EE-0DBE3E960DE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4191D43-2EC0-4B87-95B4-B7D7EBF997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F9F5F04-8E9D-45F3-950F-93F172FCB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092" y="404664"/>
            <a:ext cx="4877400" cy="663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0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7714BB-8289-446C-BF30-13F17E133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D823BB-6054-4EA1-B3CD-BD414B90C7E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94BE4C25-4341-49AA-80E8-59998697AE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42013" y="1844586"/>
            <a:ext cx="5785489" cy="4311828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5C1199D-214C-43A3-9884-37B179B5C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860" y="695610"/>
            <a:ext cx="4443935" cy="546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4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640EC3-38E4-48D0-9F78-93069F436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Che - </a:t>
            </a:r>
            <a:r>
              <a:rPr lang="cs-CZ" dirty="0" err="1"/>
              <a:t>nan</a:t>
            </a:r>
            <a:endParaRPr lang="cs-CZ" dirty="0"/>
          </a:p>
        </p:txBody>
      </p:sp>
      <p:pic>
        <p:nvPicPr>
          <p:cNvPr id="6" name="Zástupný obsah 5" descr="Obsah obrázku příroda, údolí, rokle&#10;&#10;Popis byl vytvořen automaticky">
            <a:extLst>
              <a:ext uri="{FF2B5EF4-FFF2-40B4-BE49-F238E27FC236}">
                <a16:creationId xmlns:a16="http://schemas.microsoft.com/office/drawing/2014/main" id="{3386C01A-7BC8-4409-B7B1-0252B1B614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94012" y="1611635"/>
            <a:ext cx="6157068" cy="461178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CD85B06-92A3-49B4-B7FF-17C005AC11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940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E211D2-FE49-4E1C-A084-F2816E65D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Hetu</a:t>
            </a:r>
            <a:r>
              <a:rPr lang="cs-CZ" dirty="0"/>
              <a:t> a </a:t>
            </a:r>
            <a:r>
              <a:rPr lang="cs-CZ" dirty="0" err="1"/>
              <a:t>Luo-šu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5AC87A-D22C-4B22-A5E1-462C0D2C64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772" y="3356992"/>
            <a:ext cx="4708734" cy="4343400"/>
          </a:xfrm>
        </p:spPr>
        <p:txBody>
          <a:bodyPr/>
          <a:lstStyle/>
          <a:p>
            <a:r>
              <a:rPr lang="cs-CZ" dirty="0"/>
              <a:t>Právě v </a:t>
            </a:r>
            <a:r>
              <a:rPr lang="cs-CZ" dirty="0" err="1"/>
              <a:t>Luo-jangu</a:t>
            </a:r>
            <a:r>
              <a:rPr lang="cs-CZ" dirty="0"/>
              <a:t> byly objeveny nejstarší historické dokumenty Číny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9E3B4B4-A18E-4319-BF70-9CCF84A4E7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13523" y="2423498"/>
            <a:ext cx="5582371" cy="3105194"/>
          </a:xfrm>
        </p:spPr>
      </p:pic>
    </p:spTree>
    <p:extLst>
      <p:ext uri="{BB962C8B-B14F-4D97-AF65-F5344CB8AC3E}">
        <p14:creationId xmlns:p14="http://schemas.microsoft.com/office/powerpoint/2010/main" val="35563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zemí svě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2_TF03460629" id="{E089E589-B6FB-474D-AA94-23D16E20C958}" vid="{200CD025-1375-44C8-A476-DFC294ECDA1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zemí světa</Template>
  <TotalTime>1738</TotalTime>
  <Words>874</Words>
  <Application>Microsoft Office PowerPoint</Application>
  <PresentationFormat>Vlastní</PresentationFormat>
  <Paragraphs>122</Paragraphs>
  <Slides>71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71</vt:i4>
      </vt:variant>
    </vt:vector>
  </HeadingPairs>
  <TitlesOfParts>
    <vt:vector size="74" baseType="lpstr">
      <vt:lpstr>Arial</vt:lpstr>
      <vt:lpstr>Century Gothic</vt:lpstr>
      <vt:lpstr>Prezentace zemí světa</vt:lpstr>
      <vt:lpstr>4. Hedvábná stezka v čínské oblasti</vt:lpstr>
      <vt:lpstr>Prezentace aplikace PowerPoint</vt:lpstr>
      <vt:lpstr>období tří království (220-265)</vt:lpstr>
      <vt:lpstr>3 státy:</vt:lpstr>
      <vt:lpstr>Romance tří království</vt:lpstr>
      <vt:lpstr>Prezentace aplikace PowerPoint</vt:lpstr>
      <vt:lpstr>Luoyang </vt:lpstr>
      <vt:lpstr>Che - nan</vt:lpstr>
      <vt:lpstr>Hetu a Luo-šu</vt:lpstr>
      <vt:lpstr>Luo-jang  a Wu Ce-tchien</vt:lpstr>
      <vt:lpstr>Lung-men</vt:lpstr>
      <vt:lpstr>Prezentace aplikace PowerPoint</vt:lpstr>
      <vt:lpstr>Prezentace aplikace PowerPoint</vt:lpstr>
      <vt:lpstr>nuwa</vt:lpstr>
      <vt:lpstr>Chrám bílého koně</vt:lpstr>
      <vt:lpstr>Prezentace aplikace PowerPoint</vt:lpstr>
      <vt:lpstr>klášter Shaolin</vt:lpstr>
      <vt:lpstr>Prostřední hora</vt:lpstr>
      <vt:lpstr>Prezentace aplikace PowerPoint</vt:lpstr>
      <vt:lpstr>5 posvátných hor</vt:lpstr>
      <vt:lpstr>Cchao Pí </vt:lpstr>
      <vt:lpstr>Sima yi</vt:lpstr>
      <vt:lpstr>Liu bei</vt:lpstr>
      <vt:lpstr>Východní Wu</vt:lpstr>
      <vt:lpstr> Romance tří království </vt:lpstr>
      <vt:lpstr>Dynastie Sui (581-618) </vt:lpstr>
      <vt:lpstr>Dynastie Tchang (618-907) </vt:lpstr>
      <vt:lpstr>Chang'an </vt:lpstr>
      <vt:lpstr>Wu Ce-tchien</vt:lpstr>
      <vt:lpstr>Süan-cung</vt:lpstr>
      <vt:lpstr>Vnější útoky:</vt:lpstr>
      <vt:lpstr>Přírodní katastrofy </vt:lpstr>
      <vt:lpstr>Qianling Mausoleum </vt:lpstr>
      <vt:lpstr>Sian - Čchang-an</vt:lpstr>
      <vt:lpstr>Si - an</vt:lpstr>
      <vt:lpstr>Süan-cang</vt:lpstr>
      <vt:lpstr>Pagoda Velké divoké husy</vt:lpstr>
      <vt:lpstr>Prezentace aplikace PowerPoint</vt:lpstr>
      <vt:lpstr>Cen Shen </vt:lpstr>
      <vt:lpstr>Zoroastrianismus</vt:lpstr>
      <vt:lpstr>Velká mešita</vt:lpstr>
      <vt:lpstr>Prezentace aplikace PowerPoint</vt:lpstr>
      <vt:lpstr>Prezentace aplikace PowerPoint</vt:lpstr>
      <vt:lpstr>Prezentace aplikace PowerPoint</vt:lpstr>
      <vt:lpstr>Lan-čou</vt:lpstr>
      <vt:lpstr>Prezentace aplikace PowerPoint</vt:lpstr>
      <vt:lpstr>Binhe (park)</vt:lpstr>
      <vt:lpstr>Prezentace aplikace PowerPoint</vt:lpstr>
      <vt:lpstr>Prezentace aplikace PowerPoint</vt:lpstr>
      <vt:lpstr>Bílá Pagoda</vt:lpstr>
      <vt:lpstr>Prezentace aplikace PowerPoint</vt:lpstr>
      <vt:lpstr>Prezentace aplikace PowerPoint</vt:lpstr>
      <vt:lpstr>Prezentace aplikace PowerPoint</vt:lpstr>
      <vt:lpstr>Čang-jie</vt:lpstr>
      <vt:lpstr>Prezentace aplikace PowerPoint</vt:lpstr>
      <vt:lpstr>Prezentace aplikace PowerPoint</vt:lpstr>
      <vt:lpstr>Chrám dafo</vt:lpstr>
      <vt:lpstr>Prezentace aplikace PowerPoint</vt:lpstr>
      <vt:lpstr>Prezentace aplikace PowerPoint</vt:lpstr>
      <vt:lpstr>Prezentace aplikace PowerPoint</vt:lpstr>
      <vt:lpstr>Ťia-jü-kuan</vt:lpstr>
      <vt:lpstr>Prezentace aplikace PowerPoint</vt:lpstr>
      <vt:lpstr>Prezentace aplikace PowerPoint</vt:lpstr>
      <vt:lpstr>Hrobky dynastii wei a jin</vt:lpstr>
      <vt:lpstr>Prezentace aplikace PowerPoint</vt:lpstr>
      <vt:lpstr>Ťiou-čchüan </vt:lpstr>
      <vt:lpstr>Tunchuang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vaší země</dc:title>
  <dc:creator>Aleš Gottvald</dc:creator>
  <cp:lastModifiedBy>Aleš Gottvald</cp:lastModifiedBy>
  <cp:revision>72</cp:revision>
  <dcterms:created xsi:type="dcterms:W3CDTF">2021-03-19T15:49:51Z</dcterms:created>
  <dcterms:modified xsi:type="dcterms:W3CDTF">2021-03-24T17:01:57Z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