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69" r:id="rId2"/>
    <p:sldId id="270" r:id="rId3"/>
    <p:sldId id="273" r:id="rId4"/>
    <p:sldId id="271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2" r:id="rId29"/>
    <p:sldId id="300" r:id="rId30"/>
    <p:sldId id="303" r:id="rId31"/>
    <p:sldId id="304" r:id="rId32"/>
    <p:sldId id="305" r:id="rId33"/>
    <p:sldId id="307" r:id="rId34"/>
    <p:sldId id="306" r:id="rId35"/>
    <p:sldId id="308" r:id="rId36"/>
    <p:sldId id="309" r:id="rId37"/>
    <p:sldId id="310" r:id="rId38"/>
    <p:sldId id="311" r:id="rId39"/>
    <p:sldId id="316" r:id="rId40"/>
    <p:sldId id="312" r:id="rId41"/>
    <p:sldId id="313" r:id="rId42"/>
    <p:sldId id="314" r:id="rId43"/>
    <p:sldId id="315" r:id="rId44"/>
    <p:sldId id="322" r:id="rId45"/>
    <p:sldId id="323" r:id="rId46"/>
    <p:sldId id="324" r:id="rId47"/>
    <p:sldId id="325" r:id="rId48"/>
    <p:sldId id="326" r:id="rId49"/>
    <p:sldId id="327" r:id="rId5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417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9E3038-506C-4D05-8917-71F9AA20C79A}" type="datetime1">
              <a:rPr lang="cs-CZ" smtClean="0"/>
              <a:t>16.03.2022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23DBCD-054D-4376-B3B4-A26D8D616196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9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Vložte mapu své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/>
              <a:t>Vložte obrázek zvířete nebo rostliny z vaší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Vložte obrázek některého zeměpisného prvku vaší země.</a:t>
            </a:r>
          </a:p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cs-CZ" noProof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EB23DE-8DF0-4814-A8E4-50FD429BBF2B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AE82A7-692D-4C88-A26F-5BB402E4ADAC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42EDA-C07F-400F-963E-5F2FE29B7145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FD0298-7729-417A-B2FF-B1FE2390CDBE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 rtl="0">
              <a:defRPr sz="4400" b="0" cap="all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6C4DF4-6E7E-464E-86D1-0C5C915214F5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09EA2-64C7-4B1F-879D-B6383802D431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FE8CE-7ED2-4E9C-9F56-43C3EBE47983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12F40-D2DB-499A-9933-CEEA7FF98688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5615B-C49C-42DF-98DC-85109FA4F076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224A16-3793-4422-BDE1-E5A76BD3B0C7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218023-C27E-4D91-BAB7-C5139ADAD042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cs-CZ" sz="2400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215803-5C68-4C16-9001-11BE2EF7FE3B}" type="datetime1">
              <a:rPr lang="cs-CZ" noProof="0" smtClean="0"/>
              <a:t>16.03.2022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5. Střední Asie – nomádské říše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Říše podél Hedvábné stezky| Dějiny starověku 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A463F-2E61-4FF5-9516-B06B1AD0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Význam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49303-5D4B-4488-81EF-6F7909A38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9253622" cy="4343400"/>
          </a:xfrm>
        </p:spPr>
        <p:txBody>
          <a:bodyPr>
            <a:normAutofit/>
          </a:bodyPr>
          <a:lstStyle/>
          <a:p>
            <a:r>
              <a:rPr lang="cs-CZ" dirty="0"/>
              <a:t>Přírodní podmínky byly jádrem života kočovníků. </a:t>
            </a:r>
          </a:p>
          <a:p>
            <a:r>
              <a:rPr lang="cs-CZ" dirty="0"/>
              <a:t>Tento jev určil rozdílný způsob života mezi kočovníky a usedlou společností</a:t>
            </a:r>
          </a:p>
          <a:p>
            <a:r>
              <a:rPr lang="cs-CZ" dirty="0"/>
              <a:t>usedle společnosti byli kočovníkům otevřeni</a:t>
            </a:r>
          </a:p>
          <a:p>
            <a:r>
              <a:rPr lang="cs-CZ" dirty="0"/>
              <a:t>V důsledku toho se obchodní, intelektuální a duchovní výměny mezi nimi zintenzivnily a obchodní centra byla místa spojující místo mezi nejrozmanitějšími kulturami</a:t>
            </a:r>
          </a:p>
        </p:txBody>
      </p:sp>
    </p:spTree>
    <p:extLst>
      <p:ext uri="{BB962C8B-B14F-4D97-AF65-F5344CB8AC3E}">
        <p14:creationId xmlns:p14="http://schemas.microsoft.com/office/powerpoint/2010/main" val="17594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9843F-1D3F-49A1-A96C-F5025A0A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31" y="206544"/>
            <a:ext cx="9753600" cy="1051520"/>
          </a:xfrm>
        </p:spPr>
        <p:txBody>
          <a:bodyPr/>
          <a:lstStyle/>
          <a:p>
            <a:pPr algn="ctr"/>
            <a:r>
              <a:rPr lang="cs-CZ" dirty="0" err="1"/>
              <a:t>Tarimská</a:t>
            </a:r>
            <a:r>
              <a:rPr lang="cs-CZ" dirty="0"/>
              <a:t> pánev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F1A23-325C-4E31-A7AC-54112A43BC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9F8C7208-2C6D-4A18-9602-BD8F18600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6771" y="1448309"/>
            <a:ext cx="8955282" cy="5104382"/>
          </a:xfrm>
        </p:spPr>
      </p:pic>
    </p:spTree>
    <p:extLst>
      <p:ext uri="{BB962C8B-B14F-4D97-AF65-F5344CB8AC3E}">
        <p14:creationId xmlns:p14="http://schemas.microsoft.com/office/powerpoint/2010/main" val="1694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AB6BF-DDE9-4D03-B69B-A588A82C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EE36F730-B73C-439A-8603-FA78FD6DF9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9640" y="386941"/>
            <a:ext cx="9253412" cy="6084118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57F17F-5D0E-4F27-A44C-64F3B572E9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8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69F87-230C-48DF-83F5-CBA64B23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ABE4CE0A-8B7F-4E72-9E22-5DDDC3CB57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7908" y="1272322"/>
            <a:ext cx="9613452" cy="4899878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7C5F3F-EF19-4A94-89EB-0C2386118D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3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D486B-4297-4F4E-9A83-5673F080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hora, exteriér, příroda, údolí&#10;&#10;Popis byl vytvořen automaticky">
            <a:extLst>
              <a:ext uri="{FF2B5EF4-FFF2-40B4-BE49-F238E27FC236}">
                <a16:creationId xmlns:a16="http://schemas.microsoft.com/office/drawing/2014/main" id="{81D0339B-67E8-499A-8C20-2922E2C252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658" y="486063"/>
            <a:ext cx="10117508" cy="5691098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98C38C-A1D9-4B5B-883A-6147DC73DD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0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66FD5-8079-46A5-9B4E-FBC4BB56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Expedice </a:t>
            </a:r>
            <a:r>
              <a:rPr lang="cs-CZ" dirty="0" err="1"/>
              <a:t>Aurela</a:t>
            </a:r>
            <a:r>
              <a:rPr lang="cs-CZ" dirty="0"/>
              <a:t> Steina</a:t>
            </a:r>
          </a:p>
        </p:txBody>
      </p:sp>
      <p:pic>
        <p:nvPicPr>
          <p:cNvPr id="6" name="Zástupný obsah 5" descr="Obsah obrázku text, staré&#10;&#10;Popis byl vytvořen automaticky">
            <a:extLst>
              <a:ext uri="{FF2B5EF4-FFF2-40B4-BE49-F238E27FC236}">
                <a16:creationId xmlns:a16="http://schemas.microsoft.com/office/drawing/2014/main" id="{F618307E-D00C-4CD0-81C3-D342040107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8158" y="2151274"/>
            <a:ext cx="4708525" cy="3401003"/>
          </a:xfrm>
        </p:spPr>
      </p:pic>
      <p:pic>
        <p:nvPicPr>
          <p:cNvPr id="8" name="Zástupný obsah 7" descr="Obsah obrázku text, bílá, staré&#10;&#10;Popis byl vytvořen automaticky">
            <a:extLst>
              <a:ext uri="{FF2B5EF4-FFF2-40B4-BE49-F238E27FC236}">
                <a16:creationId xmlns:a16="http://schemas.microsoft.com/office/drawing/2014/main" id="{82E9FC49-A623-40BE-9C59-E9056D7F32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50596" y="620688"/>
            <a:ext cx="3871714" cy="3043660"/>
          </a:xfrm>
        </p:spPr>
      </p:pic>
      <p:pic>
        <p:nvPicPr>
          <p:cNvPr id="10" name="Obrázek 9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6256AA32-F279-4D88-8822-7F496B27A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16" y="3840022"/>
            <a:ext cx="3415593" cy="2710788"/>
          </a:xfrm>
          <a:prstGeom prst="rect">
            <a:avLst/>
          </a:prstGeom>
        </p:spPr>
      </p:pic>
      <p:pic>
        <p:nvPicPr>
          <p:cNvPr id="12" name="Obrázek 11" descr="Obsah obrázku kámen&#10;&#10;Popis byl vytvořen automaticky">
            <a:extLst>
              <a:ext uri="{FF2B5EF4-FFF2-40B4-BE49-F238E27FC236}">
                <a16:creationId xmlns:a16="http://schemas.microsoft.com/office/drawing/2014/main" id="{178E5AD4-632D-43AA-8F83-375A682B8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175" y="4329191"/>
            <a:ext cx="3295650" cy="22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635F5-5469-43C7-9939-BEC56002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/>
              <a:t>Vlivy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C81C909-2339-4B35-AF13-448F59291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7611" y="1124744"/>
            <a:ext cx="10061376" cy="5976664"/>
          </a:xfrm>
        </p:spPr>
        <p:txBody>
          <a:bodyPr>
            <a:normAutofit/>
          </a:bodyPr>
          <a:lstStyle/>
          <a:p>
            <a:r>
              <a:rPr lang="cs-CZ" dirty="0"/>
              <a:t>Tyto městské státy či království v </a:t>
            </a:r>
            <a:r>
              <a:rPr lang="cs-CZ" dirty="0" err="1"/>
              <a:t>Tarimské</a:t>
            </a:r>
            <a:r>
              <a:rPr lang="cs-CZ" dirty="0"/>
              <a:t> pánvi a jejím okolí hrály klíčovou roli při vytváření východní části Hedvábné stezky a rozvoj v tomto regionu je dobrým příkladem pohybu, který se vší pravděpodobností zaznamenal vzestup obchodní sítě Hedvábné stezky.</a:t>
            </a:r>
          </a:p>
          <a:p>
            <a:r>
              <a:rPr lang="cs-CZ" dirty="0"/>
              <a:t>Hedvábné stezky tak velkou měrou přispěly k šíření v různých vlivů v </a:t>
            </a:r>
            <a:r>
              <a:rPr lang="cs-CZ" dirty="0" err="1"/>
              <a:t>Tarimské</a:t>
            </a:r>
            <a:r>
              <a:rPr lang="cs-CZ" dirty="0"/>
              <a:t> pánvi a v Číně: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severu, od Pontské oblast , dnešní Rusko, Mandžusko, </a:t>
            </a:r>
            <a:r>
              <a:rPr lang="cs-CZ" dirty="0" err="1"/>
              <a:t>Ordos</a:t>
            </a:r>
            <a:r>
              <a:rPr lang="cs-CZ" dirty="0"/>
              <a:t> – kočovnické umění vyznačující se bronzovými předměty s zvířecími styly a  výrazně ozdobným charakterem. </a:t>
            </a:r>
          </a:p>
          <a:p>
            <a:r>
              <a:rPr lang="cs-CZ" dirty="0"/>
              <a:t> Na jihu, ovlivnění přímo řeckým, íránským a indickým uměním. To se projevilo smíchaným stylu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2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E6E21-72E4-4001-8F05-1DEBC423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188640"/>
            <a:ext cx="9753600" cy="907504"/>
          </a:xfrm>
        </p:spPr>
        <p:txBody>
          <a:bodyPr/>
          <a:lstStyle/>
          <a:p>
            <a:pPr algn="ctr"/>
            <a:r>
              <a:rPr lang="cs-CZ" dirty="0" err="1"/>
              <a:t>Kumáradžíva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B8444-D4EE-4B8D-BF36-46FD06B74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457" y="1772816"/>
            <a:ext cx="5149165" cy="4343400"/>
          </a:xfrm>
        </p:spPr>
        <p:txBody>
          <a:bodyPr/>
          <a:lstStyle/>
          <a:p>
            <a:r>
              <a:rPr lang="cs-CZ" dirty="0"/>
              <a:t>Budhistický mnich 4.-5. století</a:t>
            </a:r>
          </a:p>
        </p:txBody>
      </p:sp>
      <p:pic>
        <p:nvPicPr>
          <p:cNvPr id="6" name="Zástupný obsah 5" descr="Obsah obrázku exteriér, budova, socha&#10;&#10;Popis byl vytvořen automaticky">
            <a:extLst>
              <a:ext uri="{FF2B5EF4-FFF2-40B4-BE49-F238E27FC236}">
                <a16:creationId xmlns:a16="http://schemas.microsoft.com/office/drawing/2014/main" id="{79B61D33-3A77-430F-8127-8D5A471C9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4572" y="188640"/>
            <a:ext cx="4289227" cy="6450997"/>
          </a:xfrm>
        </p:spPr>
      </p:pic>
    </p:spTree>
    <p:extLst>
      <p:ext uri="{BB962C8B-B14F-4D97-AF65-F5344CB8AC3E}">
        <p14:creationId xmlns:p14="http://schemas.microsoft.com/office/powerpoint/2010/main" val="39911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BD101-1F85-42A7-9CA8-ECDB4100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188640"/>
            <a:ext cx="9753600" cy="914400"/>
          </a:xfrm>
        </p:spPr>
        <p:txBody>
          <a:bodyPr/>
          <a:lstStyle/>
          <a:p>
            <a:pPr algn="ctr"/>
            <a:r>
              <a:rPr lang="cs-CZ" dirty="0"/>
              <a:t>Tocharové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6F2ED-CC96-4055-9E68-DBC908CFC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2" y="1716832"/>
            <a:ext cx="5824265" cy="4343400"/>
          </a:xfrm>
        </p:spPr>
        <p:txBody>
          <a:bodyPr>
            <a:normAutofit/>
          </a:bodyPr>
          <a:lstStyle/>
          <a:p>
            <a:r>
              <a:rPr lang="pl-PL" dirty="0"/>
              <a:t>obyvatelé Střední Asie </a:t>
            </a:r>
          </a:p>
          <a:p>
            <a:r>
              <a:rPr lang="pl-PL" dirty="0"/>
              <a:t>od 3. do 8. století n. L.</a:t>
            </a:r>
            <a:endParaRPr lang="cs-CZ" dirty="0"/>
          </a:p>
          <a:p>
            <a:r>
              <a:rPr lang="cs-CZ" dirty="0"/>
              <a:t>Současná oblast Sin-</a:t>
            </a:r>
            <a:r>
              <a:rPr lang="cs-CZ" dirty="0" err="1"/>
              <a:t>ťiangu</a:t>
            </a:r>
            <a:endParaRPr lang="cs-CZ" dirty="0"/>
          </a:p>
          <a:p>
            <a:r>
              <a:rPr lang="cs-CZ" dirty="0"/>
              <a:t>Otázka jejich původu</a:t>
            </a:r>
          </a:p>
          <a:p>
            <a:r>
              <a:rPr lang="cs-CZ" dirty="0"/>
              <a:t>Tato oblast byla silně ovlivněna budhistickým uměním. </a:t>
            </a:r>
            <a:r>
              <a:rPr lang="cs-CZ" dirty="0" err="1"/>
              <a:t>Turfan</a:t>
            </a:r>
            <a:r>
              <a:rPr lang="cs-CZ" dirty="0"/>
              <a:t>, Kuča, </a:t>
            </a:r>
            <a:r>
              <a:rPr lang="cs-CZ" dirty="0" err="1"/>
              <a:t>Chotán</a:t>
            </a:r>
            <a:r>
              <a:rPr lang="cs-CZ" dirty="0"/>
              <a:t> jsou dodnes významná města a všechny v oblasti čínského Sin-</a:t>
            </a:r>
            <a:r>
              <a:rPr lang="cs-CZ" dirty="0" err="1"/>
              <a:t>ťiangu</a:t>
            </a:r>
            <a:r>
              <a:rPr lang="cs-CZ" dirty="0"/>
              <a:t>, tedy autonomní oblasti </a:t>
            </a:r>
            <a:r>
              <a:rPr lang="cs-CZ" dirty="0" err="1"/>
              <a:t>Ujgurů</a:t>
            </a:r>
            <a:r>
              <a:rPr lang="cs-CZ" dirty="0"/>
              <a:t>. </a:t>
            </a:r>
          </a:p>
        </p:txBody>
      </p:sp>
      <p:pic>
        <p:nvPicPr>
          <p:cNvPr id="6" name="Zástupný obsah 5" descr="Obsah obrázku text, staré, malované, tkanina&#10;&#10;Popis byl vytvořen automaticky">
            <a:extLst>
              <a:ext uri="{FF2B5EF4-FFF2-40B4-BE49-F238E27FC236}">
                <a16:creationId xmlns:a16="http://schemas.microsoft.com/office/drawing/2014/main" id="{6F8F723A-FA39-4289-80B2-516B60818F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0476" y="1772816"/>
            <a:ext cx="3917951" cy="4212132"/>
          </a:xfrm>
        </p:spPr>
      </p:pic>
    </p:spTree>
    <p:extLst>
      <p:ext uri="{BB962C8B-B14F-4D97-AF65-F5344CB8AC3E}">
        <p14:creationId xmlns:p14="http://schemas.microsoft.com/office/powerpoint/2010/main" val="7995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A6D60-98EC-4A39-8015-34BB41AF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153541"/>
            <a:ext cx="9753600" cy="914400"/>
          </a:xfrm>
        </p:spPr>
        <p:txBody>
          <a:bodyPr/>
          <a:lstStyle/>
          <a:p>
            <a:pPr algn="ctr"/>
            <a:r>
              <a:rPr lang="cs-CZ" dirty="0" err="1"/>
              <a:t>Chotán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C2D16-9F9C-4BDE-9BD1-503A54971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oáza jižně od pouště Taklamakanu</a:t>
            </a:r>
          </a:p>
        </p:txBody>
      </p:sp>
      <p:pic>
        <p:nvPicPr>
          <p:cNvPr id="14" name="Zástupný obsah 13" descr="Obsah obrázku obloha, exteriér&#10;&#10;Popis byl vytvořen automaticky">
            <a:extLst>
              <a:ext uri="{FF2B5EF4-FFF2-40B4-BE49-F238E27FC236}">
                <a16:creationId xmlns:a16="http://schemas.microsoft.com/office/drawing/2014/main" id="{FF9E56FC-2E30-41F8-AE57-DA5B84C510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6255" y="3429000"/>
            <a:ext cx="4930558" cy="3284984"/>
          </a:xfrm>
        </p:spPr>
      </p:pic>
      <p:pic>
        <p:nvPicPr>
          <p:cNvPr id="16" name="Obrázek 15" descr="Obsah obrázku obloha, exteriér, osoba, lidé&#10;&#10;Popis byl vytvořen automaticky">
            <a:extLst>
              <a:ext uri="{FF2B5EF4-FFF2-40B4-BE49-F238E27FC236}">
                <a16:creationId xmlns:a16="http://schemas.microsoft.com/office/drawing/2014/main" id="{1678FF87-8D1C-44BA-88BE-A5C738B2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548680"/>
            <a:ext cx="4621520" cy="61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85900" y="404664"/>
            <a:ext cx="9753600" cy="835496"/>
          </a:xfrm>
        </p:spPr>
        <p:txBody>
          <a:bodyPr rtlCol="0"/>
          <a:lstStyle/>
          <a:p>
            <a:pPr algn="ctr" rtl="0"/>
            <a:r>
              <a:rPr lang="cs-CZ" dirty="0"/>
              <a:t>Střední Asie – nomádské říše: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9776" y="1774967"/>
            <a:ext cx="11449272" cy="5328592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Jak geografie souvisela s historii ve Střední Eurasii, s obchodními a jinými výměnami na Hedvábné stezce? </a:t>
            </a:r>
          </a:p>
          <a:p>
            <a:pPr marL="45720" indent="0" rtl="0">
              <a:buNone/>
            </a:pPr>
            <a:endParaRPr lang="cs-CZ" dirty="0"/>
          </a:p>
          <a:p>
            <a:pPr rtl="0"/>
            <a:r>
              <a:rPr lang="cs-CZ" dirty="0" err="1"/>
              <a:t>Tarimská</a:t>
            </a:r>
            <a:r>
              <a:rPr lang="cs-CZ" dirty="0"/>
              <a:t> pánev a její obyvatelé: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Tocharové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Ujgurové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Ruanové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Karlukové</a:t>
            </a:r>
            <a:endParaRPr lang="cs-CZ" dirty="0"/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3985F4-8367-4FDF-85A5-734167EC07AA}"/>
              </a:ext>
            </a:extLst>
          </p:cNvPr>
          <p:cNvSpPr txBox="1"/>
          <p:nvPr/>
        </p:nvSpPr>
        <p:spPr>
          <a:xfrm>
            <a:off x="6465813" y="3212976"/>
            <a:ext cx="5688632" cy="37487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Důležitá místa na Hedvábné stezce: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err="1"/>
              <a:t>Chotán</a:t>
            </a:r>
            <a:endParaRPr lang="cs-CZ" sz="2400" dirty="0"/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err="1"/>
              <a:t>Urumči</a:t>
            </a:r>
            <a:endParaRPr lang="cs-CZ" sz="2400" dirty="0"/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err="1"/>
              <a:t>Kašgar</a:t>
            </a:r>
            <a:endParaRPr lang="cs-CZ" sz="2400" dirty="0"/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err="1"/>
              <a:t>Turfan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 err="1"/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CE3C4-50C0-435B-BCD1-73F17BDA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188640"/>
            <a:ext cx="9753600" cy="979512"/>
          </a:xfrm>
        </p:spPr>
        <p:txBody>
          <a:bodyPr/>
          <a:lstStyle/>
          <a:p>
            <a:pPr algn="ctr"/>
            <a:r>
              <a:rPr lang="cs-CZ" dirty="0" err="1"/>
              <a:t>Ujgurové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EF3284-02BB-48CB-A8A1-87A328366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7614" y="1916832"/>
            <a:ext cx="9649071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Díky obchodu na Hedvábné stezce v regionu Sin-</a:t>
            </a:r>
            <a:r>
              <a:rPr lang="cs-CZ" dirty="0" err="1"/>
              <a:t>ťiangu</a:t>
            </a:r>
            <a:r>
              <a:rPr lang="cs-CZ" dirty="0"/>
              <a:t> žilo mnoho různých etnik</a:t>
            </a:r>
          </a:p>
          <a:p>
            <a:r>
              <a:rPr lang="cs-CZ" dirty="0"/>
              <a:t>Od dynastie </a:t>
            </a:r>
            <a:r>
              <a:rPr lang="cs-CZ" dirty="0" err="1"/>
              <a:t>Chan</a:t>
            </a:r>
            <a:r>
              <a:rPr lang="cs-CZ" dirty="0"/>
              <a:t> (206 př. n. l. – 220 n. l.) až po dynastii </a:t>
            </a:r>
            <a:r>
              <a:rPr lang="cs-CZ" dirty="0" err="1"/>
              <a:t>Tchang</a:t>
            </a:r>
            <a:r>
              <a:rPr lang="cs-CZ" dirty="0"/>
              <a:t> (618-907) tudy procházeli a usazovali se obchodníci z celé Asie. </a:t>
            </a:r>
          </a:p>
          <a:p>
            <a:r>
              <a:rPr lang="cs-CZ" dirty="0"/>
              <a:t>zažili mnoho různých vlivů - ty lze rozdělit do dvou obecných skupin: 1. vlivy z Číny; 2. vlivy ze Střední Asie. </a:t>
            </a:r>
          </a:p>
          <a:p>
            <a:r>
              <a:rPr lang="pl-PL" dirty="0"/>
              <a:t>Ujgurský kaganát byla mocná řise roku 744 do roku 840 </a:t>
            </a:r>
          </a:p>
          <a:p>
            <a:r>
              <a:rPr lang="cs-CZ" dirty="0"/>
              <a:t>Na vrcholu rozšířili nadvládu svého lidu nad </a:t>
            </a:r>
            <a:r>
              <a:rPr lang="cs-CZ" dirty="0" err="1"/>
              <a:t>Karluky</a:t>
            </a:r>
            <a:r>
              <a:rPr lang="cs-CZ" dirty="0"/>
              <a:t> a </a:t>
            </a:r>
            <a:r>
              <a:rPr lang="cs-CZ" dirty="0" err="1"/>
              <a:t>Basmily</a:t>
            </a:r>
            <a:endParaRPr lang="cs-CZ" dirty="0"/>
          </a:p>
          <a:p>
            <a:r>
              <a:rPr lang="cs-CZ" dirty="0"/>
              <a:t>Pomohli také sousední říši </a:t>
            </a:r>
            <a:r>
              <a:rPr lang="cs-CZ" dirty="0" err="1"/>
              <a:t>Tchang</a:t>
            </a:r>
            <a:r>
              <a:rPr lang="cs-CZ" dirty="0"/>
              <a:t> při povstání An </a:t>
            </a:r>
            <a:r>
              <a:rPr lang="cs-CZ" dirty="0" err="1"/>
              <a:t>Lu</a:t>
            </a:r>
            <a:r>
              <a:rPr lang="cs-CZ" dirty="0"/>
              <a:t> – </a:t>
            </a:r>
            <a:r>
              <a:rPr lang="cs-CZ" dirty="0" err="1"/>
              <a:t>šan</a:t>
            </a:r>
            <a:r>
              <a:rPr lang="cs-CZ" dirty="0"/>
              <a:t> </a:t>
            </a:r>
            <a:r>
              <a:rPr lang="pl-PL" dirty="0"/>
              <a:t>(755-763)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4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F728A-3255-4E08-84F3-24F63B84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EAAE8C0C-8EC6-45F9-B2AB-80192A3B3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5780" y="508277"/>
            <a:ext cx="11591958" cy="6085776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618B38-EF43-4627-AF79-30D940F898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0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4958F-35C3-4413-8A98-9ED80B31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12BD8755-50FB-4907-820E-C48DE84D52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7828" y="396650"/>
            <a:ext cx="8877036" cy="6064699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8D212C-8880-4AC9-87A4-70FC3EF2DC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0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14995-CA08-4D0D-A159-7C56DBE4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Ujgurové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43E07-F513-4C29-B524-049DA652E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7988" y="2060848"/>
            <a:ext cx="8893581" cy="4343400"/>
          </a:xfrm>
        </p:spPr>
        <p:txBody>
          <a:bodyPr/>
          <a:lstStyle/>
          <a:p>
            <a:r>
              <a:rPr lang="cs-CZ" dirty="0"/>
              <a:t>V oblasti Sin-</a:t>
            </a:r>
            <a:r>
              <a:rPr lang="cs-CZ" dirty="0" err="1"/>
              <a:t>ťiangu</a:t>
            </a:r>
            <a:r>
              <a:rPr lang="cs-CZ" dirty="0"/>
              <a:t> se rozvíjel ujgurský jazyk</a:t>
            </a:r>
          </a:p>
          <a:p>
            <a:r>
              <a:rPr lang="cs-CZ" dirty="0"/>
              <a:t>Je to jazyk příbuzný jiným turkickým jazykům</a:t>
            </a:r>
          </a:p>
          <a:p>
            <a:r>
              <a:rPr lang="cs-CZ" dirty="0"/>
              <a:t>Ujgurský lid používá perskou abecedu k psaní svého jazyka. Jejich používání perské abecedy způsobilo velké změny v jazyce a to od 10. století </a:t>
            </a:r>
          </a:p>
          <a:p>
            <a:r>
              <a:rPr lang="cs-CZ" dirty="0" err="1"/>
              <a:t>Ujguři</a:t>
            </a:r>
            <a:r>
              <a:rPr lang="cs-CZ" dirty="0"/>
              <a:t> jsou největšími pěstiteli hroznů v Číně</a:t>
            </a:r>
          </a:p>
        </p:txBody>
      </p:sp>
    </p:spTree>
    <p:extLst>
      <p:ext uri="{BB962C8B-B14F-4D97-AF65-F5344CB8AC3E}">
        <p14:creationId xmlns:p14="http://schemas.microsoft.com/office/powerpoint/2010/main" val="886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A4B39-82EB-4891-9FB6-53F9CED6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strom, exteriér, osoba&#10;&#10;Popis byl vytvořen automaticky">
            <a:extLst>
              <a:ext uri="{FF2B5EF4-FFF2-40B4-BE49-F238E27FC236}">
                <a16:creationId xmlns:a16="http://schemas.microsoft.com/office/drawing/2014/main" id="{7EF69126-939D-4F36-9242-8525935DD7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488" y="2442792"/>
            <a:ext cx="4708525" cy="3115415"/>
          </a:xfrm>
        </p:spPr>
      </p:pic>
      <p:pic>
        <p:nvPicPr>
          <p:cNvPr id="8" name="Zástupný obsah 7" descr="Obsah obrázku stojící, cihla, kámen&#10;&#10;Popis byl vytvořen automaticky">
            <a:extLst>
              <a:ext uri="{FF2B5EF4-FFF2-40B4-BE49-F238E27FC236}">
                <a16:creationId xmlns:a16="http://schemas.microsoft.com/office/drawing/2014/main" id="{5C33A918-E513-4CCD-B514-72A95C3DA0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2444" y="2417268"/>
            <a:ext cx="4923374" cy="3234852"/>
          </a:xfrm>
        </p:spPr>
      </p:pic>
    </p:spTree>
    <p:extLst>
      <p:ext uri="{BB962C8B-B14F-4D97-AF65-F5344CB8AC3E}">
        <p14:creationId xmlns:p14="http://schemas.microsoft.com/office/powerpoint/2010/main" val="36355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1C96-2D4B-4D6C-AE55-EF3C5C3F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32CF07-FE9E-40DD-817F-7B32825DC1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osoba&#10;&#10;Popis byl vytvořen automaticky">
            <a:extLst>
              <a:ext uri="{FF2B5EF4-FFF2-40B4-BE49-F238E27FC236}">
                <a16:creationId xmlns:a16="http://schemas.microsoft.com/office/drawing/2014/main" id="{2097F814-BDAF-4896-B4FF-ED33C426E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3785" y="697235"/>
            <a:ext cx="9037388" cy="6027866"/>
          </a:xfrm>
        </p:spPr>
      </p:pic>
    </p:spTree>
    <p:extLst>
      <p:ext uri="{BB962C8B-B14F-4D97-AF65-F5344CB8AC3E}">
        <p14:creationId xmlns:p14="http://schemas.microsoft.com/office/powerpoint/2010/main" val="8989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A2EB8-A469-43A8-9570-E2BFB5AD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osoba&#10;&#10;Popis byl vytvořen automaticky">
            <a:extLst>
              <a:ext uri="{FF2B5EF4-FFF2-40B4-BE49-F238E27FC236}">
                <a16:creationId xmlns:a16="http://schemas.microsoft.com/office/drawing/2014/main" id="{8C173A9E-9A9B-4EF2-BBE1-B787D4FB22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7073" y="272753"/>
            <a:ext cx="4698545" cy="704781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AFF88A-C129-4396-A0B4-6341015665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5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2463C-A6B7-47AC-824D-2B38827E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exteriér, osoba&#10;&#10;Popis byl vytvořen automaticky">
            <a:extLst>
              <a:ext uri="{FF2B5EF4-FFF2-40B4-BE49-F238E27FC236}">
                <a16:creationId xmlns:a16="http://schemas.microsoft.com/office/drawing/2014/main" id="{87E4F2ED-2F90-4682-AA3E-813B02B1B4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4132" y="0"/>
            <a:ext cx="4245887" cy="7266159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7D4A1E-CD89-4473-A9F1-1366C2FA0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7E8A2-8569-4D23-B191-8584FA2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Vodní systém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A57DB2-12AF-45FB-8C33-1A234547DC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F25B4E7-3F0E-46DD-B882-C028F7963C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2237" y="1832595"/>
            <a:ext cx="6068218" cy="4390264"/>
          </a:xfrm>
        </p:spPr>
      </p:pic>
    </p:spTree>
    <p:extLst>
      <p:ext uri="{BB962C8B-B14F-4D97-AF65-F5344CB8AC3E}">
        <p14:creationId xmlns:p14="http://schemas.microsoft.com/office/powerpoint/2010/main" val="7721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CD210-6437-4E34-B4C2-7E5FE859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, osoba, exteriér&#10;&#10;Popis byl vytvořen automaticky">
            <a:extLst>
              <a:ext uri="{FF2B5EF4-FFF2-40B4-BE49-F238E27FC236}">
                <a16:creationId xmlns:a16="http://schemas.microsoft.com/office/drawing/2014/main" id="{A5FA2E47-66A0-45D0-9598-E07DBD0B5A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1844" y="280368"/>
            <a:ext cx="9753600" cy="650942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FE5649-E66A-41CE-97CF-2647098E53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21804" y="1844824"/>
            <a:ext cx="10713527" cy="5407496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kočovné kmeny žily ve stepních, pouštních a horských oblastech od Černého moře na západě po Tibet až po Mongolsko na východě </a:t>
            </a:r>
          </a:p>
          <a:p>
            <a:pPr rtl="0"/>
            <a:r>
              <a:rPr lang="cs-CZ" dirty="0"/>
              <a:t>Hranice byly politicky a kulturně  velmi proměnlivé</a:t>
            </a:r>
          </a:p>
          <a:p>
            <a:pPr rtl="0"/>
            <a:r>
              <a:rPr lang="cs-CZ" dirty="0"/>
              <a:t>Kočovníci obchodovali na hraničních trzích, navštěvovali oázy, aby si vyměnili dobytek a jiné pastevecké zboží, a nabízeli obchodní karavany na ochranu</a:t>
            </a:r>
          </a:p>
          <a:p>
            <a:pPr rtl="0"/>
            <a:r>
              <a:rPr lang="cs-CZ" dirty="0"/>
              <a:t>Sami potřebovali příjmy</a:t>
            </a:r>
          </a:p>
          <a:p>
            <a:pPr rtl="0"/>
            <a:r>
              <a:rPr lang="cs-CZ" dirty="0"/>
              <a:t>Ve chvíli sjednocení kočovníků v impéria jejich význam na Hedvábné stezce zesílil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B841CB-BFF2-436F-BEA0-25D0CD7A9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88" y="476672"/>
            <a:ext cx="975444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9E106-CAB9-4A91-8DD9-EE5C376A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8673B3-E6C4-4760-BA83-FFD57949C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osoba, maska, zavřít&#10;&#10;Popis byl vytvořen automaticky">
            <a:extLst>
              <a:ext uri="{FF2B5EF4-FFF2-40B4-BE49-F238E27FC236}">
                <a16:creationId xmlns:a16="http://schemas.microsoft.com/office/drawing/2014/main" id="{5DA158FF-6AF5-43AF-A068-4CB0C1AF38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828" y="650751"/>
            <a:ext cx="10278002" cy="5785045"/>
          </a:xfrm>
        </p:spPr>
      </p:pic>
    </p:spTree>
    <p:extLst>
      <p:ext uri="{BB962C8B-B14F-4D97-AF65-F5344CB8AC3E}">
        <p14:creationId xmlns:p14="http://schemas.microsoft.com/office/powerpoint/2010/main" val="10534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9F7CE-CABC-4C3B-851D-0A41A5ED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0"/>
            <a:ext cx="9753600" cy="698884"/>
          </a:xfrm>
        </p:spPr>
        <p:txBody>
          <a:bodyPr/>
          <a:lstStyle/>
          <a:p>
            <a:pPr algn="ctr"/>
            <a:r>
              <a:rPr lang="cs-CZ" dirty="0" err="1"/>
              <a:t>Abduxaliq</a:t>
            </a:r>
            <a:endParaRPr lang="cs-CZ" dirty="0"/>
          </a:p>
        </p:txBody>
      </p:sp>
      <p:pic>
        <p:nvPicPr>
          <p:cNvPr id="6" name="Zástupný obsah 5" descr="Obsah obrázku text, bílá, staré, pózování&#10;&#10;Popis byl vytvořen automaticky">
            <a:extLst>
              <a:ext uri="{FF2B5EF4-FFF2-40B4-BE49-F238E27FC236}">
                <a16:creationId xmlns:a16="http://schemas.microsoft.com/office/drawing/2014/main" id="{1A91C7E0-E1EA-4B07-AFA0-55B8F077A4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0116" y="855390"/>
            <a:ext cx="4105906" cy="5983560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B61E87-560B-497B-8FB3-9E59DFD633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63F14-C297-4A18-855E-C3E8DA96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48" y="51470"/>
            <a:ext cx="9753600" cy="691480"/>
          </a:xfrm>
        </p:spPr>
        <p:txBody>
          <a:bodyPr/>
          <a:lstStyle/>
          <a:p>
            <a:pPr algn="ctr"/>
            <a:r>
              <a:rPr lang="cs-CZ" dirty="0" err="1"/>
              <a:t>Urumči</a:t>
            </a:r>
            <a:endParaRPr lang="cs-CZ" dirty="0"/>
          </a:p>
        </p:txBody>
      </p:sp>
      <p:pic>
        <p:nvPicPr>
          <p:cNvPr id="6" name="Zástupný obsah 5" descr="Obsah obrázku exteriér, město&#10;&#10;Popis byl vytvořen automaticky">
            <a:extLst>
              <a:ext uri="{FF2B5EF4-FFF2-40B4-BE49-F238E27FC236}">
                <a16:creationId xmlns:a16="http://schemas.microsoft.com/office/drawing/2014/main" id="{F047566A-1937-486F-B3AD-FDDEFE9987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1914" y="908720"/>
            <a:ext cx="10484996" cy="5897810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B46775-234F-401A-AB6D-DF1040AF18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1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7A0A1-6060-47A6-9075-1DC455BD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14" y="230138"/>
            <a:ext cx="8621218" cy="914400"/>
          </a:xfrm>
        </p:spPr>
        <p:txBody>
          <a:bodyPr/>
          <a:lstStyle/>
          <a:p>
            <a:pPr algn="ctr"/>
            <a:r>
              <a:rPr lang="cs-CZ" dirty="0"/>
              <a:t>trhu </a:t>
            </a:r>
            <a:r>
              <a:rPr lang="cs-CZ" dirty="0" err="1"/>
              <a:t>Erdaoqiao</a:t>
            </a:r>
            <a:r>
              <a:rPr lang="cs-CZ" dirty="0"/>
              <a:t> </a:t>
            </a:r>
          </a:p>
        </p:txBody>
      </p:sp>
      <p:pic>
        <p:nvPicPr>
          <p:cNvPr id="6" name="Zástupný obsah 5" descr="Obsah obrázku text, obloha, exteriér, věž&#10;&#10;Popis byl vytvořen automaticky">
            <a:extLst>
              <a:ext uri="{FF2B5EF4-FFF2-40B4-BE49-F238E27FC236}">
                <a16:creationId xmlns:a16="http://schemas.microsoft.com/office/drawing/2014/main" id="{ECC23F49-E0AB-438D-AF7E-214E67115C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4114" y="1340768"/>
            <a:ext cx="8362765" cy="6149847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610E14-827C-451F-B4FF-130E809E7D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3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79961-F137-459D-98F6-43071F56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4AA655-5128-4A48-8CE0-427CC1C57C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text, exteriér&#10;&#10;Popis byl vytvořen automaticky">
            <a:extLst>
              <a:ext uri="{FF2B5EF4-FFF2-40B4-BE49-F238E27FC236}">
                <a16:creationId xmlns:a16="http://schemas.microsoft.com/office/drawing/2014/main" id="{3A1468EF-B1F4-407F-A28D-B9E07776AC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0076" y="274638"/>
            <a:ext cx="5200830" cy="6918314"/>
          </a:xfrm>
        </p:spPr>
      </p:pic>
    </p:spTree>
    <p:extLst>
      <p:ext uri="{BB962C8B-B14F-4D97-AF65-F5344CB8AC3E}">
        <p14:creationId xmlns:p14="http://schemas.microsoft.com/office/powerpoint/2010/main" val="37130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B6B76-5788-4263-A0DA-E026AD4A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151520"/>
            <a:ext cx="9753600" cy="979512"/>
          </a:xfrm>
        </p:spPr>
        <p:txBody>
          <a:bodyPr/>
          <a:lstStyle/>
          <a:p>
            <a:pPr algn="ctr"/>
            <a:r>
              <a:rPr lang="cs-CZ" dirty="0"/>
              <a:t>Muzeum V </a:t>
            </a:r>
            <a:r>
              <a:rPr lang="cs-CZ" dirty="0" err="1"/>
              <a:t>urumči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8C145D-CC04-45CD-80CD-C2DB1FCC00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" name="Zástupný obsah 17" descr="Obsah obrázku obloha, exteriér&#10;&#10;Popis byl vytvořen automaticky">
            <a:extLst>
              <a:ext uri="{FF2B5EF4-FFF2-40B4-BE49-F238E27FC236}">
                <a16:creationId xmlns:a16="http://schemas.microsoft.com/office/drawing/2014/main" id="{B31D2EA9-2CEC-47D2-826C-2ABB83F68E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7483" y="1412776"/>
            <a:ext cx="9217725" cy="5699627"/>
          </a:xfrm>
        </p:spPr>
      </p:pic>
    </p:spTree>
    <p:extLst>
      <p:ext uri="{BB962C8B-B14F-4D97-AF65-F5344CB8AC3E}">
        <p14:creationId xmlns:p14="http://schemas.microsoft.com/office/powerpoint/2010/main" val="3361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A0A3E-5595-449B-81EC-83A83616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budova, jurta&#10;&#10;Popis byl vytvořen automaticky">
            <a:extLst>
              <a:ext uri="{FF2B5EF4-FFF2-40B4-BE49-F238E27FC236}">
                <a16:creationId xmlns:a16="http://schemas.microsoft.com/office/drawing/2014/main" id="{083C5ACD-BB9F-424D-939E-173D6B617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488" y="2235813"/>
            <a:ext cx="4708525" cy="3529374"/>
          </a:xfrm>
        </p:spPr>
      </p:pic>
      <p:pic>
        <p:nvPicPr>
          <p:cNvPr id="8" name="Zástupný obsah 7" descr="Obsah obrázku text, interiér, jídlo&#10;&#10;Popis byl vytvořen automaticky">
            <a:extLst>
              <a:ext uri="{FF2B5EF4-FFF2-40B4-BE49-F238E27FC236}">
                <a16:creationId xmlns:a16="http://schemas.microsoft.com/office/drawing/2014/main" id="{626AAE4E-F417-40A4-B037-BBE2D74BEA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688" y="2272834"/>
            <a:ext cx="4708525" cy="3455332"/>
          </a:xfrm>
        </p:spPr>
      </p:pic>
    </p:spTree>
    <p:extLst>
      <p:ext uri="{BB962C8B-B14F-4D97-AF65-F5344CB8AC3E}">
        <p14:creationId xmlns:p14="http://schemas.microsoft.com/office/powerpoint/2010/main" val="2082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94C6C-842A-4C23-8FB6-A15DADF9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D22A3CD2-7F09-48A0-AE7B-C42D64761A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488" y="2579114"/>
            <a:ext cx="4708525" cy="2842771"/>
          </a:xfrm>
        </p:spPr>
      </p:pic>
      <p:pic>
        <p:nvPicPr>
          <p:cNvPr id="8" name="Zástupný obsah 7" descr="Obsah obrázku pobřeží, duna&#10;&#10;Popis byl vytvořen automaticky">
            <a:extLst>
              <a:ext uri="{FF2B5EF4-FFF2-40B4-BE49-F238E27FC236}">
                <a16:creationId xmlns:a16="http://schemas.microsoft.com/office/drawing/2014/main" id="{13A40B61-F22A-416B-82CD-B4877F51C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3024" y="2264262"/>
            <a:ext cx="4487853" cy="3472476"/>
          </a:xfrm>
        </p:spPr>
      </p:pic>
    </p:spTree>
    <p:extLst>
      <p:ext uri="{BB962C8B-B14F-4D97-AF65-F5344CB8AC3E}">
        <p14:creationId xmlns:p14="http://schemas.microsoft.com/office/powerpoint/2010/main" val="11546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EC3DF-6C34-421E-A26E-46B7A3F3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KAšgar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FC2C71-B337-4BCA-8BAE-98C51E034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5437197" cy="4343400"/>
          </a:xfrm>
        </p:spPr>
        <p:txBody>
          <a:bodyPr/>
          <a:lstStyle/>
          <a:p>
            <a:r>
              <a:rPr lang="cs-CZ" dirty="0" err="1"/>
              <a:t>Kašgar</a:t>
            </a:r>
            <a:r>
              <a:rPr lang="cs-CZ" dirty="0"/>
              <a:t> byl hlavní oázovou zastávkou pro obchodníky</a:t>
            </a:r>
          </a:p>
          <a:p>
            <a:r>
              <a:rPr lang="cs-CZ" dirty="0"/>
              <a:t>V průběhu staletí mnoho národů, včetně Turků a Tibeťanů, zanechalo na </a:t>
            </a:r>
            <a:r>
              <a:rPr lang="cs-CZ" dirty="0" err="1"/>
              <a:t>Kašgaru</a:t>
            </a:r>
            <a:r>
              <a:rPr lang="cs-CZ" dirty="0"/>
              <a:t> svou stopu</a:t>
            </a:r>
          </a:p>
          <a:p>
            <a:r>
              <a:rPr lang="cs-CZ" dirty="0"/>
              <a:t> Během sedmého století, byl </a:t>
            </a:r>
            <a:r>
              <a:rPr lang="cs-CZ" dirty="0" err="1"/>
              <a:t>Kašgar</a:t>
            </a:r>
            <a:r>
              <a:rPr lang="cs-CZ" dirty="0"/>
              <a:t> nějaký čas protektorátem říše </a:t>
            </a:r>
            <a:r>
              <a:rPr lang="cs-CZ" dirty="0" err="1"/>
              <a:t>Tchang</a:t>
            </a:r>
            <a:endParaRPr lang="cs-CZ" dirty="0"/>
          </a:p>
        </p:txBody>
      </p:sp>
      <p:pic>
        <p:nvPicPr>
          <p:cNvPr id="6" name="Obrázek 5" descr="Obsah obrázku příroda&#10;&#10;Popis byl vytvořen automaticky">
            <a:extLst>
              <a:ext uri="{FF2B5EF4-FFF2-40B4-BE49-F238E27FC236}">
                <a16:creationId xmlns:a16="http://schemas.microsoft.com/office/drawing/2014/main" id="{6F5A4EF5-059B-43B9-8EBA-759B9785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16" y="1853952"/>
            <a:ext cx="4968552" cy="33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0368-BFB2-4796-BA28-5628AB55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E57444-8782-49BB-BCEC-004E3C28D5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" name="Zástupný obsah 21" descr="Obsah obrázku osoba, lidé, skupina&#10;&#10;Popis byl vytvořen automaticky">
            <a:extLst>
              <a:ext uri="{FF2B5EF4-FFF2-40B4-BE49-F238E27FC236}">
                <a16:creationId xmlns:a16="http://schemas.microsoft.com/office/drawing/2014/main" id="{D585E33F-94A7-44FB-AF19-69131831A0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7908" y="476672"/>
            <a:ext cx="8173292" cy="5523356"/>
          </a:xfrm>
        </p:spPr>
      </p:pic>
    </p:spTree>
    <p:extLst>
      <p:ext uri="{BB962C8B-B14F-4D97-AF65-F5344CB8AC3E}">
        <p14:creationId xmlns:p14="http://schemas.microsoft.com/office/powerpoint/2010/main" val="38612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6947" y="188640"/>
            <a:ext cx="9753600" cy="835496"/>
          </a:xfrm>
        </p:spPr>
        <p:txBody>
          <a:bodyPr rtlCol="0"/>
          <a:lstStyle/>
          <a:p>
            <a:pPr algn="ctr" rtl="0"/>
            <a:r>
              <a:rPr lang="cs-CZ" dirty="0"/>
              <a:t>Ibn </a:t>
            </a:r>
            <a:r>
              <a:rPr lang="cs-CZ" dirty="0" err="1"/>
              <a:t>Chaldún</a:t>
            </a:r>
            <a:r>
              <a:rPr lang="cs-CZ" dirty="0"/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642539" y="2332459"/>
            <a:ext cx="6291560" cy="4343400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 Arabský učenec 14. století</a:t>
            </a:r>
          </a:p>
          <a:p>
            <a:pPr rtl="0"/>
            <a:r>
              <a:rPr lang="cs-CZ" i="1" dirty="0"/>
              <a:t>,,nejen prostředí ovlivňuje lidský charakter, ale že důležitou roli sehrává motivační síla a historické události vznikají v konečném důsledku z toho, kde a jak lidé žijí‘‘</a:t>
            </a: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504FCBD3-4497-4B8A-AE8B-1389767A6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9854" y="1245153"/>
            <a:ext cx="3215038" cy="4927047"/>
          </a:xfr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A927C-FA4E-4A4E-B95C-A7ED9A8C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196" y="158214"/>
            <a:ext cx="9753600" cy="720756"/>
          </a:xfrm>
        </p:spPr>
        <p:txBody>
          <a:bodyPr/>
          <a:lstStyle/>
          <a:p>
            <a:r>
              <a:rPr lang="cs-CZ" dirty="0"/>
              <a:t>Mešita Id </a:t>
            </a:r>
            <a:r>
              <a:rPr lang="cs-CZ" dirty="0" err="1"/>
              <a:t>Kah</a:t>
            </a:r>
            <a:r>
              <a:rPr lang="cs-CZ" dirty="0"/>
              <a:t> 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36E858-3EE4-44CC-9465-E54C97C83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budova, exteriér, žlutá, svatyně&#10;&#10;Popis byl vytvořen automaticky">
            <a:extLst>
              <a:ext uri="{FF2B5EF4-FFF2-40B4-BE49-F238E27FC236}">
                <a16:creationId xmlns:a16="http://schemas.microsoft.com/office/drawing/2014/main" id="{1800E308-9467-4FB1-82B9-9D45AD30BF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5820" y="1052736"/>
            <a:ext cx="10657184" cy="6068820"/>
          </a:xfrm>
        </p:spPr>
      </p:pic>
    </p:spTree>
    <p:extLst>
      <p:ext uri="{BB962C8B-B14F-4D97-AF65-F5344CB8AC3E}">
        <p14:creationId xmlns:p14="http://schemas.microsoft.com/office/powerpoint/2010/main" val="3957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9E54-70EE-4550-83C0-C9DCBAA8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188640"/>
            <a:ext cx="9753600" cy="763488"/>
          </a:xfrm>
        </p:spPr>
        <p:txBody>
          <a:bodyPr/>
          <a:lstStyle/>
          <a:p>
            <a:pPr algn="ctr"/>
            <a:r>
              <a:rPr lang="cs-CZ" dirty="0" err="1"/>
              <a:t>Aba</a:t>
            </a:r>
            <a:r>
              <a:rPr lang="cs-CZ" dirty="0"/>
              <a:t> </a:t>
            </a:r>
            <a:r>
              <a:rPr lang="cs-CZ" dirty="0" err="1"/>
              <a:t>Khoja</a:t>
            </a:r>
            <a:r>
              <a:rPr lang="cs-CZ" dirty="0"/>
              <a:t> Mausoleum</a:t>
            </a:r>
          </a:p>
        </p:txBody>
      </p:sp>
      <p:pic>
        <p:nvPicPr>
          <p:cNvPr id="6" name="Zástupný obsah 5" descr="Obsah obrázku exteriér, budova, kámen, věž&#10;&#10;Popis byl vytvořen automaticky">
            <a:extLst>
              <a:ext uri="{FF2B5EF4-FFF2-40B4-BE49-F238E27FC236}">
                <a16:creationId xmlns:a16="http://schemas.microsoft.com/office/drawing/2014/main" id="{0AA6DD49-210E-42F4-B8FA-DA9EDD664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5170" y="1412776"/>
            <a:ext cx="9238484" cy="6811190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314CD1-9650-40CE-812F-7DD7654F2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D5AC1-161C-451D-9336-9EF45D23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interiér, přeplněné, několik&#10;&#10;Popis byl vytvořen automaticky">
            <a:extLst>
              <a:ext uri="{FF2B5EF4-FFF2-40B4-BE49-F238E27FC236}">
                <a16:creationId xmlns:a16="http://schemas.microsoft.com/office/drawing/2014/main" id="{DA895AD9-234E-41BB-A77E-FCE890C360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5684" y="548680"/>
            <a:ext cx="8461324" cy="6222325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FFC604-AE91-4463-9C5E-4B1ADA13A3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7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90B7F-F8F6-45DB-9F29-2519E785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Turfan</a:t>
            </a:r>
            <a:endParaRPr lang="cs-CZ" dirty="0"/>
          </a:p>
        </p:txBody>
      </p:sp>
      <p:pic>
        <p:nvPicPr>
          <p:cNvPr id="6" name="Zástupný obsah 5" descr="Obsah obrázku obloha, exteriér, několik&#10;&#10;Popis byl vytvořen automaticky">
            <a:extLst>
              <a:ext uri="{FF2B5EF4-FFF2-40B4-BE49-F238E27FC236}">
                <a16:creationId xmlns:a16="http://schemas.microsoft.com/office/drawing/2014/main" id="{F98C6AC7-FA11-41B6-A1E0-CDD105CE45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6264" y="2276872"/>
            <a:ext cx="11276780" cy="4032448"/>
          </a:xfrm>
        </p:spPr>
      </p:pic>
    </p:spTree>
    <p:extLst>
      <p:ext uri="{BB962C8B-B14F-4D97-AF65-F5344CB8AC3E}">
        <p14:creationId xmlns:p14="http://schemas.microsoft.com/office/powerpoint/2010/main" val="8045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A3170-3879-49ED-BFD4-FA5CE7D0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548680"/>
            <a:ext cx="9753600" cy="835496"/>
          </a:xfrm>
        </p:spPr>
        <p:txBody>
          <a:bodyPr/>
          <a:lstStyle/>
          <a:p>
            <a:pPr algn="ctr"/>
            <a:r>
              <a:rPr lang="cs-CZ" dirty="0"/>
              <a:t>Ruanové (</a:t>
            </a:r>
            <a:r>
              <a:rPr lang="cs-CZ" dirty="0" err="1"/>
              <a:t>Žuan</a:t>
            </a:r>
            <a:r>
              <a:rPr lang="cs-CZ" dirty="0"/>
              <a:t> – </a:t>
            </a:r>
            <a:r>
              <a:rPr lang="cs-CZ" dirty="0" err="1"/>
              <a:t>Žuan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DC0D1-0BD7-46D3-83DA-53D48C284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953369"/>
            <a:ext cx="6301293" cy="4343400"/>
          </a:xfrm>
        </p:spPr>
        <p:txBody>
          <a:bodyPr>
            <a:normAutofit/>
          </a:bodyPr>
          <a:lstStyle/>
          <a:p>
            <a:r>
              <a:rPr lang="cs-CZ" dirty="0"/>
              <a:t>Jedno z prvních velkých Turkických etnik, které se sjednotilo</a:t>
            </a:r>
          </a:p>
          <a:p>
            <a:r>
              <a:rPr lang="cs-CZ" dirty="0"/>
              <a:t>a v 5. století vytvořili mocný </a:t>
            </a:r>
            <a:r>
              <a:rPr lang="cs-CZ" dirty="0" err="1"/>
              <a:t>kaganát</a:t>
            </a:r>
            <a:endParaRPr lang="cs-CZ" dirty="0"/>
          </a:p>
          <a:p>
            <a:r>
              <a:rPr lang="cs-CZ" dirty="0"/>
              <a:t>Jejich oblastí bylo území současného Mongolska, jižního Ruska,  kolem Balchašského jezera na západě a severní Číny na východě. V letech 552-555 byli poraženi </a:t>
            </a:r>
            <a:r>
              <a:rPr lang="cs-CZ" dirty="0" err="1"/>
              <a:t>Turkity</a:t>
            </a:r>
            <a:r>
              <a:rPr lang="cs-CZ" dirty="0"/>
              <a:t> a ti </a:t>
            </a:r>
            <a:r>
              <a:rPr lang="cs-CZ" dirty="0" err="1"/>
              <a:t>Ruany</a:t>
            </a:r>
            <a:r>
              <a:rPr lang="cs-CZ" dirty="0"/>
              <a:t> zahrnuly do své říše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7433E5B-582A-4469-AB01-216155D3E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9405" y="2265955"/>
            <a:ext cx="3997966" cy="2326090"/>
          </a:xfrm>
        </p:spPr>
      </p:pic>
    </p:spTree>
    <p:extLst>
      <p:ext uri="{BB962C8B-B14F-4D97-AF65-F5344CB8AC3E}">
        <p14:creationId xmlns:p14="http://schemas.microsoft.com/office/powerpoint/2010/main" val="30961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6FE34-051D-441D-ACAD-76537A2D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274638"/>
            <a:ext cx="9753600" cy="1051520"/>
          </a:xfrm>
        </p:spPr>
        <p:txBody>
          <a:bodyPr/>
          <a:lstStyle/>
          <a:p>
            <a:pPr algn="ctr"/>
            <a:r>
              <a:rPr lang="cs-CZ" dirty="0" err="1"/>
              <a:t>Turkité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DC30F-2DD6-4BBA-A408-CC0E1C047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042" y="1600200"/>
            <a:ext cx="6070402" cy="4983162"/>
          </a:xfrm>
        </p:spPr>
        <p:txBody>
          <a:bodyPr>
            <a:normAutofit/>
          </a:bodyPr>
          <a:lstStyle/>
          <a:p>
            <a:r>
              <a:rPr lang="cs-CZ" dirty="0"/>
              <a:t>Rod </a:t>
            </a:r>
            <a:r>
              <a:rPr lang="cs-CZ" dirty="0" err="1"/>
              <a:t>Ašina</a:t>
            </a:r>
            <a:r>
              <a:rPr lang="cs-CZ" dirty="0"/>
              <a:t> převzal vládu nad tímto národem </a:t>
            </a:r>
          </a:p>
          <a:p>
            <a:r>
              <a:rPr lang="cs-CZ" dirty="0"/>
              <a:t>Toto označení mohlo mít původ ve východním Íránu tak v tocharské oblasti a znamenalo ‘‘modrá‘</a:t>
            </a:r>
          </a:p>
          <a:p>
            <a:r>
              <a:rPr lang="cs-CZ" dirty="0"/>
              <a:t>Legenda o vlčici a záchraně chlapce</a:t>
            </a:r>
          </a:p>
          <a:p>
            <a:r>
              <a:rPr lang="cs-CZ" dirty="0"/>
              <a:t>Symbolem kmenu byl právě vlk. </a:t>
            </a:r>
          </a:p>
          <a:p>
            <a:r>
              <a:rPr lang="cs-CZ" dirty="0"/>
              <a:t>Sjednotili mocnou říší – </a:t>
            </a:r>
            <a:r>
              <a:rPr lang="cs-CZ" dirty="0" err="1"/>
              <a:t>kaganát</a:t>
            </a:r>
            <a:r>
              <a:rPr lang="cs-CZ" dirty="0"/>
              <a:t> – ten byl rozdělen na východní a západní </a:t>
            </a:r>
          </a:p>
          <a:p>
            <a:r>
              <a:rPr lang="cs-CZ" dirty="0"/>
              <a:t>Po prvním </a:t>
            </a:r>
            <a:r>
              <a:rPr lang="cs-CZ" dirty="0" err="1"/>
              <a:t>kaganátu</a:t>
            </a:r>
            <a:r>
              <a:rPr lang="cs-CZ" dirty="0"/>
              <a:t> následoval druhý – do pol. 8. století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EC94BD9A-BA5E-4356-A66C-638594648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6500" y="2230573"/>
            <a:ext cx="4708525" cy="3694188"/>
          </a:xfrm>
        </p:spPr>
      </p:pic>
    </p:spTree>
    <p:extLst>
      <p:ext uri="{BB962C8B-B14F-4D97-AF65-F5344CB8AC3E}">
        <p14:creationId xmlns:p14="http://schemas.microsoft.com/office/powerpoint/2010/main" val="4944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8F1F1-0039-4E3F-A92F-07E0A7AB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332656"/>
            <a:ext cx="9753600" cy="907504"/>
          </a:xfrm>
        </p:spPr>
        <p:txBody>
          <a:bodyPr/>
          <a:lstStyle/>
          <a:p>
            <a:pPr algn="ctr"/>
            <a:r>
              <a:rPr lang="cs-CZ" dirty="0" err="1"/>
              <a:t>Karlukové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2A6B4F-EE39-4F13-BEB5-B9FEBFBA5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572791"/>
            <a:ext cx="10837797" cy="484056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Turkitský</a:t>
            </a:r>
            <a:r>
              <a:rPr lang="cs-CZ" dirty="0"/>
              <a:t> kmenový svaz</a:t>
            </a:r>
          </a:p>
          <a:p>
            <a:r>
              <a:rPr lang="cs-CZ" dirty="0"/>
              <a:t>Od údolí </a:t>
            </a:r>
            <a:r>
              <a:rPr lang="cs-CZ" dirty="0" err="1"/>
              <a:t>Ferghany</a:t>
            </a:r>
            <a:r>
              <a:rPr lang="cs-CZ" dirty="0"/>
              <a:t> a dále na východ až k řece </a:t>
            </a:r>
            <a:r>
              <a:rPr lang="cs-CZ" dirty="0" err="1"/>
              <a:t>Ču</a:t>
            </a:r>
            <a:r>
              <a:rPr lang="cs-CZ" dirty="0"/>
              <a:t>, kde žily další kmeny</a:t>
            </a:r>
          </a:p>
          <a:p>
            <a:r>
              <a:rPr lang="cs-CZ" dirty="0"/>
              <a:t>V roce 742, ve spojenectví s </a:t>
            </a:r>
            <a:r>
              <a:rPr lang="cs-CZ" dirty="0" err="1"/>
              <a:t>Basmi'ly</a:t>
            </a:r>
            <a:r>
              <a:rPr lang="cs-CZ" dirty="0"/>
              <a:t> a </a:t>
            </a:r>
            <a:r>
              <a:rPr lang="cs-CZ" dirty="0" err="1"/>
              <a:t>Ujgury</a:t>
            </a:r>
            <a:r>
              <a:rPr lang="cs-CZ" dirty="0"/>
              <a:t>, svrhli </a:t>
            </a:r>
            <a:r>
              <a:rPr lang="cs-CZ" dirty="0" err="1"/>
              <a:t>Ozmi'she</a:t>
            </a:r>
            <a:r>
              <a:rPr lang="cs-CZ" dirty="0"/>
              <a:t>, potomka rodu </a:t>
            </a:r>
            <a:r>
              <a:rPr lang="cs-CZ" dirty="0" err="1"/>
              <a:t>Ašinů</a:t>
            </a:r>
            <a:r>
              <a:rPr lang="cs-CZ" dirty="0"/>
              <a:t> a vládce </a:t>
            </a:r>
            <a:r>
              <a:rPr lang="cs-CZ" dirty="0" err="1"/>
              <a:t>Türkitů</a:t>
            </a:r>
            <a:r>
              <a:rPr lang="cs-CZ" dirty="0"/>
              <a:t> a jejich vládce získal titul </a:t>
            </a:r>
            <a:r>
              <a:rPr lang="cs-CZ" dirty="0" err="1"/>
              <a:t>Yabghu</a:t>
            </a:r>
            <a:endParaRPr lang="cs-CZ" dirty="0"/>
          </a:p>
          <a:p>
            <a:r>
              <a:rPr lang="cs-CZ" dirty="0"/>
              <a:t>Titul </a:t>
            </a:r>
            <a:r>
              <a:rPr lang="cs-CZ" dirty="0" err="1"/>
              <a:t>Yabghu</a:t>
            </a:r>
            <a:r>
              <a:rPr lang="cs-CZ" dirty="0"/>
              <a:t> byl jednou z nejvyšších hodností v turkickém světě</a:t>
            </a:r>
          </a:p>
          <a:p>
            <a:r>
              <a:rPr lang="cs-CZ" dirty="0"/>
              <a:t>Do roka však mezi někdejšími spojenci vypuklo nepřátelství. </a:t>
            </a:r>
            <a:r>
              <a:rPr lang="cs-CZ" dirty="0" err="1"/>
              <a:t>Karlukové</a:t>
            </a:r>
            <a:r>
              <a:rPr lang="cs-CZ" dirty="0"/>
              <a:t>, nebo alespoň jejich značné části, byli v souboji poraženi a nuceni migrovat na západ. </a:t>
            </a:r>
          </a:p>
          <a:p>
            <a:r>
              <a:rPr lang="cs-CZ" dirty="0"/>
              <a:t>spojenectví s Tibetem proti Číně a </a:t>
            </a:r>
            <a:r>
              <a:rPr lang="cs-CZ" dirty="0" err="1"/>
              <a:t>Ujgurům</a:t>
            </a:r>
            <a:r>
              <a:rPr lang="cs-CZ" dirty="0"/>
              <a:t> v boji o kontrolu nad východním </a:t>
            </a:r>
            <a:r>
              <a:rPr lang="cs-CZ" dirty="0" err="1"/>
              <a:t>Turkistánem</a:t>
            </a:r>
            <a:r>
              <a:rPr lang="cs-CZ" dirty="0"/>
              <a:t>. </a:t>
            </a:r>
            <a:r>
              <a:rPr lang="cs-CZ" dirty="0" err="1"/>
              <a:t>Karlukové</a:t>
            </a:r>
            <a:r>
              <a:rPr lang="cs-CZ" dirty="0"/>
              <a:t> však stále častěji přitahovali pozornost muslimů, kteří proti nim začali posílat výpravy.</a:t>
            </a:r>
          </a:p>
        </p:txBody>
      </p:sp>
    </p:spTree>
    <p:extLst>
      <p:ext uri="{BB962C8B-B14F-4D97-AF65-F5344CB8AC3E}">
        <p14:creationId xmlns:p14="http://schemas.microsoft.com/office/powerpoint/2010/main" val="4987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1B82A-9507-4A73-8D63-20571B22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14E852A-59E5-4EC8-A4A1-C707E08F3F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1964" y="937419"/>
            <a:ext cx="7885260" cy="540251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5203E8-26BB-4965-8E8D-AE4D6E3FBC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3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8E016-8DE5-4592-BECD-073CE528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0D82ED6F-656E-4D5B-BA46-B8A3B07EA0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611" y="1124744"/>
            <a:ext cx="9613452" cy="5249803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FA363B-954C-4C6D-AB58-4090BAC5F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7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8129437-76A2-4BC4-9866-955B841A60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611" y="692696"/>
            <a:ext cx="9261151" cy="5479504"/>
          </a:xfrm>
        </p:spPr>
      </p:pic>
    </p:spTree>
    <p:extLst>
      <p:ext uri="{BB962C8B-B14F-4D97-AF65-F5344CB8AC3E}">
        <p14:creationId xmlns:p14="http://schemas.microsoft.com/office/powerpoint/2010/main" val="25404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4A4F8-5501-43A4-94F1-8D3FEF39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48" y="188640"/>
            <a:ext cx="9753600" cy="835496"/>
          </a:xfrm>
        </p:spPr>
        <p:txBody>
          <a:bodyPr/>
          <a:lstStyle/>
          <a:p>
            <a:pPr algn="ctr"/>
            <a:r>
              <a:rPr lang="cs-CZ" dirty="0"/>
              <a:t>Edward Gibbon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07156-3523-4F63-ACFD-FBC57B416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828" y="1772816"/>
            <a:ext cx="6048672" cy="4680520"/>
          </a:xfrm>
        </p:spPr>
        <p:txBody>
          <a:bodyPr>
            <a:normAutofit/>
          </a:bodyPr>
          <a:lstStyle/>
          <a:p>
            <a:r>
              <a:rPr lang="cs-CZ" dirty="0"/>
              <a:t>Historik 18. století</a:t>
            </a:r>
          </a:p>
          <a:p>
            <a:r>
              <a:rPr lang="cs-CZ" i="1" dirty="0"/>
              <a:t>,,vojenská zdatnost Tatarů vyplývala z jejich mléčné a masové stravy, z osídlení stepí a z jejich lovecké praxe‘‘</a:t>
            </a:r>
          </a:p>
          <a:p>
            <a:r>
              <a:rPr lang="cs-CZ" dirty="0"/>
              <a:t> moderní učenci stále přisuzují životnímu prostředí významnou, ne-li určující úlohu při formování sociální, ekonomické a politické dynamiky střední Eurasie. </a:t>
            </a:r>
          </a:p>
          <a:p>
            <a:endParaRPr lang="cs-CZ" dirty="0"/>
          </a:p>
        </p:txBody>
      </p:sp>
      <p:pic>
        <p:nvPicPr>
          <p:cNvPr id="6" name="Zástupný obsah 5" descr="Obsah obrázku text, muž&#10;&#10;Popis byl vytvořen automaticky">
            <a:extLst>
              <a:ext uri="{FF2B5EF4-FFF2-40B4-BE49-F238E27FC236}">
                <a16:creationId xmlns:a16="http://schemas.microsoft.com/office/drawing/2014/main" id="{9412A658-E426-461C-BEB3-181DAB1C5D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6540" y="1828800"/>
            <a:ext cx="2856512" cy="3567087"/>
          </a:xfrm>
        </p:spPr>
      </p:pic>
    </p:spTree>
    <p:extLst>
      <p:ext uri="{BB962C8B-B14F-4D97-AF65-F5344CB8AC3E}">
        <p14:creationId xmlns:p14="http://schemas.microsoft.com/office/powerpoint/2010/main" val="29238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2561F-965F-4876-8AF5-81520909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Důležité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235B6-7D07-4056-A19C-62DE7E569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9541654" cy="4343400"/>
          </a:xfrm>
        </p:spPr>
        <p:txBody>
          <a:bodyPr>
            <a:normAutofit/>
          </a:bodyPr>
          <a:lstStyle/>
          <a:p>
            <a:r>
              <a:rPr lang="cs-CZ" dirty="0"/>
              <a:t>jízda na koni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To vytvářelo dynamiku, kdy se kočovníci prostřednictvím  obchodu nebo nájezdy stýkali s usedlými společnostmi a obyvateli měst</a:t>
            </a:r>
          </a:p>
          <a:p>
            <a:r>
              <a:rPr lang="cs-CZ" dirty="0"/>
              <a:t>V kočovníci obvykle žili  v menších rodinných skupinách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době krize  mohli nomádi vytvářet velké, vojensky silné imperiální konfederace pod vládnoucí elitou jako byli Hunové, </a:t>
            </a:r>
            <a:r>
              <a:rPr lang="cs-CZ" dirty="0" err="1"/>
              <a:t>Turkité</a:t>
            </a:r>
            <a:r>
              <a:rPr lang="cs-CZ" dirty="0"/>
              <a:t>, nebo Mongolové</a:t>
            </a:r>
          </a:p>
        </p:txBody>
      </p:sp>
    </p:spTree>
    <p:extLst>
      <p:ext uri="{BB962C8B-B14F-4D97-AF65-F5344CB8AC3E}">
        <p14:creationId xmlns:p14="http://schemas.microsoft.com/office/powerpoint/2010/main" val="10835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FB464-194C-427E-8FD6-C8558950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116632"/>
            <a:ext cx="9753600" cy="907504"/>
          </a:xfrm>
        </p:spPr>
        <p:txBody>
          <a:bodyPr/>
          <a:lstStyle/>
          <a:p>
            <a:pPr algn="ctr"/>
            <a:r>
              <a:rPr lang="cs-CZ" dirty="0"/>
              <a:t>kočovníci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5255A-7B88-4922-B4CE-68F5DB688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3394" y="1700808"/>
            <a:ext cx="8697442" cy="4882554"/>
          </a:xfrm>
        </p:spPr>
        <p:txBody>
          <a:bodyPr>
            <a:normAutofit/>
          </a:bodyPr>
          <a:lstStyle/>
          <a:p>
            <a:r>
              <a:rPr lang="cs-CZ" dirty="0"/>
              <a:t>Lovci – sběrači</a:t>
            </a:r>
          </a:p>
          <a:p>
            <a:r>
              <a:rPr lang="cs-CZ" dirty="0"/>
              <a:t>Pastevci</a:t>
            </a:r>
          </a:p>
          <a:p>
            <a:pPr marL="45720" indent="0">
              <a:buNone/>
            </a:pPr>
            <a:r>
              <a:rPr lang="cs-CZ" dirty="0"/>
              <a:t>mezi těmito dvěma skupinami jsou rozdíly: 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/>
              <a:t>1. Základy jejich hospodářství - získávání potravin</a:t>
            </a:r>
          </a:p>
          <a:p>
            <a:pPr marL="45720" indent="0">
              <a:buNone/>
            </a:pPr>
            <a:r>
              <a:rPr lang="cs-CZ" dirty="0"/>
              <a:t>2. výroba potravin, jsou v zásadě odlišné</a:t>
            </a:r>
          </a:p>
          <a:p>
            <a:pPr marL="45720" indent="0">
              <a:buNone/>
            </a:pPr>
            <a:r>
              <a:rPr lang="cs-CZ" dirty="0"/>
              <a:t>3. jejich důvody pro mobilitu jsou tedy odlišné </a:t>
            </a:r>
          </a:p>
          <a:p>
            <a:pPr marL="45720" indent="0">
              <a:buNone/>
            </a:pPr>
            <a:r>
              <a:rPr lang="cs-CZ" dirty="0"/>
              <a:t>4. charakter mobility je odlišný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8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E2284-7B2D-4088-9078-4D47C7B7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S’-</a:t>
            </a:r>
            <a:r>
              <a:rPr lang="cs-CZ" dirty="0" err="1"/>
              <a:t>ma</a:t>
            </a:r>
            <a:r>
              <a:rPr lang="cs-CZ" dirty="0"/>
              <a:t> </a:t>
            </a:r>
            <a:r>
              <a:rPr lang="cs-CZ" dirty="0" err="1"/>
              <a:t>Čchien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6A7F2-EF3C-43B5-9BC2-4720F2A31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7614" y="2708920"/>
            <a:ext cx="5437197" cy="4343400"/>
          </a:xfrm>
        </p:spPr>
        <p:txBody>
          <a:bodyPr/>
          <a:lstStyle/>
          <a:p>
            <a:r>
              <a:rPr lang="cs-CZ" dirty="0"/>
              <a:t>zakladatel čínské historiografie</a:t>
            </a:r>
          </a:p>
          <a:p>
            <a:r>
              <a:rPr lang="cs-CZ" i="1" dirty="0"/>
              <a:t>,,Pokud se pro ně bitva vyvíjí dobře, postoupí, ale pokud ne, ustoupí, protože nepovažují za hanbu utéct. a nevědí nic o slušnosti ani spravedlnosti.‘‘</a:t>
            </a:r>
          </a:p>
        </p:txBody>
      </p:sp>
      <p:pic>
        <p:nvPicPr>
          <p:cNvPr id="6" name="Zástupný obsah 5" descr="Obsah obrázku text, osoba, staré, pózování&#10;&#10;Popis byl vytvořen automaticky">
            <a:extLst>
              <a:ext uri="{FF2B5EF4-FFF2-40B4-BE49-F238E27FC236}">
                <a16:creationId xmlns:a16="http://schemas.microsoft.com/office/drawing/2014/main" id="{5E5A6F59-A4EB-47B6-BCF0-0C0224847C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0402" y="2645664"/>
            <a:ext cx="2673096" cy="2709672"/>
          </a:xfrm>
        </p:spPr>
      </p:pic>
    </p:spTree>
    <p:extLst>
      <p:ext uri="{BB962C8B-B14F-4D97-AF65-F5344CB8AC3E}">
        <p14:creationId xmlns:p14="http://schemas.microsoft.com/office/powerpoint/2010/main" val="22587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FB049-42D1-45D9-96CD-6AA11058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188640"/>
            <a:ext cx="9753600" cy="871909"/>
          </a:xfrm>
        </p:spPr>
        <p:txBody>
          <a:bodyPr/>
          <a:lstStyle/>
          <a:p>
            <a:pPr algn="ctr"/>
            <a:r>
              <a:rPr lang="cs-CZ" dirty="0" err="1"/>
              <a:t>Ammianus</a:t>
            </a:r>
            <a:r>
              <a:rPr lang="cs-CZ" dirty="0"/>
              <a:t> </a:t>
            </a:r>
            <a:r>
              <a:rPr lang="cs-CZ" dirty="0" err="1"/>
              <a:t>Marcellinus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C999C-904B-481B-A877-1A8B8820F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764" y="1196752"/>
            <a:ext cx="6696744" cy="56612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Historik 4. století</a:t>
            </a:r>
          </a:p>
          <a:p>
            <a:r>
              <a:rPr lang="cs-CZ" i="1" dirty="0"/>
              <a:t>,, žijí z kořenů divokých rostlin a polosyrového masa jakéhokoliv zvířete, které trochu zahřejí tím, že si je vloží mezi stehna. Nemají žádné budovy, které by je ukryly. Nosí oděvy z lněných kůží polních myší sešité k sobě.</a:t>
            </a:r>
          </a:p>
          <a:p>
            <a:r>
              <a:rPr lang="cs-CZ" i="1" dirty="0"/>
              <a:t>Jakmile nasadí krky do nějaké zašlé košile, nikdy ji nesvléknou nebo nevymění, dokud neshnije a nerozpadne se na kusy. Na hlavách mají kulaté kožešiny a chlupaté nohy si chrání kozími kůžemi. Jsou neschopní bojovat po zemi a zůstávají přilepeni ke svým koním, odolným, ale ošklivým zvířatům, na kterých občas sedí jako ženy, aby vykonali svou každodenní práci, a dokonce se klaní před úzkými krky svých zvířat, aby si užili hluboký a zasněný spánek. ‚‘</a:t>
            </a:r>
          </a:p>
        </p:txBody>
      </p:sp>
      <p:pic>
        <p:nvPicPr>
          <p:cNvPr id="6" name="Zástupný obsah 5" descr="Obsah obrázku text, staré, socha, kámen&#10;&#10;Popis byl vytvořen automaticky">
            <a:extLst>
              <a:ext uri="{FF2B5EF4-FFF2-40B4-BE49-F238E27FC236}">
                <a16:creationId xmlns:a16="http://schemas.microsoft.com/office/drawing/2014/main" id="{B3D65C73-967D-40EB-866E-229E13D11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1783" y="1828800"/>
            <a:ext cx="3070334" cy="4343400"/>
          </a:xfrm>
        </p:spPr>
      </p:pic>
    </p:spTree>
    <p:extLst>
      <p:ext uri="{BB962C8B-B14F-4D97-AF65-F5344CB8AC3E}">
        <p14:creationId xmlns:p14="http://schemas.microsoft.com/office/powerpoint/2010/main" val="15140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e zemí svě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2_TF03460629" id="{E089E589-B6FB-474D-AA94-23D16E20C958}" vid="{200CD025-1375-44C8-A476-DFC294ECDA1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zemí světa</Template>
  <TotalTime>1935</TotalTime>
  <Words>1173</Words>
  <Application>Microsoft Office PowerPoint</Application>
  <PresentationFormat>Vlastní</PresentationFormat>
  <Paragraphs>123</Paragraphs>
  <Slides>49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</vt:lpstr>
      <vt:lpstr>Prezentace zemí světa</vt:lpstr>
      <vt:lpstr>5. Střední Asie – nomádské říše</vt:lpstr>
      <vt:lpstr>Střední Asie – nomádské říše:</vt:lpstr>
      <vt:lpstr>Prezentace aplikace PowerPoint</vt:lpstr>
      <vt:lpstr>Ibn Chaldún </vt:lpstr>
      <vt:lpstr>Edward Gibbon</vt:lpstr>
      <vt:lpstr>Důležité faktory</vt:lpstr>
      <vt:lpstr>kočovníci</vt:lpstr>
      <vt:lpstr>S’-ma Čchien </vt:lpstr>
      <vt:lpstr>Ammianus Marcellinus</vt:lpstr>
      <vt:lpstr>Význam prostředí</vt:lpstr>
      <vt:lpstr>Tarimská pánev</vt:lpstr>
      <vt:lpstr>Prezentace aplikace PowerPoint</vt:lpstr>
      <vt:lpstr>Prezentace aplikace PowerPoint</vt:lpstr>
      <vt:lpstr>Prezentace aplikace PowerPoint</vt:lpstr>
      <vt:lpstr>Expedice Aurela Steina</vt:lpstr>
      <vt:lpstr>Vlivy</vt:lpstr>
      <vt:lpstr>Kumáradžíva</vt:lpstr>
      <vt:lpstr>Tocharové</vt:lpstr>
      <vt:lpstr>Chotán</vt:lpstr>
      <vt:lpstr>Ujgurové</vt:lpstr>
      <vt:lpstr>Prezentace aplikace PowerPoint</vt:lpstr>
      <vt:lpstr>Prezentace aplikace PowerPoint</vt:lpstr>
      <vt:lpstr>Ujgurové</vt:lpstr>
      <vt:lpstr>Prezentace aplikace PowerPoint</vt:lpstr>
      <vt:lpstr>Prezentace aplikace PowerPoint</vt:lpstr>
      <vt:lpstr>Prezentace aplikace PowerPoint</vt:lpstr>
      <vt:lpstr>Prezentace aplikace PowerPoint</vt:lpstr>
      <vt:lpstr>Vodní systém </vt:lpstr>
      <vt:lpstr>Prezentace aplikace PowerPoint</vt:lpstr>
      <vt:lpstr>Prezentace aplikace PowerPoint</vt:lpstr>
      <vt:lpstr>Abduxaliq</vt:lpstr>
      <vt:lpstr>Urumči</vt:lpstr>
      <vt:lpstr>trhu Erdaoqiao </vt:lpstr>
      <vt:lpstr>Prezentace aplikace PowerPoint</vt:lpstr>
      <vt:lpstr>Muzeum V urumči</vt:lpstr>
      <vt:lpstr>Prezentace aplikace PowerPoint</vt:lpstr>
      <vt:lpstr>Prezentace aplikace PowerPoint</vt:lpstr>
      <vt:lpstr>KAšgar</vt:lpstr>
      <vt:lpstr>Prezentace aplikace PowerPoint</vt:lpstr>
      <vt:lpstr>Mešita Id Kah  </vt:lpstr>
      <vt:lpstr>Aba Khoja Mausoleum</vt:lpstr>
      <vt:lpstr>Prezentace aplikace PowerPoint</vt:lpstr>
      <vt:lpstr>Turfan</vt:lpstr>
      <vt:lpstr>Ruanové (Žuan – Žuan)</vt:lpstr>
      <vt:lpstr>Turkité</vt:lpstr>
      <vt:lpstr>Karlukové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vaší země</dc:title>
  <dc:creator>Aleš Gottvald</dc:creator>
  <cp:lastModifiedBy>Natálie Gottvaldová</cp:lastModifiedBy>
  <cp:revision>50</cp:revision>
  <dcterms:created xsi:type="dcterms:W3CDTF">2021-03-30T08:35:49Z</dcterms:created>
  <dcterms:modified xsi:type="dcterms:W3CDTF">2022-03-16T15:27:58Z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