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4"/>
  </p:notesMasterIdLst>
  <p:handoutMasterIdLst>
    <p:handoutMasterId r:id="rId85"/>
  </p:handoutMasterIdLst>
  <p:sldIdLst>
    <p:sldId id="269" r:id="rId2"/>
    <p:sldId id="272" r:id="rId3"/>
    <p:sldId id="271" r:id="rId4"/>
    <p:sldId id="335" r:id="rId5"/>
    <p:sldId id="336" r:id="rId6"/>
    <p:sldId id="332" r:id="rId7"/>
    <p:sldId id="333" r:id="rId8"/>
    <p:sldId id="334" r:id="rId9"/>
    <p:sldId id="273" r:id="rId10"/>
    <p:sldId id="339" r:id="rId11"/>
    <p:sldId id="278" r:id="rId12"/>
    <p:sldId id="342" r:id="rId13"/>
    <p:sldId id="337" r:id="rId14"/>
    <p:sldId id="338" r:id="rId15"/>
    <p:sldId id="279" r:id="rId16"/>
    <p:sldId id="340" r:id="rId17"/>
    <p:sldId id="341" r:id="rId18"/>
    <p:sldId id="343" r:id="rId19"/>
    <p:sldId id="280" r:id="rId20"/>
    <p:sldId id="281" r:id="rId21"/>
    <p:sldId id="282" r:id="rId22"/>
    <p:sldId id="283" r:id="rId23"/>
    <p:sldId id="344" r:id="rId24"/>
    <p:sldId id="284" r:id="rId25"/>
    <p:sldId id="285" r:id="rId26"/>
    <p:sldId id="286" r:id="rId27"/>
    <p:sldId id="287" r:id="rId28"/>
    <p:sldId id="288" r:id="rId29"/>
    <p:sldId id="346" r:id="rId30"/>
    <p:sldId id="345" r:id="rId31"/>
    <p:sldId id="289" r:id="rId32"/>
    <p:sldId id="290" r:id="rId33"/>
    <p:sldId id="291" r:id="rId34"/>
    <p:sldId id="292" r:id="rId35"/>
    <p:sldId id="293" r:id="rId36"/>
    <p:sldId id="294" r:id="rId37"/>
    <p:sldId id="302" r:id="rId38"/>
    <p:sldId id="347" r:id="rId39"/>
    <p:sldId id="303" r:id="rId40"/>
    <p:sldId id="348" r:id="rId41"/>
    <p:sldId id="349" r:id="rId42"/>
    <p:sldId id="322" r:id="rId43"/>
    <p:sldId id="328" r:id="rId44"/>
    <p:sldId id="326" r:id="rId45"/>
    <p:sldId id="327" r:id="rId46"/>
    <p:sldId id="329" r:id="rId47"/>
    <p:sldId id="330" r:id="rId48"/>
    <p:sldId id="331" r:id="rId49"/>
    <p:sldId id="320" r:id="rId50"/>
    <p:sldId id="321" r:id="rId51"/>
    <p:sldId id="350" r:id="rId52"/>
    <p:sldId id="351" r:id="rId53"/>
    <p:sldId id="323" r:id="rId54"/>
    <p:sldId id="324" r:id="rId55"/>
    <p:sldId id="325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04" r:id="rId64"/>
    <p:sldId id="305" r:id="rId65"/>
    <p:sldId id="306" r:id="rId66"/>
    <p:sldId id="309" r:id="rId67"/>
    <p:sldId id="307" r:id="rId68"/>
    <p:sldId id="310" r:id="rId69"/>
    <p:sldId id="311" r:id="rId70"/>
    <p:sldId id="313" r:id="rId71"/>
    <p:sldId id="314" r:id="rId72"/>
    <p:sldId id="315" r:id="rId73"/>
    <p:sldId id="316" r:id="rId74"/>
    <p:sldId id="317" r:id="rId75"/>
    <p:sldId id="318" r:id="rId76"/>
    <p:sldId id="319" r:id="rId77"/>
    <p:sldId id="352" r:id="rId78"/>
    <p:sldId id="354" r:id="rId79"/>
    <p:sldId id="353" r:id="rId80"/>
    <p:sldId id="355" r:id="rId81"/>
    <p:sldId id="356" r:id="rId82"/>
    <p:sldId id="357" r:id="rId83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3" d="100"/>
          <a:sy n="63" d="100"/>
        </p:scale>
        <p:origin x="804" y="5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-21632"/>
    </p:cViewPr>
  </p:sorter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23.03.2022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23.03.2022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93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ilustrující některé roční období ve vaší zemi.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894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Vložte obrázek některého zeměpisného prvku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792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zvířete nebo rostliny z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140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B23DE-8DF0-4814-A8E4-50FD429BBF2B}" type="datetime1">
              <a:rPr lang="cs-CZ" noProof="0" smtClean="0"/>
              <a:t>23.03.2022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E82A7-692D-4C88-A26F-5BB402E4ADAC}" type="datetime1">
              <a:rPr lang="cs-CZ" noProof="0" smtClean="0"/>
              <a:t>23.03.2022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542EDA-C07F-400F-963E-5F2FE29B7145}" type="datetime1">
              <a:rPr lang="cs-CZ" noProof="0" smtClean="0"/>
              <a:t>23.03.2022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D0298-7729-417A-B2FF-B1FE2390CDBE}" type="datetime1">
              <a:rPr lang="cs-CZ" noProof="0" smtClean="0"/>
              <a:t>23.03.2022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 rtl="0">
              <a:defRPr sz="4400" b="0" cap="all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C4DF4-6E7E-464E-86D1-0C5C915214F5}" type="datetime1">
              <a:rPr lang="cs-CZ" noProof="0" smtClean="0"/>
              <a:t>23.03.2022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09EA2-64C7-4B1F-879D-B6383802D431}" type="datetime1">
              <a:rPr lang="cs-CZ" noProof="0" smtClean="0"/>
              <a:t>23.03.2022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FE8CE-7ED2-4E9C-9F56-43C3EBE47983}" type="datetime1">
              <a:rPr lang="cs-CZ" noProof="0" smtClean="0"/>
              <a:t>23.03.2022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12F40-D2DB-499A-9933-CEEA7FF98688}" type="datetime1">
              <a:rPr lang="cs-CZ" noProof="0" smtClean="0"/>
              <a:t>23.03.2022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5615B-C49C-42DF-98DC-85109FA4F076}" type="datetime1">
              <a:rPr lang="cs-CZ" noProof="0" smtClean="0"/>
              <a:t>23.03.2022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24A16-3793-4422-BDE1-E5A76BD3B0C7}" type="datetime1">
              <a:rPr lang="cs-CZ" noProof="0" smtClean="0"/>
              <a:t>23.03.2022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218023-C27E-4D91-BAB7-C5139ADAD042}" type="datetime1">
              <a:rPr lang="cs-CZ" noProof="0" smtClean="0"/>
              <a:t>23.03.2022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23.03.2022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61764" y="1828799"/>
            <a:ext cx="10709449" cy="3048001"/>
          </a:xfrm>
        </p:spPr>
        <p:txBody>
          <a:bodyPr rtlCol="0"/>
          <a:lstStyle/>
          <a:p>
            <a:pPr rtl="0"/>
            <a:r>
              <a:rPr lang="cs-CZ" dirty="0"/>
              <a:t>6. Severní trasa Hedvábné stezky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/>
              <a:t>Říše podél Hedvábné stezky| Dějiny starověku </a:t>
            </a:r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6C8C37-5A29-4E89-A0B7-12C741FFD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kanina&#10;&#10;Popis byl vytvořen automaticky">
            <a:extLst>
              <a:ext uri="{FF2B5EF4-FFF2-40B4-BE49-F238E27FC236}">
                <a16:creationId xmlns:a16="http://schemas.microsoft.com/office/drawing/2014/main" id="{F683044E-7162-4F4F-B62B-45DD8CE5ED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38028" y="427926"/>
            <a:ext cx="6297334" cy="600214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7512EEB-B5C9-4062-B0F2-3AC37E2939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6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F6BC0D-B5F7-43F4-A311-1F15D94D2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188640"/>
            <a:ext cx="9753600" cy="54746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Sarmaté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907BC5-452D-492A-B3A5-2EB216DB0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756" y="736104"/>
            <a:ext cx="11161240" cy="6121896"/>
          </a:xfrm>
        </p:spPr>
        <p:txBody>
          <a:bodyPr>
            <a:normAutofit/>
          </a:bodyPr>
          <a:lstStyle/>
          <a:p>
            <a:r>
              <a:rPr lang="cs-CZ" dirty="0"/>
              <a:t>Sarmatské </a:t>
            </a:r>
            <a:r>
              <a:rPr lang="cs-CZ" dirty="0" err="1"/>
              <a:t>kurgany</a:t>
            </a:r>
            <a:r>
              <a:rPr lang="cs-CZ" dirty="0"/>
              <a:t> pocházejí už z konce 3. </a:t>
            </a:r>
            <a:r>
              <a:rPr lang="cs-CZ" dirty="0" err="1"/>
              <a:t>st.př.n.l</a:t>
            </a:r>
            <a:r>
              <a:rPr lang="cs-CZ" dirty="0"/>
              <a:t>. se nacházejí po celých stepích severní oblasti Černého moře a na severním Kavkaze. většina sarmatských hrobů pochází z 1. století před naším letopočtem až 3. století našeho letopočtu</a:t>
            </a:r>
          </a:p>
          <a:p>
            <a:r>
              <a:rPr lang="cs-CZ" sz="2400" dirty="0">
                <a:effectLst/>
                <a:ea typeface="Calibri" panose="020F0502020204030204" pitchFamily="34" charset="0"/>
              </a:rPr>
              <a:t>Prvky </a:t>
            </a:r>
            <a:r>
              <a:rPr lang="cs-CZ" sz="2400" dirty="0" err="1">
                <a:effectLst/>
                <a:ea typeface="Calibri" panose="020F0502020204030204" pitchFamily="34" charset="0"/>
              </a:rPr>
              <a:t>Sarmatske</a:t>
            </a:r>
            <a:r>
              <a:rPr lang="cs-CZ" sz="2400" dirty="0">
                <a:effectLst/>
                <a:ea typeface="Calibri" panose="020F0502020204030204" pitchFamily="34" charset="0"/>
              </a:rPr>
              <a:t> kultury z 1. století našeho letopočtu byly objevená podél Tisy v Maďarsku, a také v Rumunsku, potvrzují tak zprávy dávných spisovatelů, že </a:t>
            </a:r>
            <a:r>
              <a:rPr lang="cs-CZ" sz="2400" dirty="0" err="1">
                <a:effectLst/>
                <a:ea typeface="Calibri" panose="020F0502020204030204" pitchFamily="34" charset="0"/>
              </a:rPr>
              <a:t>Jazygové</a:t>
            </a:r>
            <a:r>
              <a:rPr lang="cs-CZ" sz="2400" dirty="0">
                <a:effectLst/>
                <a:ea typeface="Calibri" panose="020F0502020204030204" pitchFamily="34" charset="0"/>
              </a:rPr>
              <a:t> a </a:t>
            </a:r>
            <a:r>
              <a:rPr lang="cs-CZ" sz="2400" dirty="0" err="1">
                <a:effectLst/>
                <a:ea typeface="Calibri" panose="020F0502020204030204" pitchFamily="34" charset="0"/>
              </a:rPr>
              <a:t>Roxolani</a:t>
            </a:r>
            <a:r>
              <a:rPr lang="cs-CZ" sz="2400" dirty="0">
                <a:effectLst/>
                <a:ea typeface="Calibri" panose="020F0502020204030204" pitchFamily="34" charset="0"/>
              </a:rPr>
              <a:t> pronikli do oblastí daleko za severním Černým mořem.</a:t>
            </a:r>
          </a:p>
          <a:p>
            <a:pPr marL="45720" indent="0">
              <a:buNone/>
            </a:pPr>
            <a:r>
              <a:rPr lang="cs-CZ" sz="2400" dirty="0">
                <a:effectLst/>
                <a:ea typeface="Calibri" panose="020F0502020204030204" pitchFamily="34" charset="0"/>
              </a:rPr>
              <a:t> </a:t>
            </a:r>
            <a:endParaRPr lang="cs-CZ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3B9DA2A8-5EC1-4E6E-85AA-CE0FC5420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180" y="3836615"/>
            <a:ext cx="4446013" cy="283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0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2823D2-8717-4E2D-A393-4E860913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interiér, elektronika&#10;&#10;Popis byl vytvořen automaticky">
            <a:extLst>
              <a:ext uri="{FF2B5EF4-FFF2-40B4-BE49-F238E27FC236}">
                <a16:creationId xmlns:a16="http://schemas.microsoft.com/office/drawing/2014/main" id="{1BDECCC3-F6D5-4C67-8839-8C045DA555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18148" y="620688"/>
            <a:ext cx="3888432" cy="584921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1BAECDE-89B4-42FA-AFC3-DD507FC6BB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43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036A24-7EE9-469C-B918-E10AC8EA1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5B37D384-3D73-4A5A-B67A-F75EFC9336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7908" y="274638"/>
            <a:ext cx="8389316" cy="630596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4E88CBB-270B-4C7C-B26F-21B4683BD3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069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D7E4C3-8526-4D17-B6A1-6B031039E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obloha, exteriér, příroda&#10;&#10;Popis byl vytvořen automaticky">
            <a:extLst>
              <a:ext uri="{FF2B5EF4-FFF2-40B4-BE49-F238E27FC236}">
                <a16:creationId xmlns:a16="http://schemas.microsoft.com/office/drawing/2014/main" id="{E4E62CCA-E32C-4535-94A9-61ABC334CE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3772" y="1363218"/>
            <a:ext cx="5515851" cy="4131564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3F0702E3-9222-40F3-BC9F-2874170C0A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35073" y="1696703"/>
            <a:ext cx="6129666" cy="3464594"/>
          </a:xfrm>
        </p:spPr>
      </p:pic>
    </p:spTree>
    <p:extLst>
      <p:ext uri="{BB962C8B-B14F-4D97-AF65-F5344CB8AC3E}">
        <p14:creationId xmlns:p14="http://schemas.microsoft.com/office/powerpoint/2010/main" val="249133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7EC1D-BB69-4624-97DC-7CEB88488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Sarmaté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A33DF3-FC53-4ED9-ABDF-18ABE46C5F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796" y="1828800"/>
            <a:ext cx="11639029" cy="434340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Sarmatské pohřby v severní části Černého moře a podél Volhy ukazují, že zde žijící Sarmati vedli kočovný život. </a:t>
            </a:r>
          </a:p>
          <a:p>
            <a:r>
              <a:rPr lang="cs-CZ" dirty="0"/>
              <a:t>Archeologové vyčlenili tři po sobě jdoucí etapy v historii sarmatské kultury, Tři etapy: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raná etapa: konec 4.-2. století př.n.l.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střední etapa: 1. </a:t>
            </a:r>
            <a:r>
              <a:rPr lang="cs-CZ" dirty="0" err="1"/>
              <a:t>st.př.n.l</a:t>
            </a:r>
            <a:r>
              <a:rPr lang="cs-CZ" dirty="0"/>
              <a:t>. -  1. </a:t>
            </a:r>
            <a:r>
              <a:rPr lang="cs-CZ" dirty="0" err="1"/>
              <a:t>st.n.l</a:t>
            </a:r>
            <a:r>
              <a:rPr lang="cs-CZ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pozdní etapa:  2.-4. </a:t>
            </a:r>
            <a:r>
              <a:rPr lang="cs-CZ" dirty="0" err="1"/>
              <a:t>st.n.l</a:t>
            </a:r>
            <a:r>
              <a:rPr lang="cs-CZ" dirty="0"/>
              <a:t>. </a:t>
            </a:r>
          </a:p>
          <a:p>
            <a:r>
              <a:rPr lang="cs-CZ" dirty="0"/>
              <a:t>Každá z těchto etap dokládá své zvláštnosti při stavbě hrobek, pohřebních zvyků a obsahu: Zbraně, vybavení koní, ozdoby a keramika se s postupem času měnily nejvíce.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387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D61BD-8C96-42C9-8BAD-4C2F89A39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1E3F4086-1728-4EBC-B802-40E4AF39A8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1764" y="182412"/>
            <a:ext cx="11665296" cy="665921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D4C534B-F65C-40D3-B87F-EDC3D379EA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02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3FB370-DC17-4C0F-92FB-2E3EEF8C8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kámen&#10;&#10;Popis byl vytvořen automaticky">
            <a:extLst>
              <a:ext uri="{FF2B5EF4-FFF2-40B4-BE49-F238E27FC236}">
                <a16:creationId xmlns:a16="http://schemas.microsoft.com/office/drawing/2014/main" id="{0964E7A5-A7AB-4CDB-AB84-19B57CBECC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1924" y="1484784"/>
            <a:ext cx="3256596" cy="4542095"/>
          </a:xfrm>
        </p:spPr>
      </p:pic>
      <p:pic>
        <p:nvPicPr>
          <p:cNvPr id="8" name="Zástupný obsah 7" descr="Obsah obrázku sekera, zbraň&#10;&#10;Popis byl vytvořen automaticky">
            <a:extLst>
              <a:ext uri="{FF2B5EF4-FFF2-40B4-BE49-F238E27FC236}">
                <a16:creationId xmlns:a16="http://schemas.microsoft.com/office/drawing/2014/main" id="{7FBB99FA-9A95-4144-9F3A-CFE96B8DC1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98468" y="1492486"/>
            <a:ext cx="2856682" cy="4642108"/>
          </a:xfrm>
        </p:spPr>
      </p:pic>
    </p:spTree>
    <p:extLst>
      <p:ext uri="{BB962C8B-B14F-4D97-AF65-F5344CB8AC3E}">
        <p14:creationId xmlns:p14="http://schemas.microsoft.com/office/powerpoint/2010/main" val="18421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BE0F15-A7F7-465F-A057-248E23078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FC19F36-FB35-43ED-9BF5-940CDE211B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1844" y="597954"/>
            <a:ext cx="10117508" cy="566209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4B5CA40-94F1-41E7-9298-69A550847F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5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4A3994-BA48-4478-8401-7C910AA7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Sabirové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6D649E-0274-4EC8-8796-FF2468046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9181613" cy="434340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Byli kočovným národem 5. a 6. století. </a:t>
            </a:r>
          </a:p>
          <a:p>
            <a:r>
              <a:rPr lang="cs-CZ" dirty="0"/>
              <a:t>Jednalo se o poměrně velkou  unii válečných kočovníků, kteří přitahovali pozornost Byzantské a  -</a:t>
            </a:r>
            <a:r>
              <a:rPr lang="cs-CZ" dirty="0" err="1"/>
              <a:t>Sásánovské</a:t>
            </a:r>
            <a:r>
              <a:rPr lang="cs-CZ" dirty="0"/>
              <a:t> říše jako  spojenci v nekonečných válkách, které mezi těmito státy bojovaly.</a:t>
            </a:r>
          </a:p>
          <a:p>
            <a:r>
              <a:rPr lang="cs-CZ" dirty="0"/>
              <a:t>Připisuji se jim také některé válečné zbraně, které používaly, včetně zapojení žen v boji.</a:t>
            </a:r>
          </a:p>
          <a:p>
            <a:r>
              <a:rPr lang="cs-CZ" b="1" dirty="0"/>
              <a:t>V roce 463 </a:t>
            </a:r>
            <a:r>
              <a:rPr lang="cs-CZ" dirty="0" err="1"/>
              <a:t>Priskos</a:t>
            </a:r>
            <a:r>
              <a:rPr lang="cs-CZ" dirty="0"/>
              <a:t> se zmínil, že </a:t>
            </a:r>
            <a:r>
              <a:rPr lang="cs-CZ" dirty="0" err="1"/>
              <a:t>Sabirové</a:t>
            </a:r>
            <a:r>
              <a:rPr lang="cs-CZ" dirty="0"/>
              <a:t> napadli </a:t>
            </a:r>
            <a:r>
              <a:rPr lang="cs-CZ" dirty="0" err="1"/>
              <a:t>Saragury</a:t>
            </a:r>
            <a:r>
              <a:rPr lang="cs-CZ" dirty="0"/>
              <a:t> , </a:t>
            </a:r>
            <a:r>
              <a:rPr lang="cs-CZ" dirty="0" err="1"/>
              <a:t>Ogury</a:t>
            </a:r>
            <a:r>
              <a:rPr lang="cs-CZ" dirty="0"/>
              <a:t> a </a:t>
            </a:r>
            <a:r>
              <a:rPr lang="cs-CZ" dirty="0" err="1"/>
              <a:t>Onogury</a:t>
            </a:r>
            <a:r>
              <a:rPr lang="cs-CZ" dirty="0"/>
              <a:t> , protože sami byli napadeni Avary. Tento útok </a:t>
            </a:r>
            <a:r>
              <a:rPr lang="cs-CZ" b="1" dirty="0"/>
              <a:t>je spojován s pohybem kočovníků</a:t>
            </a:r>
            <a:r>
              <a:rPr lang="cs-CZ" dirty="0"/>
              <a:t>, který pravděpodobně vyvolali </a:t>
            </a:r>
            <a:r>
              <a:rPr lang="cs-CZ" dirty="0" err="1"/>
              <a:t>Žuané</a:t>
            </a:r>
            <a:r>
              <a:rPr lang="cs-CZ" dirty="0"/>
              <a:t> pod vlivem čínských útoků v letech  450-458.</a:t>
            </a:r>
          </a:p>
          <a:p>
            <a:r>
              <a:rPr lang="cs-CZ" dirty="0"/>
              <a:t> V roce 527 se vdova po knížeti </a:t>
            </a:r>
            <a:r>
              <a:rPr lang="cs-CZ" dirty="0" err="1"/>
              <a:t>Bolachovi</a:t>
            </a:r>
            <a:r>
              <a:rPr lang="cs-CZ" dirty="0"/>
              <a:t>, </a:t>
            </a:r>
            <a:r>
              <a:rPr lang="cs-CZ" dirty="0" err="1"/>
              <a:t>Boariks</a:t>
            </a:r>
            <a:r>
              <a:rPr lang="cs-CZ" dirty="0"/>
              <a:t> postavila do čela </a:t>
            </a:r>
            <a:r>
              <a:rPr lang="cs-CZ" dirty="0" err="1"/>
              <a:t>Sabirů</a:t>
            </a:r>
            <a:r>
              <a:rPr lang="cs-CZ" dirty="0"/>
              <a:t> a uzavřela mír s Byzantskou říší</a:t>
            </a:r>
          </a:p>
        </p:txBody>
      </p:sp>
    </p:spTree>
    <p:extLst>
      <p:ext uri="{BB962C8B-B14F-4D97-AF65-F5344CB8AC3E}">
        <p14:creationId xmlns:p14="http://schemas.microsoft.com/office/powerpoint/2010/main" val="153774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-CZ" dirty="0"/>
              <a:t>Severní trasa Hedvábné stezky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r>
              <a:rPr lang="cs-CZ" dirty="0"/>
              <a:t>Oblast: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/>
              <a:t>Současné Rusko – jižní stepi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/>
              <a:t>jižní Sibiř 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/>
              <a:t>Kazachstán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r>
              <a:rPr lang="cs-CZ" dirty="0"/>
              <a:t>Etnika: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/>
              <a:t>Sarmaté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 err="1"/>
              <a:t>Sabirové</a:t>
            </a:r>
            <a:endParaRPr lang="cs-CZ" dirty="0"/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 err="1"/>
              <a:t>Oghurové</a:t>
            </a:r>
            <a:endParaRPr lang="cs-CZ" dirty="0"/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 err="1"/>
              <a:t>Jakuti</a:t>
            </a:r>
            <a:endParaRPr lang="cs-CZ" dirty="0"/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 err="1"/>
              <a:t>Ingušové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309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111556-8C0A-4C66-BA52-642D9F82E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Sabirové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723C00-92A7-4017-A962-90A9E1BDB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9181613" cy="4343400"/>
          </a:xfrm>
        </p:spPr>
        <p:txBody>
          <a:bodyPr>
            <a:normAutofit/>
          </a:bodyPr>
          <a:lstStyle/>
          <a:p>
            <a:r>
              <a:rPr lang="cs-CZ" dirty="0" err="1"/>
              <a:t>Agathius</a:t>
            </a:r>
            <a:r>
              <a:rPr lang="cs-CZ" dirty="0"/>
              <a:t>:</a:t>
            </a:r>
          </a:p>
          <a:p>
            <a:r>
              <a:rPr lang="cs-CZ" i="1" dirty="0" err="1"/>
              <a:t>Sabirové</a:t>
            </a:r>
            <a:r>
              <a:rPr lang="cs-CZ" i="1" dirty="0"/>
              <a:t> jsou „největší a nejpočetnější lidé, velmi chamtiví pro válku a loupež, milující žít mimo své domovy v cizí zemi, vždy hledající cizince, kvůli zisku a naději na kořist, která se sama připojí k jedné věci, pak další. od přítele k nepříteli. Často totiž vstupují do bitvy, ve spojenectví s Římany, pak s Peršany, když mezi sebou bojují a prodávají jim svou pomoc.</a:t>
            </a:r>
          </a:p>
        </p:txBody>
      </p:sp>
    </p:spTree>
    <p:extLst>
      <p:ext uri="{BB962C8B-B14F-4D97-AF65-F5344CB8AC3E}">
        <p14:creationId xmlns:p14="http://schemas.microsoft.com/office/powerpoint/2010/main" val="15669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813FA-C5A9-44D4-A78A-E6B6FBBB8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A008E921-E5CD-4370-8126-053544FC82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1884" y="188640"/>
            <a:ext cx="9253412" cy="6816679"/>
          </a:xfrm>
        </p:spPr>
      </p:pic>
    </p:spTree>
    <p:extLst>
      <p:ext uri="{BB962C8B-B14F-4D97-AF65-F5344CB8AC3E}">
        <p14:creationId xmlns:p14="http://schemas.microsoft.com/office/powerpoint/2010/main" val="326458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40A1FC-B8F2-4093-9027-97B27AB5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Ogurské</a:t>
            </a:r>
            <a:r>
              <a:rPr lang="cs-CZ" dirty="0"/>
              <a:t> kmeny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5C4783-0B3A-441E-A3FF-B8D73560A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44824"/>
            <a:ext cx="7174532" cy="4464496"/>
          </a:xfrm>
        </p:spPr>
        <p:txBody>
          <a:bodyPr>
            <a:normAutofit/>
          </a:bodyPr>
          <a:lstStyle/>
          <a:p>
            <a:r>
              <a:rPr lang="cs-CZ" dirty="0"/>
              <a:t>Rok 463 je považován za mezník , kdy byla zahájena série kočovných migrací ve vnitřní Asii</a:t>
            </a:r>
          </a:p>
          <a:p>
            <a:r>
              <a:rPr lang="cs-CZ" dirty="0"/>
              <a:t>kmeny </a:t>
            </a:r>
            <a:r>
              <a:rPr lang="cs-CZ" dirty="0" err="1"/>
              <a:t>Ogurů</a:t>
            </a:r>
            <a:r>
              <a:rPr lang="cs-CZ" dirty="0"/>
              <a:t> se v této době staly dominantními v </a:t>
            </a:r>
            <a:r>
              <a:rPr lang="cs-CZ" dirty="0" err="1"/>
              <a:t>Ponto</a:t>
            </a:r>
            <a:r>
              <a:rPr lang="cs-CZ" dirty="0"/>
              <a:t>-Kaspických stepích. </a:t>
            </a:r>
          </a:p>
          <a:p>
            <a:r>
              <a:rPr lang="cs-CZ" dirty="0"/>
              <a:t>seskupení: </a:t>
            </a:r>
            <a:r>
              <a:rPr lang="cs-CZ" dirty="0" err="1"/>
              <a:t>Onogurů</a:t>
            </a:r>
            <a:r>
              <a:rPr lang="cs-CZ" dirty="0"/>
              <a:t>, </a:t>
            </a:r>
            <a:r>
              <a:rPr lang="cs-CZ" dirty="0" err="1"/>
              <a:t>Saragurů</a:t>
            </a:r>
            <a:r>
              <a:rPr lang="cs-CZ" dirty="0"/>
              <a:t>, </a:t>
            </a:r>
            <a:r>
              <a:rPr lang="cs-CZ" dirty="0" err="1"/>
              <a:t>Kutigurů</a:t>
            </a:r>
            <a:r>
              <a:rPr lang="cs-CZ" dirty="0"/>
              <a:t>, </a:t>
            </a:r>
            <a:r>
              <a:rPr lang="cs-CZ" dirty="0" err="1"/>
              <a:t>Utigurů</a:t>
            </a:r>
            <a:r>
              <a:rPr lang="cs-CZ" dirty="0"/>
              <a:t> a </a:t>
            </a:r>
            <a:r>
              <a:rPr lang="cs-CZ" dirty="0" err="1"/>
              <a:t>pravděpobně</a:t>
            </a:r>
            <a:r>
              <a:rPr lang="cs-CZ" dirty="0"/>
              <a:t> i Bulharů vycházelo z </a:t>
            </a:r>
            <a:r>
              <a:rPr lang="cs-CZ" dirty="0" err="1"/>
              <a:t>Hůnsko</a:t>
            </a:r>
            <a:r>
              <a:rPr lang="cs-CZ" dirty="0"/>
              <a:t> – </a:t>
            </a:r>
            <a:r>
              <a:rPr lang="cs-CZ" dirty="0" err="1"/>
              <a:t>ogurských</a:t>
            </a:r>
            <a:r>
              <a:rPr lang="cs-CZ" dirty="0"/>
              <a:t> seskupení</a:t>
            </a:r>
          </a:p>
          <a:p>
            <a:r>
              <a:rPr lang="cs-CZ" dirty="0"/>
              <a:t>spojitost s oblastí kolem řeky Kubáň (jih Ruska)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694649CB-CC88-4C2E-9E77-659E2C222E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18548" y="1916832"/>
            <a:ext cx="4708525" cy="3827793"/>
          </a:xfrm>
        </p:spPr>
      </p:pic>
    </p:spTree>
    <p:extLst>
      <p:ext uri="{BB962C8B-B14F-4D97-AF65-F5344CB8AC3E}">
        <p14:creationId xmlns:p14="http://schemas.microsoft.com/office/powerpoint/2010/main" val="23144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6FDFF-B5A9-4511-8411-8E38ADC7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89229EB4-CC90-4C91-B576-375B8E7619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66020" y="685800"/>
            <a:ext cx="6589116" cy="567164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E2B2D6-B63D-444E-A6D4-6A8EC796DB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39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ACF5BA-0622-422C-8C3A-89AFF67E3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274638"/>
            <a:ext cx="9753600" cy="763488"/>
          </a:xfrm>
        </p:spPr>
        <p:txBody>
          <a:bodyPr/>
          <a:lstStyle/>
          <a:p>
            <a:pPr algn="ctr"/>
            <a:r>
              <a:rPr lang="cs-CZ" dirty="0" err="1"/>
              <a:t>derbent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0282A9-7F2B-4A84-9D48-4C19905F2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756" y="1340768"/>
            <a:ext cx="12097344" cy="5098578"/>
          </a:xfrm>
        </p:spPr>
        <p:txBody>
          <a:bodyPr>
            <a:normAutofit/>
          </a:bodyPr>
          <a:lstStyle/>
          <a:p>
            <a:r>
              <a:rPr lang="cs-CZ" dirty="0"/>
              <a:t>je nejstarší město na území Ruské federace a jediné starobylé východní město, jednalo se obchodní  uzel </a:t>
            </a:r>
          </a:p>
          <a:p>
            <a:r>
              <a:rPr lang="cs-CZ" dirty="0"/>
              <a:t>systém </a:t>
            </a:r>
            <a:r>
              <a:rPr lang="cs-CZ" dirty="0" err="1"/>
              <a:t>Derbentských</a:t>
            </a:r>
            <a:r>
              <a:rPr lang="cs-CZ" dirty="0"/>
              <a:t> hradeb ze šesté až osmé století.</a:t>
            </a:r>
          </a:p>
          <a:p>
            <a:r>
              <a:rPr lang="cs-CZ" dirty="0"/>
              <a:t>věžové stavby severního Kavkazu mohou být považovány za součást obchodních center vně a náležící k Hedvábné stezky.</a:t>
            </a:r>
          </a:p>
          <a:p>
            <a:r>
              <a:rPr lang="cs-CZ" dirty="0"/>
              <a:t> v letech 488-531 našeho letopočtu bylo více než 60 kilometrů zdi nahrazeno zdmi ze surového zdiva </a:t>
            </a:r>
          </a:p>
          <a:p>
            <a:r>
              <a:rPr lang="cs-CZ" dirty="0"/>
              <a:t>p</a:t>
            </a:r>
            <a:r>
              <a:rPr lang="pt-BR" dirty="0"/>
              <a:t>evnost se dochovala až do současnosti</a:t>
            </a:r>
            <a:endParaRPr lang="cs-CZ" dirty="0"/>
          </a:p>
          <a:p>
            <a:r>
              <a:rPr lang="cs-CZ" dirty="0"/>
              <a:t>po dobytí </a:t>
            </a:r>
            <a:r>
              <a:rPr lang="cs-CZ" dirty="0" err="1"/>
              <a:t>Derbentu</a:t>
            </a:r>
            <a:r>
              <a:rPr lang="cs-CZ" dirty="0"/>
              <a:t> Araby se město stalo hlavní baštou kalifátu na Kavkaze a důležitým vojenským, politickým a ideologickým centrem</a:t>
            </a:r>
          </a:p>
        </p:txBody>
      </p:sp>
    </p:spTree>
    <p:extLst>
      <p:ext uri="{BB962C8B-B14F-4D97-AF65-F5344CB8AC3E}">
        <p14:creationId xmlns:p14="http://schemas.microsoft.com/office/powerpoint/2010/main" val="30650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FE893B-524D-4751-ACFC-08A92026E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exteriér, příroda, bujný&#10;&#10;Popis byl vytvořen automaticky">
            <a:extLst>
              <a:ext uri="{FF2B5EF4-FFF2-40B4-BE49-F238E27FC236}">
                <a16:creationId xmlns:a16="http://schemas.microsoft.com/office/drawing/2014/main" id="{5BEC45C6-2612-40F5-98C8-610598C30A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3812" y="467086"/>
            <a:ext cx="10531249" cy="592382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18CD7B8-3984-4083-9C25-16611C33CF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52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D03828-2833-4361-B512-DBA3E8871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exteriér, obloha, budova&#10;&#10;Popis byl vytvořen automaticky">
            <a:extLst>
              <a:ext uri="{FF2B5EF4-FFF2-40B4-BE49-F238E27FC236}">
                <a16:creationId xmlns:a16="http://schemas.microsoft.com/office/drawing/2014/main" id="{36538FF7-7C0F-4512-9189-D75A4C8F18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71762" y="399388"/>
            <a:ext cx="8245300" cy="618397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46E706C-832E-4652-8018-88AB0AEF34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7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5D1C8A-72FC-4727-BFEE-8DC6AF1CB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obloha, exteriér, budova&#10;&#10;Popis byl vytvořen automaticky">
            <a:extLst>
              <a:ext uri="{FF2B5EF4-FFF2-40B4-BE49-F238E27FC236}">
                <a16:creationId xmlns:a16="http://schemas.microsoft.com/office/drawing/2014/main" id="{17632696-DB67-445B-AA9D-78264EE12B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39700" y="693812"/>
            <a:ext cx="8173292" cy="545975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7FC90A-0C99-491A-8D66-5B6B156AAA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43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2E0E24-81A5-42CF-9162-D715430C7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exteriér&#10;&#10;Popis byl vytvořen automaticky">
            <a:extLst>
              <a:ext uri="{FF2B5EF4-FFF2-40B4-BE49-F238E27FC236}">
                <a16:creationId xmlns:a16="http://schemas.microsoft.com/office/drawing/2014/main" id="{8911FE3B-6CE1-48E8-8276-7468CC5CE3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1924" y="296429"/>
            <a:ext cx="8605340" cy="656157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F693169-C6D8-47AF-A9AD-9BC8BEF78D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10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BA6070-7D74-48BC-8482-65592DCA0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rom, tráva, exteriér, budova&#10;&#10;Popis byl vytvořen automaticky">
            <a:extLst>
              <a:ext uri="{FF2B5EF4-FFF2-40B4-BE49-F238E27FC236}">
                <a16:creationId xmlns:a16="http://schemas.microsoft.com/office/drawing/2014/main" id="{18F1D86D-A530-4BF0-BC63-FFD35AC90E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48" y="720477"/>
            <a:ext cx="9109396" cy="570475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ECCA34B-EE8D-4933-B07B-2CEEC4E0F9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2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217612" y="157842"/>
            <a:ext cx="9753600" cy="914400"/>
          </a:xfrm>
        </p:spPr>
        <p:txBody>
          <a:bodyPr rtlCol="0"/>
          <a:lstStyle/>
          <a:p>
            <a:pPr algn="ctr" rtl="0"/>
            <a:r>
              <a:rPr lang="cs-CZ" dirty="0"/>
              <a:t>Severní trasa Hedvábné stezky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-20638" y="1187709"/>
            <a:ext cx="11665296" cy="4343400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Rusko bylo v rámci svých současných politických hranic napojeno na severní větev Hedvábných stezek, v těsné blízkosti tzv. „eurasijského stepního koridoru“ táhnoucího se od Bajkalského jezera k Balatonu. Takže severní trasa Hedvábné stezky zahrnovala území podél jižní hranice Ruské federace,  jižní Sibiř, jihozápadní Sibiř, jižní Ural  Dolní Volhu, stepi Zakavkazsko, Černé moře, Kavkaz a Dagestán</a:t>
            </a:r>
          </a:p>
        </p:txBody>
      </p:sp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id="{8B890F4F-C02C-41B2-BCB3-9DFB196BF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988" y="3498591"/>
            <a:ext cx="6552728" cy="333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B88EC1-516C-46A5-9EBE-B0C1838D3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obloha, hora, exteriér&#10;&#10;Popis byl vytvořen automaticky">
            <a:extLst>
              <a:ext uri="{FF2B5EF4-FFF2-40B4-BE49-F238E27FC236}">
                <a16:creationId xmlns:a16="http://schemas.microsoft.com/office/drawing/2014/main" id="{CF25375D-5AFC-429C-9DE9-9A6C859EE2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46136" y="205681"/>
            <a:ext cx="9973492" cy="665231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964665-D6CE-42CB-AA53-08903B99DF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56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4160F8-0EA9-4E8E-91EA-D7843B33A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930F2A2-6587-4BAE-8888-0038BC0D8C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3256" y="1412776"/>
            <a:ext cx="11522312" cy="459452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84B519-9B6A-481A-AA31-2FC0038704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96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50A8FB-FFBD-4727-B8B1-7AB7C1DD2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interiér, zeď&#10;&#10;Popis byl vytvořen automaticky">
            <a:extLst>
              <a:ext uri="{FF2B5EF4-FFF2-40B4-BE49-F238E27FC236}">
                <a16:creationId xmlns:a16="http://schemas.microsoft.com/office/drawing/2014/main" id="{70CE1A44-19D3-461B-AAF0-60970570F7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37436" y="404585"/>
            <a:ext cx="4382247" cy="6577561"/>
          </a:xfrm>
        </p:spPr>
      </p:pic>
      <p:pic>
        <p:nvPicPr>
          <p:cNvPr id="8" name="Zástupný obsah 7" descr="Obsah obrázku zeď, interiér&#10;&#10;Popis byl vytvořen automaticky">
            <a:extLst>
              <a:ext uri="{FF2B5EF4-FFF2-40B4-BE49-F238E27FC236}">
                <a16:creationId xmlns:a16="http://schemas.microsoft.com/office/drawing/2014/main" id="{7CE65DB0-3181-4E78-A371-51CF2F482D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80717" y="404664"/>
            <a:ext cx="4382247" cy="6577482"/>
          </a:xfrm>
        </p:spPr>
      </p:pic>
    </p:spTree>
    <p:extLst>
      <p:ext uri="{BB962C8B-B14F-4D97-AF65-F5344CB8AC3E}">
        <p14:creationId xmlns:p14="http://schemas.microsoft.com/office/powerpoint/2010/main" val="127344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42F3AC-1681-4AE0-8790-65643ACB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6" y="116632"/>
            <a:ext cx="9753600" cy="763488"/>
          </a:xfrm>
        </p:spPr>
        <p:txBody>
          <a:bodyPr/>
          <a:lstStyle/>
          <a:p>
            <a:pPr algn="ctr"/>
            <a:r>
              <a:rPr lang="cs-CZ" dirty="0" err="1"/>
              <a:t>Taman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B2446E-4A68-4884-BC80-622F100FB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1844" y="1257300"/>
            <a:ext cx="10729192" cy="4343400"/>
          </a:xfrm>
        </p:spPr>
        <p:txBody>
          <a:bodyPr/>
          <a:lstStyle/>
          <a:p>
            <a:r>
              <a:rPr lang="cs-CZ" dirty="0"/>
              <a:t>Území severně od ruského Černého moře, poloostrov </a:t>
            </a:r>
            <a:r>
              <a:rPr lang="cs-CZ" dirty="0" err="1"/>
              <a:t>Taman</a:t>
            </a:r>
            <a:r>
              <a:rPr lang="cs-CZ" dirty="0"/>
              <a:t>, oblast kolem Azovského moře a oblast Dolního Donu představují konec severní kavkazské větve Hedvábných stezek</a:t>
            </a:r>
          </a:p>
          <a:p>
            <a:r>
              <a:rPr lang="cs-CZ" dirty="0"/>
              <a:t>Významné historické památky: </a:t>
            </a:r>
            <a:r>
              <a:rPr lang="cs-CZ" dirty="0" err="1"/>
              <a:t>Tmutarakaň</a:t>
            </a:r>
            <a:endParaRPr lang="cs-CZ" dirty="0"/>
          </a:p>
        </p:txBody>
      </p:sp>
      <p:pic>
        <p:nvPicPr>
          <p:cNvPr id="6" name="Obrázek 5" descr="Obsah obrázku exteriér, obloha, skála, příroda&#10;&#10;Popis byl vytvořen automaticky">
            <a:extLst>
              <a:ext uri="{FF2B5EF4-FFF2-40B4-BE49-F238E27FC236}">
                <a16:creationId xmlns:a16="http://schemas.microsoft.com/office/drawing/2014/main" id="{16935D2A-B65A-40F4-8476-5357B3B0A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676" y="3140975"/>
            <a:ext cx="4614442" cy="3456377"/>
          </a:xfrm>
          <a:prstGeom prst="rect">
            <a:avLst/>
          </a:prstGeom>
        </p:spPr>
      </p:pic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id="{6A4BF2BA-1E87-4AAC-B04D-D09C58398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44" y="3068960"/>
            <a:ext cx="4535413" cy="345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695D29-AA28-4A28-AB73-95AE8C17D1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5860" y="548680"/>
            <a:ext cx="10585176" cy="4343400"/>
          </a:xfrm>
        </p:spPr>
        <p:txBody>
          <a:bodyPr/>
          <a:lstStyle/>
          <a:p>
            <a:r>
              <a:rPr lang="cs-CZ" dirty="0"/>
              <a:t>Mimo jiné se nám dochovaly pozůstatky měst Zlaté hordy – starobylých osad </a:t>
            </a:r>
          </a:p>
          <a:p>
            <a:pPr marL="45720" indent="0">
              <a:buNone/>
            </a:pPr>
            <a:r>
              <a:rPr lang="cs-CZ" sz="3600" dirty="0">
                <a:solidFill>
                  <a:schemeClr val="tx2"/>
                </a:solidFill>
                <a:latin typeface="+mj-lt"/>
              </a:rPr>
              <a:t>                               SARAI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99B410FF-490D-4815-A822-4DB8B3DD6A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2700" y="2221327"/>
            <a:ext cx="4801343" cy="3413755"/>
          </a:xfrm>
        </p:spPr>
      </p:pic>
      <p:pic>
        <p:nvPicPr>
          <p:cNvPr id="8" name="Obrázek 7" descr="Obsah obrázku staré, nábytek, kámen&#10;&#10;Popis byl vytvořen automaticky">
            <a:extLst>
              <a:ext uri="{FF2B5EF4-FFF2-40B4-BE49-F238E27FC236}">
                <a16:creationId xmlns:a16="http://schemas.microsoft.com/office/drawing/2014/main" id="{B19645CA-B56D-45CB-BA07-91C8519BF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927" y="2219998"/>
            <a:ext cx="5325415" cy="341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2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E69A0D-B0DB-40EC-88F0-8399705F4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Ukek</a:t>
            </a:r>
            <a:endParaRPr lang="cs-CZ" dirty="0"/>
          </a:p>
        </p:txBody>
      </p:sp>
      <p:pic>
        <p:nvPicPr>
          <p:cNvPr id="6" name="Zástupný obsah 5" descr="Obsah obrázku země, exteriér, nástroj, cement&#10;&#10;Popis byl vytvořen automaticky">
            <a:extLst>
              <a:ext uri="{FF2B5EF4-FFF2-40B4-BE49-F238E27FC236}">
                <a16:creationId xmlns:a16="http://schemas.microsoft.com/office/drawing/2014/main" id="{157FCC52-727A-4C76-ADEF-1F1FA7A4D6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9796" y="2393172"/>
            <a:ext cx="5369472" cy="3126072"/>
          </a:xfrm>
        </p:spPr>
      </p:pic>
      <p:pic>
        <p:nvPicPr>
          <p:cNvPr id="12" name="Zástupný obsah 11" descr="Obsah obrázku mapa&#10;&#10;Popis byl vytvořen automaticky">
            <a:extLst>
              <a:ext uri="{FF2B5EF4-FFF2-40B4-BE49-F238E27FC236}">
                <a16:creationId xmlns:a16="http://schemas.microsoft.com/office/drawing/2014/main" id="{7F69C1F5-82B1-4888-B812-6C0633C5C5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9557" y="2348880"/>
            <a:ext cx="5786381" cy="3214656"/>
          </a:xfrm>
        </p:spPr>
      </p:pic>
    </p:spTree>
    <p:extLst>
      <p:ext uri="{BB962C8B-B14F-4D97-AF65-F5344CB8AC3E}">
        <p14:creationId xmlns:p14="http://schemas.microsoft.com/office/powerpoint/2010/main" val="286207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AFB579-2161-4102-A642-DE1EFE9AF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Bilär</a:t>
            </a:r>
            <a:endParaRPr lang="cs-CZ" dirty="0"/>
          </a:p>
        </p:txBody>
      </p:sp>
      <p:pic>
        <p:nvPicPr>
          <p:cNvPr id="6" name="Zástupný obsah 5" descr="Obsah obrázku text, obchod&#10;&#10;Popis byl vytvořen automaticky">
            <a:extLst>
              <a:ext uri="{FF2B5EF4-FFF2-40B4-BE49-F238E27FC236}">
                <a16:creationId xmlns:a16="http://schemas.microsoft.com/office/drawing/2014/main" id="{6AB2B7CD-306A-46E0-BE54-286A5DEC60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77988" y="1811288"/>
            <a:ext cx="7134631" cy="475456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0C1A65B-5BC7-4A48-BA32-B89AEF57AA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5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E40E2E-57B0-4A03-B32C-FFB7B2B6B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44624"/>
            <a:ext cx="9753600" cy="1051520"/>
          </a:xfrm>
        </p:spPr>
        <p:txBody>
          <a:bodyPr/>
          <a:lstStyle/>
          <a:p>
            <a:pPr algn="ctr"/>
            <a:r>
              <a:rPr lang="cs-CZ" dirty="0" err="1"/>
              <a:t>Magas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3FC146-D7F2-4AF2-9401-B1E58E2199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40" y="1828800"/>
            <a:ext cx="6840759" cy="434340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Ve starověku a středověku obchodní cesty protínaly území dnešní Republiky Ingušska. </a:t>
            </a:r>
          </a:p>
          <a:p>
            <a:r>
              <a:rPr lang="cs-CZ" dirty="0"/>
              <a:t>Stepní trasa podél Severního Kaspického moře a začátku řeky Don byla po hunském období uzavřena.</a:t>
            </a:r>
          </a:p>
          <a:p>
            <a:r>
              <a:rPr lang="cs-CZ" dirty="0"/>
              <a:t>Obchodní doprava s Evropou proto vedla přes pobřeží Černého moře na severozápadě Kavkazu.</a:t>
            </a:r>
          </a:p>
          <a:p>
            <a:r>
              <a:rPr lang="cs-CZ" dirty="0"/>
              <a:t> Počínaje 6. stoletím se staly velmi důležitými průsmyky Hedvábné stezky na Kavkaze. 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033F5834-A99E-4C2E-A9CD-CFCF9F4EBA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70684" y="1828800"/>
            <a:ext cx="3292533" cy="4343400"/>
          </a:xfrm>
        </p:spPr>
      </p:pic>
    </p:spTree>
    <p:extLst>
      <p:ext uri="{BB962C8B-B14F-4D97-AF65-F5344CB8AC3E}">
        <p14:creationId xmlns:p14="http://schemas.microsoft.com/office/powerpoint/2010/main" val="152283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6CBB87-6EE0-4F64-9210-FF96B09C7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1523069D-0109-4CB3-A31D-77EDC8B381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5940" y="274638"/>
            <a:ext cx="7102260" cy="673141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9594C8A-D2A4-4F2B-84E5-1B90D10D133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5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B7572-C20C-4299-A9AF-8B282CB37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20" y="47625"/>
            <a:ext cx="9753600" cy="914400"/>
          </a:xfrm>
        </p:spPr>
        <p:txBody>
          <a:bodyPr/>
          <a:lstStyle/>
          <a:p>
            <a:pPr algn="ctr"/>
            <a:r>
              <a:rPr lang="cs-CZ" dirty="0" err="1"/>
              <a:t>Ingušové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292E81-CE88-4CFA-A1D0-05E5142571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741" y="1412776"/>
            <a:ext cx="10593223" cy="5160317"/>
          </a:xfrm>
        </p:spPr>
        <p:txBody>
          <a:bodyPr>
            <a:normAutofit/>
          </a:bodyPr>
          <a:lstStyle/>
          <a:p>
            <a:r>
              <a:rPr lang="cs-CZ" dirty="0" err="1"/>
              <a:t>Ingušové</a:t>
            </a:r>
            <a:r>
              <a:rPr lang="cs-CZ" dirty="0"/>
              <a:t> stavěli věže od počátku dávných časů, ale během 13. století se výstavba věží zintenzivnila díky průchodu Hedvábné stezky hornatými územími Ingušska, kde místní obyvatelstvo mohlo financovat stavby. </a:t>
            </a:r>
          </a:p>
          <a:p>
            <a:r>
              <a:rPr lang="cs-CZ" dirty="0"/>
              <a:t>populace Ingušska se blíží 400 000. </a:t>
            </a:r>
          </a:p>
          <a:p>
            <a:r>
              <a:rPr lang="cs-CZ" dirty="0"/>
              <a:t>po většinu své rané historie odolávali okupaci. </a:t>
            </a:r>
          </a:p>
          <a:p>
            <a:r>
              <a:rPr lang="cs-CZ" dirty="0"/>
              <a:t>Ingušsko se stalo součástí ruské říše až na počátku 19. století. Pod sovětskou vládou bylo formálně připojeno k Čečensku v roce 1936 vznikla Čečensko-ingušské autonomní sovětské socialistické republiky </a:t>
            </a:r>
          </a:p>
          <a:p>
            <a:r>
              <a:rPr lang="cs-CZ" dirty="0"/>
              <a:t>Konflikty s Čečenci</a:t>
            </a:r>
          </a:p>
        </p:txBody>
      </p:sp>
    </p:spTree>
    <p:extLst>
      <p:ext uri="{BB962C8B-B14F-4D97-AF65-F5344CB8AC3E}">
        <p14:creationId xmlns:p14="http://schemas.microsoft.com/office/powerpoint/2010/main" val="65364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19C3CC-2638-4911-B1B6-725C93268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hora, příroda, údolí, kaňon&#10;&#10;Popis byl vytvořen automaticky">
            <a:extLst>
              <a:ext uri="{FF2B5EF4-FFF2-40B4-BE49-F238E27FC236}">
                <a16:creationId xmlns:a16="http://schemas.microsoft.com/office/drawing/2014/main" id="{F74FA257-EBE0-41FD-951A-74910517E7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1171" y="274638"/>
            <a:ext cx="10215172" cy="681352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10D3ED-E758-4ACB-841A-73096D1B1A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65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344EB7-5790-460C-8779-F496D1C88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tráva, tanečník, osoba, exteriér&#10;&#10;Popis byl vytvořen automaticky">
            <a:extLst>
              <a:ext uri="{FF2B5EF4-FFF2-40B4-BE49-F238E27FC236}">
                <a16:creationId xmlns:a16="http://schemas.microsoft.com/office/drawing/2014/main" id="{BC43C42C-8AE5-4A68-BF93-FD0B32F779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29916" y="423236"/>
            <a:ext cx="9498520" cy="6189867"/>
          </a:xfrm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ED3A3821-00B6-4B7F-B11E-7C987F7DCD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41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C5BB9E-6847-47F4-B979-45B59B46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strom, exteriér, skupina&#10;&#10;Popis byl vytvořen automaticky">
            <a:extLst>
              <a:ext uri="{FF2B5EF4-FFF2-40B4-BE49-F238E27FC236}">
                <a16:creationId xmlns:a16="http://schemas.microsoft.com/office/drawing/2014/main" id="{4B3BB5A9-F0B9-4D84-8A07-59C28632D3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5860" y="969789"/>
            <a:ext cx="9109396" cy="491907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AA3F44-262A-48D5-BBBF-3E4ED85C64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99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F52C43-8093-4CF7-BE53-AB5E2830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0" y="118145"/>
            <a:ext cx="9753600" cy="763488"/>
          </a:xfrm>
        </p:spPr>
        <p:txBody>
          <a:bodyPr/>
          <a:lstStyle/>
          <a:p>
            <a:pPr algn="ctr"/>
            <a:r>
              <a:rPr lang="cs-CZ" dirty="0" err="1"/>
              <a:t>daGestán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2585EC-03C5-4B51-8686-C39C265F75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budova, obloha, exteriér, mešita&#10;&#10;Popis byl vytvořen automaticky">
            <a:extLst>
              <a:ext uri="{FF2B5EF4-FFF2-40B4-BE49-F238E27FC236}">
                <a16:creationId xmlns:a16="http://schemas.microsoft.com/office/drawing/2014/main" id="{770FFB36-054A-4B58-8CF2-6C7D515E18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68687" y="980728"/>
            <a:ext cx="9702526" cy="5989240"/>
          </a:xfrm>
        </p:spPr>
      </p:pic>
    </p:spTree>
    <p:extLst>
      <p:ext uri="{BB962C8B-B14F-4D97-AF65-F5344CB8AC3E}">
        <p14:creationId xmlns:p14="http://schemas.microsoft.com/office/powerpoint/2010/main" val="1089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D8EB5F-A266-4F3C-9826-643EB3A9B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hora, obloha, exteriér, příroda&#10;&#10;Popis byl vytvořen automaticky">
            <a:extLst>
              <a:ext uri="{FF2B5EF4-FFF2-40B4-BE49-F238E27FC236}">
                <a16:creationId xmlns:a16="http://schemas.microsoft.com/office/drawing/2014/main" id="{FACB7AA4-58EF-418A-AE50-05780D783A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7908" y="437823"/>
            <a:ext cx="8965380" cy="598235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8994885-1F05-4DF2-A4BE-190CC089E5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81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FC66C5-5160-46FB-8D7D-E27DA12F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739" y="115978"/>
            <a:ext cx="9753600" cy="914400"/>
          </a:xfrm>
        </p:spPr>
        <p:txBody>
          <a:bodyPr/>
          <a:lstStyle/>
          <a:p>
            <a:pPr algn="ctr"/>
            <a:r>
              <a:rPr lang="cs-CZ" dirty="0" err="1"/>
              <a:t>Machačkala</a:t>
            </a:r>
            <a:r>
              <a:rPr lang="cs-CZ" dirty="0"/>
              <a:t>: velká mešita</a:t>
            </a:r>
          </a:p>
        </p:txBody>
      </p:sp>
      <p:pic>
        <p:nvPicPr>
          <p:cNvPr id="6" name="Zástupný obsah 5" descr="Obsah obrázku obloha, exteriér, mešita, budova&#10;&#10;Popis byl vytvořen automaticky">
            <a:extLst>
              <a:ext uri="{FF2B5EF4-FFF2-40B4-BE49-F238E27FC236}">
                <a16:creationId xmlns:a16="http://schemas.microsoft.com/office/drawing/2014/main" id="{02BAD992-9FC8-45AC-9C66-09FAA0DE75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25836" y="1030378"/>
            <a:ext cx="8603406" cy="573560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638E2E-D7EF-4928-8C7F-B5318FA9A6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977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57C747-BC9A-4752-BEE8-A00EDAB1C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77067FF-FAFE-41EA-B6BB-A908DAF9C6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A0FCE639-518A-45CF-8889-449E820D2C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15057" y="117711"/>
            <a:ext cx="6622578" cy="6622578"/>
          </a:xfrm>
        </p:spPr>
      </p:pic>
    </p:spTree>
    <p:extLst>
      <p:ext uri="{BB962C8B-B14F-4D97-AF65-F5344CB8AC3E}">
        <p14:creationId xmlns:p14="http://schemas.microsoft.com/office/powerpoint/2010/main" val="168055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7104EB-8050-4B0A-9FF1-6B8A79693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ladký, jídlo, med&#10;&#10;Popis byl vytvořen automaticky">
            <a:extLst>
              <a:ext uri="{FF2B5EF4-FFF2-40B4-BE49-F238E27FC236}">
                <a16:creationId xmlns:a16="http://schemas.microsoft.com/office/drawing/2014/main" id="{C2AEE054-8670-4DFB-811C-CA744710F4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57574" y="850314"/>
            <a:ext cx="7073676" cy="576658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500599-813D-463E-847A-594583BEA9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0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6534D5-30DE-4E48-B4CC-C2269260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ůl, jídlo, talíř, interiér&#10;&#10;Popis byl vytvořen automaticky">
            <a:extLst>
              <a:ext uri="{FF2B5EF4-FFF2-40B4-BE49-F238E27FC236}">
                <a16:creationId xmlns:a16="http://schemas.microsoft.com/office/drawing/2014/main" id="{9AB72DEC-9B81-43D6-9C6B-181DADC83A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3596" y="274638"/>
            <a:ext cx="10045500" cy="673961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D552D8-4DA4-4A67-8000-7EC81A868A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196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0D5560-F0F5-454C-9FDD-740184770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osoba, exteriér, jídlo&#10;&#10;Popis byl vytvořen automaticky">
            <a:extLst>
              <a:ext uri="{FF2B5EF4-FFF2-40B4-BE49-F238E27FC236}">
                <a16:creationId xmlns:a16="http://schemas.microsoft.com/office/drawing/2014/main" id="{E87EDC4D-541D-4ED5-96D1-08FF67D16A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3297" y="630188"/>
            <a:ext cx="9966098" cy="559762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22574D8-4ECC-421E-9108-08C8501A8A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44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D441DC-1BA5-43FC-A7E6-788928F4B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Chazarská říše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57A4FA53-F171-4716-8B46-570736C65B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13872" y="1862336"/>
            <a:ext cx="5761080" cy="468242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253E424-21AA-4CF9-8EE2-749B42D153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90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C29AFA-E8E0-4DB2-BD2B-D1FD4C529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99D6160-245A-43FC-89A3-56D6CFBA83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obloha, exteriér, hora, příroda&#10;&#10;Popis byl vytvořen automaticky">
            <a:extLst>
              <a:ext uri="{FF2B5EF4-FFF2-40B4-BE49-F238E27FC236}">
                <a16:creationId xmlns:a16="http://schemas.microsoft.com/office/drawing/2014/main" id="{D40EA5B1-7171-4B1F-ABB0-657B6E2392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5693" y="257910"/>
            <a:ext cx="10693572" cy="7132528"/>
          </a:xfrm>
        </p:spPr>
      </p:pic>
    </p:spTree>
    <p:extLst>
      <p:ext uri="{BB962C8B-B14F-4D97-AF65-F5344CB8AC3E}">
        <p14:creationId xmlns:p14="http://schemas.microsoft.com/office/powerpoint/2010/main" val="122325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D7F6A0-9A87-458E-B771-7B2E0E94B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Chazarská říše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78C5C6-75E1-47A5-9AB0-B46F4EA68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764" y="1828800"/>
            <a:ext cx="5680249" cy="434340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Na počátku 7. století byla jihozápadní část Ruské stepi a Dagestánu svědkem vzestupu Chazarské říše. Chazarové byli turkičtí lidé, kteří uctívali </a:t>
            </a:r>
            <a:r>
              <a:rPr lang="cs-CZ" dirty="0" err="1"/>
              <a:t>Tangrismus</a:t>
            </a:r>
            <a:r>
              <a:rPr lang="cs-CZ" dirty="0"/>
              <a:t> </a:t>
            </a:r>
          </a:p>
          <a:p>
            <a:r>
              <a:rPr lang="cs-CZ" dirty="0"/>
              <a:t>Chazarská říše byla centrem obchodní výměny. </a:t>
            </a:r>
          </a:p>
          <a:p>
            <a:r>
              <a:rPr lang="cs-CZ" dirty="0"/>
              <a:t>k </a:t>
            </a:r>
            <a:r>
              <a:rPr lang="cs-CZ" dirty="0" err="1"/>
              <a:t>Itilu</a:t>
            </a:r>
            <a:r>
              <a:rPr lang="cs-CZ" dirty="0"/>
              <a:t> a </a:t>
            </a:r>
            <a:r>
              <a:rPr lang="cs-CZ" dirty="0" err="1"/>
              <a:t>Sarkelu</a:t>
            </a:r>
            <a:r>
              <a:rPr lang="cs-CZ" dirty="0"/>
              <a:t> </a:t>
            </a:r>
            <a:r>
              <a:rPr lang="cs-CZ" dirty="0" err="1"/>
              <a:t>míříli</a:t>
            </a:r>
            <a:r>
              <a:rPr lang="cs-CZ" dirty="0"/>
              <a:t> za obchodem jak  arabští tak židovští kupci a to za kožešinami ze severu. </a:t>
            </a:r>
          </a:p>
          <a:p>
            <a:r>
              <a:rPr lang="cs-CZ" dirty="0"/>
              <a:t>Rozšiřování náboženství prostřednictvím obchodu jako, křesťanství, islámu, a judaismu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24C43C67-C8A9-4CAC-8406-E33F09108C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688" y="2662433"/>
            <a:ext cx="4708525" cy="2676134"/>
          </a:xfrm>
        </p:spPr>
      </p:pic>
    </p:spTree>
    <p:extLst>
      <p:ext uri="{BB962C8B-B14F-4D97-AF65-F5344CB8AC3E}">
        <p14:creationId xmlns:p14="http://schemas.microsoft.com/office/powerpoint/2010/main" val="267917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21715C-CA9E-45C2-8E7B-885E531A8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země, vojenské vozidlo, špína&#10;&#10;Popis byl vytvořen automaticky">
            <a:extLst>
              <a:ext uri="{FF2B5EF4-FFF2-40B4-BE49-F238E27FC236}">
                <a16:creationId xmlns:a16="http://schemas.microsoft.com/office/drawing/2014/main" id="{9109B699-B57E-4B5C-91B8-9A07FE1B57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29916" y="224452"/>
            <a:ext cx="8363803" cy="640909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735F800-EC16-4144-B5E8-583890FF3A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196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901809-0621-4C67-A3C6-C6D66AA27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188640"/>
            <a:ext cx="9753600" cy="691480"/>
          </a:xfrm>
        </p:spPr>
        <p:txBody>
          <a:bodyPr>
            <a:normAutofit/>
          </a:bodyPr>
          <a:lstStyle/>
          <a:p>
            <a:pPr algn="ctr"/>
            <a:r>
              <a:rPr lang="cs-CZ" dirty="0" err="1"/>
              <a:t>Sarkel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E87E7FD-C3A6-49EF-8701-A53CB17C84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1924" y="1052736"/>
            <a:ext cx="8333184" cy="546656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9FC66A-BA1B-454D-B792-9389B7AE07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194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DF4354-4D3E-4578-A924-6AAC9575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3E49A568-C933-498B-8D79-E58551FBFB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3932" y="836712"/>
            <a:ext cx="8461324" cy="558887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788901A-2DD0-41B9-83A5-DC7806D07C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3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63AC00-6BE1-4A63-9225-2A44AD4C7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F644B10B-7382-48D6-AA1D-51B7425509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3892" y="695325"/>
            <a:ext cx="8821364" cy="589846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35E3AF-3A08-45AE-854D-5B2C292AEC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318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BAA430-9893-4447-9502-DAC855DC0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AD23D1B-32E5-4653-B3D1-41EBDE9DCD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mapa&#10;&#10;Popis byl vytvořen automaticky">
            <a:extLst>
              <a:ext uri="{FF2B5EF4-FFF2-40B4-BE49-F238E27FC236}">
                <a16:creationId xmlns:a16="http://schemas.microsoft.com/office/drawing/2014/main" id="{8429E972-9673-4588-974F-7D42E5AE15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1722" y="819935"/>
            <a:ext cx="8965380" cy="5218130"/>
          </a:xfrm>
        </p:spPr>
      </p:pic>
    </p:spTree>
    <p:extLst>
      <p:ext uri="{BB962C8B-B14F-4D97-AF65-F5344CB8AC3E}">
        <p14:creationId xmlns:p14="http://schemas.microsoft.com/office/powerpoint/2010/main" val="38908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617A34-5334-4700-89DA-64B9A01F9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Oblast jižní </a:t>
            </a:r>
            <a:r>
              <a:rPr lang="cs-CZ" dirty="0" err="1"/>
              <a:t>sibiře</a:t>
            </a:r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4B29C82E-90C8-4058-A7C8-8A7A192772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88709" y="2636912"/>
            <a:ext cx="4608512" cy="258990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C41679B-C8DD-4BA1-A361-2A303A717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487" y="2741712"/>
            <a:ext cx="7272808" cy="4343400"/>
          </a:xfrm>
        </p:spPr>
        <p:txBody>
          <a:bodyPr/>
          <a:lstStyle/>
          <a:p>
            <a:r>
              <a:rPr lang="cs-CZ" dirty="0"/>
              <a:t>nedocházelo k trvalé koncentraci obchodu s karavanami </a:t>
            </a:r>
          </a:p>
          <a:p>
            <a:r>
              <a:rPr lang="cs-CZ" dirty="0"/>
              <a:t>I přesto, že obchod nebyl pravidelný dochovaly se nám archeologické nálezy v podobě předmětů jako byly: zrcadla, mince, šperky. </a:t>
            </a:r>
          </a:p>
        </p:txBody>
      </p:sp>
    </p:spTree>
    <p:extLst>
      <p:ext uri="{BB962C8B-B14F-4D97-AF65-F5344CB8AC3E}">
        <p14:creationId xmlns:p14="http://schemas.microsoft.com/office/powerpoint/2010/main" val="28510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297A80-FF4A-4BE5-A6FA-2009B4F2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Ruská akademie věd</a:t>
            </a:r>
          </a:p>
        </p:txBody>
      </p:sp>
      <p:pic>
        <p:nvPicPr>
          <p:cNvPr id="6" name="Zástupný obsah 5" descr="Obsah obrázku text, obloha, exteriér, žlutá&#10;&#10;Popis byl vytvořen automaticky">
            <a:extLst>
              <a:ext uri="{FF2B5EF4-FFF2-40B4-BE49-F238E27FC236}">
                <a16:creationId xmlns:a16="http://schemas.microsoft.com/office/drawing/2014/main" id="{059A5008-2932-44B3-80FA-B39506905E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5900" y="1828800"/>
            <a:ext cx="8452941" cy="452232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7FF4D4-71DE-46DD-8720-78D54BEF55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758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0FA956-8587-4FD6-87BB-5F41AF318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533617"/>
            <a:ext cx="9753600" cy="763488"/>
          </a:xfrm>
        </p:spPr>
        <p:txBody>
          <a:bodyPr/>
          <a:lstStyle/>
          <a:p>
            <a:pPr algn="ctr"/>
            <a:r>
              <a:rPr lang="cs-CZ" dirty="0" err="1"/>
              <a:t>Kunstkamera</a:t>
            </a:r>
            <a:endParaRPr lang="cs-CZ" dirty="0"/>
          </a:p>
        </p:txBody>
      </p:sp>
      <p:pic>
        <p:nvPicPr>
          <p:cNvPr id="6" name="Zástupný obsah 5" descr="Obsah obrázku exteriér, budova, vládní budova&#10;&#10;Popis byl vytvořen automaticky">
            <a:extLst>
              <a:ext uri="{FF2B5EF4-FFF2-40B4-BE49-F238E27FC236}">
                <a16:creationId xmlns:a16="http://schemas.microsoft.com/office/drawing/2014/main" id="{9AB6643D-5EB4-4B00-B87D-8BA7FE0E98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3716" y="1577355"/>
            <a:ext cx="7885260" cy="525683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28EC04-6F9A-41D1-9CC4-D1B71C7834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55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2D7C8-0BBA-4FAD-8C19-91BE20CA2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88" y="274638"/>
            <a:ext cx="11593288" cy="1325562"/>
          </a:xfrm>
        </p:spPr>
        <p:txBody>
          <a:bodyPr/>
          <a:lstStyle/>
          <a:p>
            <a:r>
              <a:rPr lang="cs-CZ" dirty="0"/>
              <a:t>Státní muzeum umění národů východu v Moskvě</a:t>
            </a:r>
          </a:p>
        </p:txBody>
      </p:sp>
      <p:pic>
        <p:nvPicPr>
          <p:cNvPr id="6" name="Zástupný obsah 5" descr="Obsah obrázku budova, exteriér, vládní budova&#10;&#10;Popis byl vytvořen automaticky">
            <a:extLst>
              <a:ext uri="{FF2B5EF4-FFF2-40B4-BE49-F238E27FC236}">
                <a16:creationId xmlns:a16="http://schemas.microsoft.com/office/drawing/2014/main" id="{19AC94D6-0DC0-4144-8406-A7A3D46C15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3892" y="1964217"/>
            <a:ext cx="8461324" cy="460200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1AD983-8894-42C5-A58B-94DB46D6B0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4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66953E-3649-4BD1-9A8C-F3A2525A2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KAlmykia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C38DAB-F08C-423E-9BE1-CC67EF01CC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Mezi jižní Sibiří a severním Kavkazem se v oblasti Volhy nachází </a:t>
            </a:r>
            <a:r>
              <a:rPr lang="cs-CZ" dirty="0" err="1"/>
              <a:t>Kalmykijská</a:t>
            </a:r>
            <a:r>
              <a:rPr lang="cs-CZ" dirty="0"/>
              <a:t> republika. </a:t>
            </a:r>
          </a:p>
          <a:p>
            <a:r>
              <a:rPr lang="cs-CZ" dirty="0"/>
              <a:t>Je to jediná buddhistická republika v Rusku. 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608A4216-77DB-4E80-999C-ADB50C2758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92888" y="2471737"/>
            <a:ext cx="4048125" cy="3057525"/>
          </a:xfrm>
        </p:spPr>
      </p:pic>
    </p:spTree>
    <p:extLst>
      <p:ext uri="{BB962C8B-B14F-4D97-AF65-F5344CB8AC3E}">
        <p14:creationId xmlns:p14="http://schemas.microsoft.com/office/powerpoint/2010/main" val="4337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265288-FCC4-4565-A371-D70A7FE1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20" y="116632"/>
            <a:ext cx="9753600" cy="835496"/>
          </a:xfrm>
        </p:spPr>
        <p:txBody>
          <a:bodyPr/>
          <a:lstStyle/>
          <a:p>
            <a:pPr algn="ctr"/>
            <a:r>
              <a:rPr lang="cs-CZ" dirty="0" err="1"/>
              <a:t>Oloncho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13E83E-0137-413D-9DC0-442F7ABFFC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28800"/>
            <a:ext cx="7462563" cy="4343400"/>
          </a:xfrm>
        </p:spPr>
        <p:txBody>
          <a:bodyPr>
            <a:normAutofit/>
          </a:bodyPr>
          <a:lstStyle/>
          <a:p>
            <a:r>
              <a:rPr lang="cs-CZ" dirty="0"/>
              <a:t>je obecný název pro hrdinský a mytologický epos sibiřských Jakutů.</a:t>
            </a:r>
          </a:p>
          <a:p>
            <a:r>
              <a:rPr lang="cs-CZ" dirty="0"/>
              <a:t>Epos se skládá z mnoha legend o starověkých válečnících, božstvech, zvířatech, ale zabývá se i </a:t>
            </a:r>
            <a:r>
              <a:rPr lang="cs-CZ" dirty="0" err="1"/>
              <a:t>tehdejsimi</a:t>
            </a:r>
            <a:r>
              <a:rPr lang="cs-CZ" dirty="0"/>
              <a:t> událostmi, jako byl rozpad kočovné společnosti.</a:t>
            </a:r>
          </a:p>
          <a:p>
            <a:r>
              <a:rPr lang="cs-CZ" dirty="0"/>
              <a:t> Vzhledem k tomu, že každá komunita měla svého vlastního vypravěče s bohatým repertoárem, kolovalo mnoho verzí </a:t>
            </a:r>
            <a:r>
              <a:rPr lang="cs-CZ" dirty="0" err="1"/>
              <a:t>Oloncha</a:t>
            </a:r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8560B850-3FB1-4547-8596-BE1AD23B66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06580" y="764704"/>
            <a:ext cx="4434829" cy="5757497"/>
          </a:xfrm>
        </p:spPr>
      </p:pic>
    </p:spTree>
    <p:extLst>
      <p:ext uri="{BB962C8B-B14F-4D97-AF65-F5344CB8AC3E}">
        <p14:creationId xmlns:p14="http://schemas.microsoft.com/office/powerpoint/2010/main" val="98209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3F8C7-855C-47B1-AFD8-5B84FD07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116632"/>
            <a:ext cx="9753600" cy="691480"/>
          </a:xfrm>
        </p:spPr>
        <p:txBody>
          <a:bodyPr/>
          <a:lstStyle/>
          <a:p>
            <a:pPr algn="ctr"/>
            <a:r>
              <a:rPr lang="cs-CZ" dirty="0" err="1"/>
              <a:t>jakuti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A16E9B-343F-4061-A1A9-15BBAEFD2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748" y="692696"/>
            <a:ext cx="11953328" cy="5479504"/>
          </a:xfrm>
        </p:spPr>
        <p:txBody>
          <a:bodyPr>
            <a:normAutofit/>
          </a:bodyPr>
          <a:lstStyle/>
          <a:p>
            <a:r>
              <a:rPr lang="cs-CZ" dirty="0"/>
              <a:t>Podstatné důkazy z lingvistického, </a:t>
            </a:r>
            <a:r>
              <a:rPr lang="cs-CZ" dirty="0" err="1"/>
              <a:t>etnohistorického</a:t>
            </a:r>
            <a:r>
              <a:rPr lang="cs-CZ" dirty="0"/>
              <a:t> a archeologického výzkumu naznačují, že </a:t>
            </a:r>
            <a:r>
              <a:rPr lang="cs-CZ" dirty="0" err="1"/>
              <a:t>Jakuti</a:t>
            </a:r>
            <a:r>
              <a:rPr lang="cs-CZ" dirty="0"/>
              <a:t> pocházeli z turkických národů z jižní Sibiře přibližně před 800–1000 lety. </a:t>
            </a:r>
          </a:p>
          <a:p>
            <a:r>
              <a:rPr lang="cs-CZ" dirty="0"/>
              <a:t>Hmotná kultura a zvyky jsou spjaty s kulturami jižních Turků, jako jsou kožené náčiní, příprava kumysu (fermentovaný nápoj z </a:t>
            </a:r>
            <a:r>
              <a:rPr lang="cs-CZ" dirty="0" err="1"/>
              <a:t>klisního</a:t>
            </a:r>
            <a:r>
              <a:rPr lang="cs-CZ" dirty="0"/>
              <a:t> mléka)</a:t>
            </a:r>
          </a:p>
          <a:p>
            <a:r>
              <a:rPr lang="cs-CZ" dirty="0"/>
              <a:t>Jejich jazyk, historie a tradice chovu dobytka naznačují, že se do oblasti stěhovali právě z jižní Sibiře. Jejich způsob života, včetně jejich šamanské náboženské tradice, se hodně přizpůsobil místní oblasti</a:t>
            </a:r>
          </a:p>
        </p:txBody>
      </p:sp>
      <p:pic>
        <p:nvPicPr>
          <p:cNvPr id="5" name="Obrázek 4" descr="Obsah obrázku sníh, exteriér, obloha, osoba&#10;&#10;Popis byl vytvořen automaticky">
            <a:extLst>
              <a:ext uri="{FF2B5EF4-FFF2-40B4-BE49-F238E27FC236}">
                <a16:creationId xmlns:a16="http://schemas.microsoft.com/office/drawing/2014/main" id="{C91D2467-4259-402B-805B-E7F4F3CCC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" y="3967064"/>
            <a:ext cx="4166592" cy="2781200"/>
          </a:xfrm>
          <a:prstGeom prst="rect">
            <a:avLst/>
          </a:prstGeom>
        </p:spPr>
      </p:pic>
      <p:pic>
        <p:nvPicPr>
          <p:cNvPr id="7" name="Obrázek 6" descr="Obsah obrázku osoba, sport, tanečník, lidé&#10;&#10;Popis byl vytvořen automaticky">
            <a:extLst>
              <a:ext uri="{FF2B5EF4-FFF2-40B4-BE49-F238E27FC236}">
                <a16:creationId xmlns:a16="http://schemas.microsoft.com/office/drawing/2014/main" id="{340C4AE1-F0DB-4BF9-A860-F31589F3E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2" y="3967063"/>
            <a:ext cx="4244372" cy="27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1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805D8B-252E-4FEC-8952-98E8631D7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EECF3C11-7FFB-428F-AE58-217B8E5133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33972" y="548680"/>
            <a:ext cx="7381204" cy="595706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62789CB-54BB-4E9C-BB12-AD8FC30277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FBDDE-FAFB-4196-BE60-B028B4441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Kazachstán a hedvábná stezka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482606-C3D0-44C2-A5B1-901460742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820" y="2636912"/>
            <a:ext cx="4708734" cy="4343400"/>
          </a:xfrm>
        </p:spPr>
        <p:txBody>
          <a:bodyPr/>
          <a:lstStyle/>
          <a:p>
            <a:r>
              <a:rPr lang="cs-CZ" dirty="0"/>
              <a:t>Z geografického hlediska se území moderní Republiky Kazachstán nachází uprostřed historických koridorů Hedvábných stezek.</a:t>
            </a:r>
          </a:p>
          <a:p>
            <a:r>
              <a:rPr lang="cs-CZ" dirty="0"/>
              <a:t>pozůstatky osad a nekropolí</a:t>
            </a:r>
          </a:p>
        </p:txBody>
      </p:sp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4D09642E-0E09-4A12-BC69-76131072C1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688" y="2324048"/>
            <a:ext cx="4708525" cy="3352903"/>
          </a:xfrm>
        </p:spPr>
      </p:pic>
    </p:spTree>
    <p:extLst>
      <p:ext uri="{BB962C8B-B14F-4D97-AF65-F5344CB8AC3E}">
        <p14:creationId xmlns:p14="http://schemas.microsoft.com/office/powerpoint/2010/main" val="335902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78CA6-9CF0-4E5C-84F0-501190407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10565430" cy="1325562"/>
          </a:xfrm>
        </p:spPr>
        <p:txBody>
          <a:bodyPr/>
          <a:lstStyle/>
          <a:p>
            <a:r>
              <a:rPr lang="cs-CZ" dirty="0"/>
              <a:t>Hedvábná stezka: síť cest v koridoru 		</a:t>
            </a:r>
            <a:r>
              <a:rPr lang="cs-CZ" dirty="0" err="1"/>
              <a:t>Čchang-an</a:t>
            </a:r>
            <a:r>
              <a:rPr lang="cs-CZ" dirty="0"/>
              <a:t> – </a:t>
            </a:r>
            <a:r>
              <a:rPr lang="cs-CZ" dirty="0" err="1"/>
              <a:t>Ťan-šan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78C01D-9288-40A0-880E-E051F5665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7614" y="2420888"/>
            <a:ext cx="9541653" cy="4039344"/>
          </a:xfrm>
        </p:spPr>
        <p:txBody>
          <a:bodyPr/>
          <a:lstStyle/>
          <a:p>
            <a:r>
              <a:rPr lang="cs-CZ" dirty="0"/>
              <a:t>Kazachstánem se táhne koridor </a:t>
            </a:r>
            <a:r>
              <a:rPr lang="cs-CZ" dirty="0" err="1"/>
              <a:t>Čchang-an</a:t>
            </a:r>
            <a:r>
              <a:rPr lang="cs-CZ" dirty="0"/>
              <a:t> – </a:t>
            </a:r>
            <a:r>
              <a:rPr lang="cs-CZ" dirty="0" err="1"/>
              <a:t>Ťan-šan</a:t>
            </a:r>
            <a:r>
              <a:rPr lang="cs-CZ" dirty="0"/>
              <a:t>. Jedná se o 5000 km úsek rozsáhlé sítě Hedvábných stezek, táhnoucí se od </a:t>
            </a:r>
            <a:r>
              <a:rPr lang="cs-CZ" dirty="0" err="1"/>
              <a:t>Čchang'an</a:t>
            </a:r>
            <a:r>
              <a:rPr lang="cs-CZ" dirty="0"/>
              <a:t> / </a:t>
            </a:r>
            <a:r>
              <a:rPr lang="cs-CZ" dirty="0" err="1"/>
              <a:t>Luo-jan</a:t>
            </a:r>
            <a:r>
              <a:rPr lang="cs-CZ" dirty="0"/>
              <a:t> do regionu </a:t>
            </a:r>
            <a:r>
              <a:rPr lang="cs-CZ" dirty="0" err="1"/>
              <a:t>Žetysu</a:t>
            </a:r>
            <a:r>
              <a:rPr lang="cs-CZ" dirty="0"/>
              <a:t> ve Střední Asii</a:t>
            </a:r>
          </a:p>
          <a:p>
            <a:r>
              <a:rPr lang="cs-CZ" dirty="0"/>
              <a:t>Označuje  památky podél trasy: Buddhistické jeskynní chrámy, starobylé stezky, poštovní stanice, průsmyky, majákové věže, části Velké zdi, hrobky a náboženské stavby</a:t>
            </a:r>
          </a:p>
        </p:txBody>
      </p:sp>
    </p:spTree>
    <p:extLst>
      <p:ext uri="{BB962C8B-B14F-4D97-AF65-F5344CB8AC3E}">
        <p14:creationId xmlns:p14="http://schemas.microsoft.com/office/powerpoint/2010/main" val="25398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73E6E-94A6-4B5C-AA7E-5387FFCA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20" y="54149"/>
            <a:ext cx="11717562" cy="972418"/>
          </a:xfrm>
        </p:spPr>
        <p:txBody>
          <a:bodyPr/>
          <a:lstStyle/>
          <a:p>
            <a:r>
              <a:rPr lang="cs-CZ" dirty="0"/>
              <a:t>Kazachstán: Významné osady: </a:t>
            </a:r>
            <a:r>
              <a:rPr lang="cs-CZ" dirty="0" err="1"/>
              <a:t>Aktobe</a:t>
            </a:r>
            <a:endParaRPr lang="cs-CZ" dirty="0"/>
          </a:p>
        </p:txBody>
      </p:sp>
      <p:pic>
        <p:nvPicPr>
          <p:cNvPr id="6" name="Zástupný obsah 5" descr="Obsah obrázku exteriér, země, budova, stavební materiál&#10;&#10;Popis byl vytvořen automaticky">
            <a:extLst>
              <a:ext uri="{FF2B5EF4-FFF2-40B4-BE49-F238E27FC236}">
                <a16:creationId xmlns:a16="http://schemas.microsoft.com/office/drawing/2014/main" id="{DEB94490-19C4-42C8-BA30-1D183CD53F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17948" y="1196752"/>
            <a:ext cx="8173292" cy="544354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CD9CAF7-4085-44EE-BB75-D4C42694BA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1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F7AFF7-795F-432A-95B4-22F8D9DF0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Aktobe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174D11-BD74-45EF-83F0-08D5C9679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082" y="1828800"/>
            <a:ext cx="5754931" cy="4343400"/>
          </a:xfrm>
        </p:spPr>
        <p:txBody>
          <a:bodyPr>
            <a:normAutofit/>
          </a:bodyPr>
          <a:lstStyle/>
          <a:p>
            <a:r>
              <a:rPr lang="cs-CZ" dirty="0"/>
              <a:t>archeologické naleziště ležící na obou březích řeky </a:t>
            </a:r>
            <a:r>
              <a:rPr lang="cs-CZ" dirty="0" err="1"/>
              <a:t>Aksu</a:t>
            </a:r>
            <a:r>
              <a:rPr lang="cs-CZ" dirty="0"/>
              <a:t> uprostřed stepní oblasti regionu </a:t>
            </a:r>
            <a:r>
              <a:rPr lang="cs-CZ" dirty="0" err="1"/>
              <a:t>Sedmiříčí</a:t>
            </a:r>
            <a:r>
              <a:rPr lang="cs-CZ" dirty="0"/>
              <a:t>.</a:t>
            </a:r>
          </a:p>
          <a:p>
            <a:r>
              <a:rPr lang="cs-CZ" dirty="0"/>
              <a:t>Centrální část města se rozkládala na ploše 240x210 metrů a byla obklopena dvěma hradbami 17 a 25 km. Výkopové práce odhalily četné keramické, bronzové a železné nálezy a asi 5 000 měděných mincí z období </a:t>
            </a:r>
            <a:r>
              <a:rPr lang="cs-CZ" dirty="0" err="1"/>
              <a:t>Karachanidu</a:t>
            </a:r>
            <a:r>
              <a:rPr lang="cs-CZ" dirty="0"/>
              <a:t>. </a:t>
            </a:r>
          </a:p>
        </p:txBody>
      </p:sp>
      <p:pic>
        <p:nvPicPr>
          <p:cNvPr id="10" name="Zástupný obsah 9" descr="Obsah obrázku země, exteriér, písek, beton&#10;&#10;Popis byl vytvořen automaticky">
            <a:extLst>
              <a:ext uri="{FF2B5EF4-FFF2-40B4-BE49-F238E27FC236}">
                <a16:creationId xmlns:a16="http://schemas.microsoft.com/office/drawing/2014/main" id="{FFF2B8A1-B858-467E-8C3D-C39598699F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42013" y="1948272"/>
            <a:ext cx="6059730" cy="4104455"/>
          </a:xfrm>
        </p:spPr>
      </p:pic>
    </p:spTree>
    <p:extLst>
      <p:ext uri="{BB962C8B-B14F-4D97-AF65-F5344CB8AC3E}">
        <p14:creationId xmlns:p14="http://schemas.microsoft.com/office/powerpoint/2010/main" val="63545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EC03C2-FE3B-4395-96E4-50FB9D32A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země, exteriér, skála, špína&#10;&#10;Popis byl vytvořen automaticky">
            <a:extLst>
              <a:ext uri="{FF2B5EF4-FFF2-40B4-BE49-F238E27FC236}">
                <a16:creationId xmlns:a16="http://schemas.microsoft.com/office/drawing/2014/main" id="{A7A9ED2C-35ED-4F9E-B19F-4C76661273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688" y="1703817"/>
            <a:ext cx="5803621" cy="3864220"/>
          </a:xfrm>
        </p:spPr>
      </p:pic>
      <p:pic>
        <p:nvPicPr>
          <p:cNvPr id="12" name="Zástupný obsah 11" descr="Obsah obrázku země, exteriér, skupina, špína&#10;&#10;Popis byl vytvořen automaticky">
            <a:extLst>
              <a:ext uri="{FF2B5EF4-FFF2-40B4-BE49-F238E27FC236}">
                <a16:creationId xmlns:a16="http://schemas.microsoft.com/office/drawing/2014/main" id="{E8560DA2-38DD-4D76-BA39-09024DC23A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703817"/>
            <a:ext cx="6094412" cy="3864220"/>
          </a:xfrm>
        </p:spPr>
      </p:pic>
    </p:spTree>
    <p:extLst>
      <p:ext uri="{BB962C8B-B14F-4D97-AF65-F5344CB8AC3E}">
        <p14:creationId xmlns:p14="http://schemas.microsoft.com/office/powerpoint/2010/main" val="374609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FD3C8E-3645-4C81-A53D-9E18D24C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37" y="188640"/>
            <a:ext cx="9753600" cy="914400"/>
          </a:xfrm>
        </p:spPr>
        <p:txBody>
          <a:bodyPr/>
          <a:lstStyle/>
          <a:p>
            <a:pPr algn="ctr"/>
            <a:r>
              <a:rPr lang="cs-CZ" dirty="0" err="1"/>
              <a:t>Akyrtas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459723-1423-46A0-998B-6B0D51BD7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812" y="1628800"/>
            <a:ext cx="4708734" cy="4343400"/>
          </a:xfrm>
        </p:spPr>
        <p:txBody>
          <a:bodyPr/>
          <a:lstStyle/>
          <a:p>
            <a:r>
              <a:rPr lang="cs-CZ" dirty="0"/>
              <a:t>s největší </a:t>
            </a:r>
            <a:r>
              <a:rPr lang="cs-CZ" dirty="0" err="1"/>
              <a:t>pravděpobnosti</a:t>
            </a:r>
            <a:r>
              <a:rPr lang="cs-CZ" dirty="0"/>
              <a:t> se jednalo o  letní sídlo místního vládce nebo </a:t>
            </a:r>
            <a:r>
              <a:rPr lang="cs-CZ" dirty="0" err="1"/>
              <a:t>karluckých</a:t>
            </a:r>
            <a:r>
              <a:rPr lang="cs-CZ" dirty="0"/>
              <a:t> Turků mezi 8. a 11. stoletím</a:t>
            </a:r>
          </a:p>
          <a:p>
            <a:r>
              <a:rPr lang="cs-CZ" dirty="0"/>
              <a:t> Jednou z charakteristických zvláštností lokality je místní systém sběru vody s vodními nádržemi, zavlažovacími systémy a příkopy. </a:t>
            </a:r>
          </a:p>
          <a:p>
            <a:r>
              <a:rPr lang="cs-CZ" dirty="0"/>
              <a:t>Magická moc kamenů?</a:t>
            </a:r>
          </a:p>
        </p:txBody>
      </p:sp>
      <p:pic>
        <p:nvPicPr>
          <p:cNvPr id="10" name="Zástupný obsah 9" descr="Obsah obrázku exteriér, tráva, obloha, skála&#10;&#10;Popis byl vytvořen automaticky">
            <a:extLst>
              <a:ext uri="{FF2B5EF4-FFF2-40B4-BE49-F238E27FC236}">
                <a16:creationId xmlns:a16="http://schemas.microsoft.com/office/drawing/2014/main" id="{A0B41273-A028-4094-83B1-2DA3F6225F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4412" y="2204864"/>
            <a:ext cx="5760640" cy="3888432"/>
          </a:xfrm>
        </p:spPr>
      </p:pic>
    </p:spTree>
    <p:extLst>
      <p:ext uri="{BB962C8B-B14F-4D97-AF65-F5344CB8AC3E}">
        <p14:creationId xmlns:p14="http://schemas.microsoft.com/office/powerpoint/2010/main" val="173752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AFA94C-C64B-41FB-93F6-17439DA4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44624"/>
            <a:ext cx="9753600" cy="763488"/>
          </a:xfrm>
        </p:spPr>
        <p:txBody>
          <a:bodyPr/>
          <a:lstStyle/>
          <a:p>
            <a:pPr algn="ctr"/>
            <a:r>
              <a:rPr lang="cs-CZ" dirty="0" err="1"/>
              <a:t>Akyrtas</a:t>
            </a:r>
            <a:endParaRPr lang="cs-CZ" dirty="0"/>
          </a:p>
        </p:txBody>
      </p:sp>
      <p:pic>
        <p:nvPicPr>
          <p:cNvPr id="6" name="Zástupný obsah 5" descr="Obsah obrázku exteriér, tráva, obloha, pole&#10;&#10;Popis byl vytvořen automaticky">
            <a:extLst>
              <a:ext uri="{FF2B5EF4-FFF2-40B4-BE49-F238E27FC236}">
                <a16:creationId xmlns:a16="http://schemas.microsoft.com/office/drawing/2014/main" id="{C992BE3C-CA97-48E5-804D-2B8B038269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" y="733252"/>
            <a:ext cx="12188825" cy="608052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82329DD-6693-4F6E-A32A-D7ACB09DFF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918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5119CE-A025-4BAF-9E5C-E874605C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8895B9-22DD-4B38-973D-E13A85FF7D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osoba, exteriér, tanečník, sport&#10;&#10;Popis byl vytvořen automaticky">
            <a:extLst>
              <a:ext uri="{FF2B5EF4-FFF2-40B4-BE49-F238E27FC236}">
                <a16:creationId xmlns:a16="http://schemas.microsoft.com/office/drawing/2014/main" id="{E4D5A272-AC14-4212-B9CE-E8E5851FF1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5820" y="697384"/>
            <a:ext cx="10414743" cy="5860028"/>
          </a:xfrm>
        </p:spPr>
      </p:pic>
    </p:spTree>
    <p:extLst>
      <p:ext uri="{BB962C8B-B14F-4D97-AF65-F5344CB8AC3E}">
        <p14:creationId xmlns:p14="http://schemas.microsoft.com/office/powerpoint/2010/main" val="16089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E616AD-966A-4B70-8F3C-96A35B112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Karamergen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7FD6F9-210E-4843-BAC0-86D73AF07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748" y="1916832"/>
            <a:ext cx="6264696" cy="5040560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Karamergen</a:t>
            </a:r>
            <a:r>
              <a:rPr lang="cs-CZ" dirty="0"/>
              <a:t> byl největší a nejsevernější středověké město zemědělské civilizace ve starověké deltě řeky </a:t>
            </a:r>
            <a:r>
              <a:rPr lang="cs-CZ" dirty="0" err="1"/>
              <a:t>Ili</a:t>
            </a:r>
            <a:r>
              <a:rPr lang="cs-CZ" dirty="0"/>
              <a:t> v 9. - 13. století. </a:t>
            </a:r>
          </a:p>
          <a:p>
            <a:r>
              <a:rPr lang="cs-CZ" dirty="0" err="1"/>
              <a:t>Karamergen</a:t>
            </a:r>
            <a:r>
              <a:rPr lang="cs-CZ" dirty="0"/>
              <a:t> sloužil jako důležitý tranzitní bod balchašského úseku Hedvábné cesty vedoucí do středního Kazachstánu a odtud do východní Evropy. </a:t>
            </a:r>
          </a:p>
          <a:p>
            <a:r>
              <a:rPr lang="cs-CZ" dirty="0" err="1"/>
              <a:t>Karamergen</a:t>
            </a:r>
            <a:r>
              <a:rPr lang="cs-CZ" dirty="0"/>
              <a:t> je nejvíce opevněná osada charakteristická mohutnými obrannými zdmi se šikmými dvojitými věžemi, rampami ve tvaru písmene „L“, příkopy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2899A273-3DEB-42ED-B87A-9BA33AD1CC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6460" y="2420888"/>
            <a:ext cx="5662365" cy="2533477"/>
          </a:xfrm>
        </p:spPr>
      </p:pic>
    </p:spTree>
    <p:extLst>
      <p:ext uri="{BB962C8B-B14F-4D97-AF65-F5344CB8AC3E}">
        <p14:creationId xmlns:p14="http://schemas.microsoft.com/office/powerpoint/2010/main" val="222245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FCBC86-D4B3-4DE8-8DF2-E253500A5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52" y="163662"/>
            <a:ext cx="9753600" cy="914400"/>
          </a:xfrm>
        </p:spPr>
        <p:txBody>
          <a:bodyPr/>
          <a:lstStyle/>
          <a:p>
            <a:pPr algn="ctr"/>
            <a:r>
              <a:rPr lang="cs-CZ" dirty="0" err="1"/>
              <a:t>Karamergen</a:t>
            </a:r>
            <a:endParaRPr lang="cs-CZ" dirty="0"/>
          </a:p>
        </p:txBody>
      </p:sp>
      <p:pic>
        <p:nvPicPr>
          <p:cNvPr id="6" name="Zástupný obsah 5" descr="Obsah obrázku text, příroda, staré, kaňon&#10;&#10;Popis byl vytvořen automaticky">
            <a:extLst>
              <a:ext uri="{FF2B5EF4-FFF2-40B4-BE49-F238E27FC236}">
                <a16:creationId xmlns:a16="http://schemas.microsoft.com/office/drawing/2014/main" id="{0169DCAE-78EF-41F4-AA92-CBC59E7535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2466" y="1078062"/>
            <a:ext cx="5400600" cy="5616276"/>
          </a:xfrm>
        </p:spPr>
      </p:pic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B6E18FB7-061A-40FD-A8D4-C7C9BBD2B5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51823" y="1078062"/>
            <a:ext cx="4824536" cy="5663306"/>
          </a:xfrm>
        </p:spPr>
      </p:pic>
    </p:spTree>
    <p:extLst>
      <p:ext uri="{BB962C8B-B14F-4D97-AF65-F5344CB8AC3E}">
        <p14:creationId xmlns:p14="http://schemas.microsoft.com/office/powerpoint/2010/main" val="229238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913C8-0C48-4FBE-9E82-8ED5F1C67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KAjalyk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88519F-8FFB-4BEB-9A80-F24F08B205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Město bylo v pramenech zmíněno jako hlavní město– nezávislého turkických </a:t>
            </a:r>
            <a:r>
              <a:rPr lang="cs-CZ" dirty="0" err="1"/>
              <a:t>Karluků</a:t>
            </a:r>
            <a:r>
              <a:rPr lang="cs-CZ" dirty="0"/>
              <a:t> v </a:t>
            </a:r>
            <a:r>
              <a:rPr lang="cs-CZ" dirty="0" err="1"/>
              <a:t>Karachanidském</a:t>
            </a:r>
            <a:r>
              <a:rPr lang="cs-CZ" dirty="0"/>
              <a:t> chanátu. </a:t>
            </a:r>
          </a:p>
          <a:p>
            <a:r>
              <a:rPr lang="cs-CZ" dirty="0"/>
              <a:t>. Archeologické vykopávky odhalily dvě mauzolea, jeden buddhistický chrám a jednu mešitu na území lokality.</a:t>
            </a:r>
          </a:p>
        </p:txBody>
      </p:sp>
      <p:pic>
        <p:nvPicPr>
          <p:cNvPr id="10" name="Zástupný obsah 9" descr="Obsah obrázku tráva, exteriér, země, skála&#10;&#10;Popis byl vytvořen automaticky">
            <a:extLst>
              <a:ext uri="{FF2B5EF4-FFF2-40B4-BE49-F238E27FC236}">
                <a16:creationId xmlns:a16="http://schemas.microsoft.com/office/drawing/2014/main" id="{430F869F-0714-49C7-BB0A-67AA46CF7B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51712" y="2276872"/>
            <a:ext cx="4532931" cy="2763982"/>
          </a:xfrm>
        </p:spPr>
      </p:pic>
    </p:spTree>
    <p:extLst>
      <p:ext uri="{BB962C8B-B14F-4D97-AF65-F5344CB8AC3E}">
        <p14:creationId xmlns:p14="http://schemas.microsoft.com/office/powerpoint/2010/main" val="400652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14A5D7-A235-4794-A99B-92A28EC6A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0" y="188640"/>
            <a:ext cx="9753600" cy="914400"/>
          </a:xfrm>
        </p:spPr>
        <p:txBody>
          <a:bodyPr/>
          <a:lstStyle/>
          <a:p>
            <a:pPr algn="ctr"/>
            <a:r>
              <a:rPr lang="cs-CZ" dirty="0" err="1"/>
              <a:t>KAlajak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BED2D44-C65F-44CE-A0FC-D5702E4C9E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ráva, exteriér, příroda, skála&#10;&#10;Popis byl vytvořen automaticky">
            <a:extLst>
              <a:ext uri="{FF2B5EF4-FFF2-40B4-BE49-F238E27FC236}">
                <a16:creationId xmlns:a16="http://schemas.microsoft.com/office/drawing/2014/main" id="{641AE6B8-4528-41D1-9449-94A2CB18FD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29916" y="1297004"/>
            <a:ext cx="8118416" cy="5406991"/>
          </a:xfrm>
        </p:spPr>
      </p:pic>
    </p:spTree>
    <p:extLst>
      <p:ext uri="{BB962C8B-B14F-4D97-AF65-F5344CB8AC3E}">
        <p14:creationId xmlns:p14="http://schemas.microsoft.com/office/powerpoint/2010/main" val="141493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0A4D9-263D-4C72-BB13-6EE2C3FA4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ornek</a:t>
            </a:r>
            <a:endParaRPr lang="cs-CZ" dirty="0"/>
          </a:p>
        </p:txBody>
      </p:sp>
      <p:pic>
        <p:nvPicPr>
          <p:cNvPr id="6" name="Zástupný obsah 5" descr="Obsah obrázku tráva, exteriér, hora, stráň&#10;&#10;Popis byl vytvořen automaticky">
            <a:extLst>
              <a:ext uri="{FF2B5EF4-FFF2-40B4-BE49-F238E27FC236}">
                <a16:creationId xmlns:a16="http://schemas.microsoft.com/office/drawing/2014/main" id="{D732AFC4-51BC-4EAB-AEEF-19C745358A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79760" y="1828800"/>
            <a:ext cx="7093172" cy="460097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91B689-E0E8-45C5-8D4B-651AD442E6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11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5FA888-4BED-41BC-B2E3-028129CBB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talgar</a:t>
            </a:r>
            <a:endParaRPr lang="cs-CZ" dirty="0"/>
          </a:p>
        </p:txBody>
      </p:sp>
      <p:pic>
        <p:nvPicPr>
          <p:cNvPr id="6" name="Zástupný obsah 5" descr="Obsah obrázku hora, obloha, exteriér, tráva&#10;&#10;Popis byl vytvořen automaticky">
            <a:extLst>
              <a:ext uri="{FF2B5EF4-FFF2-40B4-BE49-F238E27FC236}">
                <a16:creationId xmlns:a16="http://schemas.microsoft.com/office/drawing/2014/main" id="{DBD8AB69-C838-4D22-9015-66F9783B41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17934" y="2347547"/>
            <a:ext cx="7416824" cy="423541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27C30D-D454-44A1-B9C8-4399E4F070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2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F32D89-1C68-4EE1-AC3A-45CBF1829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Nekropole </a:t>
            </a:r>
            <a:r>
              <a:rPr lang="cs-CZ" dirty="0" err="1"/>
              <a:t>Borizhary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D61FE4-2177-4EC6-91AD-BD404A3224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je největší nekropolí jižního Kazachstánu</a:t>
            </a:r>
          </a:p>
          <a:p>
            <a:r>
              <a:rPr lang="pl-PL" dirty="0"/>
              <a:t>Břeh řeky je pokryt stovkami Kurganů</a:t>
            </a:r>
          </a:p>
          <a:p>
            <a:r>
              <a:rPr lang="cs-CZ" dirty="0"/>
              <a:t>Geofyzikální výzkumy ukázaly, že celkem se na území nekropole má nacházet až 2 386 </a:t>
            </a:r>
            <a:r>
              <a:rPr lang="cs-CZ" dirty="0" err="1"/>
              <a:t>kurgan</a:t>
            </a:r>
            <a:endParaRPr lang="cs-CZ" dirty="0"/>
          </a:p>
        </p:txBody>
      </p:sp>
      <p:pic>
        <p:nvPicPr>
          <p:cNvPr id="6" name="Zástupný obsah 5" descr="Obsah obrázku zelená&#10;&#10;Popis byl vytvořen automaticky">
            <a:extLst>
              <a:ext uri="{FF2B5EF4-FFF2-40B4-BE49-F238E27FC236}">
                <a16:creationId xmlns:a16="http://schemas.microsoft.com/office/drawing/2014/main" id="{E7798934-8D63-4230-836A-4539573030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688" y="2197380"/>
            <a:ext cx="4708525" cy="3606240"/>
          </a:xfrm>
        </p:spPr>
      </p:pic>
    </p:spTree>
    <p:extLst>
      <p:ext uri="{BB962C8B-B14F-4D97-AF65-F5344CB8AC3E}">
        <p14:creationId xmlns:p14="http://schemas.microsoft.com/office/powerpoint/2010/main" val="18034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FCB072-B0EF-4304-A79F-A7BF5FBD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F2D22626-0F60-4E38-AA62-A669C73F84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5860" y="1210249"/>
            <a:ext cx="10117508" cy="443750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E78FB45-39D2-42D0-8C0D-9A6A1F19AA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60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7F838-2E09-400D-90AA-C064A3F86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rom, exteriér, les, obklopený&#10;&#10;Popis byl vytvořen automaticky">
            <a:extLst>
              <a:ext uri="{FF2B5EF4-FFF2-40B4-BE49-F238E27FC236}">
                <a16:creationId xmlns:a16="http://schemas.microsoft.com/office/drawing/2014/main" id="{83188D38-6906-4200-89E5-1B4881B890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7726" y="468778"/>
            <a:ext cx="8893372" cy="592044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D50A3B7-4FD2-41DF-93C7-124AFBDF18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84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E39775-A2F1-4292-93FB-158340C16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rom, exteriér, země, veranda&#10;&#10;Popis byl vytvořen automaticky">
            <a:extLst>
              <a:ext uri="{FF2B5EF4-FFF2-40B4-BE49-F238E27FC236}">
                <a16:creationId xmlns:a16="http://schemas.microsoft.com/office/drawing/2014/main" id="{3ADD52BD-A2C6-4E10-81CA-CC17179808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67692" y="116632"/>
            <a:ext cx="8317308" cy="683207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8E204C0-B455-4C8D-A815-43484B66EA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48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DABE08-8902-4BB5-BCAC-96C44D16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exteriér, svatyně, budova&#10;&#10;Popis byl vytvořen automaticky">
            <a:extLst>
              <a:ext uri="{FF2B5EF4-FFF2-40B4-BE49-F238E27FC236}">
                <a16:creationId xmlns:a16="http://schemas.microsoft.com/office/drawing/2014/main" id="{D6E0BF06-94F2-4265-ABE9-727AC2F40F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7343" y="274638"/>
            <a:ext cx="10470271" cy="698017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99B708F-C128-49A0-9BFF-3016E08F08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31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3ECB3A-FBE2-40EE-BD97-DE7F8007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E1B3BC-6A3D-40C5-BB62-BED1D0C7CA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C5046360-EB9C-4FA1-8BCB-19F86A8962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4578" y="90270"/>
            <a:ext cx="8983535" cy="6729630"/>
          </a:xfrm>
        </p:spPr>
      </p:pic>
    </p:spTree>
    <p:extLst>
      <p:ext uri="{BB962C8B-B14F-4D97-AF65-F5344CB8AC3E}">
        <p14:creationId xmlns:p14="http://schemas.microsoft.com/office/powerpoint/2010/main" val="65693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6DBF0A-967D-41E8-AB16-47F882F5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&#10;&#10;Popis byl vytvořen automaticky">
            <a:extLst>
              <a:ext uri="{FF2B5EF4-FFF2-40B4-BE49-F238E27FC236}">
                <a16:creationId xmlns:a16="http://schemas.microsoft.com/office/drawing/2014/main" id="{B1E5F7D4-B752-4A91-8A42-D9DEA011AD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5220" y="188640"/>
            <a:ext cx="11478383" cy="685293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66EF9F-C9B6-45CB-8BE3-D72724BF13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44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E3F133-D991-4E05-AEF3-48019A3BF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dav&#10;&#10;Popis byl vytvořen automaticky">
            <a:extLst>
              <a:ext uri="{FF2B5EF4-FFF2-40B4-BE49-F238E27FC236}">
                <a16:creationId xmlns:a16="http://schemas.microsoft.com/office/drawing/2014/main" id="{12B62CDF-D0CD-47AD-9D31-D3A8AA72A7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3812" y="476672"/>
            <a:ext cx="10955337" cy="615950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7EB427-0590-4347-80DA-21D424978B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4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-CZ" dirty="0"/>
              <a:t>Sarmaté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927541" y="2060848"/>
            <a:ext cx="10333741" cy="4343400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První období historického vývoje Sarmatů zahrnuje 6.-4. století před naším letopočtem</a:t>
            </a:r>
          </a:p>
          <a:p>
            <a:pPr rtl="0"/>
            <a:r>
              <a:rPr lang="cs-CZ" dirty="0"/>
              <a:t>Z legendy o původu Sarmaté vyprávěné </a:t>
            </a:r>
            <a:r>
              <a:rPr lang="cs-CZ" dirty="0" err="1"/>
              <a:t>Herodotus</a:t>
            </a:r>
            <a:r>
              <a:rPr lang="cs-CZ" dirty="0"/>
              <a:t> můžeme dojít k závěru, že Sarmaté a Skythové byli spřízněné kmeny</a:t>
            </a:r>
          </a:p>
          <a:p>
            <a:pPr rtl="0"/>
            <a:r>
              <a:rPr lang="cs-CZ" dirty="0"/>
              <a:t>Specifické postavení žen</a:t>
            </a:r>
          </a:p>
          <a:p>
            <a:pPr rtl="0"/>
            <a:r>
              <a:rPr lang="cs-CZ" dirty="0"/>
              <a:t>hrozivé a vojensky silné svazky kmenů, které od 3. století před Kristem zahájily svůj velký postup na západ, přes Don a do stepí na severu.</a:t>
            </a:r>
          </a:p>
        </p:txBody>
      </p:sp>
    </p:spTree>
    <p:extLst>
      <p:ext uri="{BB962C8B-B14F-4D97-AF65-F5344CB8AC3E}">
        <p14:creationId xmlns:p14="http://schemas.microsoft.com/office/powerpoint/2010/main" val="4897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zemí svě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2_TF03460629" id="{E089E589-B6FB-474D-AA94-23D16E20C958}" vid="{200CD025-1375-44C8-A476-DFC294ECDA1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zemí světa</Template>
  <TotalTime>1999</TotalTime>
  <Words>1558</Words>
  <Application>Microsoft Office PowerPoint</Application>
  <PresentationFormat>Vlastní</PresentationFormat>
  <Paragraphs>133</Paragraphs>
  <Slides>82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82</vt:i4>
      </vt:variant>
    </vt:vector>
  </HeadingPairs>
  <TitlesOfParts>
    <vt:vector size="86" baseType="lpstr">
      <vt:lpstr>Arial</vt:lpstr>
      <vt:lpstr>Century Gothic</vt:lpstr>
      <vt:lpstr>Wingdings</vt:lpstr>
      <vt:lpstr>Prezentace zemí světa</vt:lpstr>
      <vt:lpstr>6. Severní trasa Hedvábné stezky</vt:lpstr>
      <vt:lpstr>Severní trasa Hedvábné stezky</vt:lpstr>
      <vt:lpstr>Severní trasa Hedvábné stezky</vt:lpstr>
      <vt:lpstr>Prezentace aplikace PowerPoint</vt:lpstr>
      <vt:lpstr>Prezentace aplikace PowerPoint</vt:lpstr>
      <vt:lpstr>KAlmykia</vt:lpstr>
      <vt:lpstr>Prezentace aplikace PowerPoint</vt:lpstr>
      <vt:lpstr>Prezentace aplikace PowerPoint</vt:lpstr>
      <vt:lpstr>Sarmaté</vt:lpstr>
      <vt:lpstr>Prezentace aplikace PowerPoint</vt:lpstr>
      <vt:lpstr>Sarmaté</vt:lpstr>
      <vt:lpstr>Prezentace aplikace PowerPoint</vt:lpstr>
      <vt:lpstr>Prezentace aplikace PowerPoint</vt:lpstr>
      <vt:lpstr>Prezentace aplikace PowerPoint</vt:lpstr>
      <vt:lpstr>Sarmaté</vt:lpstr>
      <vt:lpstr>Prezentace aplikace PowerPoint</vt:lpstr>
      <vt:lpstr>Prezentace aplikace PowerPoint</vt:lpstr>
      <vt:lpstr>Prezentace aplikace PowerPoint</vt:lpstr>
      <vt:lpstr>Sabirové</vt:lpstr>
      <vt:lpstr>Sabirové</vt:lpstr>
      <vt:lpstr>Prezentace aplikace PowerPoint</vt:lpstr>
      <vt:lpstr>Ogurské kmeny</vt:lpstr>
      <vt:lpstr>Prezentace aplikace PowerPoint</vt:lpstr>
      <vt:lpstr>derbent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Taman</vt:lpstr>
      <vt:lpstr>Prezentace aplikace PowerPoint</vt:lpstr>
      <vt:lpstr>Ukek</vt:lpstr>
      <vt:lpstr>Bilär</vt:lpstr>
      <vt:lpstr>Magas</vt:lpstr>
      <vt:lpstr>Prezentace aplikace PowerPoint</vt:lpstr>
      <vt:lpstr>Ingušové</vt:lpstr>
      <vt:lpstr>Prezentace aplikace PowerPoint</vt:lpstr>
      <vt:lpstr>Prezentace aplikace PowerPoint</vt:lpstr>
      <vt:lpstr>daGestán</vt:lpstr>
      <vt:lpstr>Prezentace aplikace PowerPoint</vt:lpstr>
      <vt:lpstr>Machačkala: velká mešita</vt:lpstr>
      <vt:lpstr>Prezentace aplikace PowerPoint</vt:lpstr>
      <vt:lpstr>Prezentace aplikace PowerPoint</vt:lpstr>
      <vt:lpstr>Prezentace aplikace PowerPoint</vt:lpstr>
      <vt:lpstr>Prezentace aplikace PowerPoint</vt:lpstr>
      <vt:lpstr>Chazarská říše</vt:lpstr>
      <vt:lpstr>Chazarská říše</vt:lpstr>
      <vt:lpstr>Prezentace aplikace PowerPoint</vt:lpstr>
      <vt:lpstr>Sarkel</vt:lpstr>
      <vt:lpstr>Prezentace aplikace PowerPoint</vt:lpstr>
      <vt:lpstr>Prezentace aplikace PowerPoint</vt:lpstr>
      <vt:lpstr>Prezentace aplikace PowerPoint</vt:lpstr>
      <vt:lpstr>Oblast jižní sibiře</vt:lpstr>
      <vt:lpstr>Ruská akademie věd</vt:lpstr>
      <vt:lpstr>Kunstkamera</vt:lpstr>
      <vt:lpstr>Státní muzeum umění národů východu v Moskvě</vt:lpstr>
      <vt:lpstr>Oloncho</vt:lpstr>
      <vt:lpstr>jakuti</vt:lpstr>
      <vt:lpstr>Prezentace aplikace PowerPoint</vt:lpstr>
      <vt:lpstr>Kazachstán a hedvábná stezka</vt:lpstr>
      <vt:lpstr>Hedvábná stezka: síť cest v koridoru   Čchang-an – Ťan-šan</vt:lpstr>
      <vt:lpstr>Kazachstán: Významné osady: Aktobe</vt:lpstr>
      <vt:lpstr>Aktobe</vt:lpstr>
      <vt:lpstr>Prezentace aplikace PowerPoint</vt:lpstr>
      <vt:lpstr>Akyrtas</vt:lpstr>
      <vt:lpstr>Akyrtas</vt:lpstr>
      <vt:lpstr>Karamergen </vt:lpstr>
      <vt:lpstr>Karamergen</vt:lpstr>
      <vt:lpstr>KAjalyk</vt:lpstr>
      <vt:lpstr>KAlajak</vt:lpstr>
      <vt:lpstr>ornek</vt:lpstr>
      <vt:lpstr>talgar</vt:lpstr>
      <vt:lpstr>Nekropole Borizhary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vaší země</dc:title>
  <dc:creator>Aleš Gottvald</dc:creator>
  <cp:lastModifiedBy>Natálie Gottvaldová</cp:lastModifiedBy>
  <cp:revision>98</cp:revision>
  <dcterms:created xsi:type="dcterms:W3CDTF">2021-04-03T17:18:42Z</dcterms:created>
  <dcterms:modified xsi:type="dcterms:W3CDTF">2022-03-23T09:31:27Z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