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7"/>
  </p:notesMasterIdLst>
  <p:handoutMasterIdLst>
    <p:handoutMasterId r:id="rId88"/>
  </p:handoutMasterIdLst>
  <p:sldIdLst>
    <p:sldId id="269" r:id="rId2"/>
    <p:sldId id="296" r:id="rId3"/>
    <p:sldId id="278" r:id="rId4"/>
    <p:sldId id="279" r:id="rId5"/>
    <p:sldId id="280" r:id="rId6"/>
    <p:sldId id="281" r:id="rId7"/>
    <p:sldId id="282" r:id="rId8"/>
    <p:sldId id="283" r:id="rId9"/>
    <p:sldId id="285" r:id="rId10"/>
    <p:sldId id="287" r:id="rId11"/>
    <p:sldId id="288" r:id="rId12"/>
    <p:sldId id="289" r:id="rId13"/>
    <p:sldId id="290" r:id="rId14"/>
    <p:sldId id="291" r:id="rId15"/>
    <p:sldId id="293" r:id="rId16"/>
    <p:sldId id="292" r:id="rId17"/>
    <p:sldId id="364" r:id="rId18"/>
    <p:sldId id="358" r:id="rId19"/>
    <p:sldId id="359" r:id="rId20"/>
    <p:sldId id="360" r:id="rId21"/>
    <p:sldId id="297" r:id="rId22"/>
    <p:sldId id="294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21" r:id="rId44"/>
    <p:sldId id="318" r:id="rId45"/>
    <p:sldId id="363" r:id="rId46"/>
    <p:sldId id="361" r:id="rId47"/>
    <p:sldId id="319" r:id="rId48"/>
    <p:sldId id="320" r:id="rId49"/>
    <p:sldId id="362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330" r:id="rId58"/>
    <p:sldId id="331" r:id="rId59"/>
    <p:sldId id="332" r:id="rId60"/>
    <p:sldId id="333" r:id="rId61"/>
    <p:sldId id="334" r:id="rId62"/>
    <p:sldId id="329" r:id="rId63"/>
    <p:sldId id="335" r:id="rId64"/>
    <p:sldId id="336" r:id="rId65"/>
    <p:sldId id="337" r:id="rId66"/>
    <p:sldId id="339" r:id="rId67"/>
    <p:sldId id="340" r:id="rId68"/>
    <p:sldId id="338" r:id="rId69"/>
    <p:sldId id="341" r:id="rId70"/>
    <p:sldId id="344" r:id="rId71"/>
    <p:sldId id="342" r:id="rId72"/>
    <p:sldId id="343" r:id="rId73"/>
    <p:sldId id="345" r:id="rId74"/>
    <p:sldId id="346" r:id="rId75"/>
    <p:sldId id="347" r:id="rId76"/>
    <p:sldId id="348" r:id="rId77"/>
    <p:sldId id="349" r:id="rId78"/>
    <p:sldId id="350" r:id="rId79"/>
    <p:sldId id="351" r:id="rId80"/>
    <p:sldId id="352" r:id="rId81"/>
    <p:sldId id="353" r:id="rId82"/>
    <p:sldId id="354" r:id="rId83"/>
    <p:sldId id="355" r:id="rId84"/>
    <p:sldId id="356" r:id="rId85"/>
    <p:sldId id="357" r:id="rId86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>
      <p:cViewPr varScale="1">
        <p:scale>
          <a:sx n="63" d="100"/>
          <a:sy n="63" d="100"/>
        </p:scale>
        <p:origin x="676" y="56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9E3038-506C-4D05-8917-71F9AA20C79A}" type="datetime1">
              <a:rPr lang="cs-CZ" smtClean="0"/>
              <a:t>30.03.2022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23DBCD-054D-4376-B3B4-A26D8D616196}" type="datetime1">
              <a:rPr lang="cs-CZ" noProof="0" smtClean="0"/>
              <a:t>30.03.2022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09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noProof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EB23DE-8DF0-4814-A8E4-50FD429BBF2B}" type="datetime1">
              <a:rPr lang="cs-CZ" noProof="0" smtClean="0"/>
              <a:t>30.03.2022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AE82A7-692D-4C88-A26F-5BB402E4ADAC}" type="datetime1">
              <a:rPr lang="cs-CZ" noProof="0" smtClean="0"/>
              <a:t>30.03.2022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542EDA-C07F-400F-963E-5F2FE29B7145}" type="datetime1">
              <a:rPr lang="cs-CZ" noProof="0" smtClean="0"/>
              <a:t>30.03.2022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FD0298-7729-417A-B2FF-B1FE2390CDBE}" type="datetime1">
              <a:rPr lang="cs-CZ" noProof="0" smtClean="0"/>
              <a:t>30.03.2022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 rtl="0">
              <a:defRPr sz="4400" b="0" cap="all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6C4DF4-6E7E-464E-86D1-0C5C915214F5}" type="datetime1">
              <a:rPr lang="cs-CZ" noProof="0" smtClean="0"/>
              <a:t>30.03.2022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A09EA2-64C7-4B1F-879D-B6383802D431}" type="datetime1">
              <a:rPr lang="cs-CZ" noProof="0" smtClean="0"/>
              <a:t>30.03.2022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4FE8CE-7ED2-4E9C-9F56-43C3EBE47983}" type="datetime1">
              <a:rPr lang="cs-CZ" noProof="0" smtClean="0"/>
              <a:t>30.03.2022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E12F40-D2DB-499A-9933-CEEA7FF98688}" type="datetime1">
              <a:rPr lang="cs-CZ" noProof="0" smtClean="0"/>
              <a:t>30.03.2022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05615B-C49C-42DF-98DC-85109FA4F076}" type="datetime1">
              <a:rPr lang="cs-CZ" noProof="0" smtClean="0"/>
              <a:t>30.03.2022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224A16-3793-4422-BDE1-E5A76BD3B0C7}" type="datetime1">
              <a:rPr lang="cs-CZ" noProof="0" smtClean="0"/>
              <a:t>30.03.2022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218023-C27E-4D91-BAB7-C5139ADAD042}" type="datetime1">
              <a:rPr lang="cs-CZ" noProof="0" smtClean="0"/>
              <a:t>30.03.2022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cs-CZ" sz="2400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C215803-5C68-4C16-9001-11BE2EF7FE3B}" type="datetime1">
              <a:rPr lang="cs-CZ" noProof="0" smtClean="0"/>
              <a:t>30.03.2022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/>
              <a:t>7. </a:t>
            </a:r>
            <a:r>
              <a:rPr lang="cs-CZ" dirty="0" err="1"/>
              <a:t>Baktrijské</a:t>
            </a:r>
            <a:r>
              <a:rPr lang="cs-CZ" dirty="0"/>
              <a:t> mocnosti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 dirty="0"/>
              <a:t>Říše podél Hedvábné stezky| Dějiny starověku </a:t>
            </a:r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C124FB-C41D-44D3-992B-B0EE3D657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206" y="188640"/>
            <a:ext cx="9753600" cy="770136"/>
          </a:xfrm>
        </p:spPr>
        <p:txBody>
          <a:bodyPr/>
          <a:lstStyle/>
          <a:p>
            <a:pPr algn="ctr"/>
            <a:r>
              <a:rPr lang="cs-CZ" dirty="0" err="1"/>
              <a:t>Balkh</a:t>
            </a:r>
            <a:endParaRPr lang="cs-CZ" dirty="0"/>
          </a:p>
        </p:txBody>
      </p:sp>
      <p:pic>
        <p:nvPicPr>
          <p:cNvPr id="5" name="Zástupný obsah 4" descr="Obsah obrázku země, příroda, útes&#10;&#10;Popis byl vytvořen automaticky">
            <a:extLst>
              <a:ext uri="{FF2B5EF4-FFF2-40B4-BE49-F238E27FC236}">
                <a16:creationId xmlns:a16="http://schemas.microsoft.com/office/drawing/2014/main" id="{D8869C5A-35F1-4295-AB34-0AF5E4C99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909" y="2852936"/>
            <a:ext cx="6070600" cy="3175000"/>
          </a:xfrm>
        </p:spPr>
      </p:pic>
      <p:pic>
        <p:nvPicPr>
          <p:cNvPr id="7" name="Obrázek 6" descr="Obsah obrázku exteriér, hora, skála, pole&#10;&#10;Popis byl vytvořen automaticky">
            <a:extLst>
              <a:ext uri="{FF2B5EF4-FFF2-40B4-BE49-F238E27FC236}">
                <a16:creationId xmlns:a16="http://schemas.microsoft.com/office/drawing/2014/main" id="{1123FE22-FAC1-4F46-B109-C37B16A41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524" y="1940468"/>
            <a:ext cx="4671392" cy="408746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799C95E-048C-4B52-8889-6DD7C92E3916}"/>
              </a:ext>
            </a:extLst>
          </p:cNvPr>
          <p:cNvSpPr txBox="1"/>
          <p:nvPr/>
        </p:nvSpPr>
        <p:spPr>
          <a:xfrm>
            <a:off x="163141" y="1736079"/>
            <a:ext cx="6939383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cs-CZ" sz="2400" dirty="0"/>
              <a:t>Hlavním městem </a:t>
            </a:r>
            <a:r>
              <a:rPr lang="cs-CZ" sz="2400" dirty="0" err="1"/>
              <a:t>Baktrie</a:t>
            </a:r>
            <a:r>
              <a:rPr lang="cs-CZ" sz="2400" dirty="0"/>
              <a:t> byla </a:t>
            </a:r>
            <a:r>
              <a:rPr lang="cs-CZ" sz="2400" dirty="0" err="1"/>
              <a:t>Bactra</a:t>
            </a:r>
            <a:r>
              <a:rPr lang="cs-CZ" sz="2400" dirty="0"/>
              <a:t> (</a:t>
            </a:r>
            <a:r>
              <a:rPr lang="cs-CZ" sz="2400" dirty="0" err="1"/>
              <a:t>Balkh</a:t>
            </a:r>
            <a:r>
              <a:rPr lang="cs-CZ" sz="2400" dirty="0"/>
              <a:t>) významné město v dějinách </a:t>
            </a:r>
            <a:r>
              <a:rPr lang="cs-CZ" sz="2400" dirty="0" err="1"/>
              <a:t>zoroastrianismu</a:t>
            </a:r>
            <a:r>
              <a:rPr lang="cs-CZ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7077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ED486-91D7-42D0-B7C2-166A3E92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Bohyně </a:t>
            </a:r>
            <a:r>
              <a:rPr lang="cs-CZ" dirty="0" err="1"/>
              <a:t>anahita</a:t>
            </a:r>
            <a:endParaRPr lang="cs-CZ" dirty="0"/>
          </a:p>
        </p:txBody>
      </p:sp>
      <p:pic>
        <p:nvPicPr>
          <p:cNvPr id="5" name="Zástupný obsah 4" descr="Obsah obrázku socha&#10;&#10;Popis byl vytvořen automaticky">
            <a:extLst>
              <a:ext uri="{FF2B5EF4-FFF2-40B4-BE49-F238E27FC236}">
                <a16:creationId xmlns:a16="http://schemas.microsoft.com/office/drawing/2014/main" id="{AEA85BD7-8DA1-4816-934E-4C5665B4B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804" y="1600200"/>
            <a:ext cx="2992986" cy="5115917"/>
          </a:xfrm>
        </p:spPr>
      </p:pic>
      <p:pic>
        <p:nvPicPr>
          <p:cNvPr id="7" name="Obrázek 6" descr="Obsah obrázku text, keramické nádobí, porcelán&#10;&#10;Popis byl vytvořen automaticky">
            <a:extLst>
              <a:ext uri="{FF2B5EF4-FFF2-40B4-BE49-F238E27FC236}">
                <a16:creationId xmlns:a16="http://schemas.microsoft.com/office/drawing/2014/main" id="{48977AA6-3CC9-4B01-8273-F41090B67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228" y="2398589"/>
            <a:ext cx="5761062" cy="302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2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59059-EC5E-4801-A4E8-48D433A50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Alexandr veliký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26F2EB-F551-4C6A-92A7-73D240CA7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772" y="2924944"/>
            <a:ext cx="6840760" cy="4343400"/>
          </a:xfrm>
        </p:spPr>
        <p:txBody>
          <a:bodyPr/>
          <a:lstStyle/>
          <a:p>
            <a:r>
              <a:rPr lang="cs-CZ" dirty="0"/>
              <a:t>V roce 329 dorazil do </a:t>
            </a:r>
            <a:r>
              <a:rPr lang="cs-CZ" dirty="0" err="1"/>
              <a:t>Baktrie</a:t>
            </a:r>
            <a:r>
              <a:rPr lang="cs-CZ" dirty="0"/>
              <a:t> makedonský dobyvatel Alexandr Veliký po hrdinském přechodu Hindúkuše.</a:t>
            </a:r>
          </a:p>
          <a:p>
            <a:r>
              <a:rPr lang="cs-CZ" dirty="0"/>
              <a:t>Alexander se tady rozhodl vybudovat nové město, nazvané Alexandria </a:t>
            </a:r>
            <a:r>
              <a:rPr lang="cs-CZ" dirty="0" err="1"/>
              <a:t>Eschatê</a:t>
            </a:r>
            <a:r>
              <a:rPr lang="cs-CZ" dirty="0"/>
              <a:t>, „nejvzdálenější Alexandrie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3D3C5DCD-1158-4D00-95C5-C8DFB8178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628" y="2492896"/>
            <a:ext cx="2736304" cy="343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B6C671-73D2-49DD-BDDE-BAD9DEECD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Chudžand</a:t>
            </a:r>
            <a:endParaRPr lang="cs-CZ" dirty="0"/>
          </a:p>
        </p:txBody>
      </p:sp>
      <p:pic>
        <p:nvPicPr>
          <p:cNvPr id="5" name="Zástupný obsah 4" descr="Obsah obrázku budova, exteriér, obloha, silnice&#10;&#10;Popis byl vytvořen automaticky">
            <a:extLst>
              <a:ext uri="{FF2B5EF4-FFF2-40B4-BE49-F238E27FC236}">
                <a16:creationId xmlns:a16="http://schemas.microsoft.com/office/drawing/2014/main" id="{AE7980FE-0E5C-4058-A9C5-1AAF77251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8418" y="1828800"/>
            <a:ext cx="6011989" cy="4343400"/>
          </a:xfrm>
        </p:spPr>
      </p:pic>
    </p:spTree>
    <p:extLst>
      <p:ext uri="{BB962C8B-B14F-4D97-AF65-F5344CB8AC3E}">
        <p14:creationId xmlns:p14="http://schemas.microsoft.com/office/powerpoint/2010/main" val="396611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11DC73-D41D-4F78-9485-7F471951E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</a:t>
            </a:r>
            <a:r>
              <a:rPr lang="cs-CZ" dirty="0" err="1"/>
              <a:t>alexandra</a:t>
            </a:r>
            <a:r>
              <a:rPr lang="cs-CZ" dirty="0"/>
              <a:t> nástup </a:t>
            </a:r>
            <a:r>
              <a:rPr lang="cs-CZ" dirty="0" err="1"/>
              <a:t>seleuka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640399-611D-45E3-AD33-CA3E8584C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1844824"/>
            <a:ext cx="11069490" cy="4343400"/>
          </a:xfrm>
        </p:spPr>
        <p:txBody>
          <a:bodyPr>
            <a:normAutofit/>
          </a:bodyPr>
          <a:lstStyle/>
          <a:p>
            <a:r>
              <a:rPr lang="cs-CZ" dirty="0"/>
              <a:t>Když byl Alexandr téměř smrtelně raněn během obléhání města indických </a:t>
            </a:r>
            <a:r>
              <a:rPr lang="cs-CZ" dirty="0" err="1"/>
              <a:t>Mallianů</a:t>
            </a:r>
            <a:r>
              <a:rPr lang="cs-CZ" dirty="0"/>
              <a:t> (začátkem roku 325), řečtí osadníci v </a:t>
            </a:r>
            <a:r>
              <a:rPr lang="cs-CZ" dirty="0" err="1"/>
              <a:t>Sogdii</a:t>
            </a:r>
            <a:r>
              <a:rPr lang="cs-CZ" dirty="0"/>
              <a:t> a </a:t>
            </a:r>
            <a:r>
              <a:rPr lang="cs-CZ" dirty="0" err="1"/>
              <a:t>Baktrii</a:t>
            </a:r>
            <a:r>
              <a:rPr lang="cs-CZ" dirty="0"/>
              <a:t> se vzbouřili a rozhodli se vyrazit domů. Podporovalo je domorodé obyvatelstvo, které se chtělo zbavit </a:t>
            </a:r>
          </a:p>
          <a:p>
            <a:r>
              <a:rPr lang="cs-CZ" dirty="0"/>
              <a:t>Nastoupil </a:t>
            </a:r>
            <a:r>
              <a:rPr lang="cs-CZ" dirty="0" err="1"/>
              <a:t>Seleukos</a:t>
            </a:r>
            <a:r>
              <a:rPr lang="cs-CZ" dirty="0"/>
              <a:t> </a:t>
            </a:r>
            <a:r>
              <a:rPr lang="cs-CZ" dirty="0" err="1"/>
              <a:t>Nikátor</a:t>
            </a:r>
            <a:endParaRPr lang="cs-CZ" dirty="0"/>
          </a:p>
          <a:p>
            <a:r>
              <a:rPr lang="cs-CZ" dirty="0"/>
              <a:t>Velká část Afghánistánu se stala součástí </a:t>
            </a:r>
            <a:r>
              <a:rPr lang="cs-CZ" dirty="0" err="1"/>
              <a:t>Seleukovské</a:t>
            </a:r>
            <a:r>
              <a:rPr lang="cs-CZ" dirty="0"/>
              <a:t> říše následované řecko-</a:t>
            </a:r>
            <a:r>
              <a:rPr lang="cs-CZ" dirty="0" err="1"/>
              <a:t>baktrijské</a:t>
            </a:r>
            <a:r>
              <a:rPr lang="cs-CZ" dirty="0"/>
              <a:t> království protože Řekové a Makedonci žijící v </a:t>
            </a:r>
            <a:r>
              <a:rPr lang="cs-CZ" dirty="0" err="1"/>
              <a:t>Baktrii</a:t>
            </a:r>
            <a:r>
              <a:rPr lang="cs-CZ" dirty="0"/>
              <a:t> byli odříznuti od západu. </a:t>
            </a:r>
          </a:p>
          <a:p>
            <a:r>
              <a:rPr lang="cs-CZ" dirty="0"/>
              <a:t>Stali se nezávislým královstvím, vedeným </a:t>
            </a:r>
            <a:r>
              <a:rPr lang="cs-CZ" dirty="0" err="1"/>
              <a:t>Diodotem</a:t>
            </a:r>
            <a:r>
              <a:rPr lang="cs-CZ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73569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A89678-45DF-4A35-8148-3B0ACE80D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obsah 12" descr="Obsah obrázku text, mince, kámen&#10;&#10;Popis byl vytvořen automaticky">
            <a:extLst>
              <a:ext uri="{FF2B5EF4-FFF2-40B4-BE49-F238E27FC236}">
                <a16:creationId xmlns:a16="http://schemas.microsoft.com/office/drawing/2014/main" id="{3B350E51-2AFD-486F-A951-B44E13C0B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8068" y="3573016"/>
            <a:ext cx="6000368" cy="3096344"/>
          </a:xfrm>
        </p:spPr>
      </p:pic>
      <p:pic>
        <p:nvPicPr>
          <p:cNvPr id="15" name="Obrázek 14" descr="Obsah obrázku mince, kámen&#10;&#10;Popis byl vytvořen automaticky">
            <a:extLst>
              <a:ext uri="{FF2B5EF4-FFF2-40B4-BE49-F238E27FC236}">
                <a16:creationId xmlns:a16="http://schemas.microsoft.com/office/drawing/2014/main" id="{C3303DA0-FFBE-4B37-B27A-6C81462B0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68" y="364090"/>
            <a:ext cx="6000368" cy="293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9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829915-23A4-45F5-B356-C928A72D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Řecko-</a:t>
            </a:r>
            <a:r>
              <a:rPr lang="cs-CZ" dirty="0" err="1"/>
              <a:t>baktrijské</a:t>
            </a:r>
            <a:r>
              <a:rPr lang="cs-CZ" dirty="0"/>
              <a:t> království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1C71B607-FCC0-4D84-9694-09C3AE07B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3891" y="1828800"/>
            <a:ext cx="6361043" cy="4343400"/>
          </a:xfrm>
        </p:spPr>
      </p:pic>
    </p:spTree>
    <p:extLst>
      <p:ext uri="{BB962C8B-B14F-4D97-AF65-F5344CB8AC3E}">
        <p14:creationId xmlns:p14="http://schemas.microsoft.com/office/powerpoint/2010/main" val="303680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77C904-91D9-44CA-BDEA-BCE649CD1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BC197DF-E55A-4599-8DA4-45E1028B1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3932" y="1340768"/>
            <a:ext cx="8453925" cy="3969221"/>
          </a:xfrm>
        </p:spPr>
      </p:pic>
    </p:spTree>
    <p:extLst>
      <p:ext uri="{BB962C8B-B14F-4D97-AF65-F5344CB8AC3E}">
        <p14:creationId xmlns:p14="http://schemas.microsoft.com/office/powerpoint/2010/main" val="31579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F51CBB-5E43-478C-B89F-97DDDDE59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Péšávar</a:t>
            </a:r>
            <a:endParaRPr lang="cs-CZ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3CE0C038-F809-4355-9D1D-DD59FEB5E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4042" y="2276872"/>
            <a:ext cx="4820740" cy="3626220"/>
          </a:xfrm>
        </p:spPr>
      </p:pic>
    </p:spTree>
    <p:extLst>
      <p:ext uri="{BB962C8B-B14F-4D97-AF65-F5344CB8AC3E}">
        <p14:creationId xmlns:p14="http://schemas.microsoft.com/office/powerpoint/2010/main" val="170454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47B521-F7E7-46C7-B6DD-764801DBC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Kušánská</a:t>
            </a:r>
            <a:r>
              <a:rPr lang="cs-CZ" dirty="0"/>
              <a:t> říše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A304C5-3177-4545-8640-A1AD7779F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30–375</a:t>
            </a:r>
          </a:p>
          <a:p>
            <a:r>
              <a:rPr lang="cs-CZ" dirty="0" err="1"/>
              <a:t>Kušánská</a:t>
            </a:r>
            <a:r>
              <a:rPr lang="cs-CZ" dirty="0"/>
              <a:t> říše se rozšířila z údolí řeky Kábul, porazili další středoasijské kmeny</a:t>
            </a:r>
          </a:p>
          <a:p>
            <a:r>
              <a:rPr lang="cs-CZ" dirty="0"/>
              <a:t>jejich říše se rozkládala od severu pohoří Pamír až k údolí řeky Gangy v Indii</a:t>
            </a:r>
          </a:p>
          <a:p>
            <a:r>
              <a:rPr lang="cs-CZ" dirty="0"/>
              <a:t>Začátkem 2. století za vlády </a:t>
            </a:r>
            <a:r>
              <a:rPr lang="cs-CZ" dirty="0" err="1"/>
              <a:t>Kanišky</a:t>
            </a:r>
            <a:r>
              <a:rPr lang="cs-CZ" dirty="0"/>
              <a:t> - nejmocnějšího z </a:t>
            </a:r>
            <a:r>
              <a:rPr lang="cs-CZ" dirty="0" err="1"/>
              <a:t>kušánských</a:t>
            </a:r>
            <a:r>
              <a:rPr lang="cs-CZ" dirty="0"/>
              <a:t> vládců, dosáhla říše své největší zeměpisné a kulturní šíře a stala se centrem literatury a umění. </a:t>
            </a:r>
          </a:p>
        </p:txBody>
      </p:sp>
    </p:spTree>
    <p:extLst>
      <p:ext uri="{BB962C8B-B14F-4D97-AF65-F5344CB8AC3E}">
        <p14:creationId xmlns:p14="http://schemas.microsoft.com/office/powerpoint/2010/main" val="66101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280202-AFAD-4C49-9863-04E2113DA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988" y="228601"/>
            <a:ext cx="9753600" cy="914399"/>
          </a:xfrm>
        </p:spPr>
        <p:txBody>
          <a:bodyPr/>
          <a:lstStyle/>
          <a:p>
            <a:pPr algn="ctr"/>
            <a:r>
              <a:rPr lang="cs-CZ" dirty="0"/>
              <a:t>7. </a:t>
            </a:r>
            <a:r>
              <a:rPr lang="cs-CZ" dirty="0" err="1"/>
              <a:t>Baktrijské</a:t>
            </a:r>
            <a:r>
              <a:rPr lang="cs-CZ" dirty="0"/>
              <a:t> mocnosti: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F553C17-0E2B-4BEB-AACD-1CE2DE903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Oblast:</a:t>
            </a:r>
          </a:p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9DC810-1E73-444A-9C2E-C440C58ECF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Uzbekistán</a:t>
            </a:r>
          </a:p>
          <a:p>
            <a:r>
              <a:rPr lang="cs-CZ" dirty="0"/>
              <a:t>Indie</a:t>
            </a:r>
          </a:p>
          <a:p>
            <a:r>
              <a:rPr lang="cs-CZ" dirty="0"/>
              <a:t>Afganistán</a:t>
            </a:r>
          </a:p>
          <a:p>
            <a:r>
              <a:rPr lang="cs-CZ" dirty="0"/>
              <a:t>Pákistán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655A3ED-C0C0-4010-A0A1-38D7785FAC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Města :</a:t>
            </a:r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268AF3E-8CFA-401F-B33E-3B92448281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412" y="2743200"/>
            <a:ext cx="4876802" cy="3428999"/>
          </a:xfrm>
        </p:spPr>
        <p:txBody>
          <a:bodyPr>
            <a:normAutofit/>
          </a:bodyPr>
          <a:lstStyle/>
          <a:p>
            <a:r>
              <a:rPr lang="cs-CZ" dirty="0" err="1"/>
              <a:t>Balkch</a:t>
            </a:r>
            <a:endParaRPr lang="cs-CZ" dirty="0"/>
          </a:p>
          <a:p>
            <a:r>
              <a:rPr lang="cs-CZ" dirty="0"/>
              <a:t>Samarkand</a:t>
            </a:r>
          </a:p>
          <a:p>
            <a:r>
              <a:rPr lang="cs-CZ" dirty="0"/>
              <a:t>Buchara</a:t>
            </a:r>
          </a:p>
          <a:p>
            <a:pPr marL="4572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err="1"/>
              <a:t>Kušánové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err="1"/>
              <a:t>Heftalité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err="1"/>
              <a:t>Sogdijci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862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E9FB4B-7095-4699-B73A-94DE8635D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Kušánská</a:t>
            </a:r>
            <a:r>
              <a:rPr lang="cs-CZ" dirty="0"/>
              <a:t> říše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11A9C666-D99D-4DE4-A9C2-57FF48C6C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7611" y="2020416"/>
            <a:ext cx="3600400" cy="4255567"/>
          </a:xfrm>
        </p:spPr>
      </p:pic>
      <p:pic>
        <p:nvPicPr>
          <p:cNvPr id="7" name="Obrázek 6" descr="Obsah obrázku mince&#10;&#10;Popis byl vytvořen automaticky">
            <a:extLst>
              <a:ext uri="{FF2B5EF4-FFF2-40B4-BE49-F238E27FC236}">
                <a16:creationId xmlns:a16="http://schemas.microsoft.com/office/drawing/2014/main" id="{9895479B-E897-4312-B5D0-3A4121910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701" y="1844824"/>
            <a:ext cx="4773513" cy="460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0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77245-E832-4051-AEED-5D3ECA37D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51007C-EDB2-4113-909F-E01FE1801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Oblast s významnými archeologickými nálezy prokazující obchodní zapojení Hedvábné stezky v této oblasti</a:t>
            </a:r>
          </a:p>
          <a:p>
            <a:r>
              <a:rPr lang="pl-PL" dirty="0"/>
              <a:t>obchod s kořením z Číny a Arábie </a:t>
            </a:r>
          </a:p>
          <a:p>
            <a:r>
              <a:rPr lang="pl-PL" dirty="0"/>
              <a:t>Obchodníci: Židé, Syřané – prokazatelné proudění náboženských směrů z těchto oblastí</a:t>
            </a:r>
          </a:p>
          <a:p>
            <a:r>
              <a:rPr lang="pl-PL" dirty="0"/>
              <a:t>Důležitý byl zoroastrismus: důkazy na mincích, oltáře, svatyně</a:t>
            </a:r>
          </a:p>
          <a:p>
            <a:r>
              <a:rPr lang="cs-CZ" dirty="0"/>
              <a:t>Naleziště v </a:t>
            </a:r>
            <a:r>
              <a:rPr lang="cs-CZ" dirty="0" err="1"/>
              <a:t>Surkh</a:t>
            </a:r>
            <a:r>
              <a:rPr lang="cs-CZ" dirty="0"/>
              <a:t> Kotal</a:t>
            </a:r>
          </a:p>
        </p:txBody>
      </p:sp>
    </p:spTree>
    <p:extLst>
      <p:ext uri="{BB962C8B-B14F-4D97-AF65-F5344CB8AC3E}">
        <p14:creationId xmlns:p14="http://schemas.microsoft.com/office/powerpoint/2010/main" val="68548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FE0C57-5F83-42D3-B7B6-319997466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6" y="282229"/>
            <a:ext cx="9753600" cy="1051520"/>
          </a:xfrm>
        </p:spPr>
        <p:txBody>
          <a:bodyPr/>
          <a:lstStyle/>
          <a:p>
            <a:pPr algn="ctr"/>
            <a:r>
              <a:rPr lang="cs-CZ" dirty="0" err="1"/>
              <a:t>Dalverzin</a:t>
            </a:r>
            <a:r>
              <a:rPr lang="cs-CZ" dirty="0"/>
              <a:t> Tepe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8C0243-6D12-4C15-B750-B50A899CD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836" y="1556792"/>
            <a:ext cx="9753600" cy="4343400"/>
          </a:xfrm>
        </p:spPr>
        <p:txBody>
          <a:bodyPr/>
          <a:lstStyle/>
          <a:p>
            <a:r>
              <a:rPr lang="cs-CZ" dirty="0" err="1"/>
              <a:t>Dalverzin</a:t>
            </a:r>
            <a:r>
              <a:rPr lang="cs-CZ" dirty="0"/>
              <a:t> Tepe je starověké archeologické naleziště nacházející se v severní části </a:t>
            </a:r>
            <a:r>
              <a:rPr lang="cs-CZ" dirty="0" err="1"/>
              <a:t>Bactrie</a:t>
            </a:r>
            <a:r>
              <a:rPr lang="cs-CZ" dirty="0"/>
              <a:t>, v jižním moderním Uzbekistánu</a:t>
            </a:r>
          </a:p>
        </p:txBody>
      </p:sp>
      <p:pic>
        <p:nvPicPr>
          <p:cNvPr id="5" name="Obrázek 4" descr="Obsah obrázku tráva, obloha, exteriér, příroda&#10;&#10;Popis byl vytvořen automaticky">
            <a:extLst>
              <a:ext uri="{FF2B5EF4-FFF2-40B4-BE49-F238E27FC236}">
                <a16:creationId xmlns:a16="http://schemas.microsoft.com/office/drawing/2014/main" id="{096E7185-BED7-4C91-ACA6-045AAF85D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16" y="3048728"/>
            <a:ext cx="5308849" cy="3532798"/>
          </a:xfrm>
          <a:prstGeom prst="rect">
            <a:avLst/>
          </a:prstGeom>
        </p:spPr>
      </p:pic>
      <p:pic>
        <p:nvPicPr>
          <p:cNvPr id="7" name="Obrázek 6" descr="Obsah obrázku tráva, exteriér, obloha, země&#10;&#10;Popis byl vytvořen automaticky">
            <a:extLst>
              <a:ext uri="{FF2B5EF4-FFF2-40B4-BE49-F238E27FC236}">
                <a16:creationId xmlns:a16="http://schemas.microsoft.com/office/drawing/2014/main" id="{885C39FD-5F62-4B15-99E9-C3632234D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162" y="3048728"/>
            <a:ext cx="5308849" cy="353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7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434A38-3054-4548-816A-684D62180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Ahura</a:t>
            </a:r>
            <a:r>
              <a:rPr lang="cs-CZ" dirty="0"/>
              <a:t> mazda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A8EC380-6B2C-4B6E-92C8-67B838D4B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48" y="1700808"/>
            <a:ext cx="5264587" cy="2874742"/>
          </a:xfrm>
        </p:spPr>
      </p:pic>
      <p:pic>
        <p:nvPicPr>
          <p:cNvPr id="7" name="Obrázek 6" descr="Obsah obrázku stavební materiál, kámen&#10;&#10;Popis byl vytvořen automaticky">
            <a:extLst>
              <a:ext uri="{FF2B5EF4-FFF2-40B4-BE49-F238E27FC236}">
                <a16:creationId xmlns:a16="http://schemas.microsoft.com/office/drawing/2014/main" id="{3A434052-FEF9-477D-87D7-5E5B95C74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364" y="3429000"/>
            <a:ext cx="5616624" cy="29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5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FAFF9F-8292-4AA5-89A8-DF0B391A3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bjekt, mince&#10;&#10;Popis byl vytvořen automaticky">
            <a:extLst>
              <a:ext uri="{FF2B5EF4-FFF2-40B4-BE49-F238E27FC236}">
                <a16:creationId xmlns:a16="http://schemas.microsoft.com/office/drawing/2014/main" id="{AE928044-122E-44F9-8C18-8D9670F85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135" y="692696"/>
            <a:ext cx="12097343" cy="6048672"/>
          </a:xfrm>
        </p:spPr>
      </p:pic>
    </p:spTree>
    <p:extLst>
      <p:ext uri="{BB962C8B-B14F-4D97-AF65-F5344CB8AC3E}">
        <p14:creationId xmlns:p14="http://schemas.microsoft.com/office/powerpoint/2010/main" val="37624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B0483A-D0CF-4C62-B34D-6B4AFE37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Surkh</a:t>
            </a:r>
            <a:r>
              <a:rPr lang="cs-CZ" dirty="0"/>
              <a:t> Kotal</a:t>
            </a:r>
          </a:p>
        </p:txBody>
      </p:sp>
      <p:pic>
        <p:nvPicPr>
          <p:cNvPr id="5" name="Zástupný obsah 4" descr="Obsah obrázku země, staré, kámen&#10;&#10;Popis byl vytvořen automaticky">
            <a:extLst>
              <a:ext uri="{FF2B5EF4-FFF2-40B4-BE49-F238E27FC236}">
                <a16:creationId xmlns:a16="http://schemas.microsoft.com/office/drawing/2014/main" id="{5FAEDE59-2ED5-4670-8064-C2C6FCFEC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88" y="2132856"/>
            <a:ext cx="5711875" cy="3918346"/>
          </a:xfrm>
        </p:spPr>
      </p:pic>
      <p:pic>
        <p:nvPicPr>
          <p:cNvPr id="7" name="Obrázek 6" descr="Obsah obrázku exteriér, hora, skála, pole&#10;&#10;Popis byl vytvořen automaticky">
            <a:extLst>
              <a:ext uri="{FF2B5EF4-FFF2-40B4-BE49-F238E27FC236}">
                <a16:creationId xmlns:a16="http://schemas.microsoft.com/office/drawing/2014/main" id="{C0B0E7BE-4462-4069-A029-A10758B31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00" y="2260767"/>
            <a:ext cx="4331926" cy="379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F91A64-FF46-4FF2-AF28-C533E6FA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Mithra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B8E6D27-B27F-4018-9354-9DDEB1200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4" y="1828800"/>
            <a:ext cx="4804790" cy="4343400"/>
          </a:xfrm>
        </p:spPr>
        <p:txBody>
          <a:bodyPr/>
          <a:lstStyle/>
          <a:p>
            <a:r>
              <a:rPr lang="cs-CZ" dirty="0" err="1"/>
              <a:t>Mithra</a:t>
            </a:r>
            <a:r>
              <a:rPr lang="cs-CZ" dirty="0"/>
              <a:t> byl zřejmě považován za božského ochránce </a:t>
            </a:r>
            <a:r>
              <a:rPr lang="cs-CZ" dirty="0" err="1"/>
              <a:t>kušano-sássanovských</a:t>
            </a:r>
            <a:r>
              <a:rPr lang="cs-CZ" dirty="0"/>
              <a:t> vládců </a:t>
            </a:r>
          </a:p>
          <a:p>
            <a:r>
              <a:rPr lang="cs-CZ" dirty="0"/>
              <a:t>předal jim jejich moc</a:t>
            </a:r>
          </a:p>
        </p:txBody>
      </p:sp>
      <p:pic>
        <p:nvPicPr>
          <p:cNvPr id="9" name="Obrázek 8" descr="Obsah obrázku stavební materiál, budova, kámen&#10;&#10;Popis byl vytvořen automaticky">
            <a:extLst>
              <a:ext uri="{FF2B5EF4-FFF2-40B4-BE49-F238E27FC236}">
                <a16:creationId xmlns:a16="http://schemas.microsoft.com/office/drawing/2014/main" id="{100CE047-0B03-4380-A878-1EB77C899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572" y="773955"/>
            <a:ext cx="2848773" cy="584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4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D03E74-1791-4106-8476-5438E4B62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ince, objekt, ostnokožci&#10;&#10;Popis byl vytvořen automaticky">
            <a:extLst>
              <a:ext uri="{FF2B5EF4-FFF2-40B4-BE49-F238E27FC236}">
                <a16:creationId xmlns:a16="http://schemas.microsoft.com/office/drawing/2014/main" id="{3790E896-B3A3-462A-8263-3512CC4C4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796" y="915419"/>
            <a:ext cx="10506237" cy="5667943"/>
          </a:xfrm>
        </p:spPr>
      </p:pic>
    </p:spTree>
    <p:extLst>
      <p:ext uri="{BB962C8B-B14F-4D97-AF65-F5344CB8AC3E}">
        <p14:creationId xmlns:p14="http://schemas.microsoft.com/office/powerpoint/2010/main" val="222507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D82D41-3088-4E0F-925C-DCDA2F7EE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60" y="130380"/>
            <a:ext cx="9753600" cy="835496"/>
          </a:xfrm>
        </p:spPr>
        <p:txBody>
          <a:bodyPr/>
          <a:lstStyle/>
          <a:p>
            <a:pPr algn="ctr"/>
            <a:r>
              <a:rPr lang="cs-CZ" dirty="0"/>
              <a:t>Manicheismus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41DD2C-D1A3-4817-B52A-F24B6FEEB4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1844" y="1440768"/>
            <a:ext cx="10405749" cy="3976464"/>
          </a:xfrm>
        </p:spPr>
        <p:txBody>
          <a:bodyPr/>
          <a:lstStyle/>
          <a:p>
            <a:r>
              <a:rPr lang="cs-CZ" dirty="0"/>
              <a:t>Mani byl urozeného původu a stejně jako ostatní proroci tvrdil, že byl seslán Bohem, aby splnil poslání dřívějších náboženství</a:t>
            </a:r>
          </a:p>
        </p:txBody>
      </p:sp>
      <p:pic>
        <p:nvPicPr>
          <p:cNvPr id="6" name="Zástupný obsah 5" descr="Obsah obrázku text, staré, tkanina&#10;&#10;Popis byl vytvořen automaticky">
            <a:extLst>
              <a:ext uri="{FF2B5EF4-FFF2-40B4-BE49-F238E27FC236}">
                <a16:creationId xmlns:a16="http://schemas.microsoft.com/office/drawing/2014/main" id="{E38A703E-8A2C-4AD5-AE12-242D04BB6C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14692" y="2578863"/>
            <a:ext cx="3048000" cy="3857729"/>
          </a:xfrm>
        </p:spPr>
      </p:pic>
      <p:pic>
        <p:nvPicPr>
          <p:cNvPr id="8" name="Obrázek 7" descr="Obsah obrázku mapa&#10;&#10;Popis byl vytvořen automaticky">
            <a:extLst>
              <a:ext uri="{FF2B5EF4-FFF2-40B4-BE49-F238E27FC236}">
                <a16:creationId xmlns:a16="http://schemas.microsoft.com/office/drawing/2014/main" id="{17C11D9E-2B05-4C54-A4C5-D0BEDA88A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38" y="2492896"/>
            <a:ext cx="7704856" cy="39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B92610-97C1-4DF1-8362-F0B27F24C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Bámiján</a:t>
            </a:r>
            <a:endParaRPr lang="cs-CZ" dirty="0"/>
          </a:p>
        </p:txBody>
      </p:sp>
      <p:pic>
        <p:nvPicPr>
          <p:cNvPr id="6" name="Zástupný obsah 5" descr="Obsah obrázku exteriér, staré, kámen&#10;&#10;Popis byl vytvořen automaticky">
            <a:extLst>
              <a:ext uri="{FF2B5EF4-FFF2-40B4-BE49-F238E27FC236}">
                <a16:creationId xmlns:a16="http://schemas.microsoft.com/office/drawing/2014/main" id="{6E69BC17-2E17-4F0E-80FE-79A726F394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3812" y="1154258"/>
            <a:ext cx="3549027" cy="5449295"/>
          </a:xfrm>
        </p:spPr>
      </p:pic>
      <p:pic>
        <p:nvPicPr>
          <p:cNvPr id="8" name="Zástupný obsah 7" descr="Obsah obrázku země, exteriér, hora, stádo&#10;&#10;Popis byl vytvořen automaticky">
            <a:extLst>
              <a:ext uri="{FF2B5EF4-FFF2-40B4-BE49-F238E27FC236}">
                <a16:creationId xmlns:a16="http://schemas.microsoft.com/office/drawing/2014/main" id="{2D7C20FD-3697-4AA2-A3B3-5A4280251A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82244" y="1837261"/>
            <a:ext cx="7110265" cy="4746101"/>
          </a:xfrm>
        </p:spPr>
      </p:pic>
    </p:spTree>
    <p:extLst>
      <p:ext uri="{BB962C8B-B14F-4D97-AF65-F5344CB8AC3E}">
        <p14:creationId xmlns:p14="http://schemas.microsoft.com/office/powerpoint/2010/main" val="32231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5D0D73-1C01-48CD-A2E6-2B2EC30A9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7117C87A-4BB8-42BA-9CCA-96D769443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0036" y="547800"/>
            <a:ext cx="6856065" cy="6035562"/>
          </a:xfrm>
        </p:spPr>
      </p:pic>
    </p:spTree>
    <p:extLst>
      <p:ext uri="{BB962C8B-B14F-4D97-AF65-F5344CB8AC3E}">
        <p14:creationId xmlns:p14="http://schemas.microsoft.com/office/powerpoint/2010/main" val="27352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039FCD-AFA7-45F9-A8AC-8238E5393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Bódhisattva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D86818A-A47E-4099-A2F8-8B4B2EBA66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29346" y="2132856"/>
            <a:ext cx="2794000" cy="39497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48FF73F-2FCA-4A49-A6D8-1084444132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474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500E42-F98E-4ABE-A667-BF14196A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Shiva</a:t>
            </a:r>
            <a:r>
              <a:rPr lang="cs-CZ" dirty="0"/>
              <a:t> a </a:t>
            </a:r>
            <a:r>
              <a:rPr lang="cs-CZ" dirty="0" err="1"/>
              <a:t>nandi</a:t>
            </a:r>
            <a:endParaRPr lang="cs-CZ" dirty="0"/>
          </a:p>
        </p:txBody>
      </p:sp>
      <p:pic>
        <p:nvPicPr>
          <p:cNvPr id="6" name="Zástupný obsah 5" descr="Obsah obrázku exteriér, staré&#10;&#10;Popis byl vytvořen automaticky">
            <a:extLst>
              <a:ext uri="{FF2B5EF4-FFF2-40B4-BE49-F238E27FC236}">
                <a16:creationId xmlns:a16="http://schemas.microsoft.com/office/drawing/2014/main" id="{06B02066-7574-4A08-B502-D2E09494BB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87525" y="1905000"/>
            <a:ext cx="3600450" cy="4191000"/>
          </a:xfrm>
        </p:spPr>
      </p:pic>
      <p:pic>
        <p:nvPicPr>
          <p:cNvPr id="8" name="Zástupný obsah 7" descr="Obsah obrázku obloha, exteriér, černá&#10;&#10;Popis byl vytvořen automaticky">
            <a:extLst>
              <a:ext uri="{FF2B5EF4-FFF2-40B4-BE49-F238E27FC236}">
                <a16:creationId xmlns:a16="http://schemas.microsoft.com/office/drawing/2014/main" id="{C4D4A705-B3D3-4FAB-A56B-530DF35B09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4948" y="1828800"/>
            <a:ext cx="4604004" cy="4343400"/>
          </a:xfrm>
        </p:spPr>
      </p:pic>
    </p:spTree>
    <p:extLst>
      <p:ext uri="{BB962C8B-B14F-4D97-AF65-F5344CB8AC3E}">
        <p14:creationId xmlns:p14="http://schemas.microsoft.com/office/powerpoint/2010/main" val="11858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69BFAB-4A44-40EB-991C-36F9FD63F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socha, kámen, stavební materiál&#10;&#10;Popis byl vytvořen automaticky">
            <a:extLst>
              <a:ext uri="{FF2B5EF4-FFF2-40B4-BE49-F238E27FC236}">
                <a16:creationId xmlns:a16="http://schemas.microsoft.com/office/drawing/2014/main" id="{F6B7E834-5187-44DB-B78A-4E17CDB584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73669" y="1484784"/>
            <a:ext cx="3641713" cy="4548732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D2FE050-E5D7-4F0C-B8E2-D5FF25C117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36546" y="1484784"/>
            <a:ext cx="3453093" cy="4558629"/>
          </a:xfrm>
        </p:spPr>
      </p:pic>
    </p:spTree>
    <p:extLst>
      <p:ext uri="{BB962C8B-B14F-4D97-AF65-F5344CB8AC3E}">
        <p14:creationId xmlns:p14="http://schemas.microsoft.com/office/powerpoint/2010/main" val="29212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9AC84-C55E-47F0-938E-B988588B3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aré, stavební materiál, kámen&#10;&#10;Popis byl vytvořen automaticky">
            <a:extLst>
              <a:ext uri="{FF2B5EF4-FFF2-40B4-BE49-F238E27FC236}">
                <a16:creationId xmlns:a16="http://schemas.microsoft.com/office/drawing/2014/main" id="{C783BA1E-B69B-4861-A2A0-6B28F9E122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44648" y="332656"/>
            <a:ext cx="9181404" cy="642698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328559D-D650-41EC-8BB6-E26D1074D0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50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921F65-5399-4CB9-8D96-B21F02D26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ukně&#10;&#10;Popis byl vytvořen automaticky">
            <a:extLst>
              <a:ext uri="{FF2B5EF4-FFF2-40B4-BE49-F238E27FC236}">
                <a16:creationId xmlns:a16="http://schemas.microsoft.com/office/drawing/2014/main" id="{734052B0-2DE5-44F0-8309-FD44B12579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55622" y="685970"/>
            <a:ext cx="3746902" cy="5839374"/>
          </a:xfrm>
        </p:spPr>
      </p:pic>
      <p:pic>
        <p:nvPicPr>
          <p:cNvPr id="8" name="Zástupný obsah 7" descr="Obsah obrázku text, postel&#10;&#10;Popis byl vytvořen automaticky">
            <a:extLst>
              <a:ext uri="{FF2B5EF4-FFF2-40B4-BE49-F238E27FC236}">
                <a16:creationId xmlns:a16="http://schemas.microsoft.com/office/drawing/2014/main" id="{AACB2E52-3032-4756-9B04-BACBF08993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34572" y="685970"/>
            <a:ext cx="4104456" cy="5839374"/>
          </a:xfr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09670FAB-16EA-46A1-8FF7-974DC0885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5970"/>
            <a:ext cx="3639666" cy="574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3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FA042C-1E6B-4A89-B6A5-6983842F1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Dynastie </a:t>
            </a:r>
            <a:r>
              <a:rPr lang="cs-CZ" dirty="0" err="1"/>
              <a:t>shahi</a:t>
            </a:r>
            <a:endParaRPr lang="cs-CZ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851C5176-6042-4FE2-9D2A-787C9C38EA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2255" y="1828800"/>
            <a:ext cx="3630990" cy="43434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FB5BFF4-4607-4481-8E90-3D4E8F2145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Kábulského údolí (ve východním Afghánistánu) a staré provincii </a:t>
            </a:r>
            <a:r>
              <a:rPr lang="cs-CZ" dirty="0" err="1"/>
              <a:t>Gandhara</a:t>
            </a:r>
            <a:r>
              <a:rPr lang="cs-CZ" dirty="0"/>
              <a:t> (severní Pákistán a Kašmír) od úpadku </a:t>
            </a:r>
            <a:r>
              <a:rPr lang="cs-CZ" dirty="0" err="1"/>
              <a:t>Kushanské</a:t>
            </a:r>
            <a:r>
              <a:rPr lang="cs-CZ" dirty="0"/>
              <a:t> říše ve 3. století do počátku 9. století</a:t>
            </a:r>
          </a:p>
          <a:p>
            <a:r>
              <a:rPr lang="cs-CZ" dirty="0"/>
              <a:t>Toto místo navštívil náš starý známý </a:t>
            </a:r>
            <a:r>
              <a:rPr lang="cs-CZ" dirty="0" err="1"/>
              <a:t>Süan-cang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734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4D3B8D-418D-4610-B04E-8CABDEEDA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několik&#10;&#10;Popis byl vytvořen automaticky">
            <a:extLst>
              <a:ext uri="{FF2B5EF4-FFF2-40B4-BE49-F238E27FC236}">
                <a16:creationId xmlns:a16="http://schemas.microsoft.com/office/drawing/2014/main" id="{1D06946A-F17A-4514-87D6-92DE9DEBCD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5940" y="685800"/>
            <a:ext cx="7669236" cy="541959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B5538F1-C2A2-427C-94D1-883E50DE9A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92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DE3332-8B50-4A1B-A47A-D1A1A90A8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ince&#10;&#10;Popis byl vytvořen automaticky">
            <a:extLst>
              <a:ext uri="{FF2B5EF4-FFF2-40B4-BE49-F238E27FC236}">
                <a16:creationId xmlns:a16="http://schemas.microsoft.com/office/drawing/2014/main" id="{F28B4ECB-5E51-43BC-982A-90BE5DFE92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1924" y="1340768"/>
            <a:ext cx="8317308" cy="437647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DC8B55A-0095-4651-8744-5B06E38ED4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96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8A936C-E4AC-49C9-B8D5-A957DFF03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Buddhové z </a:t>
            </a:r>
            <a:r>
              <a:rPr lang="cs-CZ" dirty="0" err="1"/>
              <a:t>Bámijánu</a:t>
            </a:r>
            <a:endParaRPr lang="cs-CZ" dirty="0"/>
          </a:p>
        </p:txBody>
      </p:sp>
      <p:pic>
        <p:nvPicPr>
          <p:cNvPr id="6" name="Zástupný obsah 5" descr="Obsah obrázku příroda, útes, cihla&#10;&#10;Popis byl vytvořen automaticky">
            <a:extLst>
              <a:ext uri="{FF2B5EF4-FFF2-40B4-BE49-F238E27FC236}">
                <a16:creationId xmlns:a16="http://schemas.microsoft.com/office/drawing/2014/main" id="{E426AEF2-2217-448C-86E7-0667C14EA6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9600" y="1988840"/>
            <a:ext cx="9973492" cy="473764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3C5F94-833B-4B9B-B83E-33F11B4F52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49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C8D217-3C6D-44A4-A89B-5B050867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6FEE43-9739-4E33-B8C2-555CA85033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země, exteriér, hora, budova&#10;&#10;Popis byl vytvořen automaticky">
            <a:extLst>
              <a:ext uri="{FF2B5EF4-FFF2-40B4-BE49-F238E27FC236}">
                <a16:creationId xmlns:a16="http://schemas.microsoft.com/office/drawing/2014/main" id="{C47D80B5-6050-4189-A911-694305DB69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1695" y="381545"/>
            <a:ext cx="10189516" cy="6476455"/>
          </a:xfrm>
        </p:spPr>
      </p:pic>
    </p:spTree>
    <p:extLst>
      <p:ext uri="{BB962C8B-B14F-4D97-AF65-F5344CB8AC3E}">
        <p14:creationId xmlns:p14="http://schemas.microsoft.com/office/powerpoint/2010/main" val="121686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68B60F-4082-4EDA-8CB8-317FDFA63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Hindúkuš</a:t>
            </a:r>
          </a:p>
        </p:txBody>
      </p:sp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1D914086-5356-4807-B411-41C4B70BF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862" y="1916832"/>
            <a:ext cx="8963389" cy="423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6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1294E3-38F4-41A5-80DC-FC5D712E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52" y="404664"/>
            <a:ext cx="9753600" cy="61947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Lokottaravāda</a:t>
            </a:r>
            <a:endParaRPr lang="cs-CZ" dirty="0"/>
          </a:p>
        </p:txBody>
      </p:sp>
      <p:pic>
        <p:nvPicPr>
          <p:cNvPr id="6" name="Zástupný obsah 5" descr="Obsah obrázku budova, kámen, kurt&#10;&#10;Popis byl vytvořen automaticky">
            <a:extLst>
              <a:ext uri="{FF2B5EF4-FFF2-40B4-BE49-F238E27FC236}">
                <a16:creationId xmlns:a16="http://schemas.microsoft.com/office/drawing/2014/main" id="{53C5E868-EB63-4FCA-83DC-59172973C6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3812" y="1454262"/>
            <a:ext cx="3419400" cy="5129100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BD56E408-1662-4B0E-9A39-05433482F5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66035" y="1700808"/>
            <a:ext cx="6327204" cy="3781492"/>
          </a:xfrm>
        </p:spPr>
      </p:pic>
    </p:spTree>
    <p:extLst>
      <p:ext uri="{BB962C8B-B14F-4D97-AF65-F5344CB8AC3E}">
        <p14:creationId xmlns:p14="http://schemas.microsoft.com/office/powerpoint/2010/main" val="89595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FC6EA4-45E7-4938-B9D7-9E994980C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Archeologické objevy v  </a:t>
            </a:r>
            <a:r>
              <a:rPr lang="cs-CZ" dirty="0" err="1"/>
              <a:t>Lógar</a:t>
            </a:r>
            <a:r>
              <a:rPr lang="cs-CZ" dirty="0"/>
              <a:t> </a:t>
            </a:r>
          </a:p>
        </p:txBody>
      </p:sp>
      <p:pic>
        <p:nvPicPr>
          <p:cNvPr id="6" name="Zástupný obsah 5" descr="Obsah obrázku jeskyně, příroda, špinavé&#10;&#10;Popis byl vytvořen automaticky">
            <a:extLst>
              <a:ext uri="{FF2B5EF4-FFF2-40B4-BE49-F238E27FC236}">
                <a16:creationId xmlns:a16="http://schemas.microsoft.com/office/drawing/2014/main" id="{4D79515E-6FCE-40E5-BFBA-B1D97D54CD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3488" y="2430992"/>
            <a:ext cx="4708525" cy="3139016"/>
          </a:xfrm>
        </p:spPr>
      </p:pic>
      <p:pic>
        <p:nvPicPr>
          <p:cNvPr id="8" name="Zástupný obsah 7" descr="Obsah obrázku exteriér, skála, hora, kámen&#10;&#10;Popis byl vytvořen automaticky">
            <a:extLst>
              <a:ext uri="{FF2B5EF4-FFF2-40B4-BE49-F238E27FC236}">
                <a16:creationId xmlns:a16="http://schemas.microsoft.com/office/drawing/2014/main" id="{984BA1EB-7CC7-4D54-8C79-B28C00613D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2688" y="2430992"/>
            <a:ext cx="4708525" cy="3139016"/>
          </a:xfrm>
        </p:spPr>
      </p:pic>
    </p:spTree>
    <p:extLst>
      <p:ext uri="{BB962C8B-B14F-4D97-AF65-F5344CB8AC3E}">
        <p14:creationId xmlns:p14="http://schemas.microsoft.com/office/powerpoint/2010/main" val="392148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9B15F9-5093-4904-BA18-93915F77C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Archeologické objevy v  </a:t>
            </a:r>
            <a:r>
              <a:rPr lang="cs-CZ" dirty="0" err="1"/>
              <a:t>Lógar</a:t>
            </a:r>
            <a:r>
              <a:rPr lang="cs-CZ"/>
              <a:t> </a:t>
            </a:r>
          </a:p>
        </p:txBody>
      </p:sp>
      <p:pic>
        <p:nvPicPr>
          <p:cNvPr id="6" name="Zástupný obsah 5" descr="Obsah obrázku skála&#10;&#10;Popis byl vytvořen automaticky">
            <a:extLst>
              <a:ext uri="{FF2B5EF4-FFF2-40B4-BE49-F238E27FC236}">
                <a16:creationId xmlns:a16="http://schemas.microsoft.com/office/drawing/2014/main" id="{2EBA71D2-C6AC-45B0-99EE-08DA895BA3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9836" y="2378366"/>
            <a:ext cx="4176463" cy="2779247"/>
          </a:xfrm>
        </p:spPr>
      </p:pic>
      <p:pic>
        <p:nvPicPr>
          <p:cNvPr id="8" name="Zástupný obsah 7" descr="Obsah obrázku příroda, skála&#10;&#10;Popis byl vytvořen automaticky">
            <a:extLst>
              <a:ext uri="{FF2B5EF4-FFF2-40B4-BE49-F238E27FC236}">
                <a16:creationId xmlns:a16="http://schemas.microsoft.com/office/drawing/2014/main" id="{19F49F88-4CA1-42CE-BBEF-76048844E2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50396" y="2420887"/>
            <a:ext cx="4846059" cy="2713793"/>
          </a:xfrm>
        </p:spPr>
      </p:pic>
    </p:spTree>
    <p:extLst>
      <p:ext uri="{BB962C8B-B14F-4D97-AF65-F5344CB8AC3E}">
        <p14:creationId xmlns:p14="http://schemas.microsoft.com/office/powerpoint/2010/main" val="195758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0CD6E8-FCCD-426A-B011-DAEA3333A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48" y="0"/>
            <a:ext cx="9753600" cy="763488"/>
          </a:xfrm>
        </p:spPr>
        <p:txBody>
          <a:bodyPr/>
          <a:lstStyle/>
          <a:p>
            <a:pPr algn="ctr"/>
            <a:r>
              <a:rPr lang="cs-CZ" dirty="0" err="1"/>
              <a:t>Heftalité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5BD6237-ABCC-4EF8-92D2-FC88119E11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mapa&#10;&#10;Popis byl vytvořen automaticky">
            <a:extLst>
              <a:ext uri="{FF2B5EF4-FFF2-40B4-BE49-F238E27FC236}">
                <a16:creationId xmlns:a16="http://schemas.microsoft.com/office/drawing/2014/main" id="{BE848AD6-BCC8-45F9-8C60-675B853050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55826" y="763488"/>
            <a:ext cx="9413305" cy="6192688"/>
          </a:xfrm>
        </p:spPr>
      </p:pic>
    </p:spTree>
    <p:extLst>
      <p:ext uri="{BB962C8B-B14F-4D97-AF65-F5344CB8AC3E}">
        <p14:creationId xmlns:p14="http://schemas.microsoft.com/office/powerpoint/2010/main" val="10357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3D83B-2770-4070-BF8C-7595FB3AA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3" y="104081"/>
            <a:ext cx="9753600" cy="61947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Heftalité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211342-97B0-4C75-9F8D-FD19F7897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796" y="1556792"/>
            <a:ext cx="4708734" cy="5112568"/>
          </a:xfrm>
        </p:spPr>
        <p:txBody>
          <a:bodyPr>
            <a:normAutofit/>
          </a:bodyPr>
          <a:lstStyle/>
          <a:p>
            <a:r>
              <a:rPr lang="cs-CZ" dirty="0"/>
              <a:t>Kočovná říše</a:t>
            </a:r>
          </a:p>
          <a:p>
            <a:r>
              <a:rPr lang="cs-CZ" dirty="0"/>
              <a:t>5.-8- století</a:t>
            </a:r>
          </a:p>
          <a:p>
            <a:r>
              <a:rPr lang="cs-CZ" dirty="0"/>
              <a:t>Oblast: </a:t>
            </a:r>
            <a:r>
              <a:rPr lang="cs-CZ" dirty="0" err="1"/>
              <a:t>Afgánistán</a:t>
            </a:r>
            <a:r>
              <a:rPr lang="cs-CZ" dirty="0"/>
              <a:t>, Pákistán, Indie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0FFEE3-CBB7-40B0-BE6E-149823488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4372" y="342900"/>
            <a:ext cx="6336704" cy="6172200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Arménské- </a:t>
            </a:r>
            <a:r>
              <a:rPr lang="cs-CZ" dirty="0" err="1"/>
              <a:t>Hephthal</a:t>
            </a:r>
            <a:r>
              <a:rPr lang="cs-CZ" dirty="0"/>
              <a:t>, </a:t>
            </a:r>
            <a:r>
              <a:rPr lang="cs-CZ" dirty="0" err="1"/>
              <a:t>Hep’t’al</a:t>
            </a:r>
            <a:r>
              <a:rPr lang="cs-CZ" dirty="0"/>
              <a:t>, </a:t>
            </a:r>
            <a:r>
              <a:rPr lang="cs-CZ" dirty="0" err="1"/>
              <a:t>Tetal</a:t>
            </a:r>
            <a:r>
              <a:rPr lang="cs-CZ" dirty="0"/>
              <a:t>, </a:t>
            </a:r>
            <a:r>
              <a:rPr lang="cs-CZ" dirty="0" err="1"/>
              <a:t>Kushans</a:t>
            </a:r>
            <a:r>
              <a:rPr lang="cs-CZ" dirty="0"/>
              <a:t>.</a:t>
            </a:r>
          </a:p>
          <a:p>
            <a:r>
              <a:rPr lang="cs-CZ" dirty="0"/>
              <a:t>Řecké - </a:t>
            </a:r>
            <a:r>
              <a:rPr lang="el-GR" dirty="0"/>
              <a:t>Εφθαλιται (</a:t>
            </a:r>
            <a:r>
              <a:rPr lang="cs-CZ" dirty="0" err="1"/>
              <a:t>Hephthalites</a:t>
            </a:r>
            <a:r>
              <a:rPr lang="cs-CZ" dirty="0"/>
              <a:t>), A</a:t>
            </a:r>
            <a:r>
              <a:rPr lang="el-GR" dirty="0"/>
              <a:t>βδελαι (</a:t>
            </a:r>
            <a:r>
              <a:rPr lang="cs-CZ" dirty="0" err="1"/>
              <a:t>Abdel</a:t>
            </a:r>
            <a:r>
              <a:rPr lang="cs-CZ" dirty="0"/>
              <a:t>/</a:t>
            </a:r>
            <a:r>
              <a:rPr lang="cs-CZ" dirty="0" err="1"/>
              <a:t>Avdel</a:t>
            </a:r>
            <a:r>
              <a:rPr lang="cs-CZ" dirty="0"/>
              <a:t>)</a:t>
            </a:r>
          </a:p>
          <a:p>
            <a:r>
              <a:rPr lang="cs-CZ" dirty="0"/>
              <a:t>Syrské - </a:t>
            </a:r>
            <a:r>
              <a:rPr lang="cs-CZ" dirty="0" err="1"/>
              <a:t>Ephthalita</a:t>
            </a:r>
            <a:r>
              <a:rPr lang="cs-CZ" dirty="0"/>
              <a:t>, </a:t>
            </a:r>
            <a:r>
              <a:rPr lang="cs-CZ" dirty="0" err="1"/>
              <a:t>Tedal</a:t>
            </a:r>
            <a:r>
              <a:rPr lang="cs-CZ" dirty="0"/>
              <a:t>.</a:t>
            </a:r>
          </a:p>
          <a:p>
            <a:r>
              <a:rPr lang="cs-CZ" dirty="0"/>
              <a:t>Perské - </a:t>
            </a:r>
            <a:r>
              <a:rPr lang="cs-CZ" dirty="0" err="1"/>
              <a:t>Hephtal</a:t>
            </a:r>
            <a:r>
              <a:rPr lang="cs-CZ" dirty="0"/>
              <a:t> and </a:t>
            </a:r>
            <a:r>
              <a:rPr lang="cs-CZ" dirty="0" err="1"/>
              <a:t>Hephtel</a:t>
            </a:r>
            <a:endParaRPr lang="cs-CZ" dirty="0"/>
          </a:p>
          <a:p>
            <a:r>
              <a:rPr lang="cs-CZ" dirty="0"/>
              <a:t>Indické - </a:t>
            </a:r>
            <a:r>
              <a:rPr lang="cs-CZ" dirty="0" err="1"/>
              <a:t>Hūna</a:t>
            </a:r>
            <a:r>
              <a:rPr lang="cs-CZ" dirty="0"/>
              <a:t>. </a:t>
            </a:r>
          </a:p>
          <a:p>
            <a:r>
              <a:rPr lang="cs-CZ" dirty="0"/>
              <a:t>Čínské - </a:t>
            </a:r>
            <a:r>
              <a:rPr lang="cs-CZ" dirty="0" err="1"/>
              <a:t>Ye</a:t>
            </a:r>
            <a:r>
              <a:rPr lang="cs-CZ" dirty="0"/>
              <a:t>-da, </a:t>
            </a:r>
            <a:r>
              <a:rPr lang="cs-CZ" dirty="0" err="1"/>
              <a:t>Ye</a:t>
            </a:r>
            <a:r>
              <a:rPr lang="cs-CZ" dirty="0"/>
              <a:t>-dien, </a:t>
            </a:r>
            <a:r>
              <a:rPr lang="cs-CZ" dirty="0" err="1"/>
              <a:t>Idi</a:t>
            </a:r>
            <a:r>
              <a:rPr lang="cs-CZ" dirty="0"/>
              <a:t>, </a:t>
            </a:r>
            <a:r>
              <a:rPr lang="cs-CZ" dirty="0" err="1"/>
              <a:t>Yeta</a:t>
            </a:r>
            <a:r>
              <a:rPr lang="cs-CZ" dirty="0"/>
              <a:t>-i-lito.</a:t>
            </a:r>
          </a:p>
          <a:p>
            <a:r>
              <a:rPr lang="cs-CZ" dirty="0"/>
              <a:t>Arabské - </a:t>
            </a:r>
            <a:r>
              <a:rPr lang="cs-CZ" dirty="0" err="1"/>
              <a:t>Haital</a:t>
            </a:r>
            <a:r>
              <a:rPr lang="cs-CZ" dirty="0"/>
              <a:t>, </a:t>
            </a:r>
            <a:r>
              <a:rPr lang="cs-CZ" dirty="0" err="1"/>
              <a:t>Hetal</a:t>
            </a:r>
            <a:r>
              <a:rPr lang="cs-CZ" dirty="0"/>
              <a:t>, </a:t>
            </a:r>
            <a:r>
              <a:rPr lang="cs-CZ" dirty="0" err="1"/>
              <a:t>Heithal</a:t>
            </a:r>
            <a:r>
              <a:rPr lang="cs-CZ" dirty="0"/>
              <a:t>, </a:t>
            </a:r>
            <a:r>
              <a:rPr lang="cs-CZ" dirty="0" err="1"/>
              <a:t>Haiethal</a:t>
            </a:r>
            <a:r>
              <a:rPr lang="cs-CZ" dirty="0"/>
              <a:t>, </a:t>
            </a:r>
            <a:r>
              <a:rPr lang="cs-CZ" dirty="0" err="1"/>
              <a:t>Heyâthelites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356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3301E7-2CB7-4C17-A2E0-27D0AFA0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5706D2-3A3E-4A95-B621-FC3158B9B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756" y="2348880"/>
            <a:ext cx="4708734" cy="4343400"/>
          </a:xfrm>
        </p:spPr>
        <p:txBody>
          <a:bodyPr/>
          <a:lstStyle/>
          <a:p>
            <a:r>
              <a:rPr lang="cs-CZ" dirty="0"/>
              <a:t>1. </a:t>
            </a:r>
            <a:r>
              <a:rPr lang="cs-CZ" dirty="0" err="1"/>
              <a:t>Kara</a:t>
            </a:r>
            <a:r>
              <a:rPr lang="cs-CZ" dirty="0"/>
              <a:t>-tepe</a:t>
            </a:r>
          </a:p>
          <a:p>
            <a:r>
              <a:rPr lang="cs-CZ" dirty="0"/>
              <a:t>2. </a:t>
            </a:r>
            <a:r>
              <a:rPr lang="cs-CZ" dirty="0" err="1"/>
              <a:t>Khairabad</a:t>
            </a:r>
            <a:endParaRPr lang="cs-CZ" dirty="0"/>
          </a:p>
          <a:p>
            <a:r>
              <a:rPr lang="cs-CZ" dirty="0"/>
              <a:t>3. Angor </a:t>
            </a:r>
          </a:p>
          <a:p>
            <a:r>
              <a:rPr lang="cs-CZ" dirty="0"/>
              <a:t>4. </a:t>
            </a:r>
            <a:r>
              <a:rPr lang="cs-CZ" dirty="0" err="1"/>
              <a:t>Dalverzin</a:t>
            </a:r>
            <a:endParaRPr lang="cs-CZ" dirty="0"/>
          </a:p>
          <a:p>
            <a:r>
              <a:rPr lang="cs-CZ" dirty="0"/>
              <a:t>5. </a:t>
            </a:r>
            <a:r>
              <a:rPr lang="cs-CZ" dirty="0" err="1"/>
              <a:t>Budrach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E522638-BC4D-451B-9FFE-8845EDE9CE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26060" y="1339552"/>
            <a:ext cx="847720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2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D60163-BC10-4634-9848-ED09CDE94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4AC8CDD-06DF-4C33-85E5-6B5A2D6050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66020" y="1"/>
            <a:ext cx="7056784" cy="6828656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E97B0F0-A97A-423B-9204-C4B71EC500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167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BB877E-42E2-48DB-AA20-F6A80578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Šáhnáme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EC85FF-96AD-4F51-8402-FEC890D0E8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Národní epos Íránu</a:t>
            </a:r>
          </a:p>
          <a:p>
            <a:r>
              <a:rPr lang="cs-CZ" dirty="0"/>
              <a:t>Autorem je </a:t>
            </a:r>
            <a:r>
              <a:rPr lang="cs-CZ" dirty="0" err="1"/>
              <a:t>Firdausí</a:t>
            </a:r>
            <a:endParaRPr lang="cs-CZ" dirty="0"/>
          </a:p>
          <a:p>
            <a:r>
              <a:rPr lang="cs-CZ" dirty="0"/>
              <a:t>977–1010 n. l.</a:t>
            </a:r>
          </a:p>
          <a:p>
            <a:r>
              <a:rPr lang="cs-CZ" dirty="0"/>
              <a:t>příběhy o vzestupu a pádu velkých dynastií, sporech mezi králi a hrdiny a konfliktech mezi otci a syny se zabývají bojem člověka proti přírodě, osudu a jeho vlastnímu svědomí</a:t>
            </a:r>
          </a:p>
          <a:p>
            <a:r>
              <a:rPr lang="cs-CZ" dirty="0"/>
              <a:t>Příběhy Hedvábné stezky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2D4C6EA7-3F29-423C-819F-325A9A22E4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67700" y="1828800"/>
            <a:ext cx="2898501" cy="4343400"/>
          </a:xfrm>
        </p:spPr>
      </p:pic>
    </p:spTree>
    <p:extLst>
      <p:ext uri="{BB962C8B-B14F-4D97-AF65-F5344CB8AC3E}">
        <p14:creationId xmlns:p14="http://schemas.microsoft.com/office/powerpoint/2010/main" val="157724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AED430-9A6A-445B-A8B3-1A9BACA5EF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1884" y="1052736"/>
            <a:ext cx="8749565" cy="5623520"/>
          </a:xfrm>
        </p:spPr>
        <p:txBody>
          <a:bodyPr>
            <a:normAutofit/>
          </a:bodyPr>
          <a:lstStyle/>
          <a:p>
            <a:r>
              <a:rPr lang="cs-CZ" dirty="0" err="1"/>
              <a:t>Procopius</a:t>
            </a:r>
            <a:r>
              <a:rPr lang="cs-CZ" dirty="0"/>
              <a:t> </a:t>
            </a:r>
            <a:r>
              <a:rPr lang="cs-CZ" dirty="0" err="1"/>
              <a:t>Caesarea</a:t>
            </a:r>
            <a:r>
              <a:rPr lang="cs-CZ" dirty="0"/>
              <a:t> (I, 3) píše:</a:t>
            </a:r>
          </a:p>
          <a:p>
            <a:r>
              <a:rPr lang="cs-CZ" i="1" dirty="0"/>
              <a:t>I když jsou </a:t>
            </a:r>
            <a:r>
              <a:rPr lang="cs-CZ" i="1" dirty="0" err="1"/>
              <a:t>Heftalité</a:t>
            </a:r>
            <a:r>
              <a:rPr lang="cs-CZ" i="1" dirty="0"/>
              <a:t> Hunští a jsou tak zvaní, nemísí se a nestýkají s těmi Huny, které známe, neboť s nimi nesdílejí žádný hraniční region a nežijí v jejich blízkosti. . . Nejsou nomádští jako ostatní hunští národové, ale už dávno se usadili na úrodné půdě. . . Oni jediní z Hunů mají bílou pleť a nejsou oškliví. Nemají stejný způsob života a nežijí tak bestiální životy jako ostatní Hunové, ale vládne jim jeden král a mají právní státní strukturu, dodržují spravedlnost mezi sebou a se svými sousedy v nemenší míře než Byzantinci a Peršané.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369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70A597-364F-460E-A0FB-E3ACEA86C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4AB87EB-3A9A-41D8-B853-0124CA1999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98068" y="274638"/>
            <a:ext cx="6877148" cy="6244382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3A0F80D-B529-465C-9BFD-E8FEBE6587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95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E7B7AD-8A54-4D38-8BF6-DFF987275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sníh, hora, obloha, exteriér&#10;&#10;Popis byl vytvořen automaticky">
            <a:extLst>
              <a:ext uri="{FF2B5EF4-FFF2-40B4-BE49-F238E27FC236}">
                <a16:creationId xmlns:a16="http://schemas.microsoft.com/office/drawing/2014/main" id="{87032881-CAAE-42D7-8E73-6AC896DE2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820" y="474304"/>
            <a:ext cx="10840433" cy="6088123"/>
          </a:xfrm>
        </p:spPr>
      </p:pic>
    </p:spTree>
    <p:extLst>
      <p:ext uri="{BB962C8B-B14F-4D97-AF65-F5344CB8AC3E}">
        <p14:creationId xmlns:p14="http://schemas.microsoft.com/office/powerpoint/2010/main" val="44757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686F8F-3D07-4711-84FE-21126DA98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Balch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DDA1D3-3951-46F7-B0BB-CA4FBD346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10261734" cy="4343400"/>
          </a:xfrm>
        </p:spPr>
        <p:txBody>
          <a:bodyPr>
            <a:normAutofit/>
          </a:bodyPr>
          <a:lstStyle/>
          <a:p>
            <a:r>
              <a:rPr lang="cs-CZ" dirty="0"/>
              <a:t>starobylé město s 2500 let dlouhou historií, které se nacházelo na pláni mezi pohořím Hindúkuš a řekou </a:t>
            </a:r>
            <a:r>
              <a:rPr lang="cs-CZ" dirty="0" err="1"/>
              <a:t>Amu</a:t>
            </a:r>
            <a:r>
              <a:rPr lang="cs-CZ" dirty="0"/>
              <a:t> </a:t>
            </a:r>
            <a:r>
              <a:rPr lang="cs-CZ" dirty="0" err="1"/>
              <a:t>Daryou</a:t>
            </a:r>
            <a:r>
              <a:rPr lang="cs-CZ" dirty="0"/>
              <a:t> (historicky známou jako </a:t>
            </a:r>
            <a:r>
              <a:rPr lang="cs-CZ" dirty="0" err="1"/>
              <a:t>Oxus</a:t>
            </a:r>
            <a:r>
              <a:rPr lang="cs-CZ" dirty="0"/>
              <a:t>) na severu Afghánistánu</a:t>
            </a:r>
          </a:p>
          <a:p>
            <a:r>
              <a:rPr lang="cs-CZ" dirty="0"/>
              <a:t>‘‘matka měst‘‘</a:t>
            </a:r>
          </a:p>
          <a:p>
            <a:r>
              <a:rPr lang="cs-CZ" dirty="0" err="1"/>
              <a:t>Balch</a:t>
            </a:r>
            <a:r>
              <a:rPr lang="cs-CZ" dirty="0"/>
              <a:t> ležel na hlavních trasách Hedvábné stezky</a:t>
            </a:r>
          </a:p>
          <a:p>
            <a:r>
              <a:rPr lang="cs-CZ" dirty="0"/>
              <a:t>Roku1220 mu Čingischán zasadil ránu ze které se už nikdy nevzpamatovalo</a:t>
            </a:r>
          </a:p>
          <a:p>
            <a:r>
              <a:rPr lang="pt-BR" dirty="0"/>
              <a:t>sídlo vlády se posunulo o 20 kilometrů jižně do</a:t>
            </a:r>
            <a:r>
              <a:rPr lang="cs-CZ" dirty="0"/>
              <a:t> </a:t>
            </a:r>
            <a:r>
              <a:rPr lang="pt-BR" dirty="0"/>
              <a:t>Mazár-e Šaríf</a:t>
            </a:r>
            <a:r>
              <a:rPr lang="cs-CZ" dirty="0"/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86473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30BBE-8BE0-4340-88EE-108C91A4C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kámen, střecha&#10;&#10;Popis byl vytvořen automaticky">
            <a:extLst>
              <a:ext uri="{FF2B5EF4-FFF2-40B4-BE49-F238E27FC236}">
                <a16:creationId xmlns:a16="http://schemas.microsoft.com/office/drawing/2014/main" id="{D8E4B7EE-AA48-459F-B98D-60928C5863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3488" y="2378199"/>
            <a:ext cx="4708525" cy="3244601"/>
          </a:xfrm>
        </p:spPr>
      </p:pic>
      <p:pic>
        <p:nvPicPr>
          <p:cNvPr id="8" name="Zástupný obsah 7" descr="Obsah obrázku budova, hora, exteriér, tráva&#10;&#10;Popis byl vytvořen automaticky">
            <a:extLst>
              <a:ext uri="{FF2B5EF4-FFF2-40B4-BE49-F238E27FC236}">
                <a16:creationId xmlns:a16="http://schemas.microsoft.com/office/drawing/2014/main" id="{5CB27DE0-039E-4438-A217-0BF483BA92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50350" y="1828800"/>
            <a:ext cx="3133201" cy="4343400"/>
          </a:xfrm>
        </p:spPr>
      </p:pic>
    </p:spTree>
    <p:extLst>
      <p:ext uri="{BB962C8B-B14F-4D97-AF65-F5344CB8AC3E}">
        <p14:creationId xmlns:p14="http://schemas.microsoft.com/office/powerpoint/2010/main" val="403835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36CDE7-AAEE-46EE-94E2-DF50417D4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98" y="19050"/>
            <a:ext cx="9753600" cy="914400"/>
          </a:xfrm>
        </p:spPr>
        <p:txBody>
          <a:bodyPr/>
          <a:lstStyle/>
          <a:p>
            <a:pPr algn="ctr"/>
            <a:r>
              <a:rPr lang="cs-CZ" dirty="0" err="1"/>
              <a:t>Mazár</a:t>
            </a:r>
            <a:r>
              <a:rPr lang="cs-CZ" dirty="0"/>
              <a:t>-e </a:t>
            </a:r>
            <a:r>
              <a:rPr lang="cs-CZ" dirty="0" err="1"/>
              <a:t>Šaríf</a:t>
            </a:r>
            <a:endParaRPr lang="cs-CZ" dirty="0"/>
          </a:p>
        </p:txBody>
      </p:sp>
      <p:pic>
        <p:nvPicPr>
          <p:cNvPr id="6" name="Zástupný obsah 5" descr="Obsah obrázku exteriér, budova, svatyně, mešita&#10;&#10;Popis byl vytvořen automaticky">
            <a:extLst>
              <a:ext uri="{FF2B5EF4-FFF2-40B4-BE49-F238E27FC236}">
                <a16:creationId xmlns:a16="http://schemas.microsoft.com/office/drawing/2014/main" id="{47663087-1D63-4C7D-88CF-2EE6A99C3F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4453" y="1094259"/>
            <a:ext cx="9402545" cy="581248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D4232A6-9EC3-4E4B-B683-A272084F38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40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0623C4-FAB9-45EB-8BAF-CB8A028D3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loha, budova, exteriér, oblouk&#10;&#10;Popis byl vytvořen automaticky">
            <a:extLst>
              <a:ext uri="{FF2B5EF4-FFF2-40B4-BE49-F238E27FC236}">
                <a16:creationId xmlns:a16="http://schemas.microsoft.com/office/drawing/2014/main" id="{B63B974F-284C-4E8C-98F8-B423C34E64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9816" y="162008"/>
            <a:ext cx="10729192" cy="653398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653956-2C3B-46F3-940D-B848F70750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18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E71175-E29C-4D2E-BDFB-44D8ECA1E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49C3126-2DCB-4E0B-92F3-191D6A1918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AF414E70-73E0-4FAC-B650-C3D8B1A215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32847" y="281082"/>
            <a:ext cx="5859264" cy="6295836"/>
          </a:xfrm>
        </p:spPr>
      </p:pic>
    </p:spTree>
    <p:extLst>
      <p:ext uri="{BB962C8B-B14F-4D97-AF65-F5344CB8AC3E}">
        <p14:creationId xmlns:p14="http://schemas.microsoft.com/office/powerpoint/2010/main" val="411876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365394-D643-4658-AAEE-E5717F73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8D451E8C-8074-470C-80B2-EA88100735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2029" y="332656"/>
            <a:ext cx="10964765" cy="630872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4CA7D5B-9C62-418C-B8F3-75D2346351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064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30D8F-4E47-4461-B398-99EC3EC10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Prameny 9/10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0F69F6-67D3-436F-9E13-1D969F8E0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90081" y="1838325"/>
            <a:ext cx="4708734" cy="4343400"/>
          </a:xfrm>
        </p:spPr>
        <p:txBody>
          <a:bodyPr/>
          <a:lstStyle/>
          <a:p>
            <a:r>
              <a:rPr lang="cs-CZ" dirty="0"/>
              <a:t>Al-Jakubi</a:t>
            </a:r>
          </a:p>
        </p:txBody>
      </p:sp>
      <p:pic>
        <p:nvPicPr>
          <p:cNvPr id="6" name="Zástupný obsah 5" descr="Obsah obrázku text, nábytek, kobereček&#10;&#10;Popis byl vytvořen automaticky">
            <a:extLst>
              <a:ext uri="{FF2B5EF4-FFF2-40B4-BE49-F238E27FC236}">
                <a16:creationId xmlns:a16="http://schemas.microsoft.com/office/drawing/2014/main" id="{3A9F56FD-BA5F-4A54-B7FC-F5BC8A3D47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17948" y="2399977"/>
            <a:ext cx="2704844" cy="3979985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EF5B325-51A3-47EE-871E-C15059C5AFB0}"/>
              </a:ext>
            </a:extLst>
          </p:cNvPr>
          <p:cNvSpPr txBox="1"/>
          <p:nvPr/>
        </p:nvSpPr>
        <p:spPr>
          <a:xfrm>
            <a:off x="7363050" y="1820588"/>
            <a:ext cx="2635694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cs-CZ" sz="2400" dirty="0"/>
              <a:t>Al-</a:t>
            </a:r>
            <a:r>
              <a:rPr lang="cs-CZ" sz="2400" dirty="0" err="1"/>
              <a:t>Maqdisī</a:t>
            </a:r>
            <a:endParaRPr lang="cs-CZ" sz="2400" dirty="0"/>
          </a:p>
        </p:txBody>
      </p:sp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3EF104DB-97F2-4643-B637-B9BA3673E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010" y="2263203"/>
            <a:ext cx="2989398" cy="425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7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81F416-96E6-47C6-9ACF-968FB6BA0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692696"/>
            <a:ext cx="9753600" cy="47545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tamerlán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467E33D-7132-427C-BEF3-217722F191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3812" y="980728"/>
            <a:ext cx="3600400" cy="544060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85E57B1-9420-4406-B9C7-8D54B23B1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6220" y="2060848"/>
            <a:ext cx="6743948" cy="4680520"/>
          </a:xfrm>
        </p:spPr>
        <p:txBody>
          <a:bodyPr/>
          <a:lstStyle/>
          <a:p>
            <a:r>
              <a:rPr lang="cs-CZ" dirty="0"/>
              <a:t>turkický vojevůdce </a:t>
            </a:r>
          </a:p>
          <a:p>
            <a:r>
              <a:rPr lang="cs-CZ" dirty="0"/>
              <a:t>14. století vytvořil obrovskou </a:t>
            </a:r>
            <a:r>
              <a:rPr lang="cs-CZ" dirty="0" err="1"/>
              <a:t>Timurovskou</a:t>
            </a:r>
            <a:r>
              <a:rPr lang="cs-CZ" dirty="0"/>
              <a:t> říši rozkládající se především na území dnešního Íránu, Turkmenistánu, Uzbekistánu a Afghánistánu s hlavním městem Samarkand</a:t>
            </a:r>
          </a:p>
          <a:p>
            <a:r>
              <a:rPr lang="cs-CZ" dirty="0"/>
              <a:t>vybral si </a:t>
            </a:r>
            <a:r>
              <a:rPr lang="cs-CZ" dirty="0" err="1"/>
              <a:t>Balch</a:t>
            </a:r>
            <a:r>
              <a:rPr lang="cs-CZ" dirty="0"/>
              <a:t>, aby zde vyhlásil jeho nástup na trůn tzn., že po mongolském zničení se město obnovilo (nové budovy)</a:t>
            </a:r>
          </a:p>
        </p:txBody>
      </p:sp>
    </p:spTree>
    <p:extLst>
      <p:ext uri="{BB962C8B-B14F-4D97-AF65-F5344CB8AC3E}">
        <p14:creationId xmlns:p14="http://schemas.microsoft.com/office/powerpoint/2010/main" val="409468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7057A5-8AC4-40EF-880B-76819BE89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Khwaja</a:t>
            </a:r>
            <a:r>
              <a:rPr lang="cs-CZ" dirty="0"/>
              <a:t> </a:t>
            </a:r>
            <a:r>
              <a:rPr lang="cs-CZ" dirty="0" err="1"/>
              <a:t>Abu</a:t>
            </a:r>
            <a:r>
              <a:rPr lang="cs-CZ" dirty="0"/>
              <a:t> </a:t>
            </a:r>
            <a:r>
              <a:rPr lang="cs-CZ" dirty="0" err="1"/>
              <a:t>Nasr</a:t>
            </a:r>
            <a:r>
              <a:rPr lang="cs-CZ" dirty="0"/>
              <a:t> </a:t>
            </a:r>
            <a:r>
              <a:rPr lang="cs-CZ" dirty="0" err="1"/>
              <a:t>Parsa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45C549-F78E-4976-97D8-2EAE0A917D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postavená v roce 1462/63 na počest významného teologa a považovaná za jeden z nejlepších příkladů pozdní </a:t>
            </a:r>
            <a:r>
              <a:rPr lang="cs-CZ" dirty="0" err="1"/>
              <a:t>timurovské</a:t>
            </a:r>
            <a:r>
              <a:rPr lang="cs-CZ" dirty="0"/>
              <a:t> architektury.</a:t>
            </a:r>
          </a:p>
        </p:txBody>
      </p:sp>
      <p:pic>
        <p:nvPicPr>
          <p:cNvPr id="6" name="Zástupný obsah 5" descr="Obsah obrázku text, budova, mešita, věž&#10;&#10;Popis byl vytvořen automaticky">
            <a:extLst>
              <a:ext uri="{FF2B5EF4-FFF2-40B4-BE49-F238E27FC236}">
                <a16:creationId xmlns:a16="http://schemas.microsoft.com/office/drawing/2014/main" id="{70076546-91B6-41C3-9CED-803EF80FBC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2688" y="2258346"/>
            <a:ext cx="4708525" cy="3484308"/>
          </a:xfrm>
        </p:spPr>
      </p:pic>
    </p:spTree>
    <p:extLst>
      <p:ext uri="{BB962C8B-B14F-4D97-AF65-F5344CB8AC3E}">
        <p14:creationId xmlns:p14="http://schemas.microsoft.com/office/powerpoint/2010/main" val="128057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D21F6C-74B2-479C-9217-1132B6CE9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Safíovci</a:t>
            </a:r>
            <a:endParaRPr lang="cs-CZ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64B3483F-7768-4538-A3B9-4AD622484C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7919" y="1906818"/>
            <a:ext cx="4996854" cy="418736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6614657-A083-4B15-BEE2-251E63A184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486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1833A7-D625-4AC2-916A-5E31D8A7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Baktrijsko-margiánský</a:t>
            </a:r>
            <a:r>
              <a:rPr lang="cs-CZ" dirty="0"/>
              <a:t> archeologický komplex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CC988711-511D-4A8D-819E-1CF22CCFE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489" y="1700808"/>
            <a:ext cx="12025336" cy="4797152"/>
          </a:xfrm>
        </p:spPr>
        <p:txBody>
          <a:bodyPr>
            <a:normAutofit/>
          </a:bodyPr>
          <a:lstStyle/>
          <a:p>
            <a:r>
              <a:rPr lang="cs-CZ" dirty="0"/>
              <a:t>Archeologický komplex (BMAC), může být datována do c.2200-1700 a je někdy spojována s příchodem Indoíránců.</a:t>
            </a:r>
          </a:p>
          <a:p>
            <a:r>
              <a:rPr lang="cs-CZ" dirty="0"/>
              <a:t>Když však zemědělci začali kopat kanály k zavlažování polí bezprostředně severně od úpatí hor, voda z vyprahlé zóny zmizela a změnila se v poušť.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 roce 2000 př. n. l. lze tedy rozeznat několik geografických oblastí: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pohoří Hindúkuš na jihu;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podhůří a úrodná zemědělská zóna;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poušť;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řeka </a:t>
            </a:r>
            <a:r>
              <a:rPr lang="cs-CZ" dirty="0" err="1"/>
              <a:t>Oxus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526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E982FF-D0F9-499E-9939-9FEC990B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Mughalská</a:t>
            </a:r>
            <a:r>
              <a:rPr lang="cs-CZ" dirty="0"/>
              <a:t> říše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3D52FC79-7516-42A6-9FF4-765DF70E23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77988" y="2582083"/>
            <a:ext cx="6120035" cy="356650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E7CA87F-A706-4365-9B71-4D9CED5E00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6C8D0C-0B37-4EFD-92E5-E207D8B83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Durránska</a:t>
            </a:r>
            <a:r>
              <a:rPr lang="cs-CZ" dirty="0"/>
              <a:t> říše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391AF4C6-EE08-4824-85D0-40DE9DB9BE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52674" y="2132857"/>
            <a:ext cx="6167550" cy="426794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3172988-BA51-4765-B945-5B5A0FA31B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80D52D-EB35-4D7E-A0EB-B4919D18F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vatyně, mešita&#10;&#10;Popis byl vytvořen automaticky">
            <a:extLst>
              <a:ext uri="{FF2B5EF4-FFF2-40B4-BE49-F238E27FC236}">
                <a16:creationId xmlns:a16="http://schemas.microsoft.com/office/drawing/2014/main" id="{029D66B2-413A-46E1-BE42-8D2F8454EA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786036"/>
            <a:ext cx="12199556" cy="595533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A459AE-2E12-4642-ADAD-54D93D0EC2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5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2528A-4DB8-42B6-B034-4F6DFC83D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stůl, nastavit, jídelní stůl&#10;&#10;Popis byl vytvořen automaticky">
            <a:extLst>
              <a:ext uri="{FF2B5EF4-FFF2-40B4-BE49-F238E27FC236}">
                <a16:creationId xmlns:a16="http://schemas.microsoft.com/office/drawing/2014/main" id="{2735764E-CD7C-4585-AC47-F55A576A69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3852" y="1052736"/>
            <a:ext cx="10261524" cy="493034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12B8069-891A-482A-BA0B-B67921A07E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18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1A5BA3-CA8A-4E30-9A09-8E505F15F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Samarkand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F4B7A826-874C-4E73-9DEC-FADA97281D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82044" y="1843286"/>
            <a:ext cx="5993556" cy="480787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4D0D882-6ADE-48A4-B4B9-DF76FAA7A4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25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C73DF3-A105-446D-9CBC-DDBA00C42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48" y="296628"/>
            <a:ext cx="9753600" cy="54746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sogdové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58B716-4665-410C-8E63-B00A10EA64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764" y="1124744"/>
            <a:ext cx="6129065" cy="6264696"/>
          </a:xfrm>
        </p:spPr>
        <p:txBody>
          <a:bodyPr>
            <a:normAutofit/>
          </a:bodyPr>
          <a:lstStyle/>
          <a:p>
            <a:r>
              <a:rPr lang="cs-CZ" dirty="0"/>
              <a:t>starověká kultura existující zhruba od 6. století př. n. l. do 10.- 11. století.</a:t>
            </a:r>
          </a:p>
          <a:p>
            <a:r>
              <a:rPr lang="cs-CZ" dirty="0" err="1"/>
              <a:t>Sogdijské</a:t>
            </a:r>
            <a:r>
              <a:rPr lang="cs-CZ" dirty="0"/>
              <a:t> kolonie byly založeny po celé délce obchodních cest </a:t>
            </a:r>
          </a:p>
          <a:p>
            <a:r>
              <a:rPr lang="cs-CZ" dirty="0"/>
              <a:t> </a:t>
            </a:r>
            <a:r>
              <a:rPr lang="cs-CZ" dirty="0" err="1"/>
              <a:t>Sogdijské</a:t>
            </a:r>
            <a:r>
              <a:rPr lang="cs-CZ" dirty="0"/>
              <a:t> dopisy byly objeveny v letech 313-314 n. </a:t>
            </a:r>
            <a:r>
              <a:rPr lang="cs-CZ" dirty="0" err="1"/>
              <a:t>l.,poskytují</a:t>
            </a:r>
            <a:r>
              <a:rPr lang="cs-CZ" dirty="0"/>
              <a:t> důkazy o síti obchodníků ze Samarkandu, kteří se dostali až do Číny</a:t>
            </a:r>
          </a:p>
          <a:p>
            <a:r>
              <a:rPr lang="cs-CZ" dirty="0"/>
              <a:t>Obchodovali s drahými kovy, kořením a látkami</a:t>
            </a:r>
          </a:p>
          <a:p>
            <a:r>
              <a:rPr lang="cs-CZ" dirty="0" err="1"/>
              <a:t>Sogdijské</a:t>
            </a:r>
            <a:r>
              <a:rPr lang="cs-CZ" dirty="0"/>
              <a:t> nápisy severním Pákistánu svědčí o jejich aktivitě na trasách i na jih do Indie</a:t>
            </a:r>
          </a:p>
        </p:txBody>
      </p:sp>
      <p:pic>
        <p:nvPicPr>
          <p:cNvPr id="6" name="Zástupný obsah 5" descr="Obsah obrázku sklenice, panenka, keramické nádobí&#10;&#10;Popis byl vytvořen automaticky">
            <a:extLst>
              <a:ext uri="{FF2B5EF4-FFF2-40B4-BE49-F238E27FC236}">
                <a16:creationId xmlns:a16="http://schemas.microsoft.com/office/drawing/2014/main" id="{9861FF4E-C40F-4284-B2CC-923F0CF559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02524" y="188640"/>
            <a:ext cx="4163747" cy="2947371"/>
          </a:xfrm>
        </p:spPr>
      </p:pic>
      <p:pic>
        <p:nvPicPr>
          <p:cNvPr id="8" name="Obrázek 7" descr="Obsah obrázku mapa&#10;&#10;Popis byl vytvořen automaticky">
            <a:extLst>
              <a:ext uri="{FF2B5EF4-FFF2-40B4-BE49-F238E27FC236}">
                <a16:creationId xmlns:a16="http://schemas.microsoft.com/office/drawing/2014/main" id="{142DABD8-7CB6-4F9A-B002-95FBA6B4F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00" y="3284984"/>
            <a:ext cx="5188178" cy="327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5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3DB714-F15E-441D-9523-6C6037396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Afrasiyab</a:t>
            </a:r>
            <a:endParaRPr lang="cs-CZ" dirty="0"/>
          </a:p>
        </p:txBody>
      </p:sp>
      <p:pic>
        <p:nvPicPr>
          <p:cNvPr id="6" name="Zástupný obsah 5" descr="Obsah obrázku tráva, exteriér&#10;&#10;Popis byl vytvořen automaticky">
            <a:extLst>
              <a:ext uri="{FF2B5EF4-FFF2-40B4-BE49-F238E27FC236}">
                <a16:creationId xmlns:a16="http://schemas.microsoft.com/office/drawing/2014/main" id="{13C36608-3575-4EBE-ABC6-BBB1954057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59809" y="1861567"/>
            <a:ext cx="8605340" cy="394411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6ADB86E-8605-4953-B861-9495F2BBFA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234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582DE2-F16F-4206-AF80-5F4FB3069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kámen&#10;&#10;Popis byl vytvořen automaticky">
            <a:extLst>
              <a:ext uri="{FF2B5EF4-FFF2-40B4-BE49-F238E27FC236}">
                <a16:creationId xmlns:a16="http://schemas.microsoft.com/office/drawing/2014/main" id="{5BB59F56-3C49-4B32-8302-11676CA83A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1764" y="1988840"/>
            <a:ext cx="4708525" cy="4143502"/>
          </a:xfrm>
        </p:spPr>
      </p:pic>
      <p:pic>
        <p:nvPicPr>
          <p:cNvPr id="8" name="Zástupný obsah 7" descr="Obsah obrázku text, tkanina, kreslení&#10;&#10;Popis byl vytvořen automaticky">
            <a:extLst>
              <a:ext uri="{FF2B5EF4-FFF2-40B4-BE49-F238E27FC236}">
                <a16:creationId xmlns:a16="http://schemas.microsoft.com/office/drawing/2014/main" id="{CC892D3F-7F91-463B-9A62-652A562661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46340" y="1931690"/>
            <a:ext cx="6208578" cy="4052345"/>
          </a:xfrm>
        </p:spPr>
      </p:pic>
    </p:spTree>
    <p:extLst>
      <p:ext uri="{BB962C8B-B14F-4D97-AF65-F5344CB8AC3E}">
        <p14:creationId xmlns:p14="http://schemas.microsoft.com/office/powerpoint/2010/main" val="351107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103A1-BB12-4455-B1D2-C2FDFA88B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D0AF326D-6E3B-420D-AB64-B839B5226A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1884" y="764704"/>
            <a:ext cx="9037388" cy="595071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DCCA16A-E7EF-41F2-A83D-C4783D0886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650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BCC279-09DF-40F9-BFB2-C0397CEF8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transoxiana</a:t>
            </a:r>
            <a:endParaRPr lang="cs-CZ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85476E36-9272-4175-94B3-6ADCE9DBEE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75693" y="2097153"/>
            <a:ext cx="8437437" cy="407504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70CC692-8A5B-4892-8785-2C1FB3CCB2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946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E4D83-7D77-43C9-909C-E6DD358F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36" y="188640"/>
            <a:ext cx="9753600" cy="907504"/>
          </a:xfrm>
        </p:spPr>
        <p:txBody>
          <a:bodyPr/>
          <a:lstStyle/>
          <a:p>
            <a:pPr algn="ctr"/>
            <a:r>
              <a:rPr lang="cs-CZ" dirty="0" err="1"/>
              <a:t>Harappská</a:t>
            </a:r>
            <a:r>
              <a:rPr lang="cs-CZ" dirty="0"/>
              <a:t> kultura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A1D2FC-9BAF-476B-9AA9-70AA1FCDE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2132856"/>
            <a:ext cx="5236838" cy="4343400"/>
          </a:xfrm>
        </p:spPr>
        <p:txBody>
          <a:bodyPr/>
          <a:lstStyle/>
          <a:p>
            <a:r>
              <a:rPr lang="cs-CZ" dirty="0"/>
              <a:t>starověká kultura nacházející se v povodí řeky Indus</a:t>
            </a:r>
          </a:p>
          <a:p>
            <a:r>
              <a:rPr lang="cs-CZ" dirty="0"/>
              <a:t> Počátky </a:t>
            </a:r>
            <a:r>
              <a:rPr lang="cs-CZ" dirty="0" err="1"/>
              <a:t>harappské</a:t>
            </a:r>
            <a:r>
              <a:rPr lang="cs-CZ" dirty="0"/>
              <a:t> kultury sahají do 2. poloviny 4. tisíciletí př. n. l.</a:t>
            </a:r>
          </a:p>
          <a:p>
            <a:r>
              <a:rPr lang="cs-CZ" dirty="0"/>
              <a:t>Předpokládaný úpadek této kultury kolem 1300 př.n.l.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159ACC27-FC2E-4252-9F0F-0CD2E9774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484" y="1600200"/>
            <a:ext cx="4649253" cy="514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3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1B760-EA4E-400E-968E-CEC9D8606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několik&#10;&#10;Popis byl vytvořen automaticky">
            <a:extLst>
              <a:ext uri="{FF2B5EF4-FFF2-40B4-BE49-F238E27FC236}">
                <a16:creationId xmlns:a16="http://schemas.microsoft.com/office/drawing/2014/main" id="{65F72DBF-075D-4F41-8E72-93A0335A5D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07666" y="764704"/>
            <a:ext cx="9973492" cy="561175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2BB4FFD-D8AE-48F0-80D6-681A6A9413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57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FF99D-A7BD-4EE6-9981-1DFF09B06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Ulugbeg</a:t>
            </a:r>
            <a:endParaRPr lang="cs-CZ" dirty="0"/>
          </a:p>
        </p:txBody>
      </p:sp>
      <p:pic>
        <p:nvPicPr>
          <p:cNvPr id="6" name="Zástupný obsah 5" descr="Obsah obrázku text, obloha, exteriér&#10;&#10;Popis byl vytvořen automaticky">
            <a:extLst>
              <a:ext uri="{FF2B5EF4-FFF2-40B4-BE49-F238E27FC236}">
                <a16:creationId xmlns:a16="http://schemas.microsoft.com/office/drawing/2014/main" id="{86AEF4D3-98BA-4525-9F0D-069E2A34D7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38028" y="1916832"/>
            <a:ext cx="2809751" cy="376564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DF18EE2-2BDA-4B11-A09D-44FC8F26F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4372" y="2514600"/>
            <a:ext cx="4708734" cy="4343400"/>
          </a:xfrm>
        </p:spPr>
        <p:txBody>
          <a:bodyPr/>
          <a:lstStyle/>
          <a:p>
            <a:r>
              <a:rPr lang="cs-CZ" dirty="0"/>
              <a:t>Vnuk </a:t>
            </a:r>
            <a:r>
              <a:rPr lang="cs-CZ" dirty="0" err="1"/>
              <a:t>Tamerlána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7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119126-8DFA-4E44-A514-94DC26157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Hvězdárna v </a:t>
            </a:r>
            <a:r>
              <a:rPr lang="cs-CZ" dirty="0" err="1"/>
              <a:t>samarkandu</a:t>
            </a:r>
            <a:endParaRPr lang="cs-CZ" dirty="0"/>
          </a:p>
        </p:txBody>
      </p:sp>
      <p:pic>
        <p:nvPicPr>
          <p:cNvPr id="6" name="Zástupný obsah 5" descr="Obsah obrázku exteriér, obloha&#10;&#10;Popis byl vytvořen automaticky">
            <a:extLst>
              <a:ext uri="{FF2B5EF4-FFF2-40B4-BE49-F238E27FC236}">
                <a16:creationId xmlns:a16="http://schemas.microsoft.com/office/drawing/2014/main" id="{14D12D15-0DF9-4041-9113-AE0683663F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1764" y="1600200"/>
            <a:ext cx="6814492" cy="5131767"/>
          </a:xfrm>
        </p:spPr>
      </p:pic>
      <p:pic>
        <p:nvPicPr>
          <p:cNvPr id="8" name="Zástupný obsah 7" descr="Obsah obrázku strop, kámen&#10;&#10;Popis byl vytvořen automaticky">
            <a:extLst>
              <a:ext uri="{FF2B5EF4-FFF2-40B4-BE49-F238E27FC236}">
                <a16:creationId xmlns:a16="http://schemas.microsoft.com/office/drawing/2014/main" id="{F4FC1012-0298-4E2D-9525-4158144A20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62564" y="1916832"/>
            <a:ext cx="2895600" cy="4343400"/>
          </a:xfrm>
        </p:spPr>
      </p:pic>
    </p:spTree>
    <p:extLst>
      <p:ext uri="{BB962C8B-B14F-4D97-AF65-F5344CB8AC3E}">
        <p14:creationId xmlns:p14="http://schemas.microsoft.com/office/powerpoint/2010/main" val="212191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C23B83-362E-400C-8709-F1E93CF4E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594" y="116632"/>
            <a:ext cx="9753600" cy="914400"/>
          </a:xfrm>
        </p:spPr>
        <p:txBody>
          <a:bodyPr/>
          <a:lstStyle/>
          <a:p>
            <a:pPr algn="ctr"/>
            <a:r>
              <a:rPr lang="cs-CZ" dirty="0" err="1"/>
              <a:t>Shah</a:t>
            </a:r>
            <a:r>
              <a:rPr lang="cs-CZ" dirty="0"/>
              <a:t>-i-</a:t>
            </a:r>
            <a:r>
              <a:rPr lang="cs-CZ" dirty="0" err="1"/>
              <a:t>Zinda</a:t>
            </a:r>
            <a:endParaRPr lang="cs-CZ" dirty="0"/>
          </a:p>
        </p:txBody>
      </p:sp>
      <p:pic>
        <p:nvPicPr>
          <p:cNvPr id="6" name="Zástupný obsah 5" descr="Obsah obrázku obloha, exteriér, země, kámen&#10;&#10;Popis byl vytvořen automaticky">
            <a:extLst>
              <a:ext uri="{FF2B5EF4-FFF2-40B4-BE49-F238E27FC236}">
                <a16:creationId xmlns:a16="http://schemas.microsoft.com/office/drawing/2014/main" id="{3FC622A3-3649-42AA-8E7E-2BC0A6B22B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13892" y="1124744"/>
            <a:ext cx="8713711" cy="581197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9735FCF-D391-4D0B-802C-F733CDA6DB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91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C13AA-79E9-469D-BE54-CB69E2462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0"/>
            <a:ext cx="9753600" cy="835496"/>
          </a:xfrm>
        </p:spPr>
        <p:txBody>
          <a:bodyPr/>
          <a:lstStyle/>
          <a:p>
            <a:pPr algn="ctr"/>
            <a:r>
              <a:rPr lang="cs-CZ" dirty="0"/>
              <a:t>Mešita </a:t>
            </a:r>
            <a:r>
              <a:rPr lang="cs-CZ" dirty="0" err="1"/>
              <a:t>Bibi-Khanym</a:t>
            </a:r>
            <a:r>
              <a:rPr lang="cs-CZ" dirty="0"/>
              <a:t> </a:t>
            </a:r>
          </a:p>
        </p:txBody>
      </p:sp>
      <p:pic>
        <p:nvPicPr>
          <p:cNvPr id="6" name="Zástupný obsah 5" descr="Obsah obrázku budova, exteriér, kámen, staré&#10;&#10;Popis byl vytvořen automaticky">
            <a:extLst>
              <a:ext uri="{FF2B5EF4-FFF2-40B4-BE49-F238E27FC236}">
                <a16:creationId xmlns:a16="http://schemas.microsoft.com/office/drawing/2014/main" id="{2C5A5C67-827C-40A9-956E-2E5D40E544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7798" y="841970"/>
            <a:ext cx="9943344" cy="585602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2BE8729-20AE-4858-861E-E22EEA2965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21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6CF267-ABB2-421D-A031-8973675C8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svatyně, kostel, oblouk&#10;&#10;Popis byl vytvořen automaticky">
            <a:extLst>
              <a:ext uri="{FF2B5EF4-FFF2-40B4-BE49-F238E27FC236}">
                <a16:creationId xmlns:a16="http://schemas.microsoft.com/office/drawing/2014/main" id="{8F6FCD71-DCCA-4D7B-9075-A9FF3F44EA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40431" y="702940"/>
            <a:ext cx="9037388" cy="603697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FA3A293-A6A4-4DDD-9415-FF396897EF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12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2AB6-EB02-4D4B-8CA8-A535ECB04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strop, několik&#10;&#10;Popis byl vytvořen automaticky">
            <a:extLst>
              <a:ext uri="{FF2B5EF4-FFF2-40B4-BE49-F238E27FC236}">
                <a16:creationId xmlns:a16="http://schemas.microsoft.com/office/drawing/2014/main" id="{E0139BD4-175C-4FB8-994C-2B654C6E1A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3656" y="618503"/>
            <a:ext cx="8965380" cy="595077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490A9A3-3043-4361-9268-DF5705C90B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1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C9EF8D-887E-407B-BBAA-2082B59A0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Bucharský chanát</a:t>
            </a:r>
          </a:p>
        </p:txBody>
      </p:sp>
      <p:pic>
        <p:nvPicPr>
          <p:cNvPr id="6" name="Zástupný obsah 5" descr="Obsah obrázku text, obloha&#10;&#10;Popis byl vytvořen automaticky">
            <a:extLst>
              <a:ext uri="{FF2B5EF4-FFF2-40B4-BE49-F238E27FC236}">
                <a16:creationId xmlns:a16="http://schemas.microsoft.com/office/drawing/2014/main" id="{33C7DB74-9370-444B-A34F-A12CEFA087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82044" y="2395185"/>
            <a:ext cx="5497653" cy="321063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B8E5F75-DB8E-45DA-AEFD-D01F7A5470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11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521033-D918-4185-9F37-CEE321095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Sherdor</a:t>
            </a:r>
            <a:r>
              <a:rPr lang="cs-CZ" dirty="0"/>
              <a:t> </a:t>
            </a:r>
            <a:r>
              <a:rPr lang="cs-CZ" dirty="0" err="1"/>
              <a:t>Madrasa</a:t>
            </a:r>
            <a:r>
              <a:rPr lang="cs-CZ" dirty="0"/>
              <a:t> </a:t>
            </a:r>
          </a:p>
        </p:txBody>
      </p:sp>
      <p:pic>
        <p:nvPicPr>
          <p:cNvPr id="6" name="Zástupný obsah 5" descr="Obsah obrázku budova, exteriér, obloha, staré&#10;&#10;Popis byl vytvořen automaticky">
            <a:extLst>
              <a:ext uri="{FF2B5EF4-FFF2-40B4-BE49-F238E27FC236}">
                <a16:creationId xmlns:a16="http://schemas.microsoft.com/office/drawing/2014/main" id="{2B752BEC-E28D-46DD-8A92-0969C09A14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1764" y="885084"/>
            <a:ext cx="11476298" cy="597291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BF4D962-6C96-484C-B41B-7D25FF94C6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1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72534-FB62-45CA-851F-A9C96CBED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loha, exteriér, budova, kámen&#10;&#10;Popis byl vytvořen automaticky">
            <a:extLst>
              <a:ext uri="{FF2B5EF4-FFF2-40B4-BE49-F238E27FC236}">
                <a16:creationId xmlns:a16="http://schemas.microsoft.com/office/drawing/2014/main" id="{6A3A7ED8-C5A0-40B2-9739-B63BBC4095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63750" y="229755"/>
            <a:ext cx="8461324" cy="634599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D39228-9E20-4BA8-82FD-AC08D0BFC0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850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A91D51-541F-4902-80C0-6EEEB084F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44" y="242293"/>
            <a:ext cx="9753600" cy="1051520"/>
          </a:xfrm>
        </p:spPr>
        <p:txBody>
          <a:bodyPr/>
          <a:lstStyle/>
          <a:p>
            <a:pPr algn="ctr"/>
            <a:r>
              <a:rPr lang="cs-CZ" dirty="0"/>
              <a:t>Médská říše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88D80D-15A7-47DD-90C2-93256C9DF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2" y="1628800"/>
            <a:ext cx="9753600" cy="4343400"/>
          </a:xfrm>
        </p:spPr>
        <p:txBody>
          <a:bodyPr/>
          <a:lstStyle/>
          <a:p>
            <a:r>
              <a:rPr lang="cs-CZ" dirty="0"/>
              <a:t>Po </a:t>
            </a:r>
            <a:r>
              <a:rPr lang="cs-CZ" dirty="0" err="1"/>
              <a:t>Harappske</a:t>
            </a:r>
            <a:r>
              <a:rPr lang="cs-CZ" dirty="0"/>
              <a:t> kultuře, která se táhla až do severovýchodního Afghánistánu, byla oblast obývána íránskými kmeny a kontrolována Médy až do roku 500 př. n. l.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86F4A202-7C90-46B0-8987-F2BB78A36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00" y="3172664"/>
            <a:ext cx="5969644" cy="341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1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8EB74-D169-49A6-B7BA-A9889A12F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obloha, tráva, exteriér&#10;&#10;Popis byl vytvořen automaticky">
            <a:extLst>
              <a:ext uri="{FF2B5EF4-FFF2-40B4-BE49-F238E27FC236}">
                <a16:creationId xmlns:a16="http://schemas.microsoft.com/office/drawing/2014/main" id="{4CD22B5C-95B9-478A-8CF0-3999384681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7611" y="274638"/>
            <a:ext cx="8965380" cy="567340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C483C1-AB24-4933-83C8-50C4B46286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86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1C8853-662E-42F7-9573-5634DD973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Buchara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48510910-30A0-467A-967A-280C7BE692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76731" y="2122046"/>
            <a:ext cx="6435362" cy="375690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0027863-1A47-4D1F-A0E5-AB15EEE51E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958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EA0624-CFC4-4E97-9DD2-206500F11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A2BD811-A6F8-49BA-91F6-3708BD3494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text, obloha, budova, vysoký&#10;&#10;Popis byl vytvořen automaticky">
            <a:extLst>
              <a:ext uri="{FF2B5EF4-FFF2-40B4-BE49-F238E27FC236}">
                <a16:creationId xmlns:a16="http://schemas.microsoft.com/office/drawing/2014/main" id="{44B01F50-A050-456E-BE76-47B7EB16C6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77988" y="397267"/>
            <a:ext cx="8245300" cy="6063465"/>
          </a:xfrm>
        </p:spPr>
      </p:pic>
    </p:spTree>
    <p:extLst>
      <p:ext uri="{BB962C8B-B14F-4D97-AF65-F5344CB8AC3E}">
        <p14:creationId xmlns:p14="http://schemas.microsoft.com/office/powerpoint/2010/main" val="68556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7D104-6E16-4B5E-B7B9-5DA1A929F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46" y="169665"/>
            <a:ext cx="9753600" cy="763488"/>
          </a:xfrm>
        </p:spPr>
        <p:txBody>
          <a:bodyPr/>
          <a:lstStyle/>
          <a:p>
            <a:pPr algn="ctr"/>
            <a:r>
              <a:rPr lang="cs-CZ" dirty="0"/>
              <a:t>Komplex </a:t>
            </a:r>
            <a:r>
              <a:rPr lang="cs-CZ" dirty="0" err="1"/>
              <a:t>kalan</a:t>
            </a:r>
            <a:endParaRPr lang="cs-CZ" dirty="0"/>
          </a:p>
        </p:txBody>
      </p:sp>
      <p:pic>
        <p:nvPicPr>
          <p:cNvPr id="6" name="Zástupný obsah 5" descr="Obsah obrázku budova, exteriér, kámen, staré&#10;&#10;Popis byl vytvořen automaticky">
            <a:extLst>
              <a:ext uri="{FF2B5EF4-FFF2-40B4-BE49-F238E27FC236}">
                <a16:creationId xmlns:a16="http://schemas.microsoft.com/office/drawing/2014/main" id="{8173A272-D840-4E7A-840E-685E563D88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76894" y="1192065"/>
            <a:ext cx="8498904" cy="566593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ABEB18C-AE3E-4BF8-90D1-C80676FB44D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92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15D09-D156-4392-93AA-74B1051E9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48" y="268052"/>
            <a:ext cx="9753600" cy="835496"/>
          </a:xfrm>
        </p:spPr>
        <p:txBody>
          <a:bodyPr/>
          <a:lstStyle/>
          <a:p>
            <a:pPr algn="ctr"/>
            <a:r>
              <a:rPr lang="cs-CZ" dirty="0" err="1"/>
              <a:t>Lyab</a:t>
            </a:r>
            <a:r>
              <a:rPr lang="cs-CZ" dirty="0"/>
              <a:t>-i </a:t>
            </a:r>
            <a:r>
              <a:rPr lang="cs-CZ" dirty="0" err="1"/>
              <a:t>Hauz</a:t>
            </a:r>
            <a:endParaRPr lang="cs-CZ" dirty="0"/>
          </a:p>
        </p:txBody>
      </p:sp>
      <p:pic>
        <p:nvPicPr>
          <p:cNvPr id="6" name="Zástupný obsah 5" descr="Obsah obrázku exteriér, strom, obloha, voda&#10;&#10;Popis byl vytvořen automaticky">
            <a:extLst>
              <a:ext uri="{FF2B5EF4-FFF2-40B4-BE49-F238E27FC236}">
                <a16:creationId xmlns:a16="http://schemas.microsoft.com/office/drawing/2014/main" id="{CC7F21D3-F199-49DC-8EE9-0B636E220D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23239" y="1268760"/>
            <a:ext cx="7806213" cy="52292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109570A-4DC8-4C4D-ABAB-A060F64BB0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711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EFFE48-F51B-4B1C-B704-98C72EFCE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1F55861-5079-4666-B7DC-33E0E40F7B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text, budova, exteriér&#10;&#10;Popis byl vytvořen automaticky">
            <a:extLst>
              <a:ext uri="{FF2B5EF4-FFF2-40B4-BE49-F238E27FC236}">
                <a16:creationId xmlns:a16="http://schemas.microsoft.com/office/drawing/2014/main" id="{2FEE6EDB-651A-424A-A173-91192F3658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7788" y="155268"/>
            <a:ext cx="10813153" cy="6689412"/>
          </a:xfrm>
        </p:spPr>
      </p:pic>
    </p:spTree>
    <p:extLst>
      <p:ext uri="{BB962C8B-B14F-4D97-AF65-F5344CB8AC3E}">
        <p14:creationId xmlns:p14="http://schemas.microsoft.com/office/powerpoint/2010/main" val="194397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50CF87-4D73-47F1-B547-DC301FB96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44" y="316607"/>
            <a:ext cx="9753600" cy="738386"/>
          </a:xfrm>
        </p:spPr>
        <p:txBody>
          <a:bodyPr/>
          <a:lstStyle/>
          <a:p>
            <a:pPr algn="ctr"/>
            <a:r>
              <a:rPr lang="cs-CZ"/>
              <a:t>Achaimenovská říše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4CA923-0EFE-42DB-8567-49686060B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28" y="1828800"/>
            <a:ext cx="10945216" cy="4343400"/>
          </a:xfrm>
        </p:spPr>
        <p:txBody>
          <a:bodyPr/>
          <a:lstStyle/>
          <a:p>
            <a:r>
              <a:rPr lang="cs-CZ" dirty="0" err="1"/>
              <a:t>Baktrie</a:t>
            </a:r>
            <a:r>
              <a:rPr lang="cs-CZ" dirty="0"/>
              <a:t> byla součástí </a:t>
            </a:r>
            <a:r>
              <a:rPr lang="cs-CZ" dirty="0" err="1"/>
              <a:t>Achaimenovská</a:t>
            </a:r>
            <a:r>
              <a:rPr lang="cs-CZ" dirty="0"/>
              <a:t> říše</a:t>
            </a:r>
          </a:p>
          <a:p>
            <a:r>
              <a:rPr lang="cs-CZ" dirty="0"/>
              <a:t>Poprvé je zmíněn v </a:t>
            </a:r>
            <a:r>
              <a:rPr lang="cs-CZ" dirty="0" err="1"/>
              <a:t>Behistunském</a:t>
            </a:r>
            <a:r>
              <a:rPr lang="cs-CZ" dirty="0"/>
              <a:t> nápisu, napsaném v c.520 př. n. l.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164E1BF-E6F7-41A8-824D-044B27C66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044" y="3140968"/>
            <a:ext cx="5431233" cy="35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8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 zemí svě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882_TF03460629" id="{E089E589-B6FB-474D-AA94-23D16E20C958}" vid="{200CD025-1375-44C8-A476-DFC294ECDA1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zemí světa</Template>
  <TotalTime>1312</TotalTime>
  <Words>1063</Words>
  <Application>Microsoft Office PowerPoint</Application>
  <PresentationFormat>Vlastní</PresentationFormat>
  <Paragraphs>144</Paragraphs>
  <Slides>85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85</vt:i4>
      </vt:variant>
    </vt:vector>
  </HeadingPairs>
  <TitlesOfParts>
    <vt:vector size="89" baseType="lpstr">
      <vt:lpstr>Arial</vt:lpstr>
      <vt:lpstr>Century Gothic</vt:lpstr>
      <vt:lpstr>Wingdings</vt:lpstr>
      <vt:lpstr>Prezentace zemí světa</vt:lpstr>
      <vt:lpstr>7. Baktrijské mocnosti</vt:lpstr>
      <vt:lpstr>7. Baktrijské mocnosti:</vt:lpstr>
      <vt:lpstr>Prezentace aplikace PowerPoint</vt:lpstr>
      <vt:lpstr>Hindúkuš</vt:lpstr>
      <vt:lpstr>Prezentace aplikace PowerPoint</vt:lpstr>
      <vt:lpstr>Baktrijsko-margiánský archeologický komplex </vt:lpstr>
      <vt:lpstr>Harappská kultura</vt:lpstr>
      <vt:lpstr>Médská říše</vt:lpstr>
      <vt:lpstr>Achaimenovská říše</vt:lpstr>
      <vt:lpstr>Balkh</vt:lpstr>
      <vt:lpstr>Bohyně anahita</vt:lpstr>
      <vt:lpstr>Alexandr veliký</vt:lpstr>
      <vt:lpstr>Chudžand</vt:lpstr>
      <vt:lpstr>Konec alexandra nástup seleuka</vt:lpstr>
      <vt:lpstr>Prezentace aplikace PowerPoint</vt:lpstr>
      <vt:lpstr>Řecko-baktrijské království</vt:lpstr>
      <vt:lpstr>Prezentace aplikace PowerPoint</vt:lpstr>
      <vt:lpstr>Péšávar</vt:lpstr>
      <vt:lpstr>Kušánská říše</vt:lpstr>
      <vt:lpstr>Kušánská říše</vt:lpstr>
      <vt:lpstr>Prezentace aplikace PowerPoint</vt:lpstr>
      <vt:lpstr>Dalverzin Tepe</vt:lpstr>
      <vt:lpstr>Ahura mazda</vt:lpstr>
      <vt:lpstr>Prezentace aplikace PowerPoint</vt:lpstr>
      <vt:lpstr>Surkh Kotal</vt:lpstr>
      <vt:lpstr>Mithra</vt:lpstr>
      <vt:lpstr>Prezentace aplikace PowerPoint</vt:lpstr>
      <vt:lpstr>Manicheismus</vt:lpstr>
      <vt:lpstr>Bámiján</vt:lpstr>
      <vt:lpstr>Bódhisattva</vt:lpstr>
      <vt:lpstr>Shiva a nandi</vt:lpstr>
      <vt:lpstr>Prezentace aplikace PowerPoint</vt:lpstr>
      <vt:lpstr>Prezentace aplikace PowerPoint</vt:lpstr>
      <vt:lpstr>Prezentace aplikace PowerPoint</vt:lpstr>
      <vt:lpstr>Dynastie shahi</vt:lpstr>
      <vt:lpstr>Prezentace aplikace PowerPoint</vt:lpstr>
      <vt:lpstr>Prezentace aplikace PowerPoint</vt:lpstr>
      <vt:lpstr>Buddhové z Bámijánu</vt:lpstr>
      <vt:lpstr>Prezentace aplikace PowerPoint</vt:lpstr>
      <vt:lpstr>Lokottaravāda</vt:lpstr>
      <vt:lpstr>Archeologické objevy v  Lógar </vt:lpstr>
      <vt:lpstr>Archeologické objevy v  Lógar </vt:lpstr>
      <vt:lpstr>Heftalité</vt:lpstr>
      <vt:lpstr>Heftalité</vt:lpstr>
      <vt:lpstr>Prezentace aplikace PowerPoint</vt:lpstr>
      <vt:lpstr>Prezentace aplikace PowerPoint</vt:lpstr>
      <vt:lpstr>Šáhnáme</vt:lpstr>
      <vt:lpstr>Prezentace aplikace PowerPoint</vt:lpstr>
      <vt:lpstr>Prezentace aplikace PowerPoint</vt:lpstr>
      <vt:lpstr>Balch</vt:lpstr>
      <vt:lpstr>Prezentace aplikace PowerPoint</vt:lpstr>
      <vt:lpstr>Mazár-e Šaríf</vt:lpstr>
      <vt:lpstr>Prezentace aplikace PowerPoint</vt:lpstr>
      <vt:lpstr>Prezentace aplikace PowerPoint</vt:lpstr>
      <vt:lpstr>Prezentace aplikace PowerPoint</vt:lpstr>
      <vt:lpstr>Prameny 9/10 století</vt:lpstr>
      <vt:lpstr>tamerlán</vt:lpstr>
      <vt:lpstr>Khwaja Abu Nasr Parsa</vt:lpstr>
      <vt:lpstr>Safíovci</vt:lpstr>
      <vt:lpstr>Mughalská říše</vt:lpstr>
      <vt:lpstr>Durránska říše</vt:lpstr>
      <vt:lpstr>Prezentace aplikace PowerPoint</vt:lpstr>
      <vt:lpstr>Prezentace aplikace PowerPoint</vt:lpstr>
      <vt:lpstr>Samarkand</vt:lpstr>
      <vt:lpstr>sogdové</vt:lpstr>
      <vt:lpstr>Afrasiyab</vt:lpstr>
      <vt:lpstr>Prezentace aplikace PowerPoint</vt:lpstr>
      <vt:lpstr>Prezentace aplikace PowerPoint</vt:lpstr>
      <vt:lpstr>transoxiana</vt:lpstr>
      <vt:lpstr>Prezentace aplikace PowerPoint</vt:lpstr>
      <vt:lpstr>Ulugbeg</vt:lpstr>
      <vt:lpstr>Hvězdárna v samarkandu</vt:lpstr>
      <vt:lpstr>Shah-i-Zinda</vt:lpstr>
      <vt:lpstr>Mešita Bibi-Khanym </vt:lpstr>
      <vt:lpstr>Prezentace aplikace PowerPoint</vt:lpstr>
      <vt:lpstr>Prezentace aplikace PowerPoint</vt:lpstr>
      <vt:lpstr>Bucharský chanát</vt:lpstr>
      <vt:lpstr>Sherdor Madrasa </vt:lpstr>
      <vt:lpstr>Prezentace aplikace PowerPoint</vt:lpstr>
      <vt:lpstr>Prezentace aplikace PowerPoint</vt:lpstr>
      <vt:lpstr>Buchara</vt:lpstr>
      <vt:lpstr>Prezentace aplikace PowerPoint</vt:lpstr>
      <vt:lpstr>Komplex kalan</vt:lpstr>
      <vt:lpstr>Lyab-i Hauz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7. Baktrijské mocnosti</dc:title>
  <dc:creator>Aleš Gottvald</dc:creator>
  <cp:lastModifiedBy>Natálie Gottvaldová</cp:lastModifiedBy>
  <cp:revision>107</cp:revision>
  <dcterms:created xsi:type="dcterms:W3CDTF">2021-04-08T11:57:50Z</dcterms:created>
  <dcterms:modified xsi:type="dcterms:W3CDTF">2022-03-30T13:52:30Z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