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handoutMasterIdLst>
    <p:handoutMasterId r:id="rId74"/>
  </p:handoutMasterIdLst>
  <p:sldIdLst>
    <p:sldId id="269" r:id="rId2"/>
    <p:sldId id="280" r:id="rId3"/>
    <p:sldId id="270" r:id="rId4"/>
    <p:sldId id="272" r:id="rId5"/>
    <p:sldId id="273" r:id="rId6"/>
    <p:sldId id="274" r:id="rId7"/>
    <p:sldId id="275" r:id="rId8"/>
    <p:sldId id="277" r:id="rId9"/>
    <p:sldId id="278" r:id="rId10"/>
    <p:sldId id="343" r:id="rId11"/>
    <p:sldId id="279" r:id="rId12"/>
    <p:sldId id="276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342" r:id="rId25"/>
    <p:sldId id="292" r:id="rId26"/>
    <p:sldId id="295" r:id="rId27"/>
    <p:sldId id="294" r:id="rId28"/>
    <p:sldId id="293" r:id="rId29"/>
    <p:sldId id="296" r:id="rId30"/>
    <p:sldId id="297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20" r:id="rId50"/>
    <p:sldId id="318" r:id="rId51"/>
    <p:sldId id="321" r:id="rId52"/>
    <p:sldId id="322" r:id="rId53"/>
    <p:sldId id="323" r:id="rId54"/>
    <p:sldId id="325" r:id="rId55"/>
    <p:sldId id="319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8" r:id="rId68"/>
    <p:sldId id="337" r:id="rId69"/>
    <p:sldId id="341" r:id="rId70"/>
    <p:sldId id="340" r:id="rId71"/>
    <p:sldId id="339" r:id="rId72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>
      <p:cViewPr varScale="1">
        <p:scale>
          <a:sx n="63" d="100"/>
          <a:sy n="63" d="100"/>
        </p:scale>
        <p:origin x="676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06.04.2022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06.04.2022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217612" y="1828799"/>
            <a:ext cx="10709447" cy="3048001"/>
          </a:xfrm>
        </p:spPr>
        <p:txBody>
          <a:bodyPr rtlCol="0"/>
          <a:lstStyle/>
          <a:p>
            <a:pPr rtl="0"/>
            <a:r>
              <a:rPr lang="cs-CZ" dirty="0"/>
              <a:t>8. Arabská část Hedvábné stezky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4768D-49C8-4B9D-8F9D-C42DD928A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0712149B-95BF-494F-A52B-A8C9B31BE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620" y="928028"/>
            <a:ext cx="8870591" cy="5669324"/>
          </a:xfrm>
        </p:spPr>
      </p:pic>
    </p:spTree>
    <p:extLst>
      <p:ext uri="{BB962C8B-B14F-4D97-AF65-F5344CB8AC3E}">
        <p14:creationId xmlns:p14="http://schemas.microsoft.com/office/powerpoint/2010/main" val="24649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5DD26-EB05-4F20-BFA6-F6A58A1C4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budova, exteriér, země, kámen&#10;&#10;Popis byl vytvořen automaticky">
            <a:extLst>
              <a:ext uri="{FF2B5EF4-FFF2-40B4-BE49-F238E27FC236}">
                <a16:creationId xmlns:a16="http://schemas.microsoft.com/office/drawing/2014/main" id="{DACBED87-FAFC-4469-A86C-9CBFFCCE1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1440"/>
            <a:ext cx="11927060" cy="6811398"/>
          </a:xfrm>
        </p:spPr>
      </p:pic>
    </p:spTree>
    <p:extLst>
      <p:ext uri="{BB962C8B-B14F-4D97-AF65-F5344CB8AC3E}">
        <p14:creationId xmlns:p14="http://schemas.microsoft.com/office/powerpoint/2010/main" val="28228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982FD5-84B2-4DCE-8D51-F88EF495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ocha, budova, osoba, bílá&#10;&#10;Popis byl vytvořen automaticky">
            <a:extLst>
              <a:ext uri="{FF2B5EF4-FFF2-40B4-BE49-F238E27FC236}">
                <a16:creationId xmlns:a16="http://schemas.microsoft.com/office/drawing/2014/main" id="{BCEB9600-32F9-433E-911A-2B435E3D8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64" y="449288"/>
            <a:ext cx="4492896" cy="6408712"/>
          </a:xfrm>
        </p:spPr>
      </p:pic>
      <p:pic>
        <p:nvPicPr>
          <p:cNvPr id="7" name="Obrázek 6" descr="Obsah obrázku text, osoba, lidé, skupina&#10;&#10;Popis byl vytvořen automaticky">
            <a:extLst>
              <a:ext uri="{FF2B5EF4-FFF2-40B4-BE49-F238E27FC236}">
                <a16:creationId xmlns:a16="http://schemas.microsoft.com/office/drawing/2014/main" id="{7E846DC8-78FB-48D7-84C8-BE90041BC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331" y="1024744"/>
            <a:ext cx="726574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73746-0DE1-486C-9F47-C98CC8B24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Význam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24455-1066-4D6A-9980-4FA4126E0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1828800"/>
            <a:ext cx="10061378" cy="4343400"/>
          </a:xfrm>
        </p:spPr>
        <p:txBody>
          <a:bodyPr/>
          <a:lstStyle/>
          <a:p>
            <a:r>
              <a:rPr lang="cs-CZ" dirty="0"/>
              <a:t>Když obchod upadl, upadlo také město a dnes jsou z něj pouze trosky. </a:t>
            </a:r>
          </a:p>
          <a:p>
            <a:r>
              <a:rPr lang="cs-CZ" dirty="0"/>
              <a:t>Na Hedvábné stezce bylo mnoho dalších měst, která ležela v úrodných oblastech, některá se se stala hlavními městy provincií a později i některá z nich hlavními městy současných států: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Bagdád, </a:t>
            </a:r>
            <a:r>
              <a:rPr lang="cs-CZ" dirty="0" err="1"/>
              <a:t>Aleppo</a:t>
            </a:r>
            <a:r>
              <a:rPr lang="cs-CZ" dirty="0"/>
              <a:t>, Damašek, Káhira Alexandrie, Konstantinopol/</a:t>
            </a:r>
            <a:r>
              <a:rPr lang="cs-CZ" dirty="0" err="1"/>
              <a:t>Istanbul,Bursa</a:t>
            </a:r>
            <a:r>
              <a:rPr lang="cs-CZ" dirty="0"/>
              <a:t>, Isfahán</a:t>
            </a:r>
          </a:p>
        </p:txBody>
      </p:sp>
    </p:spTree>
    <p:extLst>
      <p:ext uri="{BB962C8B-B14F-4D97-AF65-F5344CB8AC3E}">
        <p14:creationId xmlns:p14="http://schemas.microsoft.com/office/powerpoint/2010/main" val="2024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1E87D-BAD6-4CF8-8E3E-353943289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bloha, exteriér, voda, řeka&#10;&#10;Popis byl vytvořen automaticky">
            <a:extLst>
              <a:ext uri="{FF2B5EF4-FFF2-40B4-BE49-F238E27FC236}">
                <a16:creationId xmlns:a16="http://schemas.microsoft.com/office/drawing/2014/main" id="{11FF07D7-E704-417A-9E69-ACAF501A1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64" y="332656"/>
            <a:ext cx="11265251" cy="6336704"/>
          </a:xfrm>
        </p:spPr>
      </p:pic>
    </p:spTree>
    <p:extLst>
      <p:ext uri="{BB962C8B-B14F-4D97-AF65-F5344CB8AC3E}">
        <p14:creationId xmlns:p14="http://schemas.microsoft.com/office/powerpoint/2010/main" val="54778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4499F6-A28B-42F8-A9B1-71CD248A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779C3CEF-A329-4891-A301-14A00DB02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812" y="915571"/>
            <a:ext cx="11161240" cy="5328592"/>
          </a:xfrm>
        </p:spPr>
      </p:pic>
    </p:spTree>
    <p:extLst>
      <p:ext uri="{BB962C8B-B14F-4D97-AF65-F5344CB8AC3E}">
        <p14:creationId xmlns:p14="http://schemas.microsoft.com/office/powerpoint/2010/main" val="316431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D6C44-353C-44E0-8ACF-10D1A80A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Beduíni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D578D0-464F-4CE0-86CA-687F244DD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Jednou z hlavních kultur, které dominovaly na Arabském poloostrově těsně před nástupem islámu byli beduíni.</a:t>
            </a:r>
          </a:p>
          <a:p>
            <a:r>
              <a:rPr lang="cs-CZ" dirty="0"/>
              <a:t>Příbuzenská pouta</a:t>
            </a:r>
          </a:p>
          <a:p>
            <a:r>
              <a:rPr lang="cs-CZ" dirty="0"/>
              <a:t>Kmeny</a:t>
            </a:r>
          </a:p>
          <a:p>
            <a:r>
              <a:rPr lang="cs-CZ" dirty="0" err="1"/>
              <a:t>Polysteismus</a:t>
            </a:r>
            <a:endParaRPr lang="cs-CZ" dirty="0"/>
          </a:p>
          <a:p>
            <a:r>
              <a:rPr lang="cs-CZ" dirty="0"/>
              <a:t>Kmeny sdílely společné etické dohody a poskytovaly jednotlivci identitu. </a:t>
            </a:r>
          </a:p>
          <a:p>
            <a:r>
              <a:rPr lang="cs-CZ" dirty="0"/>
              <a:t>Beduínské kmeny v předislámské Arábii byli kočovní pastevci</a:t>
            </a:r>
          </a:p>
        </p:txBody>
      </p:sp>
    </p:spTree>
    <p:extLst>
      <p:ext uri="{BB962C8B-B14F-4D97-AF65-F5344CB8AC3E}">
        <p14:creationId xmlns:p14="http://schemas.microsoft.com/office/powerpoint/2010/main" val="27181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9F391-03F0-4C7E-BA12-019E30842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obsah 12" descr="Obsah obrázku obloha, exteriér&#10;&#10;Popis byl vytvořen automaticky">
            <a:extLst>
              <a:ext uri="{FF2B5EF4-FFF2-40B4-BE49-F238E27FC236}">
                <a16:creationId xmlns:a16="http://schemas.microsoft.com/office/drawing/2014/main" id="{E813A57B-5730-4FC9-B41C-A606F6116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844" y="352425"/>
            <a:ext cx="10801200" cy="6505575"/>
          </a:xfrm>
        </p:spPr>
      </p:pic>
    </p:spTree>
    <p:extLst>
      <p:ext uri="{BB962C8B-B14F-4D97-AF65-F5344CB8AC3E}">
        <p14:creationId xmlns:p14="http://schemas.microsoft.com/office/powerpoint/2010/main" val="42679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E0B95-215C-488A-AE2E-1416B556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země, exteriér, kráva, stádo&#10;&#10;Popis byl vytvořen automaticky">
            <a:extLst>
              <a:ext uri="{FF2B5EF4-FFF2-40B4-BE49-F238E27FC236}">
                <a16:creationId xmlns:a16="http://schemas.microsoft.com/office/drawing/2014/main" id="{A4CD28F4-52EE-4F87-B690-B360AC967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780" y="41157"/>
            <a:ext cx="11665296" cy="6775535"/>
          </a:xfrm>
        </p:spPr>
      </p:pic>
    </p:spTree>
    <p:extLst>
      <p:ext uri="{BB962C8B-B14F-4D97-AF65-F5344CB8AC3E}">
        <p14:creationId xmlns:p14="http://schemas.microsoft.com/office/powerpoint/2010/main" val="15587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31B53-4D94-4907-A2B4-9C0C16E1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obloha, exteriér, pláž, kůň&#10;&#10;Popis byl vytvořen automaticky">
            <a:extLst>
              <a:ext uri="{FF2B5EF4-FFF2-40B4-BE49-F238E27FC236}">
                <a16:creationId xmlns:a16="http://schemas.microsoft.com/office/drawing/2014/main" id="{17C572E5-3E77-4E9C-8266-F09314946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48" y="274638"/>
            <a:ext cx="12025336" cy="6704434"/>
          </a:xfrm>
        </p:spPr>
      </p:pic>
    </p:spTree>
    <p:extLst>
      <p:ext uri="{BB962C8B-B14F-4D97-AF65-F5344CB8AC3E}">
        <p14:creationId xmlns:p14="http://schemas.microsoft.com/office/powerpoint/2010/main" val="54227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407843-6E2D-4C6E-8E8D-C1C8A973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Arabská část Hedvábné stezky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264D4-E9CE-4498-A8FB-B6EA1576C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04" y="1124744"/>
            <a:ext cx="3456384" cy="573325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Města: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Petra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Palmýra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Mekka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Medina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Damašek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Bagdád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Isfahán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Aleppo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Konstantinopol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Bursa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Tabríz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4BCA80-51BE-40A5-9A5B-C192178EC944}"/>
              </a:ext>
            </a:extLst>
          </p:cNvPr>
          <p:cNvSpPr txBox="1"/>
          <p:nvPr/>
        </p:nvSpPr>
        <p:spPr>
          <a:xfrm>
            <a:off x="7174532" y="1478946"/>
            <a:ext cx="3384376" cy="3900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Obyvatelé: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dirty="0"/>
              <a:t>Beduíni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dirty="0" err="1"/>
              <a:t>Abbásovci</a:t>
            </a:r>
            <a:endParaRPr lang="cs-CZ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2400" dirty="0" err="1"/>
              <a:t>Umajjovci</a:t>
            </a: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/>
              <a:t>Doba: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/>
              <a:t>Doba </a:t>
            </a:r>
            <a:r>
              <a:rPr lang="cs-CZ" sz="2400" dirty="0" err="1"/>
              <a:t>předislámska</a:t>
            </a:r>
            <a:endParaRPr lang="cs-CZ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2400" dirty="0"/>
              <a:t>Doba islámská</a:t>
            </a:r>
          </a:p>
        </p:txBody>
      </p:sp>
    </p:spTree>
    <p:extLst>
      <p:ext uri="{BB962C8B-B14F-4D97-AF65-F5344CB8AC3E}">
        <p14:creationId xmlns:p14="http://schemas.microsoft.com/office/powerpoint/2010/main" val="40312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216E2B-C0FD-4EE8-9BE6-3CD082F7A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Mekka a </a:t>
            </a:r>
            <a:r>
              <a:rPr lang="cs-CZ" dirty="0" err="1"/>
              <a:t>medina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B796CB-27AC-4091-AC27-996259D10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Významná byla v předislámské Arábii Města jako Mekka a Medina působila jako důležitá centra obchodu a náboženství. </a:t>
            </a:r>
          </a:p>
          <a:p>
            <a:r>
              <a:rPr lang="cs-CZ" dirty="0"/>
              <a:t>V 5. století převzal kmen  </a:t>
            </a:r>
            <a:r>
              <a:rPr lang="cs-CZ" dirty="0" err="1"/>
              <a:t>Kurajšovců</a:t>
            </a:r>
            <a:r>
              <a:rPr lang="cs-CZ" dirty="0"/>
              <a:t> kontrolu nad Mekkou</a:t>
            </a:r>
          </a:p>
          <a:p>
            <a:r>
              <a:rPr lang="cs-CZ" dirty="0"/>
              <a:t>Význam Mekky jako obchodního centra nakonec předčil města Petru a Palmyru</a:t>
            </a:r>
          </a:p>
          <a:p>
            <a:r>
              <a:rPr lang="cs-CZ" dirty="0"/>
              <a:t>Mekka podepsala smlouvy s Byzantinci i s beduíny, aby vyjednali bezpečné průchody pro karavany a poskytli jim práva na vodu a pastviny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19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C579D-C297-430E-B519-412A9490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Předislámská doba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CFA37-2B84-4258-8EE5-0F3625CAB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Náboženství v předislámské Arábii byla směsicí polyteismu, křesťanství, judaismu a íránských náboženství. </a:t>
            </a:r>
          </a:p>
          <a:p>
            <a:r>
              <a:rPr lang="cs-CZ" dirty="0"/>
              <a:t>Uctíváni nadpřirozených bytostí (džinové), animismus</a:t>
            </a:r>
          </a:p>
          <a:p>
            <a:r>
              <a:rPr lang="cs-CZ" dirty="0"/>
              <a:t>Vliv </a:t>
            </a:r>
            <a:r>
              <a:rPr lang="cs-CZ" dirty="0" err="1"/>
              <a:t>Sásánovské</a:t>
            </a:r>
            <a:r>
              <a:rPr lang="cs-CZ" dirty="0"/>
              <a:t> říše a tím zoroastrismu</a:t>
            </a:r>
          </a:p>
          <a:p>
            <a:r>
              <a:rPr lang="cs-CZ" dirty="0"/>
              <a:t>Hlavním bohem v předislámské Arábii byl </a:t>
            </a:r>
            <a:r>
              <a:rPr lang="cs-CZ" dirty="0" err="1"/>
              <a:t>Hubal</a:t>
            </a:r>
            <a:r>
              <a:rPr lang="cs-CZ" dirty="0"/>
              <a:t>, syrský bůh měsíce, Tři </a:t>
            </a:r>
            <a:r>
              <a:rPr lang="cs-CZ" dirty="0" err="1"/>
              <a:t>Hubalovy</a:t>
            </a:r>
            <a:r>
              <a:rPr lang="cs-CZ" dirty="0"/>
              <a:t> dcery : </a:t>
            </a:r>
            <a:r>
              <a:rPr lang="cs-CZ" dirty="0" err="1"/>
              <a:t>Allāt</a:t>
            </a:r>
            <a:r>
              <a:rPr lang="cs-CZ" dirty="0"/>
              <a:t>, Al-'</a:t>
            </a:r>
            <a:r>
              <a:rPr lang="cs-CZ" dirty="0" err="1"/>
              <a:t>Uzzá</a:t>
            </a:r>
            <a:r>
              <a:rPr lang="cs-CZ" dirty="0"/>
              <a:t> a </a:t>
            </a:r>
            <a:r>
              <a:rPr lang="cs-CZ" dirty="0" err="1"/>
              <a:t>Manāt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77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2DB27-94D4-429F-AD99-A427058E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hubal</a:t>
            </a:r>
            <a:endParaRPr lang="cs-CZ" dirty="0"/>
          </a:p>
        </p:txBody>
      </p:sp>
      <p:pic>
        <p:nvPicPr>
          <p:cNvPr id="5" name="Zástupný obsah 4" descr="Obsah obrázku staré, kámen, stavební materiál&#10;&#10;Popis byl vytvořen automaticky">
            <a:extLst>
              <a:ext uri="{FF2B5EF4-FFF2-40B4-BE49-F238E27FC236}">
                <a16:creationId xmlns:a16="http://schemas.microsoft.com/office/drawing/2014/main" id="{91A3C224-0A6D-447B-ACB5-A9F62786E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8348" y="1979074"/>
            <a:ext cx="4432127" cy="4613441"/>
          </a:xfrm>
        </p:spPr>
      </p:pic>
    </p:spTree>
    <p:extLst>
      <p:ext uri="{BB962C8B-B14F-4D97-AF65-F5344CB8AC3E}">
        <p14:creationId xmlns:p14="http://schemas.microsoft.com/office/powerpoint/2010/main" val="38495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27A05-87E3-43BE-8D35-E10DACAE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3 bohyně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1E3CC5B-6826-4050-B4C3-320001D11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0694" y="1828800"/>
            <a:ext cx="5627438" cy="4343400"/>
          </a:xfrm>
        </p:spPr>
      </p:pic>
    </p:spTree>
    <p:extLst>
      <p:ext uri="{BB962C8B-B14F-4D97-AF65-F5344CB8AC3E}">
        <p14:creationId xmlns:p14="http://schemas.microsoft.com/office/powerpoint/2010/main" val="13404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A9E978-2153-453B-996D-78CD0D23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8C441F1-8F24-4719-8595-060BA6978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796" y="266651"/>
            <a:ext cx="11382594" cy="6402709"/>
          </a:xfrm>
        </p:spPr>
      </p:pic>
    </p:spTree>
    <p:extLst>
      <p:ext uri="{BB962C8B-B14F-4D97-AF65-F5344CB8AC3E}">
        <p14:creationId xmlns:p14="http://schemas.microsoft.com/office/powerpoint/2010/main" val="1883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B1A74-A239-47EF-8E55-C7631875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30138"/>
            <a:ext cx="9753600" cy="979512"/>
          </a:xfrm>
        </p:spPr>
        <p:txBody>
          <a:bodyPr/>
          <a:lstStyle/>
          <a:p>
            <a:pPr algn="ctr"/>
            <a:r>
              <a:rPr lang="cs-CZ" dirty="0"/>
              <a:t>Islám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2CF650-2F6F-4B94-9737-05D2C6E50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8" y="1268760"/>
            <a:ext cx="11377264" cy="5589240"/>
          </a:xfrm>
        </p:spPr>
        <p:txBody>
          <a:bodyPr>
            <a:normAutofit/>
          </a:bodyPr>
          <a:lstStyle/>
          <a:p>
            <a:r>
              <a:rPr lang="cs-CZ" dirty="0"/>
              <a:t>V polovině 8. století se Islám stal dominantním náboženstvím</a:t>
            </a:r>
          </a:p>
          <a:p>
            <a:r>
              <a:rPr lang="cs-CZ" dirty="0"/>
              <a:t> od severní Afriky až po hranice Indie</a:t>
            </a:r>
          </a:p>
          <a:p>
            <a:r>
              <a:rPr lang="cs-CZ" dirty="0"/>
              <a:t>Hidžra (arabsky „migrace“) v roce 622 n. l., kdy Muhammad a jeho následovníci odešli z Mekky do Mediny, aby unikli mocným nepřátelům a uzavřeli nová spojenectví. </a:t>
            </a:r>
          </a:p>
          <a:p>
            <a:r>
              <a:rPr lang="cs-CZ" dirty="0"/>
              <a:t>Bitvy vybojované proti arabským soupeřům v posledních zhruba deseti letech Prorokova života byly pro budoucí islám nesmírně důležité. </a:t>
            </a:r>
          </a:p>
          <a:p>
            <a:r>
              <a:rPr lang="cs-CZ" dirty="0"/>
              <a:t>Jsou to počátky procesu, který proměnil   kmenové nájezdnické skupiny v disciplinované armády vedené Mohamedovými bezprostředními nástupci.</a:t>
            </a:r>
          </a:p>
          <a:p>
            <a:r>
              <a:rPr lang="cs-CZ" dirty="0"/>
              <a:t>Moc prvních čtyř chalífů byla výsledkem jejich úzkého spojení s Prorokem. Poslední z nich – Ali, </a:t>
            </a:r>
            <a:r>
              <a:rPr lang="cs-CZ" dirty="0" err="1"/>
              <a:t>Muhammadův</a:t>
            </a:r>
            <a:r>
              <a:rPr lang="cs-CZ" dirty="0"/>
              <a:t> zeť – byl zavražděn v roce 661 </a:t>
            </a:r>
          </a:p>
        </p:txBody>
      </p:sp>
    </p:spTree>
    <p:extLst>
      <p:ext uri="{BB962C8B-B14F-4D97-AF65-F5344CB8AC3E}">
        <p14:creationId xmlns:p14="http://schemas.microsoft.com/office/powerpoint/2010/main" val="31620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65E35-101F-44DA-A74A-BE6A1BEB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Umajjovci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48DEF-F7B2-447F-AEB4-BB085C78F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661-750</a:t>
            </a:r>
          </a:p>
          <a:p>
            <a:r>
              <a:rPr lang="cs-CZ" dirty="0"/>
              <a:t>převedli hlavní město expandující arabské říše z Mediny do Damašku</a:t>
            </a:r>
          </a:p>
          <a:p>
            <a:r>
              <a:rPr lang="cs-CZ" dirty="0"/>
              <a:t>První vládce </a:t>
            </a:r>
            <a:r>
              <a:rPr lang="cs-CZ" dirty="0" err="1"/>
              <a:t>Mu‘ávija</a:t>
            </a:r>
            <a:r>
              <a:rPr lang="cs-CZ" dirty="0"/>
              <a:t> I.</a:t>
            </a:r>
          </a:p>
          <a:p>
            <a:r>
              <a:rPr lang="cs-CZ" dirty="0"/>
              <a:t>Udržoval silnou, stabilní vládu a aktivně se podílel na řízení svého obrovského impéria. </a:t>
            </a:r>
          </a:p>
          <a:p>
            <a:r>
              <a:rPr lang="cs-CZ" dirty="0"/>
              <a:t>Diplomat</a:t>
            </a:r>
          </a:p>
          <a:p>
            <a:r>
              <a:rPr lang="cs-CZ" dirty="0"/>
              <a:t>Důležitou součástí </a:t>
            </a:r>
            <a:r>
              <a:rPr lang="cs-CZ" dirty="0" err="1"/>
              <a:t>Mu‘ávijova</a:t>
            </a:r>
            <a:r>
              <a:rPr lang="cs-CZ" dirty="0"/>
              <a:t>  úspěchu byl výběr silných guvernérů, kteří ovládali dobyté země v celé říši. </a:t>
            </a:r>
          </a:p>
        </p:txBody>
      </p:sp>
    </p:spTree>
    <p:extLst>
      <p:ext uri="{BB962C8B-B14F-4D97-AF65-F5344CB8AC3E}">
        <p14:creationId xmlns:p14="http://schemas.microsoft.com/office/powerpoint/2010/main" val="47695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B111B-44E0-44AE-8822-6CAF8F4E5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Abbásovci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311DC9-FC4F-4133-AB62-DC53E9797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750-1258</a:t>
            </a:r>
          </a:p>
          <a:p>
            <a:r>
              <a:rPr lang="cs-CZ" dirty="0"/>
              <a:t> „zlatý věk“ islámu</a:t>
            </a:r>
          </a:p>
          <a:p>
            <a:r>
              <a:rPr lang="cs-CZ" dirty="0"/>
              <a:t>Rozšiřování kultury a území:</a:t>
            </a:r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Války mezi Byzantskou a </a:t>
            </a:r>
            <a:r>
              <a:rPr lang="cs-CZ" dirty="0" err="1"/>
              <a:t>Sásánovskou</a:t>
            </a:r>
            <a:r>
              <a:rPr lang="cs-CZ" dirty="0"/>
              <a:t> říší </a:t>
            </a:r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Předtím obě říše bojovaly proti invazím kočovníků</a:t>
            </a:r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Velké křesťanské populace v Egyptě, Sýrii a Iráku byly hluboce nespokojeny s Byzantskou a </a:t>
            </a:r>
            <a:r>
              <a:rPr lang="cs-CZ" dirty="0" err="1"/>
              <a:t>Sásánovskou</a:t>
            </a:r>
            <a:r>
              <a:rPr lang="cs-CZ" dirty="0"/>
              <a:t> nadvládou</a:t>
            </a:r>
          </a:p>
        </p:txBody>
      </p:sp>
    </p:spTree>
    <p:extLst>
      <p:ext uri="{BB962C8B-B14F-4D97-AF65-F5344CB8AC3E}">
        <p14:creationId xmlns:p14="http://schemas.microsoft.com/office/powerpoint/2010/main" val="12020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24209-48FF-4916-A8B3-CC19BEA47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damašek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DB4036-2E23-40A7-87BD-AE274E6A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8" y="1916832"/>
            <a:ext cx="4824536" cy="4343400"/>
          </a:xfrm>
        </p:spPr>
        <p:txBody>
          <a:bodyPr/>
          <a:lstStyle/>
          <a:p>
            <a:r>
              <a:rPr lang="cs-CZ" dirty="0"/>
              <a:t>„perla východu“ </a:t>
            </a:r>
          </a:p>
          <a:p>
            <a:r>
              <a:rPr lang="cs-CZ" dirty="0"/>
              <a:t>založený ve 3. tisíciletí před naším letopočtem, zůstává jedním z nejstarších trvale obydlených měst na světě a je hlavním městem dnešní Sýrie</a:t>
            </a:r>
          </a:p>
          <a:p>
            <a:r>
              <a:rPr lang="cs-CZ" dirty="0" err="1"/>
              <a:t>Umajjovská</a:t>
            </a:r>
            <a:r>
              <a:rPr lang="cs-CZ" dirty="0"/>
              <a:t> mešita </a:t>
            </a:r>
          </a:p>
        </p:txBody>
      </p:sp>
      <p:pic>
        <p:nvPicPr>
          <p:cNvPr id="7" name="Obrázek 6" descr="Obsah obrázku text, tráva, podepsat, příroda&#10;&#10;Popis byl vytvořen automaticky">
            <a:extLst>
              <a:ext uri="{FF2B5EF4-FFF2-40B4-BE49-F238E27FC236}">
                <a16:creationId xmlns:a16="http://schemas.microsoft.com/office/drawing/2014/main" id="{FDB509AA-DEF3-46A8-B89C-BE94B6535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364" y="1916832"/>
            <a:ext cx="6382680" cy="42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C8C9F-4F34-4563-81FD-23348227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budova&#10;&#10;Popis byl vytvořen automaticky">
            <a:extLst>
              <a:ext uri="{FF2B5EF4-FFF2-40B4-BE49-F238E27FC236}">
                <a16:creationId xmlns:a16="http://schemas.microsoft.com/office/drawing/2014/main" id="{B1A82C0D-7D78-4A68-9CCB-9BAEDB97B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780" y="404664"/>
            <a:ext cx="11706182" cy="6178698"/>
          </a:xfrm>
        </p:spPr>
      </p:pic>
    </p:spTree>
    <p:extLst>
      <p:ext uri="{BB962C8B-B14F-4D97-AF65-F5344CB8AC3E}">
        <p14:creationId xmlns:p14="http://schemas.microsoft.com/office/powerpoint/2010/main" val="15280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0FC8F1-2E4C-43A7-BA53-3BDEC5B5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916" y="-99392"/>
            <a:ext cx="9753600" cy="1325562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BBBE8C2-8CE8-4F40-957A-1B2F53CD0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780" y="476672"/>
            <a:ext cx="11144996" cy="5767536"/>
          </a:xfrm>
        </p:spPr>
      </p:pic>
    </p:spTree>
    <p:extLst>
      <p:ext uri="{BB962C8B-B14F-4D97-AF65-F5344CB8AC3E}">
        <p14:creationId xmlns:p14="http://schemas.microsoft.com/office/powerpoint/2010/main" val="36182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14BFCE-C146-41D0-868D-07005D5C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taré, špinavé&#10;&#10;Popis byl vytvořen automaticky">
            <a:extLst>
              <a:ext uri="{FF2B5EF4-FFF2-40B4-BE49-F238E27FC236}">
                <a16:creationId xmlns:a16="http://schemas.microsoft.com/office/drawing/2014/main" id="{3A312042-F74B-4CB4-8280-DAF4C7744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956" y="404665"/>
            <a:ext cx="8524030" cy="6336704"/>
          </a:xfrm>
        </p:spPr>
      </p:pic>
    </p:spTree>
    <p:extLst>
      <p:ext uri="{BB962C8B-B14F-4D97-AF65-F5344CB8AC3E}">
        <p14:creationId xmlns:p14="http://schemas.microsoft.com/office/powerpoint/2010/main" val="3001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C6BBFB-83EB-4978-AF46-FAC2BF95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03D328D1-3FCB-4B91-A1D6-72266CC54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828" y="1769120"/>
            <a:ext cx="4169092" cy="4378498"/>
          </a:xfrm>
        </p:spPr>
      </p:pic>
      <p:pic>
        <p:nvPicPr>
          <p:cNvPr id="7" name="Obrázek 6" descr="Obsah obrázku zbraň, nůž&#10;&#10;Popis byl vytvořen automaticky">
            <a:extLst>
              <a:ext uri="{FF2B5EF4-FFF2-40B4-BE49-F238E27FC236}">
                <a16:creationId xmlns:a16="http://schemas.microsoft.com/office/drawing/2014/main" id="{3C2632C4-E830-4E45-953A-68E5FD54D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1772816"/>
            <a:ext cx="4608512" cy="43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80B5B-B4D3-42EE-AF88-F2DA05FE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budova, mešita&#10;&#10;Popis byl vytvořen automaticky">
            <a:extLst>
              <a:ext uri="{FF2B5EF4-FFF2-40B4-BE49-F238E27FC236}">
                <a16:creationId xmlns:a16="http://schemas.microsoft.com/office/drawing/2014/main" id="{1B05B78F-C8B9-474D-A678-5C4BC7493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11986493" cy="6466730"/>
          </a:xfrm>
        </p:spPr>
      </p:pic>
    </p:spTree>
    <p:extLst>
      <p:ext uri="{BB962C8B-B14F-4D97-AF65-F5344CB8AC3E}">
        <p14:creationId xmlns:p14="http://schemas.microsoft.com/office/powerpoint/2010/main" val="34193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D823B5-DE4E-4F92-B206-A5C2BD62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2532501-F01A-45E8-B31B-8618EEB83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505" y="59458"/>
            <a:ext cx="10197813" cy="6798542"/>
          </a:xfrm>
        </p:spPr>
      </p:pic>
    </p:spTree>
    <p:extLst>
      <p:ext uri="{BB962C8B-B14F-4D97-AF65-F5344CB8AC3E}">
        <p14:creationId xmlns:p14="http://schemas.microsoft.com/office/powerpoint/2010/main" val="12177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3871A3-637F-43AA-950F-610564AD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Bagdád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47C8CB-463B-4A04-95C5-5D90681B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750-1258</a:t>
            </a:r>
          </a:p>
          <a:p>
            <a:r>
              <a:rPr lang="cs-CZ" dirty="0"/>
              <a:t> Na počátku své vlády vybudovali </a:t>
            </a:r>
            <a:r>
              <a:rPr lang="cs-CZ" dirty="0" err="1"/>
              <a:t>Abbásové</a:t>
            </a:r>
            <a:r>
              <a:rPr lang="cs-CZ" dirty="0"/>
              <a:t> nové hlavní město jménem Bagdád.</a:t>
            </a:r>
          </a:p>
          <a:p>
            <a:r>
              <a:rPr lang="cs-CZ" dirty="0"/>
              <a:t>osada v této oblasti (tehdy nazývaná „</a:t>
            </a:r>
            <a:r>
              <a:rPr lang="cs-CZ" dirty="0" err="1"/>
              <a:t>Bjaddada</a:t>
            </a:r>
            <a:r>
              <a:rPr lang="cs-CZ" dirty="0"/>
              <a:t>“) pochází přibližně z 18. století př. n. l. za vlády babylonského krále </a:t>
            </a:r>
            <a:r>
              <a:rPr lang="cs-CZ" dirty="0" err="1"/>
              <a:t>Chammurapiho</a:t>
            </a:r>
            <a:endParaRPr lang="cs-CZ" dirty="0"/>
          </a:p>
          <a:p>
            <a:r>
              <a:rPr lang="cs-CZ" dirty="0"/>
              <a:t>‘‘dům moudrosti‘‘</a:t>
            </a:r>
          </a:p>
          <a:p>
            <a:r>
              <a:rPr lang="cs-CZ" dirty="0"/>
              <a:t>Ve své době Bagdád byl největším městem na světě mimo Čínu.</a:t>
            </a:r>
          </a:p>
        </p:txBody>
      </p:sp>
    </p:spTree>
    <p:extLst>
      <p:ext uri="{BB962C8B-B14F-4D97-AF65-F5344CB8AC3E}">
        <p14:creationId xmlns:p14="http://schemas.microsoft.com/office/powerpoint/2010/main" val="264484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932300-4E11-4D85-B25D-EB27971C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Knihovna Bajt al-</a:t>
            </a:r>
            <a:r>
              <a:rPr lang="cs-CZ" dirty="0" err="1"/>
              <a:t>Hikma</a:t>
            </a:r>
            <a:r>
              <a:rPr lang="cs-CZ" dirty="0"/>
              <a:t> </a:t>
            </a:r>
          </a:p>
        </p:txBody>
      </p:sp>
      <p:pic>
        <p:nvPicPr>
          <p:cNvPr id="5" name="Zástupný obsah 4" descr="Obsah obrázku budova, exteriér, kámen, oblouk&#10;&#10;Popis byl vytvořen automaticky">
            <a:extLst>
              <a:ext uri="{FF2B5EF4-FFF2-40B4-BE49-F238E27FC236}">
                <a16:creationId xmlns:a16="http://schemas.microsoft.com/office/drawing/2014/main" id="{FCB5CCF8-B664-4C58-8255-85F688181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348880"/>
            <a:ext cx="5579058" cy="3767336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B4C0F8C-8097-4326-8949-3733A2F7E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428" y="2343800"/>
            <a:ext cx="5734972" cy="37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2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0F7F50-10C6-4134-86CD-BE4C803B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6896"/>
            <a:ext cx="9753600" cy="907504"/>
          </a:xfrm>
        </p:spPr>
        <p:txBody>
          <a:bodyPr/>
          <a:lstStyle/>
          <a:p>
            <a:r>
              <a:rPr lang="cs-CZ" dirty="0"/>
              <a:t>Vzpomínka na </a:t>
            </a:r>
            <a:r>
              <a:rPr lang="cs-CZ" dirty="0" err="1"/>
              <a:t>sásánovskou</a:t>
            </a:r>
            <a:r>
              <a:rPr lang="cs-CZ" dirty="0"/>
              <a:t> říší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1BFA38C4-D045-4407-8D60-80505CE16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892" y="1124744"/>
            <a:ext cx="8280920" cy="5272608"/>
          </a:xfrm>
        </p:spPr>
      </p:pic>
    </p:spTree>
    <p:extLst>
      <p:ext uri="{BB962C8B-B14F-4D97-AF65-F5344CB8AC3E}">
        <p14:creationId xmlns:p14="http://schemas.microsoft.com/office/powerpoint/2010/main" val="21493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24E4E4-B2AA-4F57-B21F-2490A7E3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3C760800-EAD3-4BB6-978E-CF57DC8FD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179" y="1268760"/>
            <a:ext cx="9073008" cy="4550815"/>
          </a:xfrm>
        </p:spPr>
      </p:pic>
    </p:spTree>
    <p:extLst>
      <p:ext uri="{BB962C8B-B14F-4D97-AF65-F5344CB8AC3E}">
        <p14:creationId xmlns:p14="http://schemas.microsoft.com/office/powerpoint/2010/main" val="103302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F40F0-FEC2-4CE7-A949-F3E08702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qutayba</a:t>
            </a:r>
            <a:endParaRPr lang="cs-CZ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B2AD104F-DABC-4A66-A15A-A508667D6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613" y="1828800"/>
            <a:ext cx="7721600" cy="4343400"/>
          </a:xfrm>
        </p:spPr>
      </p:pic>
    </p:spTree>
    <p:extLst>
      <p:ext uri="{BB962C8B-B14F-4D97-AF65-F5344CB8AC3E}">
        <p14:creationId xmlns:p14="http://schemas.microsoft.com/office/powerpoint/2010/main" val="503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AD54C-8242-4D15-A385-3FD80BF6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06E02141-8985-47DE-8C54-9CCE6EE8B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804" y="65878"/>
            <a:ext cx="10153127" cy="6726243"/>
          </a:xfrm>
        </p:spPr>
      </p:pic>
    </p:spTree>
    <p:extLst>
      <p:ext uri="{BB962C8B-B14F-4D97-AF65-F5344CB8AC3E}">
        <p14:creationId xmlns:p14="http://schemas.microsoft.com/office/powerpoint/2010/main" val="28004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B10F6-382B-4832-B84A-3CE06F3D5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Charakteristika oblasti: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26B707-A535-46AC-9F67-35617564F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844" y="1828800"/>
            <a:ext cx="9989370" cy="4754562"/>
          </a:xfrm>
        </p:spPr>
        <p:txBody>
          <a:bodyPr/>
          <a:lstStyle/>
          <a:p>
            <a:r>
              <a:rPr lang="cs-CZ" dirty="0"/>
              <a:t>Na Blízkém východě, místem který spojuje východ se západem, byl význam tohoto obchodu obzvláště velký. Byla to oblast s mnoha pouští a stepí, jejíž zemědělské zdroje byly omezené. </a:t>
            </a:r>
          </a:p>
          <a:p>
            <a:r>
              <a:rPr lang="cs-CZ" dirty="0"/>
              <a:t>Několik vyprahlých zón se muselo obcházet jako, například pouště Gobi a </a:t>
            </a:r>
            <a:r>
              <a:rPr lang="cs-CZ" dirty="0" err="1"/>
              <a:t>Takla</a:t>
            </a:r>
            <a:r>
              <a:rPr lang="cs-CZ" dirty="0"/>
              <a:t> </a:t>
            </a:r>
            <a:r>
              <a:rPr lang="cs-CZ" dirty="0" err="1"/>
              <a:t>Makan</a:t>
            </a:r>
            <a:r>
              <a:rPr lang="cs-CZ" dirty="0"/>
              <a:t>. </a:t>
            </a:r>
          </a:p>
          <a:p>
            <a:r>
              <a:rPr lang="cs-CZ" dirty="0"/>
              <a:t>Hedvábná stezka nabrala svůj význam  kolem roku 139 př. n. l., jakmile byla Čína sjednocena za dynastie </a:t>
            </a:r>
            <a:r>
              <a:rPr lang="cs-CZ" dirty="0" err="1"/>
              <a:t>Chan</a:t>
            </a:r>
            <a:r>
              <a:rPr lang="cs-CZ" dirty="0"/>
              <a:t>. </a:t>
            </a:r>
          </a:p>
          <a:p>
            <a:r>
              <a:rPr lang="cs-CZ" dirty="0"/>
              <a:t>Zejména od 9. století vznikaly námořní trasy kontrolované arabskými obchodníky: Hlavní námořní trasa začínala v </a:t>
            </a:r>
            <a:r>
              <a:rPr lang="cs-CZ" dirty="0" err="1"/>
              <a:t>Kuang-čou</a:t>
            </a:r>
            <a:r>
              <a:rPr lang="cs-CZ" dirty="0"/>
              <a:t>, vedla přes jihovýchodní Asii, Indický oceán, Rudé moře a  Alexandrii.</a:t>
            </a:r>
          </a:p>
        </p:txBody>
      </p:sp>
    </p:spTree>
    <p:extLst>
      <p:ext uri="{BB962C8B-B14F-4D97-AF65-F5344CB8AC3E}">
        <p14:creationId xmlns:p14="http://schemas.microsoft.com/office/powerpoint/2010/main" val="7888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B4F4A-A40B-4129-9D49-87DDAD1CF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172347"/>
            <a:ext cx="9753600" cy="757130"/>
          </a:xfrm>
        </p:spPr>
        <p:txBody>
          <a:bodyPr/>
          <a:lstStyle/>
          <a:p>
            <a:pPr algn="ctr"/>
            <a:r>
              <a:rPr lang="cs-CZ" dirty="0"/>
              <a:t>Bitva u </a:t>
            </a:r>
            <a:r>
              <a:rPr lang="cs-CZ" dirty="0" err="1"/>
              <a:t>talasu</a:t>
            </a:r>
            <a:r>
              <a:rPr lang="cs-CZ" dirty="0"/>
              <a:t> 751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C5B9DEF6-62EE-45C3-9238-019A48A48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372" y="1059801"/>
            <a:ext cx="6362080" cy="43434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6E15CE-54D4-4E59-B116-D854D307049A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cs-CZ" sz="2400" dirty="0" err="1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F319465-DC65-4797-96B8-6DE9F7F00845}"/>
              </a:ext>
            </a:extLst>
          </p:cNvPr>
          <p:cNvSpPr txBox="1"/>
          <p:nvPr/>
        </p:nvSpPr>
        <p:spPr>
          <a:xfrm>
            <a:off x="547418" y="2852936"/>
            <a:ext cx="2415168" cy="4801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800" dirty="0" err="1"/>
              <a:t>Abbásovci</a:t>
            </a:r>
            <a:endParaRPr lang="cs-CZ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8750756-A246-4BA7-B48A-799FC991B416}"/>
              </a:ext>
            </a:extLst>
          </p:cNvPr>
          <p:cNvSpPr txBox="1"/>
          <p:nvPr/>
        </p:nvSpPr>
        <p:spPr>
          <a:xfrm>
            <a:off x="9838828" y="2852936"/>
            <a:ext cx="2162052" cy="7571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400" dirty="0"/>
              <a:t>Dynastie </a:t>
            </a:r>
            <a:r>
              <a:rPr lang="cs-CZ" sz="2400" dirty="0" err="1"/>
              <a:t>Tchang</a:t>
            </a:r>
            <a:endParaRPr lang="cs-CZ" sz="2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881F29-02EF-4BC3-8E36-49FED9A907F9}"/>
              </a:ext>
            </a:extLst>
          </p:cNvPr>
          <p:cNvSpPr txBox="1"/>
          <p:nvPr/>
        </p:nvSpPr>
        <p:spPr>
          <a:xfrm>
            <a:off x="4366220" y="5798199"/>
            <a:ext cx="5688632" cy="5355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3200" dirty="0"/>
              <a:t>Kulturní dopad</a:t>
            </a:r>
          </a:p>
        </p:txBody>
      </p:sp>
    </p:spTree>
    <p:extLst>
      <p:ext uri="{BB962C8B-B14F-4D97-AF65-F5344CB8AC3E}">
        <p14:creationId xmlns:p14="http://schemas.microsoft.com/office/powerpoint/2010/main" val="22545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4DA6393-FBC6-4DF5-881A-7F1B115FB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56" y="188640"/>
            <a:ext cx="11881320" cy="6669360"/>
          </a:xfr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01EEC2E6-6F6E-4C4A-A21A-F8C064649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4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0FFA94-97AE-4ACA-9D11-26234522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obchod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407EE-1066-4321-B4CA-5FF9509A2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Karavany velbloudů naložené zbožím z Indie, Jihovýchodní Asie a Čína putovaly </a:t>
            </a:r>
          </a:p>
          <a:p>
            <a:r>
              <a:rPr lang="cs-CZ" dirty="0"/>
              <a:t>Jak se říše rozšiřovala, rostla i poptávka po exotickém zboží ze vzdálených koutů říše. </a:t>
            </a:r>
          </a:p>
          <a:p>
            <a:r>
              <a:rPr lang="cs-CZ" dirty="0"/>
              <a:t>Kromě toho lidé ve velkých městech, jako je Bagdád, vyžadovali stálé dodávky potravin a dalších obchodních předmětů.</a:t>
            </a:r>
          </a:p>
          <a:p>
            <a:r>
              <a:rPr lang="cs-CZ" dirty="0"/>
              <a:t> S takovou poptávkou byl obchod s půdou brzy doplněn obchodem lodí. </a:t>
            </a:r>
          </a:p>
        </p:txBody>
      </p:sp>
    </p:spTree>
    <p:extLst>
      <p:ext uri="{BB962C8B-B14F-4D97-AF65-F5344CB8AC3E}">
        <p14:creationId xmlns:p14="http://schemas.microsoft.com/office/powerpoint/2010/main" val="8778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935585-2697-49B8-8392-3013AEE63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taré, lůžkoviny, přeplněné&#10;&#10;Popis byl vytvořen automaticky">
            <a:extLst>
              <a:ext uri="{FF2B5EF4-FFF2-40B4-BE49-F238E27FC236}">
                <a16:creationId xmlns:a16="http://schemas.microsoft.com/office/drawing/2014/main" id="{ED0BCB30-745E-4B4C-A49B-C19F26303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505" y="436935"/>
            <a:ext cx="9145813" cy="5984130"/>
          </a:xfrm>
        </p:spPr>
      </p:pic>
    </p:spTree>
    <p:extLst>
      <p:ext uri="{BB962C8B-B14F-4D97-AF65-F5344CB8AC3E}">
        <p14:creationId xmlns:p14="http://schemas.microsoft.com/office/powerpoint/2010/main" val="378040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88F93-9560-4A84-905F-40B24DFC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obchod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2D9633-C250-4525-969B-EE7E4A87E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 rozvojem obchodu existovala potřeba standardního systému peněz a společných bankovních postupů. Během </a:t>
            </a:r>
            <a:r>
              <a:rPr lang="cs-CZ" dirty="0" err="1"/>
              <a:t>Abbásovské</a:t>
            </a:r>
            <a:r>
              <a:rPr lang="cs-CZ" dirty="0"/>
              <a:t> dynastie se používaly dva druhy oběživa:</a:t>
            </a:r>
          </a:p>
          <a:p>
            <a:r>
              <a:rPr lang="cs-CZ" dirty="0"/>
              <a:t>Ve východní části říše byl perský stříbrný dirham standardní jednotkou peněz. </a:t>
            </a:r>
          </a:p>
          <a:p>
            <a:r>
              <a:rPr lang="cs-CZ" dirty="0"/>
              <a:t>Na západě se používal byzantský zlatý denár. </a:t>
            </a:r>
          </a:p>
          <a:p>
            <a:r>
              <a:rPr lang="cs-CZ" dirty="0"/>
              <a:t>Hodnoty těchto dvou měn vůči sobě stoupaly a klesaly, stejně jako dnes</a:t>
            </a:r>
          </a:p>
        </p:txBody>
      </p:sp>
    </p:spTree>
    <p:extLst>
      <p:ext uri="{BB962C8B-B14F-4D97-AF65-F5344CB8AC3E}">
        <p14:creationId xmlns:p14="http://schemas.microsoft.com/office/powerpoint/2010/main" val="20548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EC92FF-5E35-45BE-8C28-AAA5D423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tiraz</a:t>
            </a:r>
            <a:endParaRPr lang="cs-CZ" dirty="0"/>
          </a:p>
        </p:txBody>
      </p:sp>
      <p:pic>
        <p:nvPicPr>
          <p:cNvPr id="5" name="Zástupný obsah 4" descr="Obsah obrázku text, nábytek, kobereček&#10;&#10;Popis byl vytvořen automaticky">
            <a:extLst>
              <a:ext uri="{FF2B5EF4-FFF2-40B4-BE49-F238E27FC236}">
                <a16:creationId xmlns:a16="http://schemas.microsoft.com/office/drawing/2014/main" id="{B9EA0B6E-CF56-4CD8-98DA-8B25B93C5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60" y="1988840"/>
            <a:ext cx="9748758" cy="4679404"/>
          </a:xfrm>
        </p:spPr>
      </p:pic>
    </p:spTree>
    <p:extLst>
      <p:ext uri="{BB962C8B-B14F-4D97-AF65-F5344CB8AC3E}">
        <p14:creationId xmlns:p14="http://schemas.microsoft.com/office/powerpoint/2010/main" val="13896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AA88B-E5CE-467A-8546-6DD56F442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tiraz</a:t>
            </a:r>
            <a:endParaRPr lang="cs-CZ" dirty="0"/>
          </a:p>
        </p:txBody>
      </p:sp>
      <p:pic>
        <p:nvPicPr>
          <p:cNvPr id="5" name="Zástupný obsah 4" descr="Obsah obrázku text, kobereček, nábytek&#10;&#10;Popis byl vytvořen automaticky">
            <a:extLst>
              <a:ext uri="{FF2B5EF4-FFF2-40B4-BE49-F238E27FC236}">
                <a16:creationId xmlns:a16="http://schemas.microsoft.com/office/drawing/2014/main" id="{94082A8F-B58B-45C5-97E3-B54BB874C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2004" y="1820204"/>
            <a:ext cx="7064796" cy="4786400"/>
          </a:xfrm>
        </p:spPr>
      </p:pic>
    </p:spTree>
    <p:extLst>
      <p:ext uri="{BB962C8B-B14F-4D97-AF65-F5344CB8AC3E}">
        <p14:creationId xmlns:p14="http://schemas.microsoft.com/office/powerpoint/2010/main" val="20272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B00FE-2526-4889-BD8A-F775F782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tiraz</a:t>
            </a:r>
            <a:endParaRPr lang="cs-CZ" dirty="0"/>
          </a:p>
        </p:txBody>
      </p:sp>
      <p:pic>
        <p:nvPicPr>
          <p:cNvPr id="5" name="Zástupný obsah 4" descr="Obsah obrázku text, tkanina&#10;&#10;Popis byl vytvořen automaticky">
            <a:extLst>
              <a:ext uri="{FF2B5EF4-FFF2-40B4-BE49-F238E27FC236}">
                <a16:creationId xmlns:a16="http://schemas.microsoft.com/office/drawing/2014/main" id="{1AEA9199-BFD0-49BE-A867-A2F351865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6771" y="1828800"/>
            <a:ext cx="8895283" cy="4343400"/>
          </a:xfrm>
        </p:spPr>
      </p:pic>
    </p:spTree>
    <p:extLst>
      <p:ext uri="{BB962C8B-B14F-4D97-AF65-F5344CB8AC3E}">
        <p14:creationId xmlns:p14="http://schemas.microsoft.com/office/powerpoint/2010/main" val="161264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1C3A3-E9B1-43DD-BD34-DDB3D35F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B2C75C0-711A-4913-B28F-2929B8738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8188" y="184110"/>
            <a:ext cx="4280152" cy="6489780"/>
          </a:xfrm>
        </p:spPr>
      </p:pic>
    </p:spTree>
    <p:extLst>
      <p:ext uri="{BB962C8B-B14F-4D97-AF65-F5344CB8AC3E}">
        <p14:creationId xmlns:p14="http://schemas.microsoft.com/office/powerpoint/2010/main" val="37865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60670F-1E7D-440C-854E-722EA4FC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jídlo, interiér, chléb, svačina&#10;&#10;Popis byl vytvořen automaticky">
            <a:extLst>
              <a:ext uri="{FF2B5EF4-FFF2-40B4-BE49-F238E27FC236}">
                <a16:creationId xmlns:a16="http://schemas.microsoft.com/office/drawing/2014/main" id="{71418163-B26C-49A6-8618-321C5E779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51" y="1466826"/>
            <a:ext cx="5407157" cy="4055368"/>
          </a:xfrm>
        </p:spPr>
      </p:pic>
      <p:pic>
        <p:nvPicPr>
          <p:cNvPr id="9" name="Obrázek 8" descr="Obsah obrázku text, restaurace, podepsat&#10;&#10;Popis byl vytvořen automaticky">
            <a:extLst>
              <a:ext uri="{FF2B5EF4-FFF2-40B4-BE49-F238E27FC236}">
                <a16:creationId xmlns:a16="http://schemas.microsoft.com/office/drawing/2014/main" id="{3CF04DA0-F06C-436D-B6B4-3990F2956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444" y="1441492"/>
            <a:ext cx="5424239" cy="408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C57224-7E08-4503-A27C-09B46818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kanina, sedadlo&#10;&#10;Popis byl vytvořen automaticky">
            <a:extLst>
              <a:ext uri="{FF2B5EF4-FFF2-40B4-BE49-F238E27FC236}">
                <a16:creationId xmlns:a16="http://schemas.microsoft.com/office/drawing/2014/main" id="{E48045EA-EF4D-4E81-961B-A1E7AD1F5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177" y="1268760"/>
            <a:ext cx="8288469" cy="4662264"/>
          </a:xfrm>
        </p:spPr>
      </p:pic>
    </p:spTree>
    <p:extLst>
      <p:ext uri="{BB962C8B-B14F-4D97-AF65-F5344CB8AC3E}">
        <p14:creationId xmlns:p14="http://schemas.microsoft.com/office/powerpoint/2010/main" val="7096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7F04B-B8E2-40C4-8B8C-83553C3D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interiér&#10;&#10;Popis byl vytvořen automaticky">
            <a:extLst>
              <a:ext uri="{FF2B5EF4-FFF2-40B4-BE49-F238E27FC236}">
                <a16:creationId xmlns:a16="http://schemas.microsoft.com/office/drawing/2014/main" id="{DC23E6C6-5499-4E82-9DD3-41172D6FE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022" y="293108"/>
            <a:ext cx="9629430" cy="6415608"/>
          </a:xfrm>
        </p:spPr>
      </p:pic>
    </p:spTree>
    <p:extLst>
      <p:ext uri="{BB962C8B-B14F-4D97-AF65-F5344CB8AC3E}">
        <p14:creationId xmlns:p14="http://schemas.microsoft.com/office/powerpoint/2010/main" val="23526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DE273-456E-4BC5-A2C9-C7061A50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sekanjabin</a:t>
            </a:r>
            <a:endParaRPr lang="cs-CZ" dirty="0"/>
          </a:p>
        </p:txBody>
      </p:sp>
      <p:pic>
        <p:nvPicPr>
          <p:cNvPr id="5" name="Zástupný obsah 4" descr="Obsah obrázku exteriér, zelenina&#10;&#10;Popis byl vytvořen automaticky">
            <a:extLst>
              <a:ext uri="{FF2B5EF4-FFF2-40B4-BE49-F238E27FC236}">
                <a16:creationId xmlns:a16="http://schemas.microsoft.com/office/drawing/2014/main" id="{11D92845-83E6-492A-AC30-A232D1417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4070" y="1828800"/>
            <a:ext cx="4340685" cy="4343400"/>
          </a:xfrm>
        </p:spPr>
      </p:pic>
    </p:spTree>
    <p:extLst>
      <p:ext uri="{BB962C8B-B14F-4D97-AF65-F5344CB8AC3E}">
        <p14:creationId xmlns:p14="http://schemas.microsoft.com/office/powerpoint/2010/main" val="11253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74E8C-C866-4B36-99CE-B601D58ED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stůl, talíř, jídlo&#10;&#10;Popis byl vytvořen automaticky">
            <a:extLst>
              <a:ext uri="{FF2B5EF4-FFF2-40B4-BE49-F238E27FC236}">
                <a16:creationId xmlns:a16="http://schemas.microsoft.com/office/drawing/2014/main" id="{297BF64D-BC4B-4C3D-9516-6C81CA34F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4012" y="548680"/>
            <a:ext cx="7475538" cy="5612862"/>
          </a:xfrm>
        </p:spPr>
      </p:pic>
    </p:spTree>
    <p:extLst>
      <p:ext uri="{BB962C8B-B14F-4D97-AF65-F5344CB8AC3E}">
        <p14:creationId xmlns:p14="http://schemas.microsoft.com/office/powerpoint/2010/main" val="18949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B9D72-1E0A-45FE-88BE-2EA752943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CB216028-3E4D-4ED7-BC6A-82181B548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924" y="692696"/>
            <a:ext cx="8378283" cy="5571559"/>
          </a:xfrm>
        </p:spPr>
      </p:pic>
    </p:spTree>
    <p:extLst>
      <p:ext uri="{BB962C8B-B14F-4D97-AF65-F5344CB8AC3E}">
        <p14:creationId xmlns:p14="http://schemas.microsoft.com/office/powerpoint/2010/main" val="25207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CADD6C-191D-4251-A6F9-871D5A36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Isfahán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631FEB-6817-49A1-A7E0-524D40743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Isfahán se stal důležitou zastávkou na Hedvábné stezce v roce 1590</a:t>
            </a:r>
          </a:p>
          <a:p>
            <a:r>
              <a:rPr lang="cs-CZ" dirty="0"/>
              <a:t>bohatství využívalo ke stavbě mostů, silnic a karavanseráj v Isfahánu k podpoře a usnadnění obchodu</a:t>
            </a:r>
          </a:p>
          <a:p>
            <a:r>
              <a:rPr lang="cs-CZ" dirty="0"/>
              <a:t>Karavanseráj bylo místo, kde se ubytovávali obchodníci cestující po Hedvábné stezce. Nebylo jen odpočívadlem, ale také místem pro výměnu zboží, a tím i pro výměnu jazyků a myšlenek. </a:t>
            </a:r>
          </a:p>
        </p:txBody>
      </p:sp>
    </p:spTree>
    <p:extLst>
      <p:ext uri="{BB962C8B-B14F-4D97-AF65-F5344CB8AC3E}">
        <p14:creationId xmlns:p14="http://schemas.microsoft.com/office/powerpoint/2010/main" val="280665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F1A84-EAFA-469E-8388-15FBEDAF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budova, oblouk, hora, kámen&#10;&#10;Popis byl vytvořen automaticky">
            <a:extLst>
              <a:ext uri="{FF2B5EF4-FFF2-40B4-BE49-F238E27FC236}">
                <a16:creationId xmlns:a16="http://schemas.microsoft.com/office/drawing/2014/main" id="{F4DCFA26-4240-41D4-BCE8-A7581529D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60" y="257126"/>
            <a:ext cx="9753600" cy="6508312"/>
          </a:xfrm>
        </p:spPr>
      </p:pic>
    </p:spTree>
    <p:extLst>
      <p:ext uri="{BB962C8B-B14F-4D97-AF65-F5344CB8AC3E}">
        <p14:creationId xmlns:p14="http://schemas.microsoft.com/office/powerpoint/2010/main" val="28350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25D91-6C1D-488B-B8E3-B77B104D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zeď, budova, kámen, kolonáda&#10;&#10;Popis byl vytvořen automaticky">
            <a:extLst>
              <a:ext uri="{FF2B5EF4-FFF2-40B4-BE49-F238E27FC236}">
                <a16:creationId xmlns:a16="http://schemas.microsoft.com/office/drawing/2014/main" id="{24D39470-CAC9-4F00-BECE-A306F9BF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804" y="-25896"/>
            <a:ext cx="10096721" cy="6734434"/>
          </a:xfrm>
        </p:spPr>
      </p:pic>
    </p:spTree>
    <p:extLst>
      <p:ext uri="{BB962C8B-B14F-4D97-AF65-F5344CB8AC3E}">
        <p14:creationId xmlns:p14="http://schemas.microsoft.com/office/powerpoint/2010/main" val="254019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8F12A-3989-4EA8-A752-8DD762B36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interiér, stůl, osoba&#10;&#10;Popis byl vytvořen automaticky">
            <a:extLst>
              <a:ext uri="{FF2B5EF4-FFF2-40B4-BE49-F238E27FC236}">
                <a16:creationId xmlns:a16="http://schemas.microsoft.com/office/drawing/2014/main" id="{E8DE4569-F5C8-44C8-8D1B-EAFCC676E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591" y="25499"/>
            <a:ext cx="7367641" cy="6874569"/>
          </a:xfrm>
        </p:spPr>
      </p:pic>
    </p:spTree>
    <p:extLst>
      <p:ext uri="{BB962C8B-B14F-4D97-AF65-F5344CB8AC3E}">
        <p14:creationId xmlns:p14="http://schemas.microsoft.com/office/powerpoint/2010/main" val="308447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691FFE8-FEBD-4B60-859B-0513C1995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08" y="1273836"/>
            <a:ext cx="3289151" cy="5097160"/>
          </a:xfr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52AA781F-20DC-4A6E-9AFB-C8E6E61B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12F2AA3-69D8-401A-9652-BB7AD918EAC3}"/>
              </a:ext>
            </a:extLst>
          </p:cNvPr>
          <p:cNvSpPr txBox="1"/>
          <p:nvPr/>
        </p:nvSpPr>
        <p:spPr>
          <a:xfrm>
            <a:off x="5132041" y="1844824"/>
            <a:ext cx="7056784" cy="4247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s-CZ" sz="2400" dirty="0"/>
              <a:t>Koberec nalezen v Isfahánu ze 17. století</a:t>
            </a:r>
          </a:p>
        </p:txBody>
      </p:sp>
    </p:spTree>
    <p:extLst>
      <p:ext uri="{BB962C8B-B14F-4D97-AF65-F5344CB8AC3E}">
        <p14:creationId xmlns:p14="http://schemas.microsoft.com/office/powerpoint/2010/main" val="24809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835D9E-D90B-4B9A-9340-A5E0B4CA4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284" y="13138"/>
            <a:ext cx="9753600" cy="914400"/>
          </a:xfrm>
        </p:spPr>
        <p:txBody>
          <a:bodyPr/>
          <a:lstStyle/>
          <a:p>
            <a:pPr algn="ctr"/>
            <a:r>
              <a:rPr lang="cs-CZ" dirty="0" err="1"/>
              <a:t>Aleppo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2B46A-DE8F-499A-AE29-EFCE8985A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1828800"/>
            <a:ext cx="4300734" cy="4343400"/>
          </a:xfrm>
        </p:spPr>
        <p:txBody>
          <a:bodyPr/>
          <a:lstStyle/>
          <a:p>
            <a:r>
              <a:rPr lang="cs-CZ" dirty="0"/>
              <a:t>od 3. tisíciletí př.n.l.</a:t>
            </a:r>
          </a:p>
          <a:p>
            <a:r>
              <a:rPr lang="cs-CZ" dirty="0"/>
              <a:t>Město má vojensky a ekonomicky strategickou pozici. </a:t>
            </a:r>
          </a:p>
          <a:p>
            <a:r>
              <a:rPr lang="cs-CZ" dirty="0"/>
              <a:t>Významná citadela byla postavena na řeckých, římských a byzantských ruinách</a:t>
            </a:r>
          </a:p>
        </p:txBody>
      </p:sp>
      <p:pic>
        <p:nvPicPr>
          <p:cNvPr id="7" name="Obrázek 6" descr="Obsah obrázku budova, kámen&#10;&#10;Popis byl vytvořen automaticky">
            <a:extLst>
              <a:ext uri="{FF2B5EF4-FFF2-40B4-BE49-F238E27FC236}">
                <a16:creationId xmlns:a16="http://schemas.microsoft.com/office/drawing/2014/main" id="{269D2B57-96F6-4910-809E-79F15A7A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32" y="1628800"/>
            <a:ext cx="6336704" cy="42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889AA-2786-4A74-8F34-38665670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2" y="-55880"/>
            <a:ext cx="9753600" cy="821506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petra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D88AE3-4454-4A74-A001-F09EBD80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1988840"/>
            <a:ext cx="6598968" cy="5184576"/>
          </a:xfrm>
        </p:spPr>
        <p:txBody>
          <a:bodyPr/>
          <a:lstStyle/>
          <a:p>
            <a:r>
              <a:rPr lang="cs-CZ" dirty="0"/>
              <a:t>Jednalo se o opevněné útočiště, které </a:t>
            </a:r>
            <a:r>
              <a:rPr lang="cs-CZ" dirty="0" err="1"/>
              <a:t>Nabatejci</a:t>
            </a:r>
            <a:r>
              <a:rPr lang="cs-CZ" dirty="0"/>
              <a:t> (původně arabský kmen ze severní Arábie) založili v hluboké skalnaté rokli. </a:t>
            </a:r>
          </a:p>
          <a:p>
            <a:r>
              <a:rPr lang="cs-CZ" dirty="0"/>
              <a:t>Mezi 5. stoletím př. n. l. a 2. stoletím n. l. Petra – „město ve skále“ – postupně zbohatla natolik, že si mohla dovolit mít gigantické hrobky a hrobové chrámy pro své krále vytesané z pískovcových skal 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4E227BF3-2952-497A-83A4-97AD36EB2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748" y="1700808"/>
            <a:ext cx="4876798" cy="48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90388D-B18A-4A99-8093-5C9D4F0B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ilnice, obloha, exteriér&#10;&#10;Popis byl vytvořen automaticky">
            <a:extLst>
              <a:ext uri="{FF2B5EF4-FFF2-40B4-BE49-F238E27FC236}">
                <a16:creationId xmlns:a16="http://schemas.microsoft.com/office/drawing/2014/main" id="{960D1A54-AA6D-4AEF-A244-17F10815E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804" y="200660"/>
            <a:ext cx="11089232" cy="6456680"/>
          </a:xfrm>
        </p:spPr>
      </p:pic>
    </p:spTree>
    <p:extLst>
      <p:ext uri="{BB962C8B-B14F-4D97-AF65-F5344CB8AC3E}">
        <p14:creationId xmlns:p14="http://schemas.microsoft.com/office/powerpoint/2010/main" val="107260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3E769-DD87-4221-A58E-5AFDC7F4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9D49482-69FE-4D01-81F0-00E64CC92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726431"/>
            <a:ext cx="8978647" cy="5405137"/>
          </a:xfrm>
        </p:spPr>
      </p:pic>
    </p:spTree>
    <p:extLst>
      <p:ext uri="{BB962C8B-B14F-4D97-AF65-F5344CB8AC3E}">
        <p14:creationId xmlns:p14="http://schemas.microsoft.com/office/powerpoint/2010/main" val="23342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73730-D1E9-47B7-979E-69F58FBAB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CE1230F-8956-477E-A6AB-D8D3CF227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461475"/>
            <a:ext cx="8988025" cy="5935049"/>
          </a:xfrm>
        </p:spPr>
      </p:pic>
    </p:spTree>
    <p:extLst>
      <p:ext uri="{BB962C8B-B14F-4D97-AF65-F5344CB8AC3E}">
        <p14:creationId xmlns:p14="http://schemas.microsoft.com/office/powerpoint/2010/main" val="86573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508A61-BF50-4412-BCFE-9CD3CFBC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850106"/>
          </a:xfrm>
        </p:spPr>
        <p:txBody>
          <a:bodyPr/>
          <a:lstStyle/>
          <a:p>
            <a:pPr algn="ctr"/>
            <a:r>
              <a:rPr lang="cs-CZ" dirty="0"/>
              <a:t>Tabríz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B260AD-9292-4EA2-B3DE-D213B674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80" y="1700808"/>
            <a:ext cx="5616624" cy="4343400"/>
          </a:xfrm>
        </p:spPr>
        <p:txBody>
          <a:bodyPr/>
          <a:lstStyle/>
          <a:p>
            <a:r>
              <a:rPr lang="cs-CZ" dirty="0"/>
              <a:t>ve 13. století se stal významným centrem obchodní a kulturní produkce, kde žilo značné množství umělců a obchodníků z celé Asie</a:t>
            </a:r>
          </a:p>
          <a:p>
            <a:r>
              <a:rPr lang="cs-CZ" dirty="0"/>
              <a:t>dobil Timur</a:t>
            </a:r>
          </a:p>
          <a:p>
            <a:r>
              <a:rPr lang="cs-CZ" dirty="0"/>
              <a:t>V 19. století </a:t>
            </a:r>
            <a:r>
              <a:rPr lang="cs-CZ" dirty="0" err="1"/>
              <a:t>Kadžárovci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55877D-4BDD-40EA-B6FA-ADF138F2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16" y="1559247"/>
            <a:ext cx="3739505" cy="37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6138C-ADFD-487A-92B8-B899F686D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Konstantinopol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B5D057-4F43-4634-AE92-51C7CF66E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Byzantium</a:t>
            </a:r>
            <a:r>
              <a:rPr lang="cs-CZ" dirty="0"/>
              <a:t>/</a:t>
            </a:r>
            <a:r>
              <a:rPr lang="cs-CZ" dirty="0" err="1"/>
              <a:t>Constantinople</a:t>
            </a:r>
            <a:r>
              <a:rPr lang="cs-CZ" dirty="0"/>
              <a:t>/Istanbul </a:t>
            </a:r>
          </a:p>
          <a:p>
            <a:r>
              <a:rPr lang="cs-CZ" dirty="0"/>
              <a:t>‘‘brána“ do Evropy</a:t>
            </a:r>
          </a:p>
        </p:txBody>
      </p:sp>
      <p:pic>
        <p:nvPicPr>
          <p:cNvPr id="5" name="Obrázek 4" descr="Obsah obrázku obloha, exteriér, svatyně, mešita&#10;&#10;Popis byl vytvořen automaticky">
            <a:extLst>
              <a:ext uri="{FF2B5EF4-FFF2-40B4-BE49-F238E27FC236}">
                <a16:creationId xmlns:a16="http://schemas.microsoft.com/office/drawing/2014/main" id="{7C5746CB-081F-48EB-9539-E5DCBC8BB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775629"/>
            <a:ext cx="8707710" cy="366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7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4EE9F6-5C03-4F7B-A45F-1072412B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Bursa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EF5F6D-E826-4DBC-9164-9EE2E2B85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4" y="1828800"/>
            <a:ext cx="3724670" cy="4343400"/>
          </a:xfrm>
        </p:spPr>
        <p:txBody>
          <a:bodyPr/>
          <a:lstStyle/>
          <a:p>
            <a:r>
              <a:rPr lang="cs-CZ" dirty="0"/>
              <a:t>důležité město v klasickém starověku</a:t>
            </a:r>
          </a:p>
          <a:p>
            <a:r>
              <a:rPr lang="cs-CZ" dirty="0"/>
              <a:t>Bursa se stala centrem výroby hedvábí a obchodu s ním</a:t>
            </a:r>
          </a:p>
          <a:p>
            <a:r>
              <a:rPr lang="cs-CZ" dirty="0"/>
              <a:t>Ibn </a:t>
            </a:r>
            <a:r>
              <a:rPr lang="cs-CZ" dirty="0" err="1"/>
              <a:t>Battuta</a:t>
            </a:r>
            <a:r>
              <a:rPr lang="cs-CZ" dirty="0"/>
              <a:t> navštívil město v roce 1331</a:t>
            </a:r>
          </a:p>
        </p:txBody>
      </p:sp>
      <p:pic>
        <p:nvPicPr>
          <p:cNvPr id="5" name="Obrázek 4" descr="Obsah obrázku text, exteriér, strom, obloha&#10;&#10;Popis byl vytvořen automaticky">
            <a:extLst>
              <a:ext uri="{FF2B5EF4-FFF2-40B4-BE49-F238E27FC236}">
                <a16:creationId xmlns:a16="http://schemas.microsoft.com/office/drawing/2014/main" id="{5A8FA358-070C-4F03-B3BE-B3BA88B2A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284" y="1607083"/>
            <a:ext cx="6382445" cy="478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2321FA-0FD3-4BD9-BE0D-66CDF04C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strom, tráva, exteriér, budova&#10;&#10;Popis byl vytvořen automaticky">
            <a:extLst>
              <a:ext uri="{FF2B5EF4-FFF2-40B4-BE49-F238E27FC236}">
                <a16:creationId xmlns:a16="http://schemas.microsoft.com/office/drawing/2014/main" id="{5BFCBC66-F1D5-497F-9C56-4D4FD06FC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48" y="1596777"/>
            <a:ext cx="5877744" cy="392045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268AC29-ADCD-4A3E-A144-AAB1E07F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08" y="1596777"/>
            <a:ext cx="5140969" cy="37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603A1-F649-496C-BBF1-47185AEFE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&#10;&#10;Popis byl vytvořen automaticky">
            <a:extLst>
              <a:ext uri="{FF2B5EF4-FFF2-40B4-BE49-F238E27FC236}">
                <a16:creationId xmlns:a16="http://schemas.microsoft.com/office/drawing/2014/main" id="{BC8459A0-A599-4A07-9DFD-3712D957C2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6050" y="1828800"/>
            <a:ext cx="4343400" cy="434340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583B8E3-DEC5-49B3-A394-009A78B685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30516" y="1340768"/>
            <a:ext cx="3253421" cy="4918731"/>
          </a:xfrm>
        </p:spPr>
      </p:pic>
    </p:spTree>
    <p:extLst>
      <p:ext uri="{BB962C8B-B14F-4D97-AF65-F5344CB8AC3E}">
        <p14:creationId xmlns:p14="http://schemas.microsoft.com/office/powerpoint/2010/main" val="22546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A91C7-67F2-4F7D-8B29-C421D4D2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2173C8A3-2EB0-42E7-BEB8-6700ED26F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860" y="430540"/>
            <a:ext cx="9151110" cy="6121593"/>
          </a:xfrm>
        </p:spPr>
      </p:pic>
    </p:spTree>
    <p:extLst>
      <p:ext uri="{BB962C8B-B14F-4D97-AF65-F5344CB8AC3E}">
        <p14:creationId xmlns:p14="http://schemas.microsoft.com/office/powerpoint/2010/main" val="26160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2CC57-03F2-422F-98B0-1130FE67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542D275-D233-4FF4-A82A-FB6EF224EF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58108" y="685800"/>
            <a:ext cx="4828722" cy="576753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F2639F-4315-45FE-99F7-C21739A6D1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94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DE1E-8579-4C71-87CC-003D4E8A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příroda, údolí, skála, kaňon&#10;&#10;Popis byl vytvořen automaticky">
            <a:extLst>
              <a:ext uri="{FF2B5EF4-FFF2-40B4-BE49-F238E27FC236}">
                <a16:creationId xmlns:a16="http://schemas.microsoft.com/office/drawing/2014/main" id="{0F220C7A-2FD2-4DCA-BFCB-CF215CF27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72" y="94320"/>
            <a:ext cx="11115600" cy="6669360"/>
          </a:xfrm>
        </p:spPr>
      </p:pic>
    </p:spTree>
    <p:extLst>
      <p:ext uri="{BB962C8B-B14F-4D97-AF65-F5344CB8AC3E}">
        <p14:creationId xmlns:p14="http://schemas.microsoft.com/office/powerpoint/2010/main" val="28035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6FE033-74FC-4799-8CFE-2B47360AA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563175-EE83-4ED3-A67D-0BFA390B2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AE7C2D-278B-40DA-9BCB-E73D6F8AA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44" y="28600"/>
            <a:ext cx="6416723" cy="63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2847B-74F3-4F7F-99FD-8F73C65B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14262BF-E11D-412F-BD56-5E688294E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2044" y="297057"/>
            <a:ext cx="5344281" cy="6286305"/>
          </a:xfrm>
        </p:spPr>
      </p:pic>
    </p:spTree>
    <p:extLst>
      <p:ext uri="{BB962C8B-B14F-4D97-AF65-F5344CB8AC3E}">
        <p14:creationId xmlns:p14="http://schemas.microsoft.com/office/powerpoint/2010/main" val="15079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797FB8-992F-4899-AF30-5AA45AE8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příroda, hora, údolí&#10;&#10;Popis byl vytvořen automaticky">
            <a:extLst>
              <a:ext uri="{FF2B5EF4-FFF2-40B4-BE49-F238E27FC236}">
                <a16:creationId xmlns:a16="http://schemas.microsoft.com/office/drawing/2014/main" id="{B458E10E-2E6D-4319-9E96-FE8D41665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60" y="61959"/>
            <a:ext cx="11629292" cy="6670882"/>
          </a:xfrm>
        </p:spPr>
      </p:pic>
    </p:spTree>
    <p:extLst>
      <p:ext uri="{BB962C8B-B14F-4D97-AF65-F5344CB8AC3E}">
        <p14:creationId xmlns:p14="http://schemas.microsoft.com/office/powerpoint/2010/main" val="16509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65190-C1BD-42D8-8E9B-8C732AF8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78098"/>
          </a:xfrm>
        </p:spPr>
        <p:txBody>
          <a:bodyPr/>
          <a:lstStyle/>
          <a:p>
            <a:pPr algn="ctr"/>
            <a:r>
              <a:rPr lang="cs-CZ" dirty="0" err="1"/>
              <a:t>palmýra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71C96FB-5C60-4D9B-82B1-B179BE099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96" y="1988984"/>
            <a:ext cx="5308846" cy="4343400"/>
          </a:xfrm>
        </p:spPr>
        <p:txBody>
          <a:bodyPr/>
          <a:lstStyle/>
          <a:p>
            <a:r>
              <a:rPr lang="cs-CZ" dirty="0"/>
              <a:t>Oázové město hluboko ve vnitrozemí syrské pouště.</a:t>
            </a:r>
          </a:p>
          <a:p>
            <a:r>
              <a:rPr lang="cs-CZ" dirty="0" err="1"/>
              <a:t>Palmýra</a:t>
            </a:r>
            <a:r>
              <a:rPr lang="cs-CZ" dirty="0"/>
              <a:t> ve 3. století tak zbohatla, že si mohla dovolit postavit gigantické stavby</a:t>
            </a:r>
          </a:p>
          <a:p>
            <a:r>
              <a:rPr lang="cs-CZ" dirty="0"/>
              <a:t>Významná královna </a:t>
            </a:r>
            <a:r>
              <a:rPr lang="cs-CZ" dirty="0" err="1"/>
              <a:t>Zenobia</a:t>
            </a:r>
            <a:endParaRPr lang="cs-CZ" dirty="0"/>
          </a:p>
        </p:txBody>
      </p:sp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18501742-6E3F-401E-B866-288C7D229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6" y="1988840"/>
            <a:ext cx="396044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2397</TotalTime>
  <Words>1072</Words>
  <Application>Microsoft Office PowerPoint</Application>
  <PresentationFormat>Vlastní</PresentationFormat>
  <Paragraphs>130</Paragraphs>
  <Slides>71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5" baseType="lpstr">
      <vt:lpstr>Arial</vt:lpstr>
      <vt:lpstr>Century Gothic</vt:lpstr>
      <vt:lpstr>Wingdings</vt:lpstr>
      <vt:lpstr>Prezentace zemí světa</vt:lpstr>
      <vt:lpstr>8. Arabská část Hedvábné stezky</vt:lpstr>
      <vt:lpstr>Arabská část Hedvábné stezky</vt:lpstr>
      <vt:lpstr>Prezentace aplikace PowerPoint</vt:lpstr>
      <vt:lpstr>Charakteristika oblasti:</vt:lpstr>
      <vt:lpstr>Prezentace aplikace PowerPoint</vt:lpstr>
      <vt:lpstr>petra</vt:lpstr>
      <vt:lpstr>Prezentace aplikace PowerPoint</vt:lpstr>
      <vt:lpstr>Prezentace aplikace PowerPoint</vt:lpstr>
      <vt:lpstr>palmýra</vt:lpstr>
      <vt:lpstr>Prezentace aplikace PowerPoint</vt:lpstr>
      <vt:lpstr>Prezentace aplikace PowerPoint</vt:lpstr>
      <vt:lpstr>Prezentace aplikace PowerPoint</vt:lpstr>
      <vt:lpstr>Význam měst</vt:lpstr>
      <vt:lpstr>Prezentace aplikace PowerPoint</vt:lpstr>
      <vt:lpstr>Prezentace aplikace PowerPoint</vt:lpstr>
      <vt:lpstr>Beduíni</vt:lpstr>
      <vt:lpstr>Prezentace aplikace PowerPoint</vt:lpstr>
      <vt:lpstr>Prezentace aplikace PowerPoint</vt:lpstr>
      <vt:lpstr>Prezentace aplikace PowerPoint</vt:lpstr>
      <vt:lpstr>Mekka a medina</vt:lpstr>
      <vt:lpstr>Předislámská doba</vt:lpstr>
      <vt:lpstr>hubal</vt:lpstr>
      <vt:lpstr>3 bohyně</vt:lpstr>
      <vt:lpstr>Prezentace aplikace PowerPoint</vt:lpstr>
      <vt:lpstr>Islám</vt:lpstr>
      <vt:lpstr>Umajjovci</vt:lpstr>
      <vt:lpstr>Abbásovci</vt:lpstr>
      <vt:lpstr>damašek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Bagdád</vt:lpstr>
      <vt:lpstr>Knihovna Bajt al-Hikma </vt:lpstr>
      <vt:lpstr>Vzpomínka na sásánovskou říší</vt:lpstr>
      <vt:lpstr>Prezentace aplikace PowerPoint</vt:lpstr>
      <vt:lpstr>qutayba</vt:lpstr>
      <vt:lpstr>Prezentace aplikace PowerPoint</vt:lpstr>
      <vt:lpstr>Bitva u talasu 751</vt:lpstr>
      <vt:lpstr>Prezentace aplikace PowerPoint</vt:lpstr>
      <vt:lpstr>obchod</vt:lpstr>
      <vt:lpstr>Prezentace aplikace PowerPoint</vt:lpstr>
      <vt:lpstr>obchod</vt:lpstr>
      <vt:lpstr>tiraz</vt:lpstr>
      <vt:lpstr>tiraz</vt:lpstr>
      <vt:lpstr>tiraz</vt:lpstr>
      <vt:lpstr>Prezentace aplikace PowerPoint</vt:lpstr>
      <vt:lpstr>Prezentace aplikace PowerPoint</vt:lpstr>
      <vt:lpstr>Prezentace aplikace PowerPoint</vt:lpstr>
      <vt:lpstr>sekanjabin</vt:lpstr>
      <vt:lpstr>Prezentace aplikace PowerPoint</vt:lpstr>
      <vt:lpstr>Prezentace aplikace PowerPoint</vt:lpstr>
      <vt:lpstr>Isfahán</vt:lpstr>
      <vt:lpstr>Prezentace aplikace PowerPoint</vt:lpstr>
      <vt:lpstr>Prezentace aplikace PowerPoint</vt:lpstr>
      <vt:lpstr>Prezentace aplikace PowerPoint</vt:lpstr>
      <vt:lpstr>Prezentace aplikace PowerPoint</vt:lpstr>
      <vt:lpstr>Aleppo</vt:lpstr>
      <vt:lpstr>Prezentace aplikace PowerPoint</vt:lpstr>
      <vt:lpstr>Prezentace aplikace PowerPoint</vt:lpstr>
      <vt:lpstr>Prezentace aplikace PowerPoint</vt:lpstr>
      <vt:lpstr>Tabríz</vt:lpstr>
      <vt:lpstr>Konstantinopol</vt:lpstr>
      <vt:lpstr>Bursa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Arabská část Hedvábné stezky</dc:title>
  <dc:creator>Aleš Gottvald</dc:creator>
  <cp:lastModifiedBy>Natálie Gottvaldová</cp:lastModifiedBy>
  <cp:revision>87</cp:revision>
  <dcterms:created xsi:type="dcterms:W3CDTF">2021-04-17T14:09:55Z</dcterms:created>
  <dcterms:modified xsi:type="dcterms:W3CDTF">2022-04-06T16:01:18Z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