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9"/>
  </p:notesMasterIdLst>
  <p:handoutMasterIdLst>
    <p:handoutMasterId r:id="rId80"/>
  </p:handoutMasterIdLst>
  <p:sldIdLst>
    <p:sldId id="269" r:id="rId2"/>
    <p:sldId id="280" r:id="rId3"/>
    <p:sldId id="281" r:id="rId4"/>
    <p:sldId id="282" r:id="rId5"/>
    <p:sldId id="284" r:id="rId6"/>
    <p:sldId id="285" r:id="rId7"/>
    <p:sldId id="286" r:id="rId8"/>
    <p:sldId id="325" r:id="rId9"/>
    <p:sldId id="326" r:id="rId10"/>
    <p:sldId id="327" r:id="rId11"/>
    <p:sldId id="328" r:id="rId12"/>
    <p:sldId id="287" r:id="rId13"/>
    <p:sldId id="288" r:id="rId14"/>
    <p:sldId id="291" r:id="rId15"/>
    <p:sldId id="322" r:id="rId16"/>
    <p:sldId id="312" r:id="rId17"/>
    <p:sldId id="289" r:id="rId18"/>
    <p:sldId id="356" r:id="rId19"/>
    <p:sldId id="290" r:id="rId20"/>
    <p:sldId id="329" r:id="rId21"/>
    <p:sldId id="293" r:id="rId22"/>
    <p:sldId id="330" r:id="rId23"/>
    <p:sldId id="331" r:id="rId24"/>
    <p:sldId id="292" r:id="rId25"/>
    <p:sldId id="294" r:id="rId26"/>
    <p:sldId id="295" r:id="rId27"/>
    <p:sldId id="332" r:id="rId28"/>
    <p:sldId id="296" r:id="rId29"/>
    <p:sldId id="297" r:id="rId30"/>
    <p:sldId id="298" r:id="rId31"/>
    <p:sldId id="333" r:id="rId32"/>
    <p:sldId id="334" r:id="rId33"/>
    <p:sldId id="335" r:id="rId34"/>
    <p:sldId id="351" r:id="rId35"/>
    <p:sldId id="353" r:id="rId36"/>
    <p:sldId id="352" r:id="rId37"/>
    <p:sldId id="323" r:id="rId38"/>
    <p:sldId id="336" r:id="rId39"/>
    <p:sldId id="308" r:id="rId40"/>
    <p:sldId id="300" r:id="rId41"/>
    <p:sldId id="301" r:id="rId42"/>
    <p:sldId id="338" r:id="rId43"/>
    <p:sldId id="302" r:id="rId44"/>
    <p:sldId id="303" r:id="rId45"/>
    <p:sldId id="304" r:id="rId46"/>
    <p:sldId id="305" r:id="rId47"/>
    <p:sldId id="339" r:id="rId48"/>
    <p:sldId id="357" r:id="rId49"/>
    <p:sldId id="358" r:id="rId50"/>
    <p:sldId id="306" r:id="rId51"/>
    <p:sldId id="307" r:id="rId52"/>
    <p:sldId id="309" r:id="rId53"/>
    <p:sldId id="340" r:id="rId54"/>
    <p:sldId id="341" r:id="rId55"/>
    <p:sldId id="310" r:id="rId56"/>
    <p:sldId id="311" r:id="rId57"/>
    <p:sldId id="342" r:id="rId58"/>
    <p:sldId id="313" r:id="rId59"/>
    <p:sldId id="324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44" r:id="rId69"/>
    <p:sldId id="343" r:id="rId70"/>
    <p:sldId id="346" r:id="rId71"/>
    <p:sldId id="345" r:id="rId72"/>
    <p:sldId id="354" r:id="rId73"/>
    <p:sldId id="347" r:id="rId74"/>
    <p:sldId id="348" r:id="rId75"/>
    <p:sldId id="349" r:id="rId76"/>
    <p:sldId id="350" r:id="rId77"/>
    <p:sldId id="355" r:id="rId78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13.04.2022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13.04.2022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9. Šíření náboženských směrů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7778A-E8C8-4C89-9998-3DDCAE25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budova, kámen&#10;&#10;Popis byl vytvořen automaticky">
            <a:extLst>
              <a:ext uri="{FF2B5EF4-FFF2-40B4-BE49-F238E27FC236}">
                <a16:creationId xmlns:a16="http://schemas.microsoft.com/office/drawing/2014/main" id="{7A3E6655-60BE-4BD2-9038-8D0B332267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3823" y="274638"/>
            <a:ext cx="9037388" cy="67706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6E3139-6F66-4353-B0AC-4D9A6FF3FC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3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172F2-734B-4AF2-AED6-F8C6D6FE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tráva, budova&#10;&#10;Popis byl vytvořen automaticky">
            <a:extLst>
              <a:ext uri="{FF2B5EF4-FFF2-40B4-BE49-F238E27FC236}">
                <a16:creationId xmlns:a16="http://schemas.microsoft.com/office/drawing/2014/main" id="{260C1816-F3AF-452E-830C-227BD29DE6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308943"/>
            <a:ext cx="9541444" cy="63609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DD898D-45A7-4678-AE70-6717ACFC1C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5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F11C0-B925-4F5E-BDA5-50549150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Bön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27D55-BD18-4052-8ABF-6DD4B4B31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7661" y="2239962"/>
            <a:ext cx="8173501" cy="4343400"/>
          </a:xfrm>
        </p:spPr>
        <p:txBody>
          <a:bodyPr/>
          <a:lstStyle/>
          <a:p>
            <a:r>
              <a:rPr lang="cs-CZ" dirty="0" err="1"/>
              <a:t>Předbudhistická</a:t>
            </a:r>
            <a:r>
              <a:rPr lang="cs-CZ" dirty="0"/>
              <a:t> náboženská tradice Tibetu</a:t>
            </a:r>
          </a:p>
          <a:p>
            <a:r>
              <a:rPr lang="cs-CZ" dirty="0"/>
              <a:t>Vyznačuje se  mystickými rituály, kouzly</a:t>
            </a:r>
          </a:p>
          <a:p>
            <a:r>
              <a:rPr lang="cs-CZ" dirty="0"/>
              <a:t>zahrnuje velký důraz na meditativní praxi</a:t>
            </a:r>
          </a:p>
          <a:p>
            <a:r>
              <a:rPr lang="cs-CZ" dirty="0"/>
              <a:t>Před kulturní revolucí v Číně bylo v regionu více než 300 klášterů patřících tomuto náboženství</a:t>
            </a:r>
          </a:p>
        </p:txBody>
      </p:sp>
    </p:spTree>
    <p:extLst>
      <p:ext uri="{BB962C8B-B14F-4D97-AF65-F5344CB8AC3E}">
        <p14:creationId xmlns:p14="http://schemas.microsoft.com/office/powerpoint/2010/main" val="32054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546AF-444E-4B5C-82FB-8A6FEBB4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ltář&#10;&#10;Popis byl vytvořen automaticky">
            <a:extLst>
              <a:ext uri="{FF2B5EF4-FFF2-40B4-BE49-F238E27FC236}">
                <a16:creationId xmlns:a16="http://schemas.microsoft.com/office/drawing/2014/main" id="{31FF1CE7-208D-4076-9B02-806DEFA31C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692696"/>
            <a:ext cx="4233739" cy="5237162"/>
          </a:xfrm>
        </p:spPr>
      </p:pic>
      <p:pic>
        <p:nvPicPr>
          <p:cNvPr id="8" name="Zástupný obsah 7" descr="Obsah obrázku obloha, budova, exteriér, svatyně&#10;&#10;Popis byl vytvořen automaticky">
            <a:extLst>
              <a:ext uri="{FF2B5EF4-FFF2-40B4-BE49-F238E27FC236}">
                <a16:creationId xmlns:a16="http://schemas.microsoft.com/office/drawing/2014/main" id="{5FC3B140-24E4-4A13-AD5F-CBF648B47D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62364" y="1340768"/>
            <a:ext cx="5975773" cy="4388764"/>
          </a:xfrm>
        </p:spPr>
      </p:pic>
    </p:spTree>
    <p:extLst>
      <p:ext uri="{BB962C8B-B14F-4D97-AF65-F5344CB8AC3E}">
        <p14:creationId xmlns:p14="http://schemas.microsoft.com/office/powerpoint/2010/main" val="6923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103CF-B657-445B-898F-AFC9D226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55588"/>
            <a:ext cx="9753600" cy="1325562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Buddhismus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0B9C04-4965-48B7-8E9F-A83B0C086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1828800"/>
            <a:ext cx="6264696" cy="4343400"/>
          </a:xfrm>
        </p:spPr>
        <p:txBody>
          <a:bodyPr>
            <a:normAutofit/>
          </a:bodyPr>
          <a:lstStyle/>
          <a:p>
            <a:r>
              <a:rPr lang="cs-CZ" sz="2200" dirty="0"/>
              <a:t>Kolem roku 530 př. n. l. mladý princ jménem </a:t>
            </a:r>
            <a:r>
              <a:rPr lang="cs-CZ" sz="2200" dirty="0" err="1"/>
              <a:t>Siddhartha</a:t>
            </a:r>
            <a:r>
              <a:rPr lang="cs-CZ" sz="2200" dirty="0"/>
              <a:t> </a:t>
            </a:r>
            <a:r>
              <a:rPr lang="cs-CZ" sz="2200" dirty="0" err="1"/>
              <a:t>Gautama</a:t>
            </a:r>
            <a:r>
              <a:rPr lang="cs-CZ" sz="2200" dirty="0"/>
              <a:t> zpochybnil myšlenky bráhmanských kněží a vytvořil nové světové náboženství</a:t>
            </a:r>
          </a:p>
          <a:p>
            <a:r>
              <a:rPr lang="cs-CZ" sz="2200" dirty="0"/>
              <a:t>pokusil se najít moudrost </a:t>
            </a:r>
          </a:p>
          <a:p>
            <a:r>
              <a:rPr lang="cs-CZ" sz="2200" dirty="0"/>
              <a:t>konečně, po dnech fyzického utrpení a hluboké meditaci , cítil, že pravda přišla k němu a stal se "Osvícený„</a:t>
            </a:r>
          </a:p>
          <a:p>
            <a:endParaRPr lang="cs-CZ" sz="2200" dirty="0"/>
          </a:p>
        </p:txBody>
      </p:sp>
      <p:pic>
        <p:nvPicPr>
          <p:cNvPr id="6" name="Obrázek 5" descr="Obsah obrázku text, zdobené&#10;&#10;Popis byl vytvořen automaticky">
            <a:extLst>
              <a:ext uri="{FF2B5EF4-FFF2-40B4-BE49-F238E27FC236}">
                <a16:creationId xmlns:a16="http://schemas.microsoft.com/office/drawing/2014/main" id="{65D1DBEE-B2C3-4CD5-98E0-B19C08F4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1" r="2" b="31300"/>
          <a:stretch/>
        </p:blipFill>
        <p:spPr>
          <a:xfrm>
            <a:off x="6262479" y="1828800"/>
            <a:ext cx="4708734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7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D1457-183B-47DE-910E-EFC4AC9F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467AF1B-1BBF-4100-854A-0B1D39A5AE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1762" y="399388"/>
            <a:ext cx="8245300" cy="61839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58296D-8A9A-488C-BD32-37059BC3B3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5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BE21E-1538-43A7-9E45-F84C8A6E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0279F66-C8E7-43BA-836C-39C6F887F8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3758" y="236538"/>
            <a:ext cx="10637441" cy="63128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6F6D33-5D8A-4A86-9A38-0F7E7C690B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0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A0F49-3891-44E9-9D85-CCE86B29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404664"/>
            <a:ext cx="9753600" cy="1123528"/>
          </a:xfrm>
        </p:spPr>
        <p:txBody>
          <a:bodyPr/>
          <a:lstStyle/>
          <a:p>
            <a:pPr algn="ctr"/>
            <a:r>
              <a:rPr lang="cs-CZ" dirty="0"/>
              <a:t>Buddhismus a obchod?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AB002-961C-4C8E-B7C9-BFF86A6E2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1844824"/>
            <a:ext cx="11233248" cy="5191472"/>
          </a:xfrm>
        </p:spPr>
        <p:txBody>
          <a:bodyPr/>
          <a:lstStyle/>
          <a:p>
            <a:r>
              <a:rPr lang="cs-CZ" dirty="0"/>
              <a:t>Od buddhistických mnichů a jeptišek se vyžadovalo, aby odmítli veškerý světský majetek, a byli tak závislí na věřících</a:t>
            </a:r>
          </a:p>
          <a:p>
            <a:r>
              <a:rPr lang="cs-CZ" dirty="0"/>
              <a:t>Ti jim poskytovali veškeré potřeby, včetně jídla, oblečení, přístřeší a léků. V praxi se dary buddhistickým klášterům rozšířily na širokou škálu materiálů, které byly nezbytné k udržení společenství mnichů a jeptišek. </a:t>
            </a:r>
          </a:p>
          <a:p>
            <a:r>
              <a:rPr lang="cs-CZ" dirty="0"/>
              <a:t>Bohatí obchodníci a mocní vládci byli o to více motivovaní, a chtěli byt co nejvíc štědří výměnou za praktické výhody, jako a ochrana před skutečným a domnělým nebezpečím,  prosperita, postavení </a:t>
            </a:r>
          </a:p>
          <a:p>
            <a:r>
              <a:rPr lang="cs-CZ" dirty="0"/>
              <a:t>Nejstaršími dárci a jedněmi z nejvýznamnějších patronů Buddhy a jeho následovníků byli obchodníci s karavany a bohatí bankéři. </a:t>
            </a:r>
          </a:p>
        </p:txBody>
      </p:sp>
    </p:spTree>
    <p:extLst>
      <p:ext uri="{BB962C8B-B14F-4D97-AF65-F5344CB8AC3E}">
        <p14:creationId xmlns:p14="http://schemas.microsoft.com/office/powerpoint/2010/main" val="9043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84710-F37B-41BE-8F08-E12917F8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porcelán&#10;&#10;Popis byl vytvořen automaticky">
            <a:extLst>
              <a:ext uri="{FF2B5EF4-FFF2-40B4-BE49-F238E27FC236}">
                <a16:creationId xmlns:a16="http://schemas.microsoft.com/office/drawing/2014/main" id="{2A0DD5BF-3519-4A90-AFE8-00A12ABF10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0076" y="477751"/>
            <a:ext cx="5902498" cy="590249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6A49D1-C5D8-474F-A686-EA231CCBB6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3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3D1B6-6B74-4224-829D-DADC5297C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884" y="116632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Anathapindika</a:t>
            </a:r>
            <a:endParaRPr lang="cs-CZ" dirty="0"/>
          </a:p>
        </p:txBody>
      </p:sp>
      <p:pic>
        <p:nvPicPr>
          <p:cNvPr id="6" name="Zástupný obsah 5" descr="Obsah obrázku země&#10;&#10;Popis byl vytvořen automaticky">
            <a:extLst>
              <a:ext uri="{FF2B5EF4-FFF2-40B4-BE49-F238E27FC236}">
                <a16:creationId xmlns:a16="http://schemas.microsoft.com/office/drawing/2014/main" id="{0990679D-B955-4709-ABE0-AAB60A17CC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1290331"/>
            <a:ext cx="6840760" cy="4461695"/>
          </a:xfrm>
        </p:spPr>
      </p:pic>
      <p:pic>
        <p:nvPicPr>
          <p:cNvPr id="8" name="Zástupný obsah 7" descr="Obsah obrázku text, kniha&#10;&#10;Popis byl vytvořen automaticky">
            <a:extLst>
              <a:ext uri="{FF2B5EF4-FFF2-40B4-BE49-F238E27FC236}">
                <a16:creationId xmlns:a16="http://schemas.microsoft.com/office/drawing/2014/main" id="{5692F959-8C83-42C7-8FE5-06C0FC4E30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46941" y="1199028"/>
            <a:ext cx="4083790" cy="5524828"/>
          </a:xfrm>
        </p:spPr>
      </p:pic>
    </p:spTree>
    <p:extLst>
      <p:ext uri="{BB962C8B-B14F-4D97-AF65-F5344CB8AC3E}">
        <p14:creationId xmlns:p14="http://schemas.microsoft.com/office/powerpoint/2010/main" val="22946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AE74B-31A5-4886-8EB8-9430E19C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138138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Život x smrt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9E12AA-7B60-4E27-BC9E-2CBB8E996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/>
          <a:p>
            <a:r>
              <a:rPr lang="cs-CZ" sz="2200" dirty="0"/>
              <a:t>Jednotlivec si pokládal otázky týkající se života a smrti</a:t>
            </a:r>
          </a:p>
          <a:p>
            <a:r>
              <a:rPr lang="cs-CZ" sz="2200" dirty="0"/>
              <a:t>Otázky ohledně smrti </a:t>
            </a:r>
          </a:p>
          <a:p>
            <a:r>
              <a:rPr lang="cs-CZ" sz="2200" dirty="0"/>
              <a:t>další otázky se týkaly posmrtného života</a:t>
            </a:r>
          </a:p>
          <a:p>
            <a:r>
              <a:rPr lang="cs-CZ" sz="2200" dirty="0"/>
              <a:t>Otázky nejasnosti života samotného, jeho smyslu a jeho kontroly</a:t>
            </a:r>
          </a:p>
        </p:txBody>
      </p:sp>
      <p:pic>
        <p:nvPicPr>
          <p:cNvPr id="6" name="Obrázek 5" descr="Obsah obrázku text, barevné, zdobené&#10;&#10;Popis byl vytvořen automaticky">
            <a:extLst>
              <a:ext uri="{FF2B5EF4-FFF2-40B4-BE49-F238E27FC236}">
                <a16:creationId xmlns:a16="http://schemas.microsoft.com/office/drawing/2014/main" id="{B5838825-9755-4C2E-9517-ED458F748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" r="2" b="2"/>
          <a:stretch/>
        </p:blipFill>
        <p:spPr>
          <a:xfrm>
            <a:off x="6262479" y="1628800"/>
            <a:ext cx="4708734" cy="45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5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535091-456D-4C41-B388-B559A67F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nagasena</a:t>
            </a:r>
            <a:endParaRPr lang="cs-CZ" dirty="0"/>
          </a:p>
        </p:txBody>
      </p:sp>
      <p:pic>
        <p:nvPicPr>
          <p:cNvPr id="6" name="Zástupný obsah 5" descr="Obsah obrázku text, interiér, zdobené, rodina&#10;&#10;Popis byl vytvořen automaticky">
            <a:extLst>
              <a:ext uri="{FF2B5EF4-FFF2-40B4-BE49-F238E27FC236}">
                <a16:creationId xmlns:a16="http://schemas.microsoft.com/office/drawing/2014/main" id="{7691AF33-6EB5-4FA7-859D-3FF4F7514F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54204" y="1828800"/>
            <a:ext cx="3067093" cy="4343400"/>
          </a:xfrm>
        </p:spPr>
      </p:pic>
      <p:pic>
        <p:nvPicPr>
          <p:cNvPr id="8" name="Zástupný obsah 7" descr="Obsah obrázku socha&#10;&#10;Popis byl vytvořen automaticky">
            <a:extLst>
              <a:ext uri="{FF2B5EF4-FFF2-40B4-BE49-F238E27FC236}">
                <a16:creationId xmlns:a16="http://schemas.microsoft.com/office/drawing/2014/main" id="{31DFF1B0-BAFA-48FB-B77C-3F58556BD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2616" y="1828800"/>
            <a:ext cx="4048669" cy="4343400"/>
          </a:xfrm>
        </p:spPr>
      </p:pic>
    </p:spTree>
    <p:extLst>
      <p:ext uri="{BB962C8B-B14F-4D97-AF65-F5344CB8AC3E}">
        <p14:creationId xmlns:p14="http://schemas.microsoft.com/office/powerpoint/2010/main" val="10352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D2EEC-178F-4996-871E-9E757B9E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ovové nádobí&#10;&#10;Popis byl vytvořen automaticky">
            <a:extLst>
              <a:ext uri="{FF2B5EF4-FFF2-40B4-BE49-F238E27FC236}">
                <a16:creationId xmlns:a16="http://schemas.microsoft.com/office/drawing/2014/main" id="{E949745D-DB97-43AE-860E-07A986C6A5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2750" y="2095500"/>
            <a:ext cx="3403550" cy="340355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BF93832-5730-4ADC-A07A-5D9D37950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4492" y="2129469"/>
            <a:ext cx="3234061" cy="3234061"/>
          </a:xfrm>
        </p:spPr>
      </p:pic>
    </p:spTree>
    <p:extLst>
      <p:ext uri="{BB962C8B-B14F-4D97-AF65-F5344CB8AC3E}">
        <p14:creationId xmlns:p14="http://schemas.microsoft.com/office/powerpoint/2010/main" val="24493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53B3-ABE4-4C7B-8350-CFAB35C9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E4608E6-4169-4630-85D0-87ABF111CE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strom, exteriér, socha&#10;&#10;Popis byl vytvořen automaticky">
            <a:extLst>
              <a:ext uri="{FF2B5EF4-FFF2-40B4-BE49-F238E27FC236}">
                <a16:creationId xmlns:a16="http://schemas.microsoft.com/office/drawing/2014/main" id="{166F3791-FED6-482D-AF87-46ECF1B5D8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294482"/>
            <a:ext cx="10369152" cy="6430315"/>
          </a:xfrm>
        </p:spPr>
      </p:pic>
    </p:spTree>
    <p:extLst>
      <p:ext uri="{BB962C8B-B14F-4D97-AF65-F5344CB8AC3E}">
        <p14:creationId xmlns:p14="http://schemas.microsoft.com/office/powerpoint/2010/main" val="15886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0A3A1-9265-448E-BE0B-405CA3C1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malované&#10;&#10;Popis byl vytvořen automaticky">
            <a:extLst>
              <a:ext uri="{FF2B5EF4-FFF2-40B4-BE49-F238E27FC236}">
                <a16:creationId xmlns:a16="http://schemas.microsoft.com/office/drawing/2014/main" id="{0FC85BEE-E7EE-498D-9E07-CA2C0CDB8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772" y="79961"/>
            <a:ext cx="10873208" cy="67780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009F6A-4AA0-45AC-AF7D-8D7CEED7A8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2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A5FB7-357D-4919-BEEB-F12EB019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/>
          <a:lstStyle/>
          <a:p>
            <a:pPr algn="ctr"/>
            <a:r>
              <a:rPr lang="cs-CZ" dirty="0"/>
              <a:t>Buddhismus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EC232-5712-4B29-967E-499345C79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36" y="1484784"/>
            <a:ext cx="10225136" cy="4343400"/>
          </a:xfrm>
        </p:spPr>
        <p:txBody>
          <a:bodyPr>
            <a:normAutofit/>
          </a:bodyPr>
          <a:lstStyle/>
          <a:p>
            <a:r>
              <a:rPr lang="cs-CZ" dirty="0"/>
              <a:t>Znovuzrození, Karma, Osvobození, Nirvána</a:t>
            </a:r>
          </a:p>
          <a:p>
            <a:r>
              <a:rPr lang="cs-CZ" dirty="0"/>
              <a:t>První vznešená pravda: Všechno v životě je utrpení a smutek</a:t>
            </a:r>
          </a:p>
          <a:p>
            <a:r>
              <a:rPr lang="cs-CZ" dirty="0"/>
              <a:t>Druhá vznešená pravda: Příčinou veškeré této bolesti jsou sebestředné touhy a touhy lidí : lidé hledají potěšení, které nemůže vydržet a které vede pouze k znovuzrození a většímu utrpení </a:t>
            </a:r>
          </a:p>
          <a:p>
            <a:r>
              <a:rPr lang="cs-CZ" dirty="0"/>
              <a:t>Třetí vznešená pravda: Způsob, jak ukončit veškerou bolest, je ukončit všechny touhy</a:t>
            </a:r>
          </a:p>
          <a:p>
            <a:r>
              <a:rPr lang="cs-CZ" dirty="0"/>
              <a:t>Čtvrtá vznešená pravda: Lidé mohou překonat své touhy a dosáhnout osvícení následováním Osmidílné cesty:</a:t>
            </a:r>
          </a:p>
        </p:txBody>
      </p:sp>
    </p:spTree>
    <p:extLst>
      <p:ext uri="{BB962C8B-B14F-4D97-AF65-F5344CB8AC3E}">
        <p14:creationId xmlns:p14="http://schemas.microsoft.com/office/powerpoint/2010/main" val="14537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BB03B8-30C6-44E3-B37D-3B620763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899E609-9AD4-4985-BBFD-4AD65F9626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4050" y="516811"/>
            <a:ext cx="10117508" cy="606655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6286DF-EEE4-4F50-AE1F-9D5DD28590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9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65D6D-12B1-40D6-AF11-E1B4BBF8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79" y="188640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5 pravidel - povinností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CB3D5B3-6555-4883-AA58-7F97CA2632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7948" y="952128"/>
            <a:ext cx="7957268" cy="5835329"/>
          </a:xfrm>
        </p:spPr>
      </p:pic>
    </p:spTree>
    <p:extLst>
      <p:ext uri="{BB962C8B-B14F-4D97-AF65-F5344CB8AC3E}">
        <p14:creationId xmlns:p14="http://schemas.microsoft.com/office/powerpoint/2010/main" val="18398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0045A-D2F4-4805-A5A7-F0C8E92C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houba&#10;&#10;Popis byl vytvořen automaticky">
            <a:extLst>
              <a:ext uri="{FF2B5EF4-FFF2-40B4-BE49-F238E27FC236}">
                <a16:creationId xmlns:a16="http://schemas.microsoft.com/office/drawing/2014/main" id="{239AD5A3-DB3D-45ED-A2FC-B0703BB209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321291" y="570577"/>
            <a:ext cx="6638352" cy="57168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9EDF61-CC30-4E7E-B3BE-91E485D306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6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E57B5-A2C5-47F8-84B6-C1132011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75038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Kuan</a:t>
            </a:r>
            <a:r>
              <a:rPr lang="cs-CZ" dirty="0"/>
              <a:t> Jin</a:t>
            </a:r>
          </a:p>
        </p:txBody>
      </p:sp>
      <p:pic>
        <p:nvPicPr>
          <p:cNvPr id="6" name="Zástupný obsah 5" descr="Obsah obrázku socha, budova, kámen&#10;&#10;Popis byl vytvořen automaticky">
            <a:extLst>
              <a:ext uri="{FF2B5EF4-FFF2-40B4-BE49-F238E27FC236}">
                <a16:creationId xmlns:a16="http://schemas.microsoft.com/office/drawing/2014/main" id="{381E7F92-7811-4571-8B3D-45A2C805D8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9996" y="1828800"/>
            <a:ext cx="2804479" cy="4343400"/>
          </a:xfrm>
        </p:spPr>
      </p:pic>
      <p:pic>
        <p:nvPicPr>
          <p:cNvPr id="8" name="Zástupný obsah 7" descr="Obsah obrázku text, kniha&#10;&#10;Popis byl vytvořen automaticky">
            <a:extLst>
              <a:ext uri="{FF2B5EF4-FFF2-40B4-BE49-F238E27FC236}">
                <a16:creationId xmlns:a16="http://schemas.microsoft.com/office/drawing/2014/main" id="{EA87DEF4-DAD7-4FDD-BA50-40B8C00E0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6580" y="1882362"/>
            <a:ext cx="3024336" cy="4289838"/>
          </a:xfrm>
        </p:spPr>
      </p:pic>
    </p:spTree>
    <p:extLst>
      <p:ext uri="{BB962C8B-B14F-4D97-AF65-F5344CB8AC3E}">
        <p14:creationId xmlns:p14="http://schemas.microsoft.com/office/powerpoint/2010/main" val="245739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BBE57-8AEC-4E84-A044-3DEC4297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strom, osoba, exteriér&#10;&#10;Popis byl vytvořen automaticky">
            <a:extLst>
              <a:ext uri="{FF2B5EF4-FFF2-40B4-BE49-F238E27FC236}">
                <a16:creationId xmlns:a16="http://schemas.microsoft.com/office/drawing/2014/main" id="{9838D86F-872E-4347-BBA7-A5F716CF6E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1901" y="274638"/>
            <a:ext cx="9556218" cy="64202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DDF1CB-B0C5-484A-8F9B-F6C1FBE3AF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5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E5D48-62AC-4D73-A92B-69AA3968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Oázy x pustina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CF1FEF-198C-4F28-A32C-BCA8563C4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/>
          <a:p>
            <a:r>
              <a:rPr lang="cs-CZ" dirty="0"/>
              <a:t>Vnější x vnitřní prostředí</a:t>
            </a:r>
          </a:p>
          <a:p>
            <a:r>
              <a:rPr lang="cs-CZ" dirty="0"/>
              <a:t>Nebezpečí x ochrana</a:t>
            </a:r>
          </a:p>
          <a:p>
            <a:r>
              <a:rPr lang="cs-CZ" dirty="0"/>
              <a:t>dualita pořádku x chaosu</a:t>
            </a:r>
          </a:p>
          <a:p>
            <a:r>
              <a:rPr lang="cs-CZ" dirty="0"/>
              <a:t>života x smrti</a:t>
            </a:r>
          </a:p>
        </p:txBody>
      </p:sp>
      <p:pic>
        <p:nvPicPr>
          <p:cNvPr id="6" name="Zástupný obsah 5" descr="Obsah obrázku příroda, exteriér, duna, pobřeží&#10;&#10;Popis byl vytvořen automaticky">
            <a:extLst>
              <a:ext uri="{FF2B5EF4-FFF2-40B4-BE49-F238E27FC236}">
                <a16:creationId xmlns:a16="http://schemas.microsoft.com/office/drawing/2014/main" id="{36186181-9F09-4A83-BDEF-6F39A82FF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692"/>
          <a:stretch/>
        </p:blipFill>
        <p:spPr>
          <a:xfrm>
            <a:off x="6262479" y="1828800"/>
            <a:ext cx="4708734" cy="4343400"/>
          </a:xfrm>
          <a:noFill/>
        </p:spPr>
      </p:pic>
    </p:spTree>
    <p:extLst>
      <p:ext uri="{BB962C8B-B14F-4D97-AF65-F5344CB8AC3E}">
        <p14:creationId xmlns:p14="http://schemas.microsoft.com/office/powerpoint/2010/main" val="8207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4F070-DFB3-4E28-8FCF-37B051BD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ranžová&#10;&#10;Popis byl vytvořen automaticky">
            <a:extLst>
              <a:ext uri="{FF2B5EF4-FFF2-40B4-BE49-F238E27FC236}">
                <a16:creationId xmlns:a16="http://schemas.microsoft.com/office/drawing/2014/main" id="{5DCF4A06-0138-477E-8BB9-7D59997CD7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3610" y="453039"/>
            <a:ext cx="10981604" cy="64049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15469B-E7C1-42C6-AD76-8680806D4F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0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CCCC5-5E09-4A1D-867C-8B5D7E15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rostlina, dlaň&#10;&#10;Popis byl vytvořen automaticky">
            <a:extLst>
              <a:ext uri="{FF2B5EF4-FFF2-40B4-BE49-F238E27FC236}">
                <a16:creationId xmlns:a16="http://schemas.microsoft.com/office/drawing/2014/main" id="{9C9F2861-DDE6-41D3-A89E-3369726809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903" y="382204"/>
            <a:ext cx="10369152" cy="620115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B397CF-7C5D-4D53-8439-F08974AAA9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67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1BF142-7408-4011-86AB-A258C69A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&#10;&#10;Popis byl vytvořen automaticky">
            <a:extLst>
              <a:ext uri="{FF2B5EF4-FFF2-40B4-BE49-F238E27FC236}">
                <a16:creationId xmlns:a16="http://schemas.microsoft.com/office/drawing/2014/main" id="{96FE345B-253F-48DB-A314-7CB4FBBF29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5931" y="476672"/>
            <a:ext cx="9176962" cy="619281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0856B8-AE0E-4464-839E-38CC34FE9C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0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9739F-41C9-4FA8-B869-57525045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DB0AEE2-216D-4813-9E74-320588A001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533397" y="870491"/>
            <a:ext cx="6545966" cy="48965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35F1BC-AD7C-45E9-8C7B-EF3866502C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1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D49A4-225A-4171-8004-2F379C54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933" y="17562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Süan-cang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BE84B-66AD-4FBD-81DB-DE97050A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052736"/>
            <a:ext cx="11233247" cy="53911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Když byla Čína opět sjednocena pod dynastiemi </a:t>
            </a:r>
            <a:r>
              <a:rPr lang="cs-CZ" dirty="0" err="1"/>
              <a:t>Sui</a:t>
            </a:r>
            <a:r>
              <a:rPr lang="cs-CZ" dirty="0"/>
              <a:t> (589-618 n. L.) A </a:t>
            </a:r>
            <a:r>
              <a:rPr lang="cs-CZ" dirty="0" err="1"/>
              <a:t>Tchang</a:t>
            </a:r>
            <a:r>
              <a:rPr lang="cs-CZ" dirty="0"/>
              <a:t> (618-907 n. L.) počet buddhistických poutníků výrazně vzrostl</a:t>
            </a:r>
          </a:p>
          <a:p>
            <a:r>
              <a:rPr lang="cs-CZ" dirty="0" err="1"/>
              <a:t>Süan-cang</a:t>
            </a:r>
            <a:r>
              <a:rPr lang="cs-CZ" dirty="0"/>
              <a:t> je nejslavnější ze všech buddhistických poutníků</a:t>
            </a:r>
          </a:p>
          <a:p>
            <a:r>
              <a:rPr lang="cs-CZ" dirty="0"/>
              <a:t>Ve 12 letech vstoupil do kláštera ve stopách svého staršího bratra</a:t>
            </a:r>
          </a:p>
          <a:p>
            <a:r>
              <a:rPr lang="cs-CZ" dirty="0"/>
              <a:t>charismatická postava hluboce ponořená do Buddhistické myšlení a praxe. </a:t>
            </a:r>
          </a:p>
          <a:p>
            <a:r>
              <a:rPr lang="cs-CZ" dirty="0"/>
              <a:t>Jeho neotřesitelné odhodlání odejít do Indie by i za jeho života učinit z jeho příběhu legendu</a:t>
            </a:r>
          </a:p>
          <a:p>
            <a:r>
              <a:rPr lang="cs-CZ" dirty="0" err="1"/>
              <a:t>Süan-cangova</a:t>
            </a:r>
            <a:r>
              <a:rPr lang="cs-CZ" dirty="0"/>
              <a:t> pouť ho zavedla na západ koridorem </a:t>
            </a:r>
            <a:r>
              <a:rPr lang="cs-CZ" dirty="0" err="1"/>
              <a:t>Kansu</a:t>
            </a:r>
            <a:r>
              <a:rPr lang="cs-CZ" dirty="0"/>
              <a:t> po severní trase Hedvábné stezky</a:t>
            </a:r>
          </a:p>
          <a:p>
            <a:r>
              <a:rPr lang="cs-CZ" dirty="0"/>
              <a:t>Debatoval s učenými mnichy a věnoval se studiu. Celkově jeho pouť trvala 16 let. Po svém návratu do Číny se </a:t>
            </a:r>
            <a:r>
              <a:rPr lang="cs-CZ" dirty="0" err="1"/>
              <a:t>Süan-cang</a:t>
            </a:r>
            <a:r>
              <a:rPr lang="cs-CZ" dirty="0"/>
              <a:t> věnoval překladům textů, které shromáždil.</a:t>
            </a:r>
          </a:p>
        </p:txBody>
      </p:sp>
    </p:spTree>
    <p:extLst>
      <p:ext uri="{BB962C8B-B14F-4D97-AF65-F5344CB8AC3E}">
        <p14:creationId xmlns:p14="http://schemas.microsoft.com/office/powerpoint/2010/main" val="27470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7EFEF-207E-4665-B8AF-643DCFE4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83047AFF-6926-4EFE-ABE7-5DF6F41515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46140" y="135124"/>
            <a:ext cx="4027299" cy="658775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88FCFF-3005-4D15-8EFF-DF2B42C2D4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37022-4973-4153-B547-D4D86CD4A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Cesta na západ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F72FC9-2E4B-4345-A1E4-879219CB0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788" y="2217886"/>
            <a:ext cx="5536233" cy="4343400"/>
          </a:xfrm>
        </p:spPr>
        <p:txBody>
          <a:bodyPr>
            <a:normAutofit/>
          </a:bodyPr>
          <a:lstStyle/>
          <a:p>
            <a:r>
              <a:rPr lang="cs-CZ" dirty="0" err="1"/>
              <a:t>Süan-cang</a:t>
            </a:r>
            <a:r>
              <a:rPr lang="cs-CZ" dirty="0"/>
              <a:t> se nakonec stal lidovým hrdinou. V16. století se o něm kolovala řada legend, které se postupem času nahromadila </a:t>
            </a:r>
          </a:p>
          <a:p>
            <a:r>
              <a:rPr lang="cs-CZ" dirty="0"/>
              <a:t>Podle těchto legend vznikl jeden z největších čínských románů: Cesta na západ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EEC9ED7-F3E3-43FD-8DCE-ABE2748C03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4169" y="2069709"/>
            <a:ext cx="4065563" cy="3861582"/>
          </a:xfrm>
        </p:spPr>
      </p:pic>
    </p:spTree>
    <p:extLst>
      <p:ext uri="{BB962C8B-B14F-4D97-AF65-F5344CB8AC3E}">
        <p14:creationId xmlns:p14="http://schemas.microsoft.com/office/powerpoint/2010/main" val="5867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1611E-6B36-4017-A769-6E8B1AC2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188640"/>
            <a:ext cx="9753600" cy="691480"/>
          </a:xfrm>
        </p:spPr>
        <p:txBody>
          <a:bodyPr/>
          <a:lstStyle/>
          <a:p>
            <a:pPr algn="ctr"/>
            <a:r>
              <a:rPr lang="cs-CZ" dirty="0"/>
              <a:t>Islám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45913EB-2CF0-41FC-A294-27D448E797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10051" y="1051734"/>
            <a:ext cx="7704856" cy="56176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61F0F7-F2C4-451C-915E-1ED6E20C05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5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984500-E875-4CBF-AC13-946BC4B9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aré&#10;&#10;Popis byl vytvořen automaticky">
            <a:extLst>
              <a:ext uri="{FF2B5EF4-FFF2-40B4-BE49-F238E27FC236}">
                <a16:creationId xmlns:a16="http://schemas.microsoft.com/office/drawing/2014/main" id="{C1803538-A957-4AB6-93C1-3DE36F0AF5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6588" y="0"/>
            <a:ext cx="11315647" cy="67837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023B26-8B90-4B5C-8AF6-C972C08374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26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644EC-1A51-438D-876F-A11CB864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6D92F31-D0C8-415F-83B5-C10A4C58EB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9720" y="493015"/>
            <a:ext cx="7813252" cy="61236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194153-9176-4177-9BCE-9136330EB3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8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0947C-A7DE-45E6-893C-FE3AA7C0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náboženství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8E534-9FB5-4A9B-9196-C74DCE08E6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Smysl života</a:t>
            </a:r>
          </a:p>
          <a:p>
            <a:r>
              <a:rPr lang="cs-CZ" dirty="0"/>
              <a:t>Jak žít? Jak se vyrovnat se smrtí a jak to bude po životě?</a:t>
            </a:r>
          </a:p>
          <a:p>
            <a:r>
              <a:rPr lang="cs-CZ" dirty="0"/>
              <a:t>Ochranná božstva hrála svou roli v každém náboženství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4D6E07E-3B10-42F0-A0C4-125F06F45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6095" y="2132856"/>
            <a:ext cx="5910590" cy="3343364"/>
          </a:xfrm>
        </p:spPr>
      </p:pic>
    </p:spTree>
    <p:extLst>
      <p:ext uri="{BB962C8B-B14F-4D97-AF65-F5344CB8AC3E}">
        <p14:creationId xmlns:p14="http://schemas.microsoft.com/office/powerpoint/2010/main" val="33584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61746-2334-4391-97FC-D1256B8A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A7E823-8725-4F6D-BEA8-3387B56E59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9ECE980-8886-402C-AA8C-612FFF4D95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7706" y="344530"/>
            <a:ext cx="9253412" cy="6168940"/>
          </a:xfrm>
        </p:spPr>
      </p:pic>
    </p:spTree>
    <p:extLst>
      <p:ext uri="{BB962C8B-B14F-4D97-AF65-F5344CB8AC3E}">
        <p14:creationId xmlns:p14="http://schemas.microsoft.com/office/powerpoint/2010/main" val="27369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334E7-990C-4D9C-B3A5-DEDED46B6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Šaháda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437F38-C38F-464F-B82F-1C8574371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999" y="2348880"/>
            <a:ext cx="7534572" cy="4343400"/>
          </a:xfrm>
        </p:spPr>
        <p:txBody>
          <a:bodyPr/>
          <a:lstStyle/>
          <a:p>
            <a:r>
              <a:rPr lang="cs-CZ" dirty="0"/>
              <a:t>Arabská kaligrafie předává slova </a:t>
            </a:r>
            <a:r>
              <a:rPr lang="cs-CZ" dirty="0" err="1"/>
              <a:t>šahady</a:t>
            </a:r>
            <a:endParaRPr lang="cs-CZ" dirty="0"/>
          </a:p>
          <a:p>
            <a:r>
              <a:rPr lang="cs-CZ" i="1" dirty="0"/>
              <a:t>Není božstva kromě Boha a Muhammad je posel Boží</a:t>
            </a:r>
          </a:p>
          <a:p>
            <a:r>
              <a:rPr lang="cs-CZ" i="1" dirty="0" err="1"/>
              <a:t>Lá</a:t>
            </a:r>
            <a:r>
              <a:rPr lang="cs-CZ" i="1" dirty="0"/>
              <a:t> </a:t>
            </a:r>
            <a:r>
              <a:rPr lang="cs-CZ" i="1" dirty="0" err="1"/>
              <a:t>iláha</a:t>
            </a:r>
            <a:r>
              <a:rPr lang="cs-CZ" i="1" dirty="0"/>
              <a:t> </a:t>
            </a:r>
            <a:r>
              <a:rPr lang="cs-CZ" i="1" dirty="0" err="1"/>
              <a:t>illálláhi</a:t>
            </a:r>
            <a:r>
              <a:rPr lang="cs-CZ" i="1" dirty="0"/>
              <a:t> </a:t>
            </a:r>
            <a:r>
              <a:rPr lang="cs-CZ" i="1" dirty="0" err="1"/>
              <a:t>wa</a:t>
            </a:r>
            <a:r>
              <a:rPr lang="cs-CZ" i="1" dirty="0"/>
              <a:t> </a:t>
            </a:r>
            <a:r>
              <a:rPr lang="cs-CZ" i="1" dirty="0" err="1"/>
              <a:t>Muhammadun</a:t>
            </a:r>
            <a:r>
              <a:rPr lang="cs-CZ" i="1" dirty="0"/>
              <a:t> </a:t>
            </a:r>
            <a:r>
              <a:rPr lang="cs-CZ" i="1" dirty="0" err="1"/>
              <a:t>rasúlulláh</a:t>
            </a:r>
            <a:endParaRPr lang="cs-CZ" i="1" dirty="0"/>
          </a:p>
          <a:p>
            <a:endParaRPr lang="cs-CZ" dirty="0"/>
          </a:p>
        </p:txBody>
      </p:sp>
      <p:pic>
        <p:nvPicPr>
          <p:cNvPr id="6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7554BF8D-655B-4591-9D78-7B9FA54C2A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1301" y="2169587"/>
            <a:ext cx="4708525" cy="2368530"/>
          </a:xfrm>
        </p:spPr>
      </p:pic>
    </p:spTree>
    <p:extLst>
      <p:ext uri="{BB962C8B-B14F-4D97-AF65-F5344CB8AC3E}">
        <p14:creationId xmlns:p14="http://schemas.microsoft.com/office/powerpoint/2010/main" val="3237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E08D7-D385-4BF9-947F-E89CDE08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980" y="23019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06D60DC-321C-4ED4-B28C-16B4F83F02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98068" y="298721"/>
            <a:ext cx="4981848" cy="626055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04DE95-2785-444F-BD96-F0023E6062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2F364-4190-4E01-95D8-19B2E048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Salát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8AF34-35EF-427D-87BE-FC6101ECC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36" y="2636912"/>
            <a:ext cx="4708734" cy="4343400"/>
          </a:xfrm>
        </p:spPr>
        <p:txBody>
          <a:bodyPr/>
          <a:lstStyle/>
          <a:p>
            <a:r>
              <a:rPr lang="cs-CZ" dirty="0"/>
              <a:t>Základem muslimské oddanosti je rituální modlitební služba </a:t>
            </a:r>
          </a:p>
          <a:p>
            <a:r>
              <a:rPr lang="cs-CZ" dirty="0"/>
              <a:t>5x denně</a:t>
            </a:r>
          </a:p>
          <a:p>
            <a:r>
              <a:rPr lang="cs-CZ" dirty="0"/>
              <a:t>Správný směr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A487E4F-356E-47D5-8D8D-9D98221AB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52" y="1920280"/>
            <a:ext cx="7439373" cy="4411960"/>
          </a:xfrm>
        </p:spPr>
      </p:pic>
    </p:spTree>
    <p:extLst>
      <p:ext uri="{BB962C8B-B14F-4D97-AF65-F5344CB8AC3E}">
        <p14:creationId xmlns:p14="http://schemas.microsoft.com/office/powerpoint/2010/main" val="36867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463D4-528C-4848-9F40-8A9E7C28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zakát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032015-B3E2-4AD1-BBAE-578549046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756" y="1965325"/>
            <a:ext cx="6517318" cy="4624536"/>
          </a:xfrm>
        </p:spPr>
        <p:txBody>
          <a:bodyPr/>
          <a:lstStyle/>
          <a:p>
            <a:r>
              <a:rPr lang="cs-CZ" dirty="0"/>
              <a:t>náboženské daně z majetku a z příjmů, určené k dobročinné pomoci</a:t>
            </a:r>
          </a:p>
          <a:p>
            <a:r>
              <a:rPr lang="cs-CZ" dirty="0"/>
              <a:t>povinný čin a považovaný za součást své služby Bohu</a:t>
            </a:r>
          </a:p>
          <a:p>
            <a:r>
              <a:rPr lang="cs-CZ" dirty="0"/>
              <a:t>Arabské slovo </a:t>
            </a:r>
            <a:r>
              <a:rPr lang="cs-CZ" dirty="0" err="1"/>
              <a:t>zakat</a:t>
            </a:r>
            <a:r>
              <a:rPr lang="cs-CZ" dirty="0"/>
              <a:t> má jako jeden ze svých významů „čistota“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C942F628-9C0A-4BC9-886A-BA5ED347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452" y="1946622"/>
            <a:ext cx="540373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8EB68-7949-4A53-8A02-E00FFB99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saum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30F7E5-D366-4A83-AE2D-0AEEFC2C6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0477757" cy="4343400"/>
          </a:xfrm>
        </p:spPr>
        <p:txBody>
          <a:bodyPr>
            <a:normAutofit/>
          </a:bodyPr>
          <a:lstStyle/>
          <a:p>
            <a:r>
              <a:rPr lang="cs-CZ" dirty="0"/>
              <a:t>Jedním z nejznámějších muslimských náboženských činů je měsíční denní půst během devátý lunární měsíc ramadánu. </a:t>
            </a:r>
          </a:p>
          <a:p>
            <a:r>
              <a:rPr lang="cs-CZ" dirty="0"/>
              <a:t>2.185: </a:t>
            </a:r>
            <a:r>
              <a:rPr lang="cs-CZ" i="1" dirty="0"/>
              <a:t>Postním měsícem je měsíc ramadán, v němž Korán byl seslán jako vedení správné pro lidi a jako vysvětlení tohoto vedení i jako spásné rozlišení. Kdo z vás spatří na vlastní oči měsíc, nechť se postí! Ten z vás, kdo je nemocen nebo na cestách, nechť postí se stejný počet dní později; Bůh si přeje vám to usnadnit a nechce na vás obtížné. Dodržujte plně tento počet a chvalte Boha za to, že správně vás vede - snad budete vděční</a:t>
            </a:r>
          </a:p>
        </p:txBody>
      </p:sp>
    </p:spTree>
    <p:extLst>
      <p:ext uri="{BB962C8B-B14F-4D97-AF65-F5344CB8AC3E}">
        <p14:creationId xmlns:p14="http://schemas.microsoft.com/office/powerpoint/2010/main" val="6900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99B62-377D-4979-9E5C-D015FEF1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24" y="380070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hadždž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B28A9-13D7-49EC-BEA6-81EC2B707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1052736"/>
            <a:ext cx="4708734" cy="4343400"/>
          </a:xfrm>
        </p:spPr>
        <p:txBody>
          <a:bodyPr/>
          <a:lstStyle/>
          <a:p>
            <a:r>
              <a:rPr lang="cs-CZ" dirty="0"/>
              <a:t>Pouť do Mekky</a:t>
            </a:r>
          </a:p>
        </p:txBody>
      </p:sp>
      <p:pic>
        <p:nvPicPr>
          <p:cNvPr id="6" name="Zástupný obsah 5" descr="Obsah obrázku oblouk, kámen, kolonáda&#10;&#10;Popis byl vytvořen automaticky">
            <a:extLst>
              <a:ext uri="{FF2B5EF4-FFF2-40B4-BE49-F238E27FC236}">
                <a16:creationId xmlns:a16="http://schemas.microsoft.com/office/drawing/2014/main" id="{399279A4-7F19-4FD2-B6C5-1325D238B3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9916" y="1772816"/>
            <a:ext cx="8621217" cy="4856173"/>
          </a:xfrm>
        </p:spPr>
      </p:pic>
    </p:spTree>
    <p:extLst>
      <p:ext uri="{BB962C8B-B14F-4D97-AF65-F5344CB8AC3E}">
        <p14:creationId xmlns:p14="http://schemas.microsoft.com/office/powerpoint/2010/main" val="25287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ADBE0-F889-4480-93B4-324FDB01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olonáda&#10;&#10;Popis byl vytvořen automaticky">
            <a:extLst>
              <a:ext uri="{FF2B5EF4-FFF2-40B4-BE49-F238E27FC236}">
                <a16:creationId xmlns:a16="http://schemas.microsoft.com/office/drawing/2014/main" id="{9FAC8A43-8BF9-4622-BCA0-F94CDDF6AA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919907"/>
            <a:ext cx="9823236" cy="55290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71A35A-7462-4B6C-B4A7-171E73B634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3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E5F45-BCC0-488E-9476-F054D427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cihla, staré&#10;&#10;Popis byl vytvořen automaticky">
            <a:extLst>
              <a:ext uri="{FF2B5EF4-FFF2-40B4-BE49-F238E27FC236}">
                <a16:creationId xmlns:a16="http://schemas.microsoft.com/office/drawing/2014/main" id="{6E5390B4-A2F6-4B80-98B3-D97C616B1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780" y="476672"/>
            <a:ext cx="11125620" cy="62771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6D3D0A-0655-499A-B527-7164EE1A15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3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DC826-3EE7-4382-B6A0-4CF66F0D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ámen&#10;&#10;Popis byl vytvořen automaticky">
            <a:extLst>
              <a:ext uri="{FF2B5EF4-FFF2-40B4-BE49-F238E27FC236}">
                <a16:creationId xmlns:a16="http://schemas.microsoft.com/office/drawing/2014/main" id="{99A53AC1-741C-405A-B3F3-6EFB932097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764" y="109092"/>
            <a:ext cx="11737304" cy="674890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7BA066-9C39-42AC-99BF-71543B81A6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3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1C85F-8AC8-44C4-BF53-92352C1B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/>
          <a:lstStyle/>
          <a:p>
            <a:pPr algn="ctr"/>
            <a:r>
              <a:rPr lang="cs-CZ" dirty="0"/>
              <a:t>šamanismus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7E4E72-8464-4A81-AFA6-0296F8B5F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820" y="1196752"/>
            <a:ext cx="9973701" cy="5495528"/>
          </a:xfrm>
        </p:spPr>
        <p:txBody>
          <a:bodyPr>
            <a:normAutofit/>
          </a:bodyPr>
          <a:lstStyle/>
          <a:p>
            <a:r>
              <a:rPr lang="cs-CZ" dirty="0"/>
              <a:t>Šamanismus je řada tradičních přesvědčení a praktik, které zahrnují schopnost léčit a dokonce někdy způsobovat lidské utrpení </a:t>
            </a:r>
          </a:p>
          <a:p>
            <a:r>
              <a:rPr lang="cs-CZ" dirty="0"/>
              <a:t>Šamanům byla připisována schopnost ovládat počasí, věštění, interpretaci snů, astrální projekci a cestování do horního a dolního světa</a:t>
            </a:r>
          </a:p>
          <a:p>
            <a:r>
              <a:rPr lang="cs-CZ" dirty="0"/>
              <a:t> </a:t>
            </a:r>
            <a:r>
              <a:rPr lang="cs-CZ"/>
              <a:t>Šamanismus je </a:t>
            </a:r>
            <a:r>
              <a:rPr lang="cs-CZ" dirty="0"/>
              <a:t>založen na předpokladu, že viditelný svět je prostupován neviditelnými silami nebo duchy, které ovlivňují životy živých</a:t>
            </a:r>
          </a:p>
        </p:txBody>
      </p:sp>
    </p:spTree>
    <p:extLst>
      <p:ext uri="{BB962C8B-B14F-4D97-AF65-F5344CB8AC3E}">
        <p14:creationId xmlns:p14="http://schemas.microsoft.com/office/powerpoint/2010/main" val="2132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01698C-99B7-4001-90B3-A9D36334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E5CA2D2D-323F-4E6E-B0A1-497A769AC4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3865" y="1102302"/>
            <a:ext cx="7597228" cy="50648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3DF010-BA2C-42E6-B3DC-5C45179C20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6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DB9DF-D8F4-4739-8B4C-8B243EAD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kámen&#10;&#10;Popis byl vytvořen automaticky">
            <a:extLst>
              <a:ext uri="{FF2B5EF4-FFF2-40B4-BE49-F238E27FC236}">
                <a16:creationId xmlns:a16="http://schemas.microsoft.com/office/drawing/2014/main" id="{7D0CCF81-3960-4E42-BADF-C0CB5459D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9956" y="766353"/>
            <a:ext cx="8677348" cy="57848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E19430-E230-482C-B267-5AD05E6F3E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F3636-1331-48A3-A194-3E2FBD5A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025" y="260648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Zoroastrismus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837291-0CA6-467A-85D0-D2598626A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780" y="1268760"/>
            <a:ext cx="11377263" cy="5472608"/>
          </a:xfrm>
        </p:spPr>
        <p:txBody>
          <a:bodyPr>
            <a:normAutofit/>
          </a:bodyPr>
          <a:lstStyle/>
          <a:p>
            <a:r>
              <a:rPr lang="cs-CZ" dirty="0"/>
              <a:t>dominantní předislámská náboženská tradice íránských národů</a:t>
            </a:r>
          </a:p>
          <a:p>
            <a:r>
              <a:rPr lang="cs-CZ" dirty="0"/>
              <a:t> byl založen prorockým reformátorem </a:t>
            </a:r>
            <a:r>
              <a:rPr lang="cs-CZ" dirty="0" err="1"/>
              <a:t>Zoroasterem</a:t>
            </a:r>
            <a:r>
              <a:rPr lang="cs-CZ" dirty="0"/>
              <a:t> v 6. nebo 7. století př. n. l. </a:t>
            </a:r>
          </a:p>
          <a:p>
            <a:r>
              <a:rPr lang="cs-CZ" dirty="0"/>
              <a:t>kněz, který se snažil reformovat aspekty předislámského panteistického náboženství praktikovaného v jeho komunitě</a:t>
            </a:r>
          </a:p>
          <a:p>
            <a:r>
              <a:rPr lang="cs-CZ" dirty="0"/>
              <a:t>náboženství přežilo do 20. století a to v izolovaných oblastech Íránu a je také praktikováno v částech Indie (zejména v Bombaji) </a:t>
            </a:r>
          </a:p>
          <a:p>
            <a:r>
              <a:rPr lang="cs-CZ" dirty="0"/>
              <a:t>doktrína byla kodifikována až někdy ve 3. století za vlády </a:t>
            </a:r>
            <a:r>
              <a:rPr lang="cs-CZ" dirty="0" err="1"/>
              <a:t>Sássanovců</a:t>
            </a:r>
            <a:endParaRPr lang="cs-CZ" dirty="0"/>
          </a:p>
          <a:p>
            <a:r>
              <a:rPr lang="cs-CZ" dirty="0"/>
              <a:t>jediné dosud existující </a:t>
            </a:r>
            <a:r>
              <a:rPr lang="cs-CZ" dirty="0" err="1"/>
              <a:t>zoroastrické</a:t>
            </a:r>
            <a:r>
              <a:rPr lang="cs-CZ" dirty="0"/>
              <a:t> umění se nachází v mincích, zejména v mincích vyražených </a:t>
            </a:r>
            <a:r>
              <a:rPr lang="cs-CZ" dirty="0" err="1"/>
              <a:t>Sassanskými</a:t>
            </a:r>
            <a:r>
              <a:rPr lang="cs-CZ" dirty="0"/>
              <a:t> vládci</a:t>
            </a:r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9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60F70-202B-4333-BD56-A2E5433F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61152FC-2242-4451-A593-31F6C9AE21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98068" y="141570"/>
            <a:ext cx="5234229" cy="672521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E1E448-A421-4F3C-90C4-0B5D182CC3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3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5F81D-A5C0-42C0-AC65-D10254F4F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96F31DE-7588-4542-94E6-7006DFD3D9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1118554"/>
            <a:ext cx="8429822" cy="50536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C97EF5-9D5B-41B6-822E-84691EF1A0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6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C08D6-275D-44B3-8B32-B1806D81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B4128D4-8B3F-4AB9-A283-CA226AE06F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1598672"/>
            <a:ext cx="11449272" cy="47525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969407-6D22-4814-9B28-4F6FD3709E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7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7B211-3C8F-41AB-B77F-B9A1E5F63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jekt, mince, černá&#10;&#10;Popis byl vytvořen automaticky">
            <a:extLst>
              <a:ext uri="{FF2B5EF4-FFF2-40B4-BE49-F238E27FC236}">
                <a16:creationId xmlns:a16="http://schemas.microsoft.com/office/drawing/2014/main" id="{707E61C5-3D12-415C-94CD-B27F1CE30F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3450" y="476672"/>
            <a:ext cx="3976092" cy="3976092"/>
          </a:xfrm>
        </p:spPr>
      </p:pic>
      <p:pic>
        <p:nvPicPr>
          <p:cNvPr id="8" name="Zástupný obsah 7" descr="Obsah obrázku mince, objekt&#10;&#10;Popis byl vytvořen automaticky">
            <a:extLst>
              <a:ext uri="{FF2B5EF4-FFF2-40B4-BE49-F238E27FC236}">
                <a16:creationId xmlns:a16="http://schemas.microsoft.com/office/drawing/2014/main" id="{A3C9F207-7B44-41E2-8C33-17169A30CB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74332" y="2852936"/>
            <a:ext cx="5969842" cy="2984921"/>
          </a:xfrm>
        </p:spPr>
      </p:pic>
    </p:spTree>
    <p:extLst>
      <p:ext uri="{BB962C8B-B14F-4D97-AF65-F5344CB8AC3E}">
        <p14:creationId xmlns:p14="http://schemas.microsoft.com/office/powerpoint/2010/main" val="32458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D36DD-B7ED-42D6-A67D-C3C0666C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říroda&#10;&#10;Popis byl vytvořen automaticky">
            <a:extLst>
              <a:ext uri="{FF2B5EF4-FFF2-40B4-BE49-F238E27FC236}">
                <a16:creationId xmlns:a16="http://schemas.microsoft.com/office/drawing/2014/main" id="{B3B569FB-89D5-4FE1-8BEC-ED003A3186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1762" y="119279"/>
            <a:ext cx="8245300" cy="67539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0605B2-3FB1-4879-A26B-2233AFDA92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95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C7075-3A89-4AEE-8926-9D8BC698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Hinduismus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311A67-14AD-495C-AB92-3D07003F0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780" y="1828800"/>
            <a:ext cx="5976664" cy="4552528"/>
          </a:xfrm>
        </p:spPr>
        <p:txBody>
          <a:bodyPr/>
          <a:lstStyle/>
          <a:p>
            <a:r>
              <a:rPr lang="cs-CZ" dirty="0"/>
              <a:t>přibližně 1 miliarda hinduistů, díky čemuž je hinduismus po křesťanství a islámu třetím největším náboženstvím na světě, z nichž přibližně 890 milionů žije v Indii (80% Indie)</a:t>
            </a:r>
          </a:p>
          <a:p>
            <a:r>
              <a:rPr lang="cs-CZ" dirty="0"/>
              <a:t>Víra v reinkarnaci</a:t>
            </a:r>
          </a:p>
          <a:p>
            <a:r>
              <a:rPr lang="cs-CZ" dirty="0"/>
              <a:t>Nemá žádného známého zakladatele a je sám o sobě konglomerátem různých vír a tradic</a:t>
            </a:r>
          </a:p>
        </p:txBody>
      </p:sp>
      <p:pic>
        <p:nvPicPr>
          <p:cNvPr id="6" name="Zástupný obsah 5" descr="Obsah obrázku barevné, tanečník, zdobené, malování&#10;&#10;Popis byl vytvořen automaticky">
            <a:extLst>
              <a:ext uri="{FF2B5EF4-FFF2-40B4-BE49-F238E27FC236}">
                <a16:creationId xmlns:a16="http://schemas.microsoft.com/office/drawing/2014/main" id="{795BA315-8559-4323-80B8-28A132503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2444" y="2348880"/>
            <a:ext cx="5105746" cy="2552873"/>
          </a:xfrm>
        </p:spPr>
      </p:pic>
    </p:spTree>
    <p:extLst>
      <p:ext uri="{BB962C8B-B14F-4D97-AF65-F5344CB8AC3E}">
        <p14:creationId xmlns:p14="http://schemas.microsoft.com/office/powerpoint/2010/main" val="13637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BCD44-C50D-4A68-A7DD-AD88259C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162C5B2-9E47-4D6A-AAEB-F7AB757B5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09428" y="1412776"/>
            <a:ext cx="7506102" cy="455231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B331C7-1085-49D3-96ED-64B079EB04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1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3D614-48CE-414C-BC8F-C946C9C0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šamanismus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D06247-4C4A-457E-B043-CB2039880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469645" cy="4343400"/>
          </a:xfrm>
        </p:spPr>
        <p:txBody>
          <a:bodyPr>
            <a:normAutofit/>
          </a:bodyPr>
          <a:lstStyle/>
          <a:p>
            <a:r>
              <a:rPr lang="cs-CZ" dirty="0"/>
              <a:t>Je to nejstarší způsob uzdravení jedince, který sahá až do doby kamenné</a:t>
            </a:r>
          </a:p>
          <a:p>
            <a:r>
              <a:rPr lang="cs-CZ" dirty="0"/>
              <a:t>Aspekty šamanismu se vyskytly v pozdějších, organizovaných náboženstvích, obecně ve svých mystických a symbolických praktikách </a:t>
            </a:r>
          </a:p>
          <a:p>
            <a:r>
              <a:rPr lang="cs-CZ" dirty="0"/>
              <a:t>Existuje silný šamanistický vliv v </a:t>
            </a:r>
            <a:r>
              <a:rPr lang="cs-CZ" dirty="0" err="1"/>
              <a:t>bónském</a:t>
            </a:r>
            <a:r>
              <a:rPr lang="cs-CZ" dirty="0"/>
              <a:t> náboženství střední Asie, a v tibetském buddhismu </a:t>
            </a:r>
          </a:p>
          <a:p>
            <a:r>
              <a:rPr lang="cs-CZ" dirty="0"/>
              <a:t>Termín „šamanismus“ byl poprvé aplikován i na starověké náboženství </a:t>
            </a:r>
            <a:r>
              <a:rPr lang="cs-CZ" dirty="0" err="1"/>
              <a:t>Turkitů</a:t>
            </a:r>
            <a:r>
              <a:rPr lang="cs-CZ" dirty="0"/>
              <a:t> a Mongolů, Samojedské národy</a:t>
            </a:r>
          </a:p>
        </p:txBody>
      </p:sp>
    </p:spTree>
    <p:extLst>
      <p:ext uri="{BB962C8B-B14F-4D97-AF65-F5344CB8AC3E}">
        <p14:creationId xmlns:p14="http://schemas.microsoft.com/office/powerpoint/2010/main" val="27737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20C48-E7C4-4DE8-AF0B-1B75C809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anečník&#10;&#10;Popis byl vytvořen automaticky">
            <a:extLst>
              <a:ext uri="{FF2B5EF4-FFF2-40B4-BE49-F238E27FC236}">
                <a16:creationId xmlns:a16="http://schemas.microsoft.com/office/drawing/2014/main" id="{CF46F5D1-5575-4949-ACB9-19A1BC0B3B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5789" y="1828800"/>
            <a:ext cx="3323922" cy="4343400"/>
          </a:xfrm>
        </p:spPr>
      </p:pic>
      <p:pic>
        <p:nvPicPr>
          <p:cNvPr id="12" name="Zástupný obsah 11" descr="Obsah obrázku text, tanečník&#10;&#10;Popis byl vytvořen automaticky">
            <a:extLst>
              <a:ext uri="{FF2B5EF4-FFF2-40B4-BE49-F238E27FC236}">
                <a16:creationId xmlns:a16="http://schemas.microsoft.com/office/drawing/2014/main" id="{E34EDCD3-3398-42D5-96AF-A6DA032056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0436" y="2636912"/>
            <a:ext cx="3796731" cy="2173213"/>
          </a:xfrm>
        </p:spPr>
      </p:pic>
    </p:spTree>
    <p:extLst>
      <p:ext uri="{BB962C8B-B14F-4D97-AF65-F5344CB8AC3E}">
        <p14:creationId xmlns:p14="http://schemas.microsoft.com/office/powerpoint/2010/main" val="24061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D83D6-8FA2-4060-BAD7-E0655168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vatyně, barevné, chrám&#10;&#10;Popis byl vytvořen automaticky">
            <a:extLst>
              <a:ext uri="{FF2B5EF4-FFF2-40B4-BE49-F238E27FC236}">
                <a16:creationId xmlns:a16="http://schemas.microsoft.com/office/drawing/2014/main" id="{915A290C-9BF0-4A5C-AAB3-58F587CCC8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440540"/>
            <a:ext cx="8965380" cy="597691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BEBC54-4682-4FCA-B1AE-6C8CF68033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9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648952-21E8-45AE-B9E1-2DBA2922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88640"/>
            <a:ext cx="9753600" cy="691480"/>
          </a:xfrm>
        </p:spPr>
        <p:txBody>
          <a:bodyPr/>
          <a:lstStyle/>
          <a:p>
            <a:pPr algn="ctr"/>
            <a:r>
              <a:rPr lang="cs-CZ" dirty="0"/>
              <a:t>Hinduismus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0D9D56-E14A-4C2B-80FA-32EA04096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780" y="980728"/>
            <a:ext cx="11377264" cy="5191472"/>
          </a:xfrm>
        </p:spPr>
        <p:txBody>
          <a:bodyPr>
            <a:normAutofit/>
          </a:bodyPr>
          <a:lstStyle/>
          <a:p>
            <a:r>
              <a:rPr lang="cs-CZ" i="1" dirty="0"/>
              <a:t>Na rozdíl od jiných náboženství na světě si hinduistické náboženství neprohlašuje žádného proroka; neuctívá žádného Boha; nepřipojuje se k žádnému jednomu dogmatu; nevěří v žádný filozofický koncept; nenásleduje žádný soubor náboženských obřadů nebo představení; ve skutečnosti se nezdá, že by uspokojil úzké tradiční rysy jakéhokoli náboženství vyznání. Lze to obecně popsat jako způsob života a nic víc </a:t>
            </a:r>
            <a:r>
              <a:rPr lang="cs-CZ" dirty="0"/>
              <a:t>(P. B. </a:t>
            </a:r>
            <a:r>
              <a:rPr lang="cs-CZ" dirty="0" err="1"/>
              <a:t>Gajendragadkar</a:t>
            </a:r>
            <a:r>
              <a:rPr lang="cs-CZ" dirty="0"/>
              <a:t>)</a:t>
            </a:r>
          </a:p>
        </p:txBody>
      </p:sp>
      <p:pic>
        <p:nvPicPr>
          <p:cNvPr id="10" name="Obrázek 9" descr="Obsah obrázku text, staré, pózování&#10;&#10;Popis byl vytvořen automaticky">
            <a:extLst>
              <a:ext uri="{FF2B5EF4-FFF2-40B4-BE49-F238E27FC236}">
                <a16:creationId xmlns:a16="http://schemas.microsoft.com/office/drawing/2014/main" id="{99FB8C76-EDE1-4E81-A998-76104D0A5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084" y="3429000"/>
            <a:ext cx="63055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1B97AC-9669-4D2F-BA4C-3E63E6CEB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port, tanečník, osoba, exteriér&#10;&#10;Popis byl vytvořen automaticky">
            <a:extLst>
              <a:ext uri="{FF2B5EF4-FFF2-40B4-BE49-F238E27FC236}">
                <a16:creationId xmlns:a16="http://schemas.microsoft.com/office/drawing/2014/main" id="{7AC103A6-8453-46EB-94EB-5B5F7CDB71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1702" y="350873"/>
            <a:ext cx="9325420" cy="623248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3A610B-9E44-4611-A406-432F711264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8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619F4-8CB1-4030-8DA3-43A3DB1B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44624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nestoriánství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18B37E-2B73-4569-AA90-64F581295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9" y="1268760"/>
            <a:ext cx="12071076" cy="5832648"/>
          </a:xfrm>
        </p:spPr>
        <p:txBody>
          <a:bodyPr>
            <a:normAutofit/>
          </a:bodyPr>
          <a:lstStyle/>
          <a:p>
            <a:r>
              <a:rPr lang="cs-CZ" dirty="0"/>
              <a:t>„Nestoriánská“ identifikace východních církví vznikla na základě teologických a politických sporů 4. a 5. století</a:t>
            </a:r>
          </a:p>
          <a:p>
            <a:r>
              <a:rPr lang="cs-CZ" dirty="0"/>
              <a:t>Když byl v roce 428 syrský biskup </a:t>
            </a:r>
            <a:r>
              <a:rPr lang="cs-CZ" dirty="0" err="1"/>
              <a:t>Nestorius</a:t>
            </a:r>
            <a:r>
              <a:rPr lang="cs-CZ" dirty="0"/>
              <a:t> jmenován do prestižní a vlivné funkce konstantinopolského patriarchy, pokračoval v šíření své přirozené pozice </a:t>
            </a:r>
            <a:r>
              <a:rPr lang="cs-CZ" dirty="0" err="1"/>
              <a:t>Antiochana</a:t>
            </a:r>
            <a:r>
              <a:rPr lang="cs-CZ" dirty="0"/>
              <a:t> (</a:t>
            </a:r>
            <a:r>
              <a:rPr lang="cs-CZ" dirty="0" err="1"/>
              <a:t>diofyzity</a:t>
            </a:r>
            <a:r>
              <a:rPr lang="cs-CZ" dirty="0"/>
              <a:t>)</a:t>
            </a:r>
          </a:p>
          <a:p>
            <a:r>
              <a:rPr lang="cs-CZ" dirty="0"/>
              <a:t>Nelítostný odpor však přišel od Cyrila, biskupa Alexandrijského, který díky politickému vlivu na císařovu sestru byl schopen odstranit </a:t>
            </a:r>
            <a:r>
              <a:rPr lang="cs-CZ" dirty="0" err="1"/>
              <a:t>Nestoria</a:t>
            </a:r>
            <a:r>
              <a:rPr lang="cs-CZ" dirty="0"/>
              <a:t> z funkce a dvojí pojetí bylo na koncilu v </a:t>
            </a:r>
            <a:r>
              <a:rPr lang="cs-CZ" dirty="0" err="1"/>
              <a:t>Efezu</a:t>
            </a:r>
            <a:r>
              <a:rPr lang="cs-CZ" dirty="0"/>
              <a:t> v roce 431 prohlášeno za kacířství</a:t>
            </a:r>
          </a:p>
          <a:p>
            <a:r>
              <a:rPr lang="cs-CZ" dirty="0"/>
              <a:t> Velká část raných </a:t>
            </a:r>
            <a:r>
              <a:rPr lang="cs-CZ" dirty="0" err="1"/>
              <a:t>tchangských</a:t>
            </a:r>
            <a:r>
              <a:rPr lang="cs-CZ" dirty="0"/>
              <a:t> vládců, sami polo-cizího původu, podporovala náboženskou rozmanitost v Číně, aby pomohli legitimizovat jejich vládu, a proto vítali Nestoriány </a:t>
            </a:r>
          </a:p>
        </p:txBody>
      </p:sp>
    </p:spTree>
    <p:extLst>
      <p:ext uri="{BB962C8B-B14F-4D97-AF65-F5344CB8AC3E}">
        <p14:creationId xmlns:p14="http://schemas.microsoft.com/office/powerpoint/2010/main" val="35751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7548A-0A9A-4053-A9B8-B6C922B1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BE47DFDD-EE92-41E8-8C72-0FC48B4009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7988" y="1742077"/>
            <a:ext cx="2688771" cy="4445749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A5603940-01EB-400E-8827-648F3F37E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6500" y="1639730"/>
            <a:ext cx="2612083" cy="4548097"/>
          </a:xfrm>
        </p:spPr>
      </p:pic>
    </p:spTree>
    <p:extLst>
      <p:ext uri="{BB962C8B-B14F-4D97-AF65-F5344CB8AC3E}">
        <p14:creationId xmlns:p14="http://schemas.microsoft.com/office/powerpoint/2010/main" val="42463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A9D3C-DB45-45B9-91C2-BC8ED850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D446A3B-AA5B-4B6D-A285-204936E274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1196752"/>
            <a:ext cx="8864317" cy="465752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E51F55-A112-461E-932B-5C712A0763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F455E-BCCD-4834-B5BB-9A4785ED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116632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Manicheismus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EA95A-5631-4718-A9A0-647A9ACD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980728"/>
            <a:ext cx="11881319" cy="5877272"/>
          </a:xfrm>
        </p:spPr>
        <p:txBody>
          <a:bodyPr>
            <a:normAutofit/>
          </a:bodyPr>
          <a:lstStyle/>
          <a:p>
            <a:r>
              <a:rPr lang="cs-CZ" dirty="0"/>
              <a:t>víra úmyslně využívala a zahrnovala představy, jazyk a symboliku všech náboženství s nimiž se setkala, aby se lépe vyjádřila svým vlastním následovníkům</a:t>
            </a:r>
          </a:p>
          <a:p>
            <a:r>
              <a:rPr lang="cs-CZ" dirty="0"/>
              <a:t> Prorok Mani se narodil v roce 216 n. l. v perské Babylonii </a:t>
            </a:r>
          </a:p>
          <a:p>
            <a:r>
              <a:rPr lang="cs-CZ" dirty="0"/>
              <a:t>Ve 12 letech měl vizi, následovanou druhou ve 24 letech, která ho nazývala vrcholícím prorokem v řetězci učitelů jako byl  </a:t>
            </a:r>
            <a:r>
              <a:rPr lang="cs-CZ" dirty="0" err="1"/>
              <a:t>Zoroaster</a:t>
            </a:r>
            <a:r>
              <a:rPr lang="cs-CZ" dirty="0"/>
              <a:t>, Buddha a Ježíš</a:t>
            </a:r>
          </a:p>
          <a:p>
            <a:r>
              <a:rPr lang="cs-CZ" dirty="0"/>
              <a:t>Mani opustil domov po své druhé vizi a začal víru rozšiřovat v jiných oblastech Persie, než odcestoval do severní Indie a konvertoval buddhistického krále </a:t>
            </a:r>
          </a:p>
          <a:p>
            <a:r>
              <a:rPr lang="cs-CZ" dirty="0"/>
              <a:t>Misionářský úspěch v sedmém století dal vzniknout manicheismu v Číně, ale také vedl ke konfliktu s královskými buddhistickými představiteli. </a:t>
            </a:r>
          </a:p>
          <a:p>
            <a:r>
              <a:rPr lang="cs-CZ" dirty="0"/>
              <a:t>protože v roce 732 vydal císař edikt (nepochybně pod vlivem buddhistů) zakazující vyučování manicheismu rodilým Číňanům; cizincům však bylo povoleno víru praktikovat</a:t>
            </a:r>
          </a:p>
        </p:txBody>
      </p:sp>
    </p:spTree>
    <p:extLst>
      <p:ext uri="{BB962C8B-B14F-4D97-AF65-F5344CB8AC3E}">
        <p14:creationId xmlns:p14="http://schemas.microsoft.com/office/powerpoint/2010/main" val="4235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F7071-6685-4E4D-ADA7-37A937E8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18" y="300009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Mani</a:t>
            </a:r>
          </a:p>
        </p:txBody>
      </p:sp>
      <p:pic>
        <p:nvPicPr>
          <p:cNvPr id="6" name="Zástupný obsah 5" descr="Obsah obrázku zeď, osoba, interiér, žena&#10;&#10;Popis byl vytvořen automaticky">
            <a:extLst>
              <a:ext uri="{FF2B5EF4-FFF2-40B4-BE49-F238E27FC236}">
                <a16:creationId xmlns:a16="http://schemas.microsoft.com/office/drawing/2014/main" id="{88C8700E-FFBB-4C9A-8113-EF4465AFDB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73641" y="1196752"/>
            <a:ext cx="3841541" cy="525271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BAC1F9-AF0E-4502-A9A2-75E1CDE783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34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587D6-ECE0-4583-8158-6BEAD34C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D229944-F5A7-4C01-85EA-59E94CB642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1480207"/>
            <a:ext cx="10117508" cy="46919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B3FB89-C339-49DC-877A-919B22439E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3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6F8AB-F960-4168-9BD9-A844A357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obloha, tráva, osoba&#10;&#10;Popis byl vytvořen automaticky">
            <a:extLst>
              <a:ext uri="{FF2B5EF4-FFF2-40B4-BE49-F238E27FC236}">
                <a16:creationId xmlns:a16="http://schemas.microsoft.com/office/drawing/2014/main" id="{591E77E1-7723-41B5-ACC7-A7C0B2660B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1387375"/>
            <a:ext cx="5791200" cy="4343399"/>
          </a:xfrm>
        </p:spPr>
      </p:pic>
      <p:pic>
        <p:nvPicPr>
          <p:cNvPr id="8" name="Zástupný obsah 7" descr="Obsah obrázku text, osoba, lidé&#10;&#10;Popis byl vytvořen automaticky">
            <a:extLst>
              <a:ext uri="{FF2B5EF4-FFF2-40B4-BE49-F238E27FC236}">
                <a16:creationId xmlns:a16="http://schemas.microsoft.com/office/drawing/2014/main" id="{83C01963-92F3-48D4-B475-43E89EC1E6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94612" y="1387375"/>
            <a:ext cx="2698961" cy="4343400"/>
          </a:xfrm>
        </p:spPr>
      </p:pic>
    </p:spTree>
    <p:extLst>
      <p:ext uri="{BB962C8B-B14F-4D97-AF65-F5344CB8AC3E}">
        <p14:creationId xmlns:p14="http://schemas.microsoft.com/office/powerpoint/2010/main" val="1706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CE2C5-8A27-463F-9261-EED8E7B3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obloha, exteriér, hora&#10;&#10;Popis byl vytvořen automaticky">
            <a:extLst>
              <a:ext uri="{FF2B5EF4-FFF2-40B4-BE49-F238E27FC236}">
                <a16:creationId xmlns:a16="http://schemas.microsoft.com/office/drawing/2014/main" id="{6E050B74-B2FF-4B55-AE42-B01F2259CE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7706" y="416625"/>
            <a:ext cx="9253412" cy="616673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173410-CD93-48A4-A8E2-878B8DE819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0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78D05-D2EC-4DAA-9AF3-9D8C83D2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16632"/>
            <a:ext cx="9753600" cy="763488"/>
          </a:xfrm>
        </p:spPr>
        <p:txBody>
          <a:bodyPr/>
          <a:lstStyle/>
          <a:p>
            <a:r>
              <a:rPr lang="cs-CZ" dirty="0"/>
              <a:t>Jaký byl význam Tun-</a:t>
            </a:r>
            <a:r>
              <a:rPr lang="cs-CZ" dirty="0" err="1"/>
              <a:t>chuangu</a:t>
            </a:r>
            <a:r>
              <a:rPr lang="cs-CZ" dirty="0"/>
              <a:t>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F15928-B8EF-474F-8073-B8B3D2A17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052736"/>
            <a:ext cx="11206981" cy="6295330"/>
          </a:xfrm>
        </p:spPr>
        <p:txBody>
          <a:bodyPr>
            <a:normAutofit/>
          </a:bodyPr>
          <a:lstStyle/>
          <a:p>
            <a:r>
              <a:rPr lang="cs-CZ" dirty="0"/>
              <a:t>Byl jedním z hlavních vstupních bodů buddhistických misionářů a mnichů ze Střední Asie do Číny</a:t>
            </a:r>
          </a:p>
          <a:p>
            <a:r>
              <a:rPr lang="cs-CZ" dirty="0"/>
              <a:t>Obyvatelé města Tun-</a:t>
            </a:r>
            <a:r>
              <a:rPr lang="cs-CZ" dirty="0" err="1"/>
              <a:t>chuang</a:t>
            </a:r>
            <a:r>
              <a:rPr lang="cs-CZ" dirty="0"/>
              <a:t> udržovali úzké vztahy s buddhistickou klášterní komunitou. Mniši poskytovali služby pro veřejnost : recitovali sútry, praktikovali věštění, poskytovali lékařské ošetření a dokonce používali i své kouzelné schopnosti.</a:t>
            </a:r>
          </a:p>
          <a:p>
            <a:r>
              <a:rPr lang="cs-CZ" dirty="0"/>
              <a:t>Všechny tyto věci pomáhaly lidem vyrovnat se s nejistotami každodenního života. Na oplátku mniši obdrželi dary látky nebo peněžní dary na zajištění jídla </a:t>
            </a:r>
          </a:p>
          <a:p>
            <a:r>
              <a:rPr lang="cs-CZ" dirty="0"/>
              <a:t>Nastolení buddhismu ve středověké Číně tedy znamenalo i to, že jeho příchod vedl ke zvýšení obchodní a výrobní činnosti </a:t>
            </a:r>
          </a:p>
          <a:p>
            <a:r>
              <a:rPr lang="cs-CZ" dirty="0"/>
              <a:t>Tibetština byla nejrozšířenějším jazykem v </a:t>
            </a:r>
            <a:r>
              <a:rPr lang="cs-CZ" dirty="0" err="1"/>
              <a:t>Tunchuangských</a:t>
            </a:r>
            <a:r>
              <a:rPr lang="cs-CZ" dirty="0"/>
              <a:t> rukopisech. Je to proto, že </a:t>
            </a:r>
            <a:r>
              <a:rPr lang="cs-CZ" dirty="0" err="1"/>
              <a:t>Tunchuang</a:t>
            </a:r>
            <a:r>
              <a:rPr lang="cs-CZ" dirty="0"/>
              <a:t> byl pod tibetskou nadvládou mezi lety 755 a 851</a:t>
            </a:r>
          </a:p>
        </p:txBody>
      </p:sp>
    </p:spTree>
    <p:extLst>
      <p:ext uri="{BB962C8B-B14F-4D97-AF65-F5344CB8AC3E}">
        <p14:creationId xmlns:p14="http://schemas.microsoft.com/office/powerpoint/2010/main" val="27383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418DA-D5F1-428F-BC39-7B361DF3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kámen&#10;&#10;Popis byl vytvořen automaticky">
            <a:extLst>
              <a:ext uri="{FF2B5EF4-FFF2-40B4-BE49-F238E27FC236}">
                <a16:creationId xmlns:a16="http://schemas.microsoft.com/office/drawing/2014/main" id="{E08A25B1-EF43-451E-8177-C5238ED3A8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192639"/>
            <a:ext cx="9547301" cy="639072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D6DB0C-8C3C-415D-A654-E63701A088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7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20465-E991-4536-83FC-99540D91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5CE32A3-E0D6-4473-8A82-BF86836C9E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772" y="1484784"/>
            <a:ext cx="5256584" cy="4185738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D30DCB86-2474-4A8B-A8BB-5A1C4E254B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34372" y="1484784"/>
            <a:ext cx="6408712" cy="4185738"/>
          </a:xfrm>
        </p:spPr>
      </p:pic>
    </p:spTree>
    <p:extLst>
      <p:ext uri="{BB962C8B-B14F-4D97-AF65-F5344CB8AC3E}">
        <p14:creationId xmlns:p14="http://schemas.microsoft.com/office/powerpoint/2010/main" val="29344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FA13B-EBE5-4655-8F27-7120C48D7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F6CD629-DA62-4653-90F5-AB45DC7BCE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8108" y="461486"/>
            <a:ext cx="4585133" cy="61428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C1CCE84-D8C4-440E-90AA-7D74592F21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4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E4E38-BCF2-4B6B-A770-B19F65D2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FB0C7AF-1FD0-464C-A4F9-78E43AEF83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9567" y="933252"/>
            <a:ext cx="7629690" cy="51693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73A0F4-5D3A-4AAF-AF76-C54711EAD7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0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BB46C-DEE5-41E5-AFC8-40A4EBCD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2774180-696C-4BB3-B5C3-3D718E4DA4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0573" y="836712"/>
            <a:ext cx="8227678" cy="545625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6ED057-A6E4-4858-8468-E040482E57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2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8DED8-07CC-4D91-B472-A15962DE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staré, svatyně&#10;&#10;Popis byl vytvořen automaticky">
            <a:extLst>
              <a:ext uri="{FF2B5EF4-FFF2-40B4-BE49-F238E27FC236}">
                <a16:creationId xmlns:a16="http://schemas.microsoft.com/office/drawing/2014/main" id="{05D055BD-9BA2-4F0B-8376-7C1E3B48DD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274638"/>
            <a:ext cx="11269636" cy="632751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C90EBA-2FFC-4879-BC98-902BE882E2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1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7CDB17-5D7E-48F8-A7EA-2A4CC6C2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Ongony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E883AAF-8874-40F7-9E61-4B68CF229A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2800" y="1828800"/>
            <a:ext cx="3009900" cy="43434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F7B0DB3-9603-415F-8022-34E1BA5144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9117" y="1828800"/>
            <a:ext cx="2455666" cy="4343400"/>
          </a:xfrm>
        </p:spPr>
      </p:pic>
    </p:spTree>
    <p:extLst>
      <p:ext uri="{BB962C8B-B14F-4D97-AF65-F5344CB8AC3E}">
        <p14:creationId xmlns:p14="http://schemas.microsoft.com/office/powerpoint/2010/main" val="3116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59C5F-9C0B-4194-AA97-D5454392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budova, země, skála&#10;&#10;Popis byl vytvořen automaticky">
            <a:extLst>
              <a:ext uri="{FF2B5EF4-FFF2-40B4-BE49-F238E27FC236}">
                <a16:creationId xmlns:a16="http://schemas.microsoft.com/office/drawing/2014/main" id="{FCE64B50-F5AF-4977-A5E2-E1CA054442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65658" y="937419"/>
            <a:ext cx="5457508" cy="545750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4E6B35-C84E-4FC0-A609-87F4365DEF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9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1893</TotalTime>
  <Words>1414</Words>
  <Application>Microsoft Office PowerPoint</Application>
  <PresentationFormat>Vlastní</PresentationFormat>
  <Paragraphs>112</Paragraphs>
  <Slides>77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0" baseType="lpstr">
      <vt:lpstr>Arial</vt:lpstr>
      <vt:lpstr>Century Gothic</vt:lpstr>
      <vt:lpstr>Prezentace zemí světa</vt:lpstr>
      <vt:lpstr>9. Šíření náboženských směrů</vt:lpstr>
      <vt:lpstr>Život x smrt</vt:lpstr>
      <vt:lpstr>Oázy x pustina</vt:lpstr>
      <vt:lpstr>náboženství</vt:lpstr>
      <vt:lpstr>šamanismus</vt:lpstr>
      <vt:lpstr>šamanismus</vt:lpstr>
      <vt:lpstr>Prezentace aplikace PowerPoint</vt:lpstr>
      <vt:lpstr>Ongony</vt:lpstr>
      <vt:lpstr>Prezentace aplikace PowerPoint</vt:lpstr>
      <vt:lpstr>Prezentace aplikace PowerPoint</vt:lpstr>
      <vt:lpstr>Prezentace aplikace PowerPoint</vt:lpstr>
      <vt:lpstr>Bön</vt:lpstr>
      <vt:lpstr>Prezentace aplikace PowerPoint</vt:lpstr>
      <vt:lpstr>Buddhismus</vt:lpstr>
      <vt:lpstr>Prezentace aplikace PowerPoint</vt:lpstr>
      <vt:lpstr>Prezentace aplikace PowerPoint</vt:lpstr>
      <vt:lpstr>Buddhismus a obchod?</vt:lpstr>
      <vt:lpstr>Prezentace aplikace PowerPoint</vt:lpstr>
      <vt:lpstr>Anathapindika</vt:lpstr>
      <vt:lpstr>nagasena</vt:lpstr>
      <vt:lpstr>Prezentace aplikace PowerPoint</vt:lpstr>
      <vt:lpstr>Prezentace aplikace PowerPoint</vt:lpstr>
      <vt:lpstr>Prezentace aplikace PowerPoint</vt:lpstr>
      <vt:lpstr>Buddhismus</vt:lpstr>
      <vt:lpstr>Prezentace aplikace PowerPoint</vt:lpstr>
      <vt:lpstr>5 pravidel - povinností</vt:lpstr>
      <vt:lpstr>Prezentace aplikace PowerPoint</vt:lpstr>
      <vt:lpstr>Kuan Jin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Süan-cang</vt:lpstr>
      <vt:lpstr>Prezentace aplikace PowerPoint</vt:lpstr>
      <vt:lpstr>Cesta na západ</vt:lpstr>
      <vt:lpstr>Islám</vt:lpstr>
      <vt:lpstr>Prezentace aplikace PowerPoint</vt:lpstr>
      <vt:lpstr>Prezentace aplikace PowerPoint</vt:lpstr>
      <vt:lpstr>Prezentace aplikace PowerPoint</vt:lpstr>
      <vt:lpstr>Šaháda </vt:lpstr>
      <vt:lpstr>Prezentace aplikace PowerPoint</vt:lpstr>
      <vt:lpstr>Salát</vt:lpstr>
      <vt:lpstr>zakát</vt:lpstr>
      <vt:lpstr>saum </vt:lpstr>
      <vt:lpstr>hadždž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Zoroastrismus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Hinduismus</vt:lpstr>
      <vt:lpstr>Prezentace aplikace PowerPoint</vt:lpstr>
      <vt:lpstr>Prezentace aplikace PowerPoint</vt:lpstr>
      <vt:lpstr>Prezentace aplikace PowerPoint</vt:lpstr>
      <vt:lpstr>Hinduismus</vt:lpstr>
      <vt:lpstr>Prezentace aplikace PowerPoint</vt:lpstr>
      <vt:lpstr>nestoriánství</vt:lpstr>
      <vt:lpstr>Prezentace aplikace PowerPoint</vt:lpstr>
      <vt:lpstr>Prezentace aplikace PowerPoint</vt:lpstr>
      <vt:lpstr>Manicheismus</vt:lpstr>
      <vt:lpstr>Mani</vt:lpstr>
      <vt:lpstr>Prezentace aplikace PowerPoint</vt:lpstr>
      <vt:lpstr>Prezentace aplikace PowerPoint</vt:lpstr>
      <vt:lpstr>Jaký byl význam Tun-chuangu?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Natálie Gottvaldová</cp:lastModifiedBy>
  <cp:revision>116</cp:revision>
  <dcterms:created xsi:type="dcterms:W3CDTF">2021-04-27T07:19:41Z</dcterms:created>
  <dcterms:modified xsi:type="dcterms:W3CDTF">2022-04-13T15:01:06Z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