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8" r:id="rId2"/>
    <p:sldId id="257" r:id="rId3"/>
    <p:sldId id="259" r:id="rId4"/>
    <p:sldId id="260" r:id="rId5"/>
    <p:sldId id="262" r:id="rId6"/>
    <p:sldId id="275" r:id="rId7"/>
    <p:sldId id="261" r:id="rId8"/>
    <p:sldId id="276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1054" r:id="rId20"/>
    <p:sldId id="1096" r:id="rId21"/>
    <p:sldId id="1038" r:id="rId22"/>
    <p:sldId id="1039" r:id="rId23"/>
    <p:sldId id="1041" r:id="rId24"/>
    <p:sldId id="1042" r:id="rId25"/>
    <p:sldId id="1063" r:id="rId26"/>
    <p:sldId id="1097" r:id="rId27"/>
    <p:sldId id="1040" r:id="rId28"/>
    <p:sldId id="1055" r:id="rId2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21"/>
    <p:restoredTop sz="94590"/>
  </p:normalViewPr>
  <p:slideViewPr>
    <p:cSldViewPr snapToGrid="0" snapToObjects="1">
      <p:cViewPr varScale="1">
        <p:scale>
          <a:sx n="110" d="100"/>
          <a:sy n="110" d="100"/>
        </p:scale>
        <p:origin x="4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2" d="100"/>
          <a:sy n="92" d="100"/>
        </p:scale>
        <p:origin x="2576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uzana Frantová" userId="b9a3b891-66f6-4b90-a538-4297a5e19aa1" providerId="ADAL" clId="{24432B13-17E1-4143-BFA4-F19E1FFF43F9}"/>
    <pc:docChg chg="delSld sldOrd">
      <pc:chgData name="Zuzana Frantová" userId="b9a3b891-66f6-4b90-a538-4297a5e19aa1" providerId="ADAL" clId="{24432B13-17E1-4143-BFA4-F19E1FFF43F9}" dt="2021-03-04T08:07:31.727" v="3" actId="2696"/>
      <pc:docMkLst>
        <pc:docMk/>
      </pc:docMkLst>
      <pc:sldChg chg="ord">
        <pc:chgData name="Zuzana Frantová" userId="b9a3b891-66f6-4b90-a538-4297a5e19aa1" providerId="ADAL" clId="{24432B13-17E1-4143-BFA4-F19E1FFF43F9}" dt="2021-03-03T21:05:57.925" v="1" actId="20578"/>
        <pc:sldMkLst>
          <pc:docMk/>
          <pc:sldMk cId="1030024782" sldId="1040"/>
        </pc:sldMkLst>
      </pc:sldChg>
      <pc:sldChg chg="ord">
        <pc:chgData name="Zuzana Frantová" userId="b9a3b891-66f6-4b90-a538-4297a5e19aa1" providerId="ADAL" clId="{24432B13-17E1-4143-BFA4-F19E1FFF43F9}" dt="2021-03-03T21:05:59.917" v="2" actId="20578"/>
        <pc:sldMkLst>
          <pc:docMk/>
          <pc:sldMk cId="1781673224" sldId="1063"/>
        </pc:sldMkLst>
      </pc:sldChg>
      <pc:sldChg chg="del">
        <pc:chgData name="Zuzana Frantová" userId="b9a3b891-66f6-4b90-a538-4297a5e19aa1" providerId="ADAL" clId="{24432B13-17E1-4143-BFA4-F19E1FFF43F9}" dt="2021-03-04T08:07:31.727" v="3" actId="2696"/>
        <pc:sldMkLst>
          <pc:docMk/>
          <pc:sldMk cId="2175139328" sldId="1095"/>
        </pc:sldMkLst>
      </pc:sldChg>
      <pc:sldChg chg="ord">
        <pc:chgData name="Zuzana Frantová" userId="b9a3b891-66f6-4b90-a538-4297a5e19aa1" providerId="ADAL" clId="{24432B13-17E1-4143-BFA4-F19E1FFF43F9}" dt="2021-03-03T21:05:57.925" v="1" actId="20578"/>
        <pc:sldMkLst>
          <pc:docMk/>
          <pc:sldMk cId="3924816987" sldId="1097"/>
        </pc:sldMkLst>
      </pc:sldChg>
    </pc:docChg>
  </pc:docChgLst>
  <pc:docChgLst>
    <pc:chgData name="Zuzana Frantová" userId="b9a3b891-66f6-4b90-a538-4297a5e19aa1" providerId="ADAL" clId="{89B3387F-E955-7F41-A3F4-B032B51A61E2}"/>
    <pc:docChg chg="custSel addSld delSld modSld sldOrd">
      <pc:chgData name="Zuzana Frantová" userId="b9a3b891-66f6-4b90-a538-4297a5e19aa1" providerId="ADAL" clId="{89B3387F-E955-7F41-A3F4-B032B51A61E2}" dt="2020-02-20T09:48:28.178" v="310" actId="2696"/>
      <pc:docMkLst>
        <pc:docMk/>
      </pc:docMkLst>
      <pc:sldChg chg="modSp">
        <pc:chgData name="Zuzana Frantová" userId="b9a3b891-66f6-4b90-a538-4297a5e19aa1" providerId="ADAL" clId="{89B3387F-E955-7F41-A3F4-B032B51A61E2}" dt="2020-02-20T09:04:13.190" v="6" actId="20577"/>
        <pc:sldMkLst>
          <pc:docMk/>
          <pc:sldMk cId="2800272323" sldId="261"/>
        </pc:sldMkLst>
        <pc:spChg chg="mod">
          <ac:chgData name="Zuzana Frantová" userId="b9a3b891-66f6-4b90-a538-4297a5e19aa1" providerId="ADAL" clId="{89B3387F-E955-7F41-A3F4-B032B51A61E2}" dt="2020-02-20T09:04:13.190" v="6" actId="20577"/>
          <ac:spMkLst>
            <pc:docMk/>
            <pc:sldMk cId="2800272323" sldId="261"/>
            <ac:spMk id="2" creationId="{C12964D3-E31B-3944-B7FA-B8FAA5CF2F97}"/>
          </ac:spMkLst>
        </pc:spChg>
      </pc:sldChg>
      <pc:sldChg chg="modSp">
        <pc:chgData name="Zuzana Frantová" userId="b9a3b891-66f6-4b90-a538-4297a5e19aa1" providerId="ADAL" clId="{89B3387F-E955-7F41-A3F4-B032B51A61E2}" dt="2020-02-20T09:13:28.723" v="8" actId="20577"/>
        <pc:sldMkLst>
          <pc:docMk/>
          <pc:sldMk cId="3976815638" sldId="272"/>
        </pc:sldMkLst>
        <pc:spChg chg="mod">
          <ac:chgData name="Zuzana Frantová" userId="b9a3b891-66f6-4b90-a538-4297a5e19aa1" providerId="ADAL" clId="{89B3387F-E955-7F41-A3F4-B032B51A61E2}" dt="2020-02-20T09:13:28.723" v="8" actId="20577"/>
          <ac:spMkLst>
            <pc:docMk/>
            <pc:sldMk cId="3976815638" sldId="272"/>
            <ac:spMk id="3" creationId="{3C22C655-FC87-0848-9CC4-2E1736CE4FE5}"/>
          </ac:spMkLst>
        </pc:spChg>
      </pc:sldChg>
      <pc:sldChg chg="del">
        <pc:chgData name="Zuzana Frantová" userId="b9a3b891-66f6-4b90-a538-4297a5e19aa1" providerId="ADAL" clId="{89B3387F-E955-7F41-A3F4-B032B51A61E2}" dt="2020-02-20T09:48:28.178" v="310" actId="2696"/>
        <pc:sldMkLst>
          <pc:docMk/>
          <pc:sldMk cId="339006618" sldId="994"/>
        </pc:sldMkLst>
      </pc:sldChg>
      <pc:sldChg chg="modSp del">
        <pc:chgData name="Zuzana Frantová" userId="b9a3b891-66f6-4b90-a538-4297a5e19aa1" providerId="ADAL" clId="{89B3387F-E955-7F41-A3F4-B032B51A61E2}" dt="2020-02-20T09:24:42.782" v="36" actId="2696"/>
        <pc:sldMkLst>
          <pc:docMk/>
          <pc:sldMk cId="3510390811" sldId="1037"/>
        </pc:sldMkLst>
        <pc:spChg chg="mod">
          <ac:chgData name="Zuzana Frantová" userId="b9a3b891-66f6-4b90-a538-4297a5e19aa1" providerId="ADAL" clId="{89B3387F-E955-7F41-A3F4-B032B51A61E2}" dt="2020-02-20T09:21:33.598" v="15" actId="14100"/>
          <ac:spMkLst>
            <pc:docMk/>
            <pc:sldMk cId="3510390811" sldId="1037"/>
            <ac:spMk id="8194" creationId="{74E6668C-7B8B-DD40-A54B-1D2DEC217121}"/>
          </ac:spMkLst>
        </pc:spChg>
      </pc:sldChg>
      <pc:sldChg chg="delSp modSp">
        <pc:chgData name="Zuzana Frantová" userId="b9a3b891-66f6-4b90-a538-4297a5e19aa1" providerId="ADAL" clId="{89B3387F-E955-7F41-A3F4-B032B51A61E2}" dt="2020-02-20T09:35:05.070" v="284" actId="1076"/>
        <pc:sldMkLst>
          <pc:docMk/>
          <pc:sldMk cId="3795729932" sldId="1038"/>
        </pc:sldMkLst>
        <pc:picChg chg="mod">
          <ac:chgData name="Zuzana Frantová" userId="b9a3b891-66f6-4b90-a538-4297a5e19aa1" providerId="ADAL" clId="{89B3387F-E955-7F41-A3F4-B032B51A61E2}" dt="2020-02-20T09:35:05.070" v="284" actId="1076"/>
          <ac:picMkLst>
            <pc:docMk/>
            <pc:sldMk cId="3795729932" sldId="1038"/>
            <ac:picMk id="9219" creationId="{73E28525-CBB8-CC4C-87A1-8608A96F6525}"/>
          </ac:picMkLst>
        </pc:picChg>
        <pc:picChg chg="del">
          <ac:chgData name="Zuzana Frantová" userId="b9a3b891-66f6-4b90-a538-4297a5e19aa1" providerId="ADAL" clId="{89B3387F-E955-7F41-A3F4-B032B51A61E2}" dt="2020-02-20T09:34:56.200" v="281" actId="478"/>
          <ac:picMkLst>
            <pc:docMk/>
            <pc:sldMk cId="3795729932" sldId="1038"/>
            <ac:picMk id="9220" creationId="{F346E4D3-6726-BE45-99B4-09741DDAB107}"/>
          </ac:picMkLst>
        </pc:picChg>
      </pc:sldChg>
      <pc:sldChg chg="delSp modSp">
        <pc:chgData name="Zuzana Frantová" userId="b9a3b891-66f6-4b90-a538-4297a5e19aa1" providerId="ADAL" clId="{89B3387F-E955-7F41-A3F4-B032B51A61E2}" dt="2020-02-20T09:38:43.715" v="294" actId="1076"/>
        <pc:sldMkLst>
          <pc:docMk/>
          <pc:sldMk cId="3921104587" sldId="1039"/>
        </pc:sldMkLst>
        <pc:picChg chg="del">
          <ac:chgData name="Zuzana Frantová" userId="b9a3b891-66f6-4b90-a538-4297a5e19aa1" providerId="ADAL" clId="{89B3387F-E955-7F41-A3F4-B032B51A61E2}" dt="2020-02-20T09:37:16.135" v="285" actId="478"/>
          <ac:picMkLst>
            <pc:docMk/>
            <pc:sldMk cId="3921104587" sldId="1039"/>
            <ac:picMk id="10243" creationId="{DAB6DCA0-874E-EC48-8742-EC15DA9093F1}"/>
          </ac:picMkLst>
        </pc:picChg>
        <pc:picChg chg="mod">
          <ac:chgData name="Zuzana Frantová" userId="b9a3b891-66f6-4b90-a538-4297a5e19aa1" providerId="ADAL" clId="{89B3387F-E955-7F41-A3F4-B032B51A61E2}" dt="2020-02-20T09:38:43.715" v="294" actId="1076"/>
          <ac:picMkLst>
            <pc:docMk/>
            <pc:sldMk cId="3921104587" sldId="1039"/>
            <ac:picMk id="10244" creationId="{871B841B-E52C-6D48-8A6D-498AF454F2A8}"/>
          </ac:picMkLst>
        </pc:picChg>
      </pc:sldChg>
      <pc:sldChg chg="delSp modSp">
        <pc:chgData name="Zuzana Frantová" userId="b9a3b891-66f6-4b90-a538-4297a5e19aa1" providerId="ADAL" clId="{89B3387F-E955-7F41-A3F4-B032B51A61E2}" dt="2020-02-20T09:40:00.239" v="298" actId="1076"/>
        <pc:sldMkLst>
          <pc:docMk/>
          <pc:sldMk cId="1030024782" sldId="1040"/>
        </pc:sldMkLst>
        <pc:picChg chg="del">
          <ac:chgData name="Zuzana Frantová" userId="b9a3b891-66f6-4b90-a538-4297a5e19aa1" providerId="ADAL" clId="{89B3387F-E955-7F41-A3F4-B032B51A61E2}" dt="2020-02-20T09:39:52.039" v="295" actId="478"/>
          <ac:picMkLst>
            <pc:docMk/>
            <pc:sldMk cId="1030024782" sldId="1040"/>
            <ac:picMk id="11267" creationId="{97A4ED12-01E3-024F-9684-0DA9B9C8988F}"/>
          </ac:picMkLst>
        </pc:picChg>
        <pc:picChg chg="mod">
          <ac:chgData name="Zuzana Frantová" userId="b9a3b891-66f6-4b90-a538-4297a5e19aa1" providerId="ADAL" clId="{89B3387F-E955-7F41-A3F4-B032B51A61E2}" dt="2020-02-20T09:40:00.239" v="298" actId="1076"/>
          <ac:picMkLst>
            <pc:docMk/>
            <pc:sldMk cId="1030024782" sldId="1040"/>
            <ac:picMk id="11268" creationId="{4BA089C4-D55D-5C46-A0AF-E0DCDC81BADE}"/>
          </ac:picMkLst>
        </pc:picChg>
      </pc:sldChg>
      <pc:sldChg chg="delSp modSp">
        <pc:chgData name="Zuzana Frantová" userId="b9a3b891-66f6-4b90-a538-4297a5e19aa1" providerId="ADAL" clId="{89B3387F-E955-7F41-A3F4-B032B51A61E2}" dt="2020-02-20T09:41:04.681" v="301" actId="14100"/>
        <pc:sldMkLst>
          <pc:docMk/>
          <pc:sldMk cId="2981689941" sldId="1041"/>
        </pc:sldMkLst>
        <pc:picChg chg="del">
          <ac:chgData name="Zuzana Frantová" userId="b9a3b891-66f6-4b90-a538-4297a5e19aa1" providerId="ADAL" clId="{89B3387F-E955-7F41-A3F4-B032B51A61E2}" dt="2020-02-20T09:40:58.502" v="299" actId="478"/>
          <ac:picMkLst>
            <pc:docMk/>
            <pc:sldMk cId="2981689941" sldId="1041"/>
            <ac:picMk id="12291" creationId="{CDB0C468-FB7E-9A44-8FFB-A872FC71B547}"/>
          </ac:picMkLst>
        </pc:picChg>
        <pc:picChg chg="mod">
          <ac:chgData name="Zuzana Frantová" userId="b9a3b891-66f6-4b90-a538-4297a5e19aa1" providerId="ADAL" clId="{89B3387F-E955-7F41-A3F4-B032B51A61E2}" dt="2020-02-20T09:41:04.681" v="301" actId="14100"/>
          <ac:picMkLst>
            <pc:docMk/>
            <pc:sldMk cId="2981689941" sldId="1041"/>
            <ac:picMk id="12292" creationId="{86E3DD57-ACEB-234F-ACAD-9E5CA28118CD}"/>
          </ac:picMkLst>
        </pc:picChg>
      </pc:sldChg>
      <pc:sldChg chg="delSp modSp">
        <pc:chgData name="Zuzana Frantová" userId="b9a3b891-66f6-4b90-a538-4297a5e19aa1" providerId="ADAL" clId="{89B3387F-E955-7F41-A3F4-B032B51A61E2}" dt="2020-02-20T09:42:43.989" v="306" actId="1076"/>
        <pc:sldMkLst>
          <pc:docMk/>
          <pc:sldMk cId="1974002821" sldId="1042"/>
        </pc:sldMkLst>
        <pc:picChg chg="mod">
          <ac:chgData name="Zuzana Frantová" userId="b9a3b891-66f6-4b90-a538-4297a5e19aa1" providerId="ADAL" clId="{89B3387F-E955-7F41-A3F4-B032B51A61E2}" dt="2020-02-20T09:42:43.989" v="306" actId="1076"/>
          <ac:picMkLst>
            <pc:docMk/>
            <pc:sldMk cId="1974002821" sldId="1042"/>
            <ac:picMk id="13315" creationId="{2ECD3C03-D9E0-BA41-B7D7-6B3D6143E837}"/>
          </ac:picMkLst>
        </pc:picChg>
        <pc:picChg chg="del">
          <ac:chgData name="Zuzana Frantová" userId="b9a3b891-66f6-4b90-a538-4297a5e19aa1" providerId="ADAL" clId="{89B3387F-E955-7F41-A3F4-B032B51A61E2}" dt="2020-02-20T09:42:34.429" v="302" actId="478"/>
          <ac:picMkLst>
            <pc:docMk/>
            <pc:sldMk cId="1974002821" sldId="1042"/>
            <ac:picMk id="13316" creationId="{65A7DA45-68D5-1143-8BFE-6B9E28F15D7D}"/>
          </ac:picMkLst>
        </pc:picChg>
      </pc:sldChg>
      <pc:sldChg chg="del">
        <pc:chgData name="Zuzana Frantová" userId="b9a3b891-66f6-4b90-a538-4297a5e19aa1" providerId="ADAL" clId="{89B3387F-E955-7F41-A3F4-B032B51A61E2}" dt="2020-02-20T09:48:19.667" v="307" actId="2696"/>
        <pc:sldMkLst>
          <pc:docMk/>
          <pc:sldMk cId="2268643928" sldId="1048"/>
        </pc:sldMkLst>
      </pc:sldChg>
      <pc:sldChg chg="del">
        <pc:chgData name="Zuzana Frantová" userId="b9a3b891-66f6-4b90-a538-4297a5e19aa1" providerId="ADAL" clId="{89B3387F-E955-7F41-A3F4-B032B51A61E2}" dt="2020-02-20T09:48:23.270" v="308" actId="2696"/>
        <pc:sldMkLst>
          <pc:docMk/>
          <pc:sldMk cId="2381241175" sldId="1049"/>
        </pc:sldMkLst>
      </pc:sldChg>
      <pc:sldChg chg="del">
        <pc:chgData name="Zuzana Frantová" userId="b9a3b891-66f6-4b90-a538-4297a5e19aa1" providerId="ADAL" clId="{89B3387F-E955-7F41-A3F4-B032B51A61E2}" dt="2020-02-20T09:48:26.437" v="309" actId="2696"/>
        <pc:sldMkLst>
          <pc:docMk/>
          <pc:sldMk cId="2863774390" sldId="1050"/>
        </pc:sldMkLst>
      </pc:sldChg>
      <pc:sldChg chg="addSp delSp modSp">
        <pc:chgData name="Zuzana Frantová" userId="b9a3b891-66f6-4b90-a538-4297a5e19aa1" providerId="ADAL" clId="{89B3387F-E955-7F41-A3F4-B032B51A61E2}" dt="2020-02-20T09:31:58.370" v="259" actId="14100"/>
        <pc:sldMkLst>
          <pc:docMk/>
          <pc:sldMk cId="2142170224" sldId="1054"/>
        </pc:sldMkLst>
        <pc:picChg chg="add mod">
          <ac:chgData name="Zuzana Frantová" userId="b9a3b891-66f6-4b90-a538-4297a5e19aa1" providerId="ADAL" clId="{89B3387F-E955-7F41-A3F4-B032B51A61E2}" dt="2020-02-20T09:31:58.370" v="259" actId="14100"/>
          <ac:picMkLst>
            <pc:docMk/>
            <pc:sldMk cId="2142170224" sldId="1054"/>
            <ac:picMk id="8" creationId="{2ED38F08-123A-BF4F-81E4-4D7733A22211}"/>
          </ac:picMkLst>
        </pc:picChg>
        <pc:picChg chg="del">
          <ac:chgData name="Zuzana Frantová" userId="b9a3b891-66f6-4b90-a538-4297a5e19aa1" providerId="ADAL" clId="{89B3387F-E955-7F41-A3F4-B032B51A61E2}" dt="2020-02-20T09:31:36.330" v="256" actId="478"/>
          <ac:picMkLst>
            <pc:docMk/>
            <pc:sldMk cId="2142170224" sldId="1054"/>
            <ac:picMk id="6147" creationId="{53B2F311-F8F4-034D-8056-574BEA16D6D6}"/>
          </ac:picMkLst>
        </pc:picChg>
      </pc:sldChg>
      <pc:sldChg chg="addSp delSp modSp ord">
        <pc:chgData name="Zuzana Frantová" userId="b9a3b891-66f6-4b90-a538-4297a5e19aa1" providerId="ADAL" clId="{89B3387F-E955-7F41-A3F4-B032B51A61E2}" dt="2020-02-20T09:33:36.266" v="280" actId="20577"/>
        <pc:sldMkLst>
          <pc:docMk/>
          <pc:sldMk cId="2175139328" sldId="1095"/>
        </pc:sldMkLst>
        <pc:spChg chg="add mod">
          <ac:chgData name="Zuzana Frantová" userId="b9a3b891-66f6-4b90-a538-4297a5e19aa1" providerId="ADAL" clId="{89B3387F-E955-7F41-A3F4-B032B51A61E2}" dt="2020-02-20T09:25:03.939" v="43" actId="1076"/>
          <ac:spMkLst>
            <pc:docMk/>
            <pc:sldMk cId="2175139328" sldId="1095"/>
            <ac:spMk id="3" creationId="{003D3DA7-4265-7841-85CB-276DB03AC81D}"/>
          </ac:spMkLst>
        </pc:spChg>
        <pc:spChg chg="add mod">
          <ac:chgData name="Zuzana Frantová" userId="b9a3b891-66f6-4b90-a538-4297a5e19aa1" providerId="ADAL" clId="{89B3387F-E955-7F41-A3F4-B032B51A61E2}" dt="2020-02-20T09:33:36.266" v="280" actId="20577"/>
          <ac:spMkLst>
            <pc:docMk/>
            <pc:sldMk cId="2175139328" sldId="1095"/>
            <ac:spMk id="5" creationId="{E84DF18C-8E67-CA41-8DD1-71DB81EE78D0}"/>
          </ac:spMkLst>
        </pc:spChg>
        <pc:picChg chg="del mod">
          <ac:chgData name="Zuzana Frantová" userId="b9a3b891-66f6-4b90-a538-4297a5e19aa1" providerId="ADAL" clId="{89B3387F-E955-7F41-A3F4-B032B51A61E2}" dt="2020-02-20T09:23:27.895" v="20" actId="478"/>
          <ac:picMkLst>
            <pc:docMk/>
            <pc:sldMk cId="2175139328" sldId="1095"/>
            <ac:picMk id="7170" creationId="{43FE9CFC-346B-F94A-ADD1-9223C4B1CA18}"/>
          </ac:picMkLst>
        </pc:picChg>
        <pc:picChg chg="del">
          <ac:chgData name="Zuzana Frantová" userId="b9a3b891-66f6-4b90-a538-4297a5e19aa1" providerId="ADAL" clId="{89B3387F-E955-7F41-A3F4-B032B51A61E2}" dt="2020-02-20T09:23:34.850" v="22" actId="478"/>
          <ac:picMkLst>
            <pc:docMk/>
            <pc:sldMk cId="2175139328" sldId="1095"/>
            <ac:picMk id="7171" creationId="{6E2FB1ED-9519-554D-AD23-375A65F778EA}"/>
          </ac:picMkLst>
        </pc:picChg>
        <pc:picChg chg="mod">
          <ac:chgData name="Zuzana Frantová" userId="b9a3b891-66f6-4b90-a538-4297a5e19aa1" providerId="ADAL" clId="{89B3387F-E955-7F41-A3F4-B032B51A61E2}" dt="2020-02-20T09:24:52.290" v="38" actId="1076"/>
          <ac:picMkLst>
            <pc:docMk/>
            <pc:sldMk cId="2175139328" sldId="1095"/>
            <ac:picMk id="7172" creationId="{9547060B-B7D0-6648-8CCC-FB73CA71C436}"/>
          </ac:picMkLst>
        </pc:picChg>
      </pc:sldChg>
      <pc:sldChg chg="addSp delSp modSp add">
        <pc:chgData name="Zuzana Frantová" userId="b9a3b891-66f6-4b90-a538-4297a5e19aa1" providerId="ADAL" clId="{89B3387F-E955-7F41-A3F4-B032B51A61E2}" dt="2020-02-20T09:31:17.148" v="255" actId="20577"/>
        <pc:sldMkLst>
          <pc:docMk/>
          <pc:sldMk cId="1780732514" sldId="1096"/>
        </pc:sldMkLst>
        <pc:spChg chg="mod">
          <ac:chgData name="Zuzana Frantová" userId="b9a3b891-66f6-4b90-a538-4297a5e19aa1" providerId="ADAL" clId="{89B3387F-E955-7F41-A3F4-B032B51A61E2}" dt="2020-02-20T09:31:17.148" v="255" actId="20577"/>
          <ac:spMkLst>
            <pc:docMk/>
            <pc:sldMk cId="1780732514" sldId="1096"/>
            <ac:spMk id="2" creationId="{D58E1834-3F80-F24D-91A6-9FB99D6CAA48}"/>
          </ac:spMkLst>
        </pc:spChg>
        <pc:spChg chg="del">
          <ac:chgData name="Zuzana Frantová" userId="b9a3b891-66f6-4b90-a538-4297a5e19aa1" providerId="ADAL" clId="{89B3387F-E955-7F41-A3F4-B032B51A61E2}" dt="2020-02-20T09:20:39.404" v="10"/>
          <ac:spMkLst>
            <pc:docMk/>
            <pc:sldMk cId="1780732514" sldId="1096"/>
            <ac:spMk id="3" creationId="{355978B3-D6F0-404A-B91B-5D5082212953}"/>
          </ac:spMkLst>
        </pc:spChg>
        <pc:picChg chg="add mod">
          <ac:chgData name="Zuzana Frantová" userId="b9a3b891-66f6-4b90-a538-4297a5e19aa1" providerId="ADAL" clId="{89B3387F-E955-7F41-A3F4-B032B51A61E2}" dt="2020-02-20T09:29:07.360" v="201" actId="1076"/>
          <ac:picMkLst>
            <pc:docMk/>
            <pc:sldMk cId="1780732514" sldId="1096"/>
            <ac:picMk id="5" creationId="{DF1793A9-5E6E-B14D-BC33-42E461CEF2F1}"/>
          </ac:picMkLst>
        </pc:picChg>
      </pc:sldChg>
      <pc:sldChg chg="addSp delSp modSp add del ord">
        <pc:chgData name="Zuzana Frantová" userId="b9a3b891-66f6-4b90-a538-4297a5e19aa1" providerId="ADAL" clId="{89B3387F-E955-7F41-A3F4-B032B51A61E2}" dt="2020-02-20T09:31:50.465" v="257" actId="2696"/>
        <pc:sldMkLst>
          <pc:docMk/>
          <pc:sldMk cId="696636946" sldId="1097"/>
        </pc:sldMkLst>
        <pc:picChg chg="add del">
          <ac:chgData name="Zuzana Frantová" userId="b9a3b891-66f6-4b90-a538-4297a5e19aa1" providerId="ADAL" clId="{89B3387F-E955-7F41-A3F4-B032B51A61E2}" dt="2020-02-20T09:23:44.686" v="24" actId="478"/>
          <ac:picMkLst>
            <pc:docMk/>
            <pc:sldMk cId="696636946" sldId="1097"/>
            <ac:picMk id="7" creationId="{7F35F063-175B-2E4A-A9A7-91B2A069F98B}"/>
          </ac:picMkLst>
        </pc:picChg>
        <pc:picChg chg="add mod">
          <ac:chgData name="Zuzana Frantová" userId="b9a3b891-66f6-4b90-a538-4297a5e19aa1" providerId="ADAL" clId="{89B3387F-E955-7F41-A3F4-B032B51A61E2}" dt="2020-02-20T09:23:50.523" v="27" actId="1076"/>
          <ac:picMkLst>
            <pc:docMk/>
            <pc:sldMk cId="696636946" sldId="1097"/>
            <ac:picMk id="8" creationId="{2B7CA933-0F5A-694D-8DB7-91E3E76E8CB4}"/>
          </ac:picMkLst>
        </pc:picChg>
      </pc:sldChg>
      <pc:sldChg chg="addSp modSp add">
        <pc:chgData name="Zuzana Frantová" userId="b9a3b891-66f6-4b90-a538-4297a5e19aa1" providerId="ADAL" clId="{89B3387F-E955-7F41-A3F4-B032B51A61E2}" dt="2020-02-20T09:38:08.405" v="291" actId="14100"/>
        <pc:sldMkLst>
          <pc:docMk/>
          <pc:sldMk cId="3924816987" sldId="1097"/>
        </pc:sldMkLst>
        <pc:picChg chg="add mod">
          <ac:chgData name="Zuzana Frantová" userId="b9a3b891-66f6-4b90-a538-4297a5e19aa1" providerId="ADAL" clId="{89B3387F-E955-7F41-A3F4-B032B51A61E2}" dt="2020-02-20T09:38:08.405" v="291" actId="14100"/>
          <ac:picMkLst>
            <pc:docMk/>
            <pc:sldMk cId="3924816987" sldId="1097"/>
            <ac:picMk id="3" creationId="{B9712467-34EB-D14D-B7D9-7D24FE45C12C}"/>
          </ac:picMkLst>
        </pc:picChg>
      </pc:sldChg>
      <pc:sldChg chg="modSp add del">
        <pc:chgData name="Zuzana Frantová" userId="b9a3b891-66f6-4b90-a538-4297a5e19aa1" providerId="ADAL" clId="{89B3387F-E955-7F41-A3F4-B032B51A61E2}" dt="2020-02-20T09:29:05.044" v="200" actId="2696"/>
        <pc:sldMkLst>
          <pc:docMk/>
          <pc:sldMk cId="2011598490" sldId="1098"/>
        </pc:sldMkLst>
        <pc:spChg chg="mod">
          <ac:chgData name="Zuzana Frantová" userId="b9a3b891-66f6-4b90-a538-4297a5e19aa1" providerId="ADAL" clId="{89B3387F-E955-7F41-A3F4-B032B51A61E2}" dt="2020-02-20T09:29:03.212" v="199" actId="20577"/>
          <ac:spMkLst>
            <pc:docMk/>
            <pc:sldMk cId="2011598490" sldId="1098"/>
            <ac:spMk id="3" creationId="{3B4D66CC-B1F5-6149-B59D-62174B79C8E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15744-5211-0048-A5EB-1B882338B2A2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6BABA-4DA6-4A48-B80E-19340B225E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8933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Motorizování přespolní pošty v roce 1978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E6BABA-4DA6-4A48-B80E-19340B225E14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9546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CB2BA2-079B-B94C-8279-2C2180F5DD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F86A880-4898-0B44-8FC7-FB319812D2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35B7B6A-0D0D-A14A-8E7B-74168947D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25211-A223-B04D-ACC7-493A8EE18AC7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B32E148-E2A5-884B-9974-B30A8110E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8020DA0-8762-A04A-8608-7284411E1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9B669-B279-DF4D-8966-25EB0A991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1146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F0D122-6EFA-4C48-AC13-0B0657B9C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358E854-2864-B441-94F5-EB6599DF9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1EF74F1-188E-6C45-9A75-E14CBB103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25211-A223-B04D-ACC7-493A8EE18AC7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D2E30D-CAC3-AE46-AE75-6DA0FBDB4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AE9C7F8-F944-2E4D-8358-61606407B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9B669-B279-DF4D-8966-25EB0A991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4892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5E45EA3-EEE8-7B42-8DBA-01E701167E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00F7244-B24F-BD4A-88F5-41564F49A9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99F2EE6-7595-1546-A77E-516580E41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25211-A223-B04D-ACC7-493A8EE18AC7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E69D68E-3763-2142-80C1-C3BF4FE7C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3AE318-9FAB-FC4A-87B6-2835310D9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9B669-B279-DF4D-8966-25EB0A991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3734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F51004D-6600-374E-A3EE-A4D55B13AC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9B20A11-1C4F-0D42-8FA8-AEAB2E0E8F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C43A6E9-EDAE-C546-ABCD-922E678927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5480C-2BDF-424A-BDD9-6435EB56052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4696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579C18-23DE-AB44-B164-E0408E7FB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3DBC20-549D-2C44-AB61-64900D7E94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7D46C37-B12F-2045-81DF-B19B72ECE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25211-A223-B04D-ACC7-493A8EE18AC7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C46068-23A6-0E4F-A7AF-A799E9B44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25E4B91-67B8-E14E-B45C-41E4D6550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9B669-B279-DF4D-8966-25EB0A991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8923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B3A0BA-FFB5-FF48-88CB-52E8B2E1B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8AAF62A-EAC1-E945-B598-DB430B10D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F65F298-8A70-D947-92A3-9CD202E56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25211-A223-B04D-ACC7-493A8EE18AC7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99E5868-93A9-8E45-B626-FAE4F7AEA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F2F9279-B97F-C34D-B3C0-D3C870924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9B669-B279-DF4D-8966-25EB0A991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8515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F69286-9407-A745-A4D0-C9A4447AE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4CC6EE-1E90-BB41-A4E2-D4144C11B5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8F8DE92-02C6-1F4C-B03D-82CEE15E4A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FA65F89-61C2-1147-B511-F4E2A484F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25211-A223-B04D-ACC7-493A8EE18AC7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D8F096E-D691-1C4F-AB5F-E56E779C5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39FACF4-9615-B04A-949D-AE9A7280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9B669-B279-DF4D-8966-25EB0A991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518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E1A628-B7F2-EB45-A07C-74CF4AEC7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013617B-E663-EC47-9546-7FE372EF3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32568CD-C15D-114B-B031-9B3CDBF508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EB10370-F1A9-3C49-ACD6-6835AC031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0E07205-98A0-9748-854A-339892F534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A2E5327-5EA2-7A4E-943B-1FA48B099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25211-A223-B04D-ACC7-493A8EE18AC7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6DD8448-4B1F-8142-9A9B-E83B7F48F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22A9E43-942A-AD44-AFCF-C863C2049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9B669-B279-DF4D-8966-25EB0A991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5055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509B84-36C9-9843-977D-B12CD1F37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A804801-F5D7-6A4C-ACB4-8B83C3862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25211-A223-B04D-ACC7-493A8EE18AC7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1CCA879-E121-8C4A-8D08-6D9503F68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455B494-BF53-9947-897F-4CECC4939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9B669-B279-DF4D-8966-25EB0A991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3465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03259C0-D5DD-1D4C-AD9D-E81678206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25211-A223-B04D-ACC7-493A8EE18AC7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7F06012-4061-8640-99B8-84B2862B0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D54F3C6-D7E3-CD49-B7FE-B6D51436E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9B669-B279-DF4D-8966-25EB0A991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0491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D5F0C7-9927-4F43-A52A-10343776B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D91F6B-D419-D947-9C1D-28A72BC59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976C6B6-F69C-E040-AF07-ABE8303FA1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24BCBF9-9B1F-2E46-91FF-FF49B3978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25211-A223-B04D-ACC7-493A8EE18AC7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24A0BC3-658B-C64E-A46A-CD16A3C42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3289D7B-BF15-474A-BC76-C5249521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9B669-B279-DF4D-8966-25EB0A991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9169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CD2299-93F5-254E-B6AC-23B483736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0341775-E41E-924B-9C45-262DA21919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7A89C61-B9E4-DD46-BB93-06A5746776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F96675B-CB4C-D447-A230-5243EAE15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25211-A223-B04D-ACC7-493A8EE18AC7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A12B2A8-B38D-DD40-A1DA-672D249D9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E179897-69E9-D24A-926E-42D3ED6D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9B669-B279-DF4D-8966-25EB0A991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3322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4B1A2C6-4414-EB42-970B-A53004B2F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2379C40-BC64-064E-8E5D-3F70212C6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C7B3D35-716C-9A4F-909B-BD23D84AF0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25211-A223-B04D-ACC7-493A8EE18AC7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9D705B7-5411-E142-AEC2-C6950E831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AE014AA-FDF4-F148-8F22-806A8E8E77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9B669-B279-DF4D-8966-25EB0A991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8673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A828BBF-5C05-454F-9F1D-4410D923A7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157" r="1" b="392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0E5CE13A-AEB5-964D-B63B-C32F13F7DA48}"/>
              </a:ext>
            </a:extLst>
          </p:cNvPr>
          <p:cNvSpPr/>
          <p:nvPr/>
        </p:nvSpPr>
        <p:spPr>
          <a:xfrm>
            <a:off x="8056605" y="234778"/>
            <a:ext cx="69074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DU1712</a:t>
            </a:r>
            <a:r>
              <a:rPr lang="cs-CZ" sz="2800" dirty="0">
                <a:solidFill>
                  <a:schemeClr val="bg1"/>
                </a:solidFill>
              </a:rPr>
              <a:t> </a:t>
            </a:r>
          </a:p>
          <a:p>
            <a:r>
              <a:rPr lang="cs-CZ" sz="2800" dirty="0">
                <a:solidFill>
                  <a:schemeClr val="bg1"/>
                </a:solidFill>
              </a:rPr>
              <a:t>Středověké umění: </a:t>
            </a:r>
          </a:p>
          <a:p>
            <a:r>
              <a:rPr lang="cs-CZ" sz="2800" dirty="0">
                <a:solidFill>
                  <a:schemeClr val="bg1"/>
                </a:solidFill>
              </a:rPr>
              <a:t>od Konstantina po </a:t>
            </a:r>
            <a:r>
              <a:rPr lang="cs-CZ" sz="2800" dirty="0" err="1">
                <a:solidFill>
                  <a:schemeClr val="bg1"/>
                </a:solidFill>
              </a:rPr>
              <a:t>Giotta</a:t>
            </a:r>
            <a:r>
              <a:rPr lang="cs-CZ" sz="2800" dirty="0">
                <a:solidFill>
                  <a:schemeClr val="bg1"/>
                </a:solidFill>
              </a:rPr>
              <a:t> II.</a:t>
            </a:r>
          </a:p>
        </p:txBody>
      </p:sp>
    </p:spTree>
    <p:extLst>
      <p:ext uri="{BB962C8B-B14F-4D97-AF65-F5344CB8AC3E}">
        <p14:creationId xmlns:p14="http://schemas.microsoft.com/office/powerpoint/2010/main" val="2253375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835477-CEE0-8D48-B314-E0F8B7A32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A4F602-F285-D44E-9D35-10544C3DCE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Adobe Garamond Pro" panose="02020502060506020403" pitchFamily="18" charset="0"/>
              </a:rPr>
              <a:t>“</a:t>
            </a:r>
            <a:r>
              <a:rPr lang="cs-CZ" i="1" dirty="0">
                <a:latin typeface="Adobe Garamond Pro" panose="02020502060506020403" pitchFamily="18" charset="0"/>
              </a:rPr>
              <a:t>Výročí smrti Karla IV. bylo zařazeno mezi výročí UNESCO pro rok 1978 a politické orgány mají informace, že v NSR jsou plánovány 2 velké mezinárodní výstavy, publikace a oslavy věnované osobě Karla IV. jako císaře Svaté říše římské. Vzhledem k tomu, že </a:t>
            </a:r>
            <a:r>
              <a:rPr lang="cs-CZ" b="1" i="1" dirty="0">
                <a:latin typeface="Adobe Garamond Pro" panose="02020502060506020403" pitchFamily="18" charset="0"/>
              </a:rPr>
              <a:t>lze předpokládat ostré ideologické vyhrocení a jednostranné interpretace osobnosti,  významu kultury, doby a prostředí Karla IV.</a:t>
            </a:r>
            <a:r>
              <a:rPr lang="cs-CZ" i="1" dirty="0">
                <a:latin typeface="Adobe Garamond Pro" panose="02020502060506020403" pitchFamily="18" charset="0"/>
              </a:rPr>
              <a:t>, je třeba uvážit, jakými způsoby čelit těmto snahám z pozic socialistického státu  ke kulturním hodnotám minulosti. </a:t>
            </a:r>
            <a:r>
              <a:rPr lang="cs-CZ" dirty="0">
                <a:latin typeface="Adobe Garamond Pro" panose="02020502060506020403" pitchFamily="18" charset="0"/>
              </a:rPr>
              <a:t>(…) </a:t>
            </a:r>
            <a:r>
              <a:rPr lang="cs-CZ" i="1" dirty="0">
                <a:latin typeface="Adobe Garamond Pro" panose="02020502060506020403" pitchFamily="18" charset="0"/>
              </a:rPr>
              <a:t>Československá marxistická historiografie se svými jednotlivými obory má k dispozici dostatek argumentů, písemných a hmotných památek, aby mohla Karla IV., jeho prostředí a dobu všestranně zhodnotit a vyložit na historicko-materialistickém základě.</a:t>
            </a:r>
            <a:r>
              <a:rPr lang="cs-CZ" dirty="0">
                <a:latin typeface="Adobe Garamond Pro" panose="02020502060506020403" pitchFamily="18" charset="0"/>
              </a:rPr>
              <a:t>”</a:t>
            </a:r>
          </a:p>
          <a:p>
            <a:endParaRPr lang="cs-CZ" dirty="0">
              <a:latin typeface="Adobe Garamond Pro" panose="020205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391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10C1CE-F170-A44C-96CD-5E42B365A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dirty="0">
                <a:latin typeface="Adobe Garamond Pro" panose="02020502060506020403" pitchFamily="18" charset="0"/>
              </a:rPr>
              <a:t>Kaiser Karl IV. </a:t>
            </a:r>
            <a:br>
              <a:rPr lang="en-US" sz="3200" dirty="0">
                <a:latin typeface="Adobe Garamond Pro" panose="02020502060506020403" pitchFamily="18" charset="0"/>
              </a:rPr>
            </a:br>
            <a:r>
              <a:rPr lang="en-US" sz="3200" dirty="0">
                <a:latin typeface="Adobe Garamond Pro" panose="02020502060506020403" pitchFamily="18" charset="0"/>
              </a:rPr>
              <a:t>1316-1378, </a:t>
            </a:r>
            <a:r>
              <a:rPr lang="en-US" sz="3200" dirty="0" err="1">
                <a:latin typeface="Adobe Garamond Pro" panose="02020502060506020403" pitchFamily="18" charset="0"/>
              </a:rPr>
              <a:t>Norimberk</a:t>
            </a:r>
            <a:endParaRPr lang="en-US" sz="3200" dirty="0">
              <a:latin typeface="Adobe Garamond Pro" panose="02020502060506020403" pitchFamily="18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EFC4B09-5159-4642-B462-98418EF4D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i="1" dirty="0"/>
              <a:t>Kaiser Karl IV. </a:t>
            </a:r>
            <a:r>
              <a:rPr lang="en-US" sz="2400" i="1" dirty="0" err="1"/>
              <a:t>Staatsmann</a:t>
            </a:r>
            <a:r>
              <a:rPr lang="en-US" sz="2400" i="1" dirty="0"/>
              <a:t> und </a:t>
            </a:r>
            <a:r>
              <a:rPr lang="en-US" sz="2400" i="1" dirty="0" err="1"/>
              <a:t>Mäzen</a:t>
            </a:r>
            <a:endParaRPr lang="en-US" sz="2400" i="1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75AC356-57D8-3242-A712-1BEA9631C1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49" r="-2" b="10660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99857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2E7560-0318-EC4D-8D66-68D0685F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F4D62F-5A75-924B-892D-963B2D46F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>
                <a:latin typeface="Adobe Garamond Pro" panose="02020502060506020403" pitchFamily="18" charset="0"/>
              </a:rPr>
              <a:t>Kaiser </a:t>
            </a:r>
            <a:r>
              <a:rPr lang="cs-CZ" b="1" dirty="0" err="1">
                <a:latin typeface="Adobe Garamond Pro" panose="02020502060506020403" pitchFamily="18" charset="0"/>
              </a:rPr>
              <a:t>und</a:t>
            </a:r>
            <a:r>
              <a:rPr lang="cs-CZ" b="1" dirty="0">
                <a:latin typeface="Adobe Garamond Pro" panose="02020502060506020403" pitchFamily="18" charset="0"/>
              </a:rPr>
              <a:t> König: </a:t>
            </a:r>
            <a:r>
              <a:rPr lang="cs-CZ" b="1" dirty="0" err="1">
                <a:latin typeface="Adobe Garamond Pro" panose="02020502060506020403" pitchFamily="18" charset="0"/>
              </a:rPr>
              <a:t>Zum</a:t>
            </a:r>
            <a:r>
              <a:rPr lang="cs-CZ" b="1" dirty="0">
                <a:latin typeface="Adobe Garamond Pro" panose="02020502060506020403" pitchFamily="18" charset="0"/>
              </a:rPr>
              <a:t> </a:t>
            </a:r>
            <a:r>
              <a:rPr lang="cs-CZ" b="1" dirty="0" err="1">
                <a:latin typeface="Adobe Garamond Pro" panose="02020502060506020403" pitchFamily="18" charset="0"/>
              </a:rPr>
              <a:t>politischen</a:t>
            </a:r>
            <a:r>
              <a:rPr lang="cs-CZ" b="1" dirty="0">
                <a:latin typeface="Adobe Garamond Pro" panose="02020502060506020403" pitchFamily="18" charset="0"/>
              </a:rPr>
              <a:t> </a:t>
            </a:r>
            <a:r>
              <a:rPr lang="cs-CZ" b="1" dirty="0" err="1">
                <a:latin typeface="Adobe Garamond Pro" panose="02020502060506020403" pitchFamily="18" charset="0"/>
              </a:rPr>
              <a:t>System</a:t>
            </a:r>
            <a:r>
              <a:rPr lang="cs-CZ" b="1" dirty="0">
                <a:latin typeface="Adobe Garamond Pro" panose="02020502060506020403" pitchFamily="18" charset="0"/>
              </a:rPr>
              <a:t> - </a:t>
            </a:r>
            <a:r>
              <a:rPr lang="cs-CZ" b="1" dirty="0" err="1">
                <a:latin typeface="Adobe Garamond Pro" panose="02020502060506020403" pitchFamily="18" charset="0"/>
              </a:rPr>
              <a:t>Grunzüge</a:t>
            </a:r>
            <a:r>
              <a:rPr lang="cs-CZ" b="1" dirty="0">
                <a:latin typeface="Adobe Garamond Pro" panose="02020502060506020403" pitchFamily="18" charset="0"/>
              </a:rPr>
              <a:t> der </a:t>
            </a:r>
            <a:r>
              <a:rPr lang="cs-CZ" b="1" dirty="0" err="1">
                <a:latin typeface="Adobe Garamond Pro" panose="02020502060506020403" pitchFamily="18" charset="0"/>
              </a:rPr>
              <a:t>Europapolitik</a:t>
            </a:r>
            <a:endParaRPr lang="cs-CZ" b="1" dirty="0">
              <a:latin typeface="Adobe Garamond Pro" panose="02020502060506020403" pitchFamily="18" charset="0"/>
            </a:endParaRPr>
          </a:p>
          <a:p>
            <a:pPr marL="0" indent="0">
              <a:buNone/>
            </a:pPr>
            <a:r>
              <a:rPr lang="cs-CZ" dirty="0">
                <a:latin typeface="Adobe Garamond Pro" panose="02020502060506020403" pitchFamily="18" charset="0"/>
              </a:rPr>
              <a:t>Karl </a:t>
            </a:r>
            <a:r>
              <a:rPr lang="cs-CZ" dirty="0" err="1">
                <a:latin typeface="Adobe Garamond Pro" panose="02020502060506020403" pitchFamily="18" charset="0"/>
              </a:rPr>
              <a:t>als</a:t>
            </a:r>
            <a:r>
              <a:rPr lang="cs-CZ" dirty="0">
                <a:latin typeface="Adobe Garamond Pro" panose="02020502060506020403" pitchFamily="18" charset="0"/>
              </a:rPr>
              <a:t> </a:t>
            </a:r>
            <a:r>
              <a:rPr lang="cs-CZ" dirty="0" err="1">
                <a:latin typeface="Adobe Garamond Pro" panose="02020502060506020403" pitchFamily="18" charset="0"/>
              </a:rPr>
              <a:t>Landesherr</a:t>
            </a:r>
            <a:r>
              <a:rPr lang="cs-CZ" dirty="0">
                <a:latin typeface="Adobe Garamond Pro" panose="02020502060506020403" pitchFamily="18" charset="0"/>
              </a:rPr>
              <a:t> </a:t>
            </a:r>
          </a:p>
          <a:p>
            <a:pPr marL="0" indent="0">
              <a:buNone/>
            </a:pPr>
            <a:r>
              <a:rPr lang="cs-CZ" dirty="0">
                <a:latin typeface="Adobe Garamond Pro" panose="02020502060506020403" pitchFamily="18" charset="0"/>
              </a:rPr>
              <a:t>Der </a:t>
            </a:r>
            <a:r>
              <a:rPr lang="cs-CZ" dirty="0" err="1">
                <a:latin typeface="Adobe Garamond Pro" panose="02020502060506020403" pitchFamily="18" charset="0"/>
              </a:rPr>
              <a:t>Herrscher</a:t>
            </a:r>
            <a:r>
              <a:rPr lang="cs-CZ" dirty="0">
                <a:latin typeface="Adobe Garamond Pro" panose="02020502060506020403" pitchFamily="18" charset="0"/>
              </a:rPr>
              <a:t> </a:t>
            </a:r>
            <a:r>
              <a:rPr lang="cs-CZ" dirty="0" err="1">
                <a:latin typeface="Adobe Garamond Pro" panose="02020502060506020403" pitchFamily="18" charset="0"/>
              </a:rPr>
              <a:t>und</a:t>
            </a:r>
            <a:r>
              <a:rPr lang="cs-CZ" dirty="0">
                <a:latin typeface="Adobe Garamond Pro" panose="02020502060506020403" pitchFamily="18" charset="0"/>
              </a:rPr>
              <a:t> </a:t>
            </a:r>
            <a:r>
              <a:rPr lang="cs-CZ" dirty="0" err="1">
                <a:latin typeface="Adobe Garamond Pro" panose="02020502060506020403" pitchFamily="18" charset="0"/>
              </a:rPr>
              <a:t>sein</a:t>
            </a:r>
            <a:r>
              <a:rPr lang="cs-CZ" dirty="0">
                <a:latin typeface="Adobe Garamond Pro" panose="02020502060506020403" pitchFamily="18" charset="0"/>
              </a:rPr>
              <a:t> </a:t>
            </a:r>
            <a:r>
              <a:rPr lang="cs-CZ" dirty="0" err="1">
                <a:latin typeface="Adobe Garamond Pro" panose="02020502060506020403" pitchFamily="18" charset="0"/>
              </a:rPr>
              <a:t>Hof</a:t>
            </a:r>
            <a:r>
              <a:rPr lang="cs-CZ" dirty="0">
                <a:latin typeface="Adobe Garamond Pro" panose="02020502060506020403" pitchFamily="18" charset="0"/>
              </a:rPr>
              <a:t> </a:t>
            </a:r>
          </a:p>
          <a:p>
            <a:pPr marL="0" indent="0">
              <a:buNone/>
            </a:pPr>
            <a:r>
              <a:rPr lang="cs-CZ" dirty="0">
                <a:latin typeface="Adobe Garamond Pro" panose="02020502060506020403" pitchFamily="18" charset="0"/>
              </a:rPr>
              <a:t>Der Kaiser </a:t>
            </a:r>
            <a:r>
              <a:rPr lang="cs-CZ" dirty="0" err="1">
                <a:latin typeface="Adobe Garamond Pro" panose="02020502060506020403" pitchFamily="18" charset="0"/>
              </a:rPr>
              <a:t>und</a:t>
            </a:r>
            <a:r>
              <a:rPr lang="cs-CZ" dirty="0">
                <a:latin typeface="Adobe Garamond Pro" panose="02020502060506020403" pitchFamily="18" charset="0"/>
              </a:rPr>
              <a:t> </a:t>
            </a:r>
            <a:r>
              <a:rPr lang="cs-CZ" dirty="0" err="1">
                <a:latin typeface="Adobe Garamond Pro" panose="02020502060506020403" pitchFamily="18" charset="0"/>
              </a:rPr>
              <a:t>die</a:t>
            </a:r>
            <a:r>
              <a:rPr lang="cs-CZ" dirty="0">
                <a:latin typeface="Adobe Garamond Pro" panose="02020502060506020403" pitchFamily="18" charset="0"/>
              </a:rPr>
              <a:t> Kunst </a:t>
            </a:r>
          </a:p>
          <a:p>
            <a:pPr marL="0" indent="0">
              <a:buNone/>
            </a:pPr>
            <a:r>
              <a:rPr lang="cs-CZ" b="1" dirty="0" err="1">
                <a:latin typeface="Adobe Garamond Pro" panose="02020502060506020403" pitchFamily="18" charset="0"/>
              </a:rPr>
              <a:t>Pfaffenkönig</a:t>
            </a:r>
            <a:r>
              <a:rPr lang="cs-CZ" b="1" dirty="0">
                <a:latin typeface="Adobe Garamond Pro" panose="02020502060506020403" pitchFamily="18" charset="0"/>
              </a:rPr>
              <a:t> oder </a:t>
            </a:r>
            <a:r>
              <a:rPr lang="cs-CZ" b="1" dirty="0" err="1">
                <a:latin typeface="Adobe Garamond Pro" panose="02020502060506020403" pitchFamily="18" charset="0"/>
              </a:rPr>
              <a:t>Friedenskaiser</a:t>
            </a:r>
            <a:r>
              <a:rPr lang="cs-CZ" b="1" dirty="0">
                <a:latin typeface="Adobe Garamond Pro" panose="02020502060506020403" pitchFamily="18" charset="0"/>
              </a:rPr>
              <a:t> </a:t>
            </a:r>
          </a:p>
          <a:p>
            <a:pPr marL="0" indent="0">
              <a:buNone/>
            </a:pPr>
            <a:r>
              <a:rPr lang="cs-CZ" dirty="0">
                <a:latin typeface="Adobe Garamond Pro" panose="02020502060506020403" pitchFamily="18" charset="0"/>
              </a:rPr>
              <a:t>Der </a:t>
            </a:r>
            <a:r>
              <a:rPr lang="cs-CZ" dirty="0" err="1">
                <a:latin typeface="Adobe Garamond Pro" panose="02020502060506020403" pitchFamily="18" charset="0"/>
              </a:rPr>
              <a:t>Nachruhm</a:t>
            </a:r>
            <a:endParaRPr lang="cs-CZ" dirty="0">
              <a:latin typeface="Adobe Garamond Pro" panose="020205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012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7AB818-3745-D54B-877A-E9B4F972E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1021" y="301020"/>
            <a:ext cx="3651467" cy="1676603"/>
          </a:xfrm>
        </p:spPr>
        <p:txBody>
          <a:bodyPr>
            <a:normAutofit/>
          </a:bodyPr>
          <a:lstStyle/>
          <a:p>
            <a:r>
              <a:rPr lang="cs-CZ" sz="2400" i="1" dirty="0">
                <a:latin typeface="Adobe Garamond Pro" panose="02020502060506020403" pitchFamily="18" charset="0"/>
              </a:rPr>
              <a:t>Die </a:t>
            </a:r>
            <a:r>
              <a:rPr lang="cs-CZ" sz="2400" i="1" dirty="0" err="1">
                <a:latin typeface="Adobe Garamond Pro" panose="02020502060506020403" pitchFamily="18" charset="0"/>
              </a:rPr>
              <a:t>Parler</a:t>
            </a:r>
            <a:r>
              <a:rPr lang="cs-CZ" sz="2400" i="1" dirty="0">
                <a:latin typeface="Adobe Garamond Pro" panose="02020502060506020403" pitchFamily="18" charset="0"/>
              </a:rPr>
              <a:t> </a:t>
            </a:r>
            <a:r>
              <a:rPr lang="cs-CZ" sz="2400" i="1" dirty="0" err="1">
                <a:latin typeface="Adobe Garamond Pro" panose="02020502060506020403" pitchFamily="18" charset="0"/>
              </a:rPr>
              <a:t>und</a:t>
            </a:r>
            <a:r>
              <a:rPr lang="cs-CZ" sz="2400" i="1" dirty="0">
                <a:latin typeface="Adobe Garamond Pro" panose="02020502060506020403" pitchFamily="18" charset="0"/>
              </a:rPr>
              <a:t> der </a:t>
            </a:r>
            <a:r>
              <a:rPr lang="cs-CZ" sz="2400" i="1" dirty="0" err="1">
                <a:latin typeface="Adobe Garamond Pro" panose="02020502060506020403" pitchFamily="18" charset="0"/>
              </a:rPr>
              <a:t>schöne</a:t>
            </a:r>
            <a:r>
              <a:rPr lang="cs-CZ" sz="2400" i="1" dirty="0">
                <a:latin typeface="Adobe Garamond Pro" panose="02020502060506020403" pitchFamily="18" charset="0"/>
              </a:rPr>
              <a:t> </a:t>
            </a:r>
            <a:r>
              <a:rPr lang="cs-CZ" sz="2400" i="1" dirty="0" err="1">
                <a:latin typeface="Adobe Garamond Pro" panose="02020502060506020403" pitchFamily="18" charset="0"/>
              </a:rPr>
              <a:t>Stil</a:t>
            </a:r>
            <a:r>
              <a:rPr lang="cs-CZ" sz="2400" i="1" dirty="0">
                <a:latin typeface="Adobe Garamond Pro" panose="02020502060506020403" pitchFamily="18" charset="0"/>
              </a:rPr>
              <a:t> 1350-1400. </a:t>
            </a:r>
            <a:r>
              <a:rPr lang="cs-CZ" sz="2400" i="1" dirty="0" err="1">
                <a:latin typeface="Adobe Garamond Pro" panose="02020502060506020403" pitchFamily="18" charset="0"/>
              </a:rPr>
              <a:t>Europäische</a:t>
            </a:r>
            <a:r>
              <a:rPr lang="cs-CZ" sz="2400" i="1" dirty="0">
                <a:latin typeface="Adobe Garamond Pro" panose="02020502060506020403" pitchFamily="18" charset="0"/>
              </a:rPr>
              <a:t> Kunst </a:t>
            </a:r>
            <a:r>
              <a:rPr lang="cs-CZ" sz="2400" i="1" dirty="0" err="1">
                <a:latin typeface="Adobe Garamond Pro" panose="02020502060506020403" pitchFamily="18" charset="0"/>
              </a:rPr>
              <a:t>unter</a:t>
            </a:r>
            <a:r>
              <a:rPr lang="cs-CZ" sz="2400" i="1" dirty="0">
                <a:latin typeface="Adobe Garamond Pro" panose="02020502060506020403" pitchFamily="18" charset="0"/>
              </a:rPr>
              <a:t> den </a:t>
            </a:r>
            <a:r>
              <a:rPr lang="cs-CZ" sz="2400" i="1" dirty="0" err="1">
                <a:latin typeface="Adobe Garamond Pro" panose="02020502060506020403" pitchFamily="18" charset="0"/>
              </a:rPr>
              <a:t>Luxemburgern</a:t>
            </a:r>
            <a:r>
              <a:rPr lang="cs-CZ" sz="2400" i="1" dirty="0">
                <a:effectLst/>
                <a:latin typeface="Adobe Garamond Pro" panose="02020502060506020403" pitchFamily="18" charset="0"/>
              </a:rPr>
              <a:t> </a:t>
            </a:r>
            <a:endParaRPr lang="cs-CZ" sz="2400" i="1" dirty="0">
              <a:latin typeface="Adobe Garamond Pro" panose="02020502060506020403" pitchFamily="18" charset="0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E174D89-8BF9-439B-9F58-A442F7F3B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endParaRPr lang="en-US" sz="1800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7A01AFF1-F615-1640-8427-9745A8ABC5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41" r="-1" b="6537"/>
          <a:stretch/>
        </p:blipFill>
        <p:spPr>
          <a:xfrm>
            <a:off x="211016" y="29724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14702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57A9AFA-B21B-FE40-85A0-F6F612E42F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215" b="366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73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E7AC96-74A4-9B48-ABD9-77AC17476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963" y="-1325563"/>
            <a:ext cx="5968074" cy="1325563"/>
          </a:xfrm>
        </p:spPr>
        <p:txBody>
          <a:bodyPr>
            <a:normAutofit/>
          </a:bodyPr>
          <a:lstStyle/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1DBEA7-79BF-0942-B77C-3DD1CEA11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414" y="1538822"/>
            <a:ext cx="9401174" cy="53813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dirty="0">
                <a:latin typeface="Adobe Garamond Pro" panose="02020502060506020403" pitchFamily="18" charset="0"/>
              </a:rPr>
              <a:t>“</a:t>
            </a:r>
            <a:r>
              <a:rPr lang="cs-CZ" i="1" dirty="0">
                <a:latin typeface="Adobe Garamond Pro" panose="02020502060506020403" pitchFamily="18" charset="0"/>
              </a:rPr>
              <a:t>Minulost studujeme proto, abychom se z ní poučili a z vítězného postupu společenského pokroku čerpali posilu a povzbuzení pro naše současné i budoucí snažení a konání </a:t>
            </a:r>
            <a:r>
              <a:rPr lang="cs-CZ" dirty="0">
                <a:latin typeface="Adobe Garamond Pro" panose="02020502060506020403" pitchFamily="18" charset="0"/>
              </a:rPr>
              <a:t>(…). </a:t>
            </a:r>
            <a:r>
              <a:rPr lang="cs-CZ" i="1" dirty="0">
                <a:latin typeface="Adobe Garamond Pro" panose="02020502060506020403" pitchFamily="18" charset="0"/>
              </a:rPr>
              <a:t>Krásu exponátů může pracující člověk obdivovat, protože mu to strana a vláda dovolí v rámci nutného oddechu od práce, přitom ale musí mít na zřeteli, že smyslem výstavy je ukázat především tisíciletý vývoj Čechů a Slováků od doby jejich usídlení na našem území až do současnosti. A uvědomit si, že logickým vyústěním nejlepších lidových, národních a revolučních tradic naší minulosti je nastolení nových společenských pořádků, s pracujícím lidem v čele</a:t>
            </a:r>
            <a:r>
              <a:rPr lang="cs-CZ" dirty="0">
                <a:latin typeface="Adobe Garamond Pro" panose="02020502060506020403" pitchFamily="18" charset="0"/>
              </a:rPr>
              <a:t>”. </a:t>
            </a:r>
          </a:p>
          <a:p>
            <a:endParaRPr lang="cs-CZ" dirty="0">
              <a:latin typeface="Adobe Garamond Pro" panose="020205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557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563157-1B69-8543-9F64-3D899F62E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963" y="462230"/>
            <a:ext cx="5968074" cy="1325563"/>
          </a:xfrm>
        </p:spPr>
        <p:txBody>
          <a:bodyPr>
            <a:normAutofit/>
          </a:bodyPr>
          <a:lstStyle/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22C655-FC87-0848-9CC4-2E1736CE4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150" y="2117929"/>
            <a:ext cx="9672637" cy="3967282"/>
          </a:xfrm>
        </p:spPr>
        <p:txBody>
          <a:bodyPr>
            <a:normAutofit/>
          </a:bodyPr>
          <a:lstStyle/>
          <a:p>
            <a:r>
              <a:rPr lang="cs-CZ" i="1" dirty="0">
                <a:latin typeface="Adobe Garamond Pro" panose="02020502060506020403" pitchFamily="18" charset="0"/>
              </a:rPr>
              <a:t>„(…) Dílo a osobnost tohoto našeho panovníka byly v zahraničí zkreslovány a zneužívány z hlediska úzkých nacionálních zájmů a v tomto směru nechvalně vynikli – a pokračují bohužel i v současné době – zejména západoněmečtí nacionalisté a revanšisté všech odstínů, kteří překrucují historickou pravdu podle svých </a:t>
            </a:r>
            <a:r>
              <a:rPr lang="cs-CZ" i="1" dirty="0" err="1">
                <a:latin typeface="Adobe Garamond Pro" panose="02020502060506020403" pitchFamily="18" charset="0"/>
              </a:rPr>
              <a:t>pseudopolitických</a:t>
            </a:r>
            <a:r>
              <a:rPr lang="cs-CZ" i="1" dirty="0">
                <a:latin typeface="Adobe Garamond Pro" panose="02020502060506020403" pitchFamily="18" charset="0"/>
              </a:rPr>
              <a:t> potřeb”.</a:t>
            </a:r>
            <a:r>
              <a:rPr lang="cs-CZ" i="1" dirty="0">
                <a:effectLst/>
                <a:latin typeface="Adobe Garamond Pro" panose="02020502060506020403" pitchFamily="18" charset="0"/>
              </a:rPr>
              <a:t> </a:t>
            </a:r>
            <a:endParaRPr lang="cs-CZ" i="1" dirty="0">
              <a:latin typeface="Adobe Garamond Pro" panose="020205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815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DF0BBA-BF07-BD4B-ADE8-B6638667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963" y="462230"/>
            <a:ext cx="5968074" cy="1325563"/>
          </a:xfrm>
        </p:spPr>
        <p:txBody>
          <a:bodyPr>
            <a:normAutofit/>
          </a:bodyPr>
          <a:lstStyle/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0C40B6-3DDE-214E-8D35-4D030E3E2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8724" y="2117929"/>
            <a:ext cx="9072563" cy="39672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3200" dirty="0">
                <a:latin typeface="Adobe Garamond Pro" panose="02020502060506020403" pitchFamily="18" charset="0"/>
              </a:rPr>
              <a:t>„(…) </a:t>
            </a:r>
            <a:r>
              <a:rPr lang="cs-CZ" sz="3200" i="1" dirty="0">
                <a:latin typeface="Adobe Garamond Pro" panose="02020502060506020403" pitchFamily="18" charset="0"/>
              </a:rPr>
              <a:t>posilovala naše nové socialistické vlastenectví a inspirovala k uvědomělé účasti na onom velkém, povznášejícím a vysoce humánním díle, které vytváříme po boku Sovětského svazu a ostatních bratrských socialistických zemí a jímž navazujeme na vše pozitivní, co tvoří obsah národních dějin</a:t>
            </a:r>
            <a:r>
              <a:rPr lang="cs-CZ" sz="3200" dirty="0">
                <a:latin typeface="Adobe Garamond Pro" panose="02020502060506020403" pitchFamily="18" charset="0"/>
              </a:rPr>
              <a:t>”.</a:t>
            </a:r>
            <a:r>
              <a:rPr lang="cs-CZ" sz="3200" dirty="0">
                <a:effectLst/>
                <a:latin typeface="Adobe Garamond Pro" panose="02020502060506020403" pitchFamily="18" charset="0"/>
              </a:rPr>
              <a:t> </a:t>
            </a:r>
          </a:p>
          <a:p>
            <a:endParaRPr lang="cs-CZ" sz="3200" dirty="0">
              <a:latin typeface="Adobe Garamond Pro" panose="020205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913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3F0BB4-F34A-1C42-8954-6131BB928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686" y="5091762"/>
            <a:ext cx="7484787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endParaRPr lang="en-US" sz="4800">
              <a:solidFill>
                <a:srgbClr val="FFFFFF"/>
              </a:solidFill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BDCD42C-8E69-C14C-AB80-4C430A8839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607" b="2"/>
          <a:stretch/>
        </p:blipFill>
        <p:spPr>
          <a:xfrm>
            <a:off x="320040" y="320040"/>
            <a:ext cx="11548872" cy="446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89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A2E2DF08-E04E-F344-BD46-B05910D8F34B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lum bright="8000"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" b="7796"/>
          <a:stretch>
            <a:fillRect/>
          </a:stretch>
        </p:blipFill>
        <p:spPr>
          <a:xfrm>
            <a:off x="5951539" y="3284538"/>
            <a:ext cx="4618037" cy="3378200"/>
          </a:xfrm>
          <a:noFill/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FA1C8FFE-A44F-0142-B0B5-2CA300980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3" r="33583"/>
          <a:stretch>
            <a:fillRect/>
          </a:stretch>
        </p:blipFill>
        <p:spPr bwMode="auto">
          <a:xfrm>
            <a:off x="1919289" y="2781300"/>
            <a:ext cx="2954337" cy="384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vejce-rozbite">
            <a:extLst>
              <a:ext uri="{FF2B5EF4-FFF2-40B4-BE49-F238E27FC236}">
                <a16:creationId xmlns:a16="http://schemas.microsoft.com/office/drawing/2014/main" id="{BEEE0357-6DF5-7E40-B108-911BC4554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863" y="0"/>
            <a:ext cx="2519362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4">
            <a:extLst>
              <a:ext uri="{FF2B5EF4-FFF2-40B4-BE49-F238E27FC236}">
                <a16:creationId xmlns:a16="http://schemas.microsoft.com/office/drawing/2014/main" id="{A2B9498B-2E79-2349-8B67-8E80C1E0F5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75" y="3014664"/>
            <a:ext cx="228600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7B8F4F9-2459-D349-A417-A7852652B4AF}"/>
              </a:ext>
            </a:extLst>
          </p:cNvPr>
          <p:cNvSpPr txBox="1"/>
          <p:nvPr/>
        </p:nvSpPr>
        <p:spPr>
          <a:xfrm>
            <a:off x="314326" y="876300"/>
            <a:ext cx="3792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Adobe Garamond Pro" panose="02020502060506020403" pitchFamily="18" charset="0"/>
              </a:rPr>
              <a:t>Technika deskové malby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2ED38F08-123A-BF4F-81E4-4D7733A22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88014" y="274638"/>
            <a:ext cx="3114886" cy="2244724"/>
          </a:xfrm>
          <a:prstGeom prst="rect">
            <a:avLst/>
          </a:prstGeom>
          <a:ln>
            <a:solidFill>
              <a:srgbClr val="FFCC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4217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8EB4B83-82DE-604E-A09C-3E5D7DDAD2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169" b="3544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8129EDBE-F9A5-6741-845D-645DC6FC231E}"/>
              </a:ext>
            </a:extLst>
          </p:cNvPr>
          <p:cNvSpPr/>
          <p:nvPr/>
        </p:nvSpPr>
        <p:spPr>
          <a:xfrm>
            <a:off x="164123" y="566364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Země Koruny české po roce 1373, kdy díky úsilí Karla IV. dosáhla největšího územního rozsahu (včetně volně připojeného Braniborska)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801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8E1834-3F80-F24D-91A6-9FB99D6CA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8336" y="365125"/>
            <a:ext cx="5655464" cy="5397722"/>
          </a:xfrm>
        </p:spPr>
        <p:txBody>
          <a:bodyPr>
            <a:normAutofit/>
          </a:bodyPr>
          <a:lstStyle/>
          <a:p>
            <a:r>
              <a:rPr lang="cs-CZ" sz="3200" dirty="0">
                <a:latin typeface="Adobe Garamond Pro" panose="02020502060506020403" pitchFamily="18" charset="0"/>
              </a:rPr>
              <a:t>Druh dřeva</a:t>
            </a:r>
            <a:br>
              <a:rPr lang="cs-CZ" sz="3200" dirty="0">
                <a:latin typeface="Adobe Garamond Pro" panose="02020502060506020403" pitchFamily="18" charset="0"/>
              </a:rPr>
            </a:br>
            <a:br>
              <a:rPr lang="cs-CZ" sz="3200" dirty="0">
                <a:latin typeface="Adobe Garamond Pro" panose="02020502060506020403" pitchFamily="18" charset="0"/>
              </a:rPr>
            </a:br>
            <a:r>
              <a:rPr lang="cs-CZ" sz="3200" dirty="0">
                <a:latin typeface="Adobe Garamond Pro" panose="02020502060506020403" pitchFamily="18" charset="0"/>
              </a:rPr>
              <a:t>Vertikální </a:t>
            </a:r>
            <a:r>
              <a:rPr lang="cs-CZ" sz="3200" dirty="0" err="1">
                <a:latin typeface="Adobe Garamond Pro" panose="02020502060506020403" pitchFamily="18" charset="0"/>
              </a:rPr>
              <a:t>x</a:t>
            </a:r>
            <a:r>
              <a:rPr lang="cs-CZ" sz="3200" dirty="0">
                <a:latin typeface="Adobe Garamond Pro" panose="02020502060506020403" pitchFamily="18" charset="0"/>
              </a:rPr>
              <a:t> horizontální orientace</a:t>
            </a:r>
            <a:br>
              <a:rPr lang="cs-CZ" sz="3200" dirty="0">
                <a:latin typeface="Adobe Garamond Pro" panose="02020502060506020403" pitchFamily="18" charset="0"/>
              </a:rPr>
            </a:br>
            <a:br>
              <a:rPr lang="cs-CZ" sz="3200" dirty="0">
                <a:latin typeface="Adobe Garamond Pro" panose="02020502060506020403" pitchFamily="18" charset="0"/>
              </a:rPr>
            </a:br>
            <a:r>
              <a:rPr lang="cs-CZ" sz="3200" dirty="0">
                <a:latin typeface="Adobe Garamond Pro" panose="02020502060506020403" pitchFamily="18" charset="0"/>
              </a:rPr>
              <a:t>Způsob rohového spojení rámů</a:t>
            </a:r>
            <a:br>
              <a:rPr lang="cs-CZ" sz="3200" dirty="0">
                <a:latin typeface="Adobe Garamond Pro" panose="02020502060506020403" pitchFamily="18" charset="0"/>
              </a:rPr>
            </a:br>
            <a:br>
              <a:rPr lang="cs-CZ" sz="3200" dirty="0">
                <a:latin typeface="Adobe Garamond Pro" panose="02020502060506020403" pitchFamily="18" charset="0"/>
              </a:rPr>
            </a:br>
            <a:r>
              <a:rPr lang="cs-CZ" sz="3200" dirty="0">
                <a:latin typeface="Adobe Garamond Pro" panose="02020502060506020403" pitchFamily="18" charset="0"/>
              </a:rPr>
              <a:t>Podlepení malby plátnem nebo pergamenem</a:t>
            </a:r>
            <a:br>
              <a:rPr lang="cs-CZ" sz="3200" dirty="0">
                <a:latin typeface="Adobe Garamond Pro" panose="02020502060506020403" pitchFamily="18" charset="0"/>
              </a:rPr>
            </a:br>
            <a:endParaRPr lang="cs-CZ" sz="3200" dirty="0">
              <a:latin typeface="Adobe Garamond Pro" panose="02020502060506020403" pitchFamily="18" charset="0"/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F1793A9-5E6E-B14D-BC33-42E461CEF2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5416" y="96211"/>
            <a:ext cx="5655464" cy="6987446"/>
          </a:xfrm>
        </p:spPr>
      </p:pic>
    </p:spTree>
    <p:extLst>
      <p:ext uri="{BB962C8B-B14F-4D97-AF65-F5344CB8AC3E}">
        <p14:creationId xmlns:p14="http://schemas.microsoft.com/office/powerpoint/2010/main" val="1780732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DBCAA862-1B6E-404D-8816-93F045826F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9219" name="Picture 3">
            <a:extLst>
              <a:ext uri="{FF2B5EF4-FFF2-40B4-BE49-F238E27FC236}">
                <a16:creationId xmlns:a16="http://schemas.microsoft.com/office/drawing/2014/main" id="{73E28525-CBB8-CC4C-87A1-8608A96F6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38" t="17621" r="7936" b="19096"/>
          <a:stretch>
            <a:fillRect/>
          </a:stretch>
        </p:blipFill>
        <p:spPr bwMode="auto">
          <a:xfrm>
            <a:off x="2837824" y="0"/>
            <a:ext cx="5944669" cy="7481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57299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DBA9CB4D-B40C-D34F-A6FF-9B5BF7D3AD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871B841B-E52C-6D48-8A6D-498AF454F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1" t="17522" r="6461" b="19490"/>
          <a:stretch>
            <a:fillRect/>
          </a:stretch>
        </p:blipFill>
        <p:spPr bwMode="auto">
          <a:xfrm>
            <a:off x="2708165" y="0"/>
            <a:ext cx="5917304" cy="7145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11045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7C20EB60-EF6C-C941-A60F-A84253F855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86E3DD57-ACEB-234F-ACAD-9E5CA2811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4" t="16734" r="6976" b="18309"/>
          <a:stretch>
            <a:fillRect/>
          </a:stretch>
        </p:blipFill>
        <p:spPr bwMode="auto">
          <a:xfrm>
            <a:off x="3151559" y="0"/>
            <a:ext cx="55079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1689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71328FBB-00AC-944B-AB87-39374E8F99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3315" name="Picture 3">
            <a:extLst>
              <a:ext uri="{FF2B5EF4-FFF2-40B4-BE49-F238E27FC236}">
                <a16:creationId xmlns:a16="http://schemas.microsoft.com/office/drawing/2014/main" id="{2ECD3C03-D9E0-BA41-B7D7-6B3D6143E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4" t="17719" r="6976" b="18309"/>
          <a:stretch>
            <a:fillRect/>
          </a:stretch>
        </p:blipFill>
        <p:spPr bwMode="auto">
          <a:xfrm>
            <a:off x="2640162" y="0"/>
            <a:ext cx="6269922" cy="7685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40028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377ED65D-40F3-F142-BE24-1B8D5BB481F6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61443" name="Picture 3">
            <a:extLst>
              <a:ext uri="{FF2B5EF4-FFF2-40B4-BE49-F238E27FC236}">
                <a16:creationId xmlns:a16="http://schemas.microsoft.com/office/drawing/2014/main" id="{A97062D2-AF46-8B45-8EF8-C0C4CD5F9A1F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836614"/>
            <a:ext cx="4038600" cy="2949575"/>
          </a:xfrm>
        </p:spPr>
      </p:pic>
      <p:pic>
        <p:nvPicPr>
          <p:cNvPr id="61444" name="Picture 4">
            <a:extLst>
              <a:ext uri="{FF2B5EF4-FFF2-40B4-BE49-F238E27FC236}">
                <a16:creationId xmlns:a16="http://schemas.microsoft.com/office/drawing/2014/main" id="{0318BB80-64C3-9E47-BDE7-52EF02E9E88A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692150"/>
            <a:ext cx="4495800" cy="3094038"/>
          </a:xfrm>
        </p:spPr>
      </p:pic>
      <p:pic>
        <p:nvPicPr>
          <p:cNvPr id="61445" name="Picture 5">
            <a:extLst>
              <a:ext uri="{FF2B5EF4-FFF2-40B4-BE49-F238E27FC236}">
                <a16:creationId xmlns:a16="http://schemas.microsoft.com/office/drawing/2014/main" id="{A1BAD250-CA75-A846-82E6-340E9CDDF97E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3938588"/>
            <a:ext cx="4038600" cy="2919412"/>
          </a:xfrm>
        </p:spPr>
      </p:pic>
      <p:pic>
        <p:nvPicPr>
          <p:cNvPr id="61446" name="Picture 6">
            <a:extLst>
              <a:ext uri="{FF2B5EF4-FFF2-40B4-BE49-F238E27FC236}">
                <a16:creationId xmlns:a16="http://schemas.microsoft.com/office/drawing/2014/main" id="{21FBF034-18B4-9C47-ABAA-1A66A6348B1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1" y="3938588"/>
            <a:ext cx="4316413" cy="2919412"/>
          </a:xfrm>
        </p:spPr>
      </p:pic>
    </p:spTree>
    <p:extLst>
      <p:ext uri="{BB962C8B-B14F-4D97-AF65-F5344CB8AC3E}">
        <p14:creationId xmlns:p14="http://schemas.microsoft.com/office/powerpoint/2010/main" val="1781673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182A66-567D-534B-9A32-FA5186197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9712467-34EB-D14D-B7D9-7D24FE45C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722" y="0"/>
            <a:ext cx="5352017" cy="689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48169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57A52A55-55F8-134F-8F81-449454CE73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4BA089C4-D55D-5C46-A0AF-E0DCDC81B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4" t="17719" r="6976" b="19293"/>
          <a:stretch>
            <a:fillRect/>
          </a:stretch>
        </p:blipFill>
        <p:spPr bwMode="auto">
          <a:xfrm>
            <a:off x="2645588" y="116958"/>
            <a:ext cx="6019948" cy="7268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00247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ED9E8EF-6E1E-8E47-BC8F-82F467EF76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752" b="1903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28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29235F-7E2B-4F4A-A634-9F08A8396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400">
                <a:solidFill>
                  <a:srgbClr val="FFFFFF"/>
                </a:solidFill>
              </a:rPr>
              <a:t>Wilhelm Worringer, </a:t>
            </a:r>
            <a:r>
              <a:rPr lang="en-US" sz="3400" i="1">
                <a:solidFill>
                  <a:srgbClr val="FFFFFF"/>
                </a:solidFill>
              </a:rPr>
              <a:t>Anfänge der Tafelmalerei</a:t>
            </a:r>
            <a:r>
              <a:rPr lang="en-US" sz="3400">
                <a:solidFill>
                  <a:srgbClr val="FFFFFF"/>
                </a:solidFill>
              </a:rPr>
              <a:t>, Leipzig 1924 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3CAC9BE-F03A-4648-B376-0DDE1F4A11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6410" y="2426818"/>
            <a:ext cx="2866230" cy="399763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F2A1D86-FB24-CE43-A19E-E8A805D84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3924" y="2426818"/>
            <a:ext cx="3018215" cy="399763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E2CA58D-49F0-954D-BED7-D400D49FF005}"/>
              </a:ext>
            </a:extLst>
          </p:cNvPr>
          <p:cNvSpPr txBox="1"/>
          <p:nvPr/>
        </p:nvSpPr>
        <p:spPr>
          <a:xfrm>
            <a:off x="4720005" y="6055123"/>
            <a:ext cx="1780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1881–1965</a:t>
            </a:r>
          </a:p>
        </p:txBody>
      </p:sp>
    </p:spTree>
    <p:extLst>
      <p:ext uri="{BB962C8B-B14F-4D97-AF65-F5344CB8AC3E}">
        <p14:creationId xmlns:p14="http://schemas.microsoft.com/office/powerpoint/2010/main" val="4204247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8EF45E-530E-D148-9EBD-62ECB4FDC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endParaRPr lang="cs-CZ">
              <a:solidFill>
                <a:schemeClr val="accent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10861F-E3F0-534C-AE94-655C7C248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i="1" dirty="0">
                <a:latin typeface="Adobe Garamond Pro" panose="02020502060506020403" pitchFamily="18" charset="0"/>
              </a:rPr>
              <a:t>„</a:t>
            </a:r>
            <a:r>
              <a:rPr lang="cs-CZ" dirty="0">
                <a:latin typeface="Adobe Garamond Pro" panose="02020502060506020403" pitchFamily="18" charset="0"/>
              </a:rPr>
              <a:t>(…) </a:t>
            </a:r>
            <a:r>
              <a:rPr lang="cs-CZ" i="1" dirty="0">
                <a:latin typeface="Adobe Garamond Pro" panose="02020502060506020403" pitchFamily="18" charset="0"/>
              </a:rPr>
              <a:t>Jsou to příslušníci jediné slovanské rodiny. Měkce, medúzovitě, jako amorfní masa se vynořují tyto hlavy z temných pozadí bez podstaty </a:t>
            </a:r>
            <a:r>
              <a:rPr lang="cs-CZ" dirty="0">
                <a:latin typeface="Adobe Garamond Pro" panose="02020502060506020403" pitchFamily="18" charset="0"/>
              </a:rPr>
              <a:t>(…) </a:t>
            </a:r>
            <a:r>
              <a:rPr lang="cs-CZ" i="1" dirty="0">
                <a:latin typeface="Adobe Garamond Pro" panose="02020502060506020403" pitchFamily="18" charset="0"/>
              </a:rPr>
              <a:t>a všechny sdílejí onen zakletý pohled, který na nás tázavě hledí z neosvíceného soumraku duše </a:t>
            </a:r>
            <a:r>
              <a:rPr lang="cs-CZ" dirty="0">
                <a:latin typeface="Adobe Garamond Pro" panose="02020502060506020403" pitchFamily="18" charset="0"/>
              </a:rPr>
              <a:t>(…)</a:t>
            </a:r>
            <a:r>
              <a:rPr lang="cs-CZ" i="1" dirty="0">
                <a:latin typeface="Adobe Garamond Pro" panose="02020502060506020403" pitchFamily="18" charset="0"/>
              </a:rPr>
              <a:t>. Velkoryse a monotónně nezná jiné téma než toto jediné: člověk. </a:t>
            </a:r>
            <a:r>
              <a:rPr lang="cs-CZ" i="1" dirty="0" err="1">
                <a:latin typeface="Adobe Garamond Pro" panose="02020502060506020403" pitchFamily="18" charset="0"/>
              </a:rPr>
              <a:t>Dostojevskij</a:t>
            </a:r>
            <a:r>
              <a:rPr lang="cs-CZ" i="1" dirty="0">
                <a:latin typeface="Adobe Garamond Pro" panose="02020502060506020403" pitchFamily="18" charset="0"/>
              </a:rPr>
              <a:t>. Matoucí řady tváří jsou nepřehledné jako postavy ruského románu.“</a:t>
            </a:r>
          </a:p>
          <a:p>
            <a:pPr marL="0" indent="0" algn="r">
              <a:buNone/>
            </a:pPr>
            <a:r>
              <a:rPr lang="cs-CZ" dirty="0"/>
              <a:t>(s. 50 a 53)</a:t>
            </a:r>
          </a:p>
        </p:txBody>
      </p:sp>
    </p:spTree>
    <p:extLst>
      <p:ext uri="{BB962C8B-B14F-4D97-AF65-F5344CB8AC3E}">
        <p14:creationId xmlns:p14="http://schemas.microsoft.com/office/powerpoint/2010/main" val="2744321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6A633E-C490-C440-AD8E-5D074FD1B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6586491" cy="1676603"/>
          </a:xfrm>
        </p:spPr>
        <p:txBody>
          <a:bodyPr>
            <a:normAutofit/>
          </a:bodyPr>
          <a:lstStyle/>
          <a:p>
            <a:r>
              <a:rPr lang="cs-CZ" dirty="0"/>
              <a:t>Jaroslav </a:t>
            </a:r>
            <a:r>
              <a:rPr lang="cs-CZ" dirty="0" err="1">
                <a:latin typeface="Adobe Garamond Pro" panose="02020502060506020403" pitchFamily="18" charset="0"/>
              </a:rPr>
              <a:t>Pešina</a:t>
            </a:r>
            <a:r>
              <a:rPr lang="cs-CZ" dirty="0"/>
              <a:t>, 1912–1992</a:t>
            </a: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E819D76E-0F42-4B0B-91F9-24353CC06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latin typeface="Adobe Garamond Pro" panose="02020502060506020403" pitchFamily="18" charset="0"/>
              </a:rPr>
              <a:t>„K otázce retrospektivních tendencí v českém malířství krásného slohu“, </a:t>
            </a:r>
            <a:r>
              <a:rPr lang="cs-CZ" sz="2400" i="1" dirty="0">
                <a:latin typeface="Adobe Garamond Pro" panose="02020502060506020403" pitchFamily="18" charset="0"/>
              </a:rPr>
              <a:t>Umění</a:t>
            </a:r>
            <a:r>
              <a:rPr lang="cs-CZ" sz="2400" dirty="0">
                <a:latin typeface="Adobe Garamond Pro" panose="02020502060506020403" pitchFamily="18" charset="0"/>
              </a:rPr>
              <a:t>,  XII (1964), pp. 29-34.</a:t>
            </a:r>
          </a:p>
          <a:p>
            <a:pPr marL="0" indent="0">
              <a:buNone/>
            </a:pPr>
            <a:r>
              <a:rPr lang="cs-CZ" sz="2400" dirty="0">
                <a:latin typeface="Adobe Garamond Pro" panose="02020502060506020403" pitchFamily="18" charset="0"/>
              </a:rPr>
              <a:t>„</a:t>
            </a:r>
            <a:r>
              <a:rPr lang="cs-CZ" sz="2400" dirty="0" err="1">
                <a:latin typeface="Adobe Garamond Pro" panose="02020502060506020403" pitchFamily="18" charset="0"/>
              </a:rPr>
              <a:t>Retrospektive</a:t>
            </a:r>
            <a:r>
              <a:rPr lang="cs-CZ" sz="2400" dirty="0">
                <a:latin typeface="Adobe Garamond Pro" panose="02020502060506020403" pitchFamily="18" charset="0"/>
              </a:rPr>
              <a:t> </a:t>
            </a:r>
            <a:r>
              <a:rPr lang="cs-CZ" sz="2400" dirty="0" err="1">
                <a:latin typeface="Adobe Garamond Pro" panose="02020502060506020403" pitchFamily="18" charset="0"/>
              </a:rPr>
              <a:t>Strömungen</a:t>
            </a:r>
            <a:r>
              <a:rPr lang="cs-CZ" sz="2400" dirty="0">
                <a:latin typeface="Adobe Garamond Pro" panose="02020502060506020403" pitchFamily="18" charset="0"/>
              </a:rPr>
              <a:t> in der </a:t>
            </a:r>
            <a:r>
              <a:rPr lang="cs-CZ" sz="2400" dirty="0" err="1">
                <a:latin typeface="Adobe Garamond Pro" panose="02020502060506020403" pitchFamily="18" charset="0"/>
              </a:rPr>
              <a:t>Tafelmalerei</a:t>
            </a:r>
            <a:r>
              <a:rPr lang="cs-CZ" sz="2400" dirty="0">
                <a:latin typeface="Adobe Garamond Pro" panose="02020502060506020403" pitchFamily="18" charset="0"/>
              </a:rPr>
              <a:t> des </a:t>
            </a:r>
            <a:r>
              <a:rPr lang="cs-CZ" sz="2400" dirty="0" err="1">
                <a:latin typeface="Adobe Garamond Pro" panose="02020502060506020403" pitchFamily="18" charset="0"/>
              </a:rPr>
              <a:t>Schönen</a:t>
            </a:r>
            <a:r>
              <a:rPr lang="cs-CZ" sz="2400" dirty="0">
                <a:latin typeface="Adobe Garamond Pro" panose="02020502060506020403" pitchFamily="18" charset="0"/>
              </a:rPr>
              <a:t> </a:t>
            </a:r>
            <a:r>
              <a:rPr lang="cs-CZ" sz="2400" dirty="0" err="1">
                <a:latin typeface="Adobe Garamond Pro" panose="02020502060506020403" pitchFamily="18" charset="0"/>
              </a:rPr>
              <a:t>Stils</a:t>
            </a:r>
            <a:r>
              <a:rPr lang="cs-CZ" sz="2400" dirty="0">
                <a:latin typeface="Adobe Garamond Pro" panose="02020502060506020403" pitchFamily="18" charset="0"/>
              </a:rPr>
              <a:t> in </a:t>
            </a:r>
            <a:r>
              <a:rPr lang="cs-CZ" sz="2400" dirty="0" err="1">
                <a:latin typeface="Adobe Garamond Pro" panose="02020502060506020403" pitchFamily="18" charset="0"/>
              </a:rPr>
              <a:t>Böhmen</a:t>
            </a:r>
            <a:r>
              <a:rPr lang="cs-CZ" sz="2400" dirty="0">
                <a:latin typeface="Adobe Garamond Pro" panose="02020502060506020403" pitchFamily="18" charset="0"/>
              </a:rPr>
              <a:t>“, </a:t>
            </a:r>
            <a:r>
              <a:rPr lang="cs-CZ" sz="2400" i="1" dirty="0" err="1">
                <a:latin typeface="Adobe Garamond Pro" panose="02020502060506020403" pitchFamily="18" charset="0"/>
              </a:rPr>
              <a:t>Wiener</a:t>
            </a:r>
            <a:r>
              <a:rPr lang="cs-CZ" sz="2400" i="1" dirty="0">
                <a:latin typeface="Adobe Garamond Pro" panose="02020502060506020403" pitchFamily="18" charset="0"/>
              </a:rPr>
              <a:t> </a:t>
            </a:r>
            <a:r>
              <a:rPr lang="cs-CZ" sz="2400" i="1" dirty="0" err="1">
                <a:latin typeface="Adobe Garamond Pro" panose="02020502060506020403" pitchFamily="18" charset="0"/>
              </a:rPr>
              <a:t>Jahrbuch</a:t>
            </a:r>
            <a:r>
              <a:rPr lang="cs-CZ" sz="2400" i="1" dirty="0">
                <a:latin typeface="Adobe Garamond Pro" panose="02020502060506020403" pitchFamily="18" charset="0"/>
              </a:rPr>
              <a:t> </a:t>
            </a:r>
            <a:r>
              <a:rPr lang="cs-CZ" sz="2400" i="1" dirty="0" err="1">
                <a:latin typeface="Adobe Garamond Pro" panose="02020502060506020403" pitchFamily="18" charset="0"/>
              </a:rPr>
              <a:t>für</a:t>
            </a:r>
            <a:r>
              <a:rPr lang="cs-CZ" sz="2400" i="1" dirty="0">
                <a:latin typeface="Adobe Garamond Pro" panose="02020502060506020403" pitchFamily="18" charset="0"/>
              </a:rPr>
              <a:t> </a:t>
            </a:r>
            <a:r>
              <a:rPr lang="cs-CZ" sz="2400" i="1" dirty="0" err="1">
                <a:latin typeface="Adobe Garamond Pro" panose="02020502060506020403" pitchFamily="18" charset="0"/>
              </a:rPr>
              <a:t>Kunstgeschichte</a:t>
            </a:r>
            <a:r>
              <a:rPr lang="cs-CZ" sz="2400" i="1" dirty="0">
                <a:latin typeface="Adobe Garamond Pro" panose="02020502060506020403" pitchFamily="18" charset="0"/>
              </a:rPr>
              <a:t>, </a:t>
            </a:r>
            <a:r>
              <a:rPr lang="cs-CZ" sz="2400" dirty="0">
                <a:latin typeface="Adobe Garamond Pro" panose="02020502060506020403" pitchFamily="18" charset="0"/>
              </a:rPr>
              <a:t>XXIX (1976), pp. 29-52.</a:t>
            </a:r>
          </a:p>
          <a:p>
            <a:endParaRPr lang="en-US" sz="2400" dirty="0">
              <a:latin typeface="Adobe Garamond Pro" panose="02020502060506020403" pitchFamily="18" charset="0"/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AFD6012-6195-9E45-93BB-9F25998DB4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2348"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17418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F1C4C-27E4-5C4E-9E37-628C2F2B7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3880" y="-653921"/>
            <a:ext cx="5062151" cy="3063875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Adobe Garamond Pro" panose="02020502060506020403" pitchFamily="18" charset="0"/>
              </a:rPr>
              <a:t>Karel Stejskal, </a:t>
            </a:r>
            <a:r>
              <a:rPr lang="cs-CZ" sz="2800" i="1" dirty="0">
                <a:latin typeface="Adobe Garamond Pro" panose="02020502060506020403" pitchFamily="18" charset="0"/>
              </a:rPr>
              <a:t>Umění na dvoře Karla IV</a:t>
            </a:r>
            <a:r>
              <a:rPr lang="cs-CZ" sz="2800" dirty="0">
                <a:latin typeface="Adobe Garamond Pro" panose="02020502060506020403" pitchFamily="18" charset="0"/>
              </a:rPr>
              <a:t>., Praha 1978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4A0E3C5-906D-1B47-8BED-665FEFB58F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86587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11979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2964D3-E31B-3944-B7FA-B8FAA5CF2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46" y="640081"/>
            <a:ext cx="6274590" cy="3849244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dirty="0">
                <a:latin typeface="Adobe Garamond Pro" panose="02020502060506020403" pitchFamily="18" charset="0"/>
              </a:rPr>
              <a:t>„</a:t>
            </a:r>
            <a:r>
              <a:rPr lang="en-US" sz="2600" i="1" dirty="0" err="1">
                <a:latin typeface="Adobe Garamond Pro" panose="02020502060506020403" pitchFamily="18" charset="0"/>
              </a:rPr>
              <a:t>Dokud</a:t>
            </a:r>
            <a:r>
              <a:rPr lang="en-US" sz="2600" i="1" dirty="0">
                <a:latin typeface="Adobe Garamond Pro" panose="02020502060506020403" pitchFamily="18" charset="0"/>
              </a:rPr>
              <a:t> </a:t>
            </a:r>
            <a:r>
              <a:rPr lang="en-US" sz="2600" i="1" dirty="0" err="1">
                <a:latin typeface="Adobe Garamond Pro" panose="02020502060506020403" pitchFamily="18" charset="0"/>
              </a:rPr>
              <a:t>budeme</a:t>
            </a:r>
            <a:r>
              <a:rPr lang="en-US" sz="2600" i="1" dirty="0">
                <a:latin typeface="Adobe Garamond Pro" panose="02020502060506020403" pitchFamily="18" charset="0"/>
              </a:rPr>
              <a:t> </a:t>
            </a:r>
            <a:r>
              <a:rPr lang="en-US" sz="2600" i="1" dirty="0" err="1">
                <a:latin typeface="Adobe Garamond Pro" panose="02020502060506020403" pitchFamily="18" charset="0"/>
              </a:rPr>
              <a:t>přesvědčení</a:t>
            </a:r>
            <a:r>
              <a:rPr lang="en-US" sz="2600" i="1" dirty="0">
                <a:latin typeface="Adobe Garamond Pro" panose="02020502060506020403" pitchFamily="18" charset="0"/>
              </a:rPr>
              <a:t>, </a:t>
            </a:r>
            <a:r>
              <a:rPr lang="en-US" sz="2600" i="1" dirty="0" err="1">
                <a:latin typeface="Adobe Garamond Pro" panose="02020502060506020403" pitchFamily="18" charset="0"/>
              </a:rPr>
              <a:t>že</a:t>
            </a:r>
            <a:r>
              <a:rPr lang="en-US" sz="2600" i="1" dirty="0">
                <a:latin typeface="Adobe Garamond Pro" panose="02020502060506020403" pitchFamily="18" charset="0"/>
              </a:rPr>
              <a:t> </a:t>
            </a:r>
            <a:r>
              <a:rPr lang="en-US" sz="2600" i="1" dirty="0" err="1">
                <a:latin typeface="Adobe Garamond Pro" panose="02020502060506020403" pitchFamily="18" charset="0"/>
              </a:rPr>
              <a:t>formáně-kritická</a:t>
            </a:r>
            <a:r>
              <a:rPr lang="en-US" sz="2600" i="1" dirty="0">
                <a:latin typeface="Adobe Garamond Pro" panose="02020502060506020403" pitchFamily="18" charset="0"/>
              </a:rPr>
              <a:t> </a:t>
            </a:r>
            <a:r>
              <a:rPr lang="en-US" sz="2600" i="1" dirty="0" err="1">
                <a:latin typeface="Adobe Garamond Pro" panose="02020502060506020403" pitchFamily="18" charset="0"/>
              </a:rPr>
              <a:t>připsání</a:t>
            </a:r>
            <a:r>
              <a:rPr lang="en-US" sz="2600" i="1" dirty="0">
                <a:latin typeface="Adobe Garamond Pro" panose="02020502060506020403" pitchFamily="18" charset="0"/>
              </a:rPr>
              <a:t> </a:t>
            </a:r>
            <a:r>
              <a:rPr lang="en-US" sz="2600" i="1" dirty="0" err="1">
                <a:latin typeface="Adobe Garamond Pro" panose="02020502060506020403" pitchFamily="18" charset="0"/>
              </a:rPr>
              <a:t>autorů</a:t>
            </a:r>
            <a:r>
              <a:rPr lang="en-US" sz="2600" i="1" dirty="0">
                <a:latin typeface="Adobe Garamond Pro" panose="02020502060506020403" pitchFamily="18" charset="0"/>
              </a:rPr>
              <a:t> </a:t>
            </a:r>
            <a:r>
              <a:rPr lang="en-US" sz="2600" i="1" dirty="0" err="1">
                <a:latin typeface="Adobe Garamond Pro" panose="02020502060506020403" pitchFamily="18" charset="0"/>
              </a:rPr>
              <a:t>starších</a:t>
            </a:r>
            <a:r>
              <a:rPr lang="en-US" sz="2600" i="1" dirty="0">
                <a:latin typeface="Adobe Garamond Pro" panose="02020502060506020403" pitchFamily="18" charset="0"/>
              </a:rPr>
              <a:t> </a:t>
            </a:r>
            <a:r>
              <a:rPr lang="en-US" sz="2600" i="1" dirty="0" err="1">
                <a:latin typeface="Adobe Garamond Pro" panose="02020502060506020403" pitchFamily="18" charset="0"/>
              </a:rPr>
              <a:t>generací</a:t>
            </a:r>
            <a:r>
              <a:rPr lang="en-US" sz="2600" i="1" dirty="0">
                <a:latin typeface="Adobe Garamond Pro" panose="02020502060506020403" pitchFamily="18" charset="0"/>
              </a:rPr>
              <a:t> </a:t>
            </a:r>
            <a:r>
              <a:rPr lang="en-US" sz="2600" i="1" dirty="0" err="1">
                <a:latin typeface="Adobe Garamond Pro" panose="02020502060506020403" pitchFamily="18" charset="0"/>
              </a:rPr>
              <a:t>lze</a:t>
            </a:r>
            <a:r>
              <a:rPr lang="en-US" sz="2600" i="1" dirty="0">
                <a:latin typeface="Adobe Garamond Pro" panose="02020502060506020403" pitchFamily="18" charset="0"/>
              </a:rPr>
              <a:t> </a:t>
            </a:r>
            <a:r>
              <a:rPr lang="en-US" sz="2600" i="1" dirty="0" err="1">
                <a:latin typeface="Adobe Garamond Pro" panose="02020502060506020403" pitchFamily="18" charset="0"/>
              </a:rPr>
              <a:t>přejímat</a:t>
            </a:r>
            <a:r>
              <a:rPr lang="en-US" sz="2600" i="1" dirty="0">
                <a:latin typeface="Adobe Garamond Pro" panose="02020502060506020403" pitchFamily="18" charset="0"/>
              </a:rPr>
              <a:t> </a:t>
            </a:r>
            <a:r>
              <a:rPr lang="en-US" sz="2600" i="1" dirty="0" err="1">
                <a:latin typeface="Adobe Garamond Pro" panose="02020502060506020403" pitchFamily="18" charset="0"/>
              </a:rPr>
              <a:t>jako</a:t>
            </a:r>
            <a:r>
              <a:rPr lang="en-US" sz="2600" i="1" dirty="0">
                <a:latin typeface="Adobe Garamond Pro" panose="02020502060506020403" pitchFamily="18" charset="0"/>
              </a:rPr>
              <a:t> </a:t>
            </a:r>
            <a:r>
              <a:rPr lang="en-US" sz="2600" i="1" dirty="0" err="1">
                <a:latin typeface="Adobe Garamond Pro" panose="02020502060506020403" pitchFamily="18" charset="0"/>
              </a:rPr>
              <a:t>hotový</a:t>
            </a:r>
            <a:r>
              <a:rPr lang="en-US" sz="2600" i="1" dirty="0">
                <a:latin typeface="Adobe Garamond Pro" panose="02020502060506020403" pitchFamily="18" charset="0"/>
              </a:rPr>
              <a:t> „</a:t>
            </a:r>
            <a:r>
              <a:rPr lang="en-US" sz="2600" i="1" dirty="0" err="1">
                <a:latin typeface="Adobe Garamond Pro" panose="02020502060506020403" pitchFamily="18" charset="0"/>
              </a:rPr>
              <a:t>historický</a:t>
            </a:r>
            <a:r>
              <a:rPr lang="en-US" sz="2600" i="1" dirty="0">
                <a:latin typeface="Adobe Garamond Pro" panose="02020502060506020403" pitchFamily="18" charset="0"/>
              </a:rPr>
              <a:t> </a:t>
            </a:r>
            <a:r>
              <a:rPr lang="en-US" sz="2600" i="1" dirty="0" err="1">
                <a:latin typeface="Adobe Garamond Pro" panose="02020502060506020403" pitchFamily="18" charset="0"/>
              </a:rPr>
              <a:t>fakt</a:t>
            </a:r>
            <a:r>
              <a:rPr lang="en-US" sz="2600" i="1" dirty="0">
                <a:latin typeface="Adobe Garamond Pro" panose="02020502060506020403" pitchFamily="18" charset="0"/>
              </a:rPr>
              <a:t>“ a </a:t>
            </a:r>
            <a:r>
              <a:rPr lang="en-US" sz="2600" i="1" dirty="0" err="1">
                <a:latin typeface="Adobe Garamond Pro" panose="02020502060506020403" pitchFamily="18" charset="0"/>
              </a:rPr>
              <a:t>není</a:t>
            </a:r>
            <a:r>
              <a:rPr lang="en-US" sz="2600" i="1" dirty="0">
                <a:latin typeface="Adobe Garamond Pro" panose="02020502060506020403" pitchFamily="18" charset="0"/>
              </a:rPr>
              <a:t> </a:t>
            </a:r>
            <a:r>
              <a:rPr lang="en-US" sz="2600" i="1" dirty="0" err="1">
                <a:latin typeface="Adobe Garamond Pro" panose="02020502060506020403" pitchFamily="18" charset="0"/>
              </a:rPr>
              <a:t>nutno</a:t>
            </a:r>
            <a:r>
              <a:rPr lang="en-US" sz="2600" i="1" dirty="0">
                <a:latin typeface="Adobe Garamond Pro" panose="02020502060506020403" pitchFamily="18" charset="0"/>
              </a:rPr>
              <a:t> </a:t>
            </a:r>
            <a:r>
              <a:rPr lang="en-US" sz="2600" i="1" dirty="0" err="1">
                <a:latin typeface="Adobe Garamond Pro" panose="02020502060506020403" pitchFamily="18" charset="0"/>
              </a:rPr>
              <a:t>zkoumat</a:t>
            </a:r>
            <a:r>
              <a:rPr lang="en-US" sz="2600" i="1" dirty="0">
                <a:latin typeface="Adobe Garamond Pro" panose="02020502060506020403" pitchFamily="18" charset="0"/>
              </a:rPr>
              <a:t> </a:t>
            </a:r>
            <a:r>
              <a:rPr lang="en-US" sz="2600" i="1" dirty="0" err="1">
                <a:latin typeface="Adobe Garamond Pro" panose="02020502060506020403" pitchFamily="18" charset="0"/>
              </a:rPr>
              <a:t>metody</a:t>
            </a:r>
            <a:r>
              <a:rPr lang="en-US" sz="2600" i="1" dirty="0">
                <a:latin typeface="Adobe Garamond Pro" panose="02020502060506020403" pitchFamily="18" charset="0"/>
              </a:rPr>
              <a:t>, </a:t>
            </a:r>
            <a:r>
              <a:rPr lang="en-US" sz="2600" i="1" dirty="0" err="1">
                <a:latin typeface="Adobe Garamond Pro" panose="02020502060506020403" pitchFamily="18" charset="0"/>
              </a:rPr>
              <a:t>jakými</a:t>
            </a:r>
            <a:r>
              <a:rPr lang="en-US" sz="2600" i="1" dirty="0">
                <a:latin typeface="Adobe Garamond Pro" panose="02020502060506020403" pitchFamily="18" charset="0"/>
              </a:rPr>
              <a:t> </a:t>
            </a:r>
            <a:r>
              <a:rPr lang="en-US" sz="2600" i="1" dirty="0" err="1">
                <a:latin typeface="Adobe Garamond Pro" panose="02020502060506020403" pitchFamily="18" charset="0"/>
              </a:rPr>
              <a:t>jich</a:t>
            </a:r>
            <a:r>
              <a:rPr lang="en-US" sz="2600" i="1" dirty="0">
                <a:latin typeface="Adobe Garamond Pro" panose="02020502060506020403" pitchFamily="18" charset="0"/>
              </a:rPr>
              <a:t> </a:t>
            </a:r>
            <a:r>
              <a:rPr lang="en-US" sz="2600" i="1" dirty="0" err="1">
                <a:latin typeface="Adobe Garamond Pro" panose="02020502060506020403" pitchFamily="18" charset="0"/>
              </a:rPr>
              <a:t>bylo</a:t>
            </a:r>
            <a:r>
              <a:rPr lang="en-US" sz="2600" i="1" dirty="0">
                <a:latin typeface="Adobe Garamond Pro" panose="02020502060506020403" pitchFamily="18" charset="0"/>
              </a:rPr>
              <a:t> </a:t>
            </a:r>
            <a:r>
              <a:rPr lang="en-US" sz="2600" i="1" dirty="0" err="1">
                <a:latin typeface="Adobe Garamond Pro" panose="02020502060506020403" pitchFamily="18" charset="0"/>
              </a:rPr>
              <a:t>dosaženo</a:t>
            </a:r>
            <a:r>
              <a:rPr lang="en-US" sz="2600" i="1" dirty="0">
                <a:latin typeface="Adobe Garamond Pro" panose="02020502060506020403" pitchFamily="18" charset="0"/>
              </a:rPr>
              <a:t>, </a:t>
            </a:r>
            <a:r>
              <a:rPr lang="en-US" sz="2600" i="1" dirty="0" err="1">
                <a:latin typeface="Adobe Garamond Pro" panose="02020502060506020403" pitchFamily="18" charset="0"/>
              </a:rPr>
              <a:t>vystavujeme</a:t>
            </a:r>
            <a:r>
              <a:rPr lang="en-US" sz="2600" i="1" dirty="0">
                <a:latin typeface="Adobe Garamond Pro" panose="02020502060506020403" pitchFamily="18" charset="0"/>
              </a:rPr>
              <a:t> se </a:t>
            </a:r>
            <a:r>
              <a:rPr lang="en-US" sz="2600" i="1" dirty="0" err="1">
                <a:latin typeface="Adobe Garamond Pro" panose="02020502060506020403" pitchFamily="18" charset="0"/>
              </a:rPr>
              <a:t>nebezpečí</a:t>
            </a:r>
            <a:r>
              <a:rPr lang="en-US" sz="2600" i="1" dirty="0">
                <a:latin typeface="Adobe Garamond Pro" panose="02020502060506020403" pitchFamily="18" charset="0"/>
              </a:rPr>
              <a:t>, </a:t>
            </a:r>
            <a:r>
              <a:rPr lang="en-US" sz="2600" i="1" dirty="0" err="1">
                <a:latin typeface="Adobe Garamond Pro" panose="02020502060506020403" pitchFamily="18" charset="0"/>
              </a:rPr>
              <a:t>že</a:t>
            </a:r>
            <a:r>
              <a:rPr lang="en-US" sz="2600" i="1" dirty="0">
                <a:latin typeface="Adobe Garamond Pro" panose="02020502060506020403" pitchFamily="18" charset="0"/>
              </a:rPr>
              <a:t> </a:t>
            </a:r>
            <a:r>
              <a:rPr lang="en-US" sz="2600" i="1" dirty="0" err="1">
                <a:latin typeface="Adobe Garamond Pro" panose="02020502060506020403" pitchFamily="18" charset="0"/>
              </a:rPr>
              <a:t>budeme</a:t>
            </a:r>
            <a:r>
              <a:rPr lang="en-US" sz="2600" i="1" dirty="0">
                <a:latin typeface="Adobe Garamond Pro" panose="02020502060506020403" pitchFamily="18" charset="0"/>
              </a:rPr>
              <a:t> </a:t>
            </a:r>
            <a:r>
              <a:rPr lang="en-US" sz="2600" i="1" dirty="0" err="1">
                <a:latin typeface="Adobe Garamond Pro" panose="02020502060506020403" pitchFamily="18" charset="0"/>
              </a:rPr>
              <a:t>rasistické</a:t>
            </a:r>
            <a:r>
              <a:rPr lang="en-US" sz="2600" i="1" dirty="0">
                <a:latin typeface="Adobe Garamond Pro" panose="02020502060506020403" pitchFamily="18" charset="0"/>
              </a:rPr>
              <a:t> </a:t>
            </a:r>
            <a:r>
              <a:rPr lang="en-US" sz="2600" i="1" dirty="0" err="1">
                <a:latin typeface="Adobe Garamond Pro" panose="02020502060506020403" pitchFamily="18" charset="0"/>
              </a:rPr>
              <a:t>či</a:t>
            </a:r>
            <a:r>
              <a:rPr lang="en-US" sz="2600" i="1" dirty="0">
                <a:latin typeface="Adobe Garamond Pro" panose="02020502060506020403" pitchFamily="18" charset="0"/>
              </a:rPr>
              <a:t> </a:t>
            </a:r>
            <a:r>
              <a:rPr lang="en-US" sz="2600" i="1" dirty="0" err="1">
                <a:latin typeface="Adobe Garamond Pro" panose="02020502060506020403" pitchFamily="18" charset="0"/>
              </a:rPr>
              <a:t>nacionalistické</a:t>
            </a:r>
            <a:r>
              <a:rPr lang="en-US" sz="2600" i="1" dirty="0">
                <a:latin typeface="Adobe Garamond Pro" panose="02020502060506020403" pitchFamily="18" charset="0"/>
              </a:rPr>
              <a:t> stereotypy </a:t>
            </a:r>
            <a:r>
              <a:rPr lang="en-US" sz="2600" i="1" dirty="0" err="1">
                <a:latin typeface="Adobe Garamond Pro" panose="02020502060506020403" pitchFamily="18" charset="0"/>
              </a:rPr>
              <a:t>dále</a:t>
            </a:r>
            <a:r>
              <a:rPr lang="en-US" sz="2600" i="1" dirty="0">
                <a:latin typeface="Adobe Garamond Pro" panose="02020502060506020403" pitchFamily="18" charset="0"/>
              </a:rPr>
              <a:t> </a:t>
            </a:r>
            <a:r>
              <a:rPr lang="en-US" sz="2600" i="1" dirty="0" err="1">
                <a:latin typeface="Adobe Garamond Pro" panose="02020502060506020403" pitchFamily="18" charset="0"/>
              </a:rPr>
              <a:t>reprodukovat</a:t>
            </a:r>
            <a:r>
              <a:rPr lang="en-US" sz="2600" i="1" dirty="0">
                <a:latin typeface="Adobe Garamond Pro" panose="02020502060506020403" pitchFamily="18" charset="0"/>
              </a:rPr>
              <a:t> </a:t>
            </a:r>
            <a:r>
              <a:rPr lang="en-US" sz="2600" i="1" dirty="0" err="1">
                <a:latin typeface="Adobe Garamond Pro" panose="02020502060506020403" pitchFamily="18" charset="0"/>
              </a:rPr>
              <a:t>ve</a:t>
            </a:r>
            <a:r>
              <a:rPr lang="en-US" sz="2600" i="1" dirty="0">
                <a:latin typeface="Adobe Garamond Pro" panose="02020502060506020403" pitchFamily="18" charset="0"/>
              </a:rPr>
              <a:t> </a:t>
            </a:r>
            <a:r>
              <a:rPr lang="en-US" sz="2600" i="1" dirty="0" err="1">
                <a:latin typeface="Adobe Garamond Pro" panose="02020502060506020403" pitchFamily="18" charset="0"/>
              </a:rPr>
              <a:t>vlastní</a:t>
            </a:r>
            <a:r>
              <a:rPr lang="en-US" sz="2600" i="1" dirty="0">
                <a:latin typeface="Adobe Garamond Pro" panose="02020502060506020403" pitchFamily="18" charset="0"/>
              </a:rPr>
              <a:t> </a:t>
            </a:r>
            <a:r>
              <a:rPr lang="en-US" sz="2600" i="1" dirty="0" err="1">
                <a:latin typeface="Adobe Garamond Pro" panose="02020502060506020403" pitchFamily="18" charset="0"/>
              </a:rPr>
              <a:t>práci</a:t>
            </a:r>
            <a:r>
              <a:rPr lang="en-US" sz="2600" dirty="0">
                <a:latin typeface="Adobe Garamond Pro" panose="02020502060506020403" pitchFamily="18" charset="0"/>
              </a:rPr>
              <a:t>“. (s. 37)</a:t>
            </a:r>
            <a:br>
              <a:rPr lang="en-US" sz="2600" dirty="0">
                <a:latin typeface="Adobe Garamond Pro" panose="02020502060506020403" pitchFamily="18" charset="0"/>
              </a:rPr>
            </a:br>
            <a:endParaRPr lang="en-US" sz="2600" dirty="0">
              <a:latin typeface="Adobe Garamond Pro" panose="02020502060506020403" pitchFamily="18" charset="0"/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76129A6-C6C7-E44B-9C48-85DDC5B6B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5693"/>
          <a:stretch/>
        </p:blipFill>
        <p:spPr>
          <a:xfrm>
            <a:off x="7552944" y="10"/>
            <a:ext cx="4636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72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189410-840B-F346-87BF-C2F99F00C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2988" y="1108075"/>
            <a:ext cx="10515600" cy="1325563"/>
          </a:xfrm>
        </p:spPr>
        <p:txBody>
          <a:bodyPr/>
          <a:lstStyle/>
          <a:p>
            <a:r>
              <a:rPr lang="cs-CZ" dirty="0"/>
              <a:t>Rok 1978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F2BED8C-A270-1142-AC0A-4312AC12E7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4058"/>
            <a:ext cx="8577262" cy="6843942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68122D1-8AFA-AF41-BDAF-E2B82C36F935}"/>
              </a:ext>
            </a:extLst>
          </p:cNvPr>
          <p:cNvSpPr txBox="1"/>
          <p:nvPr/>
        </p:nvSpPr>
        <p:spPr>
          <a:xfrm>
            <a:off x="9372599" y="3204489"/>
            <a:ext cx="2600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latin typeface="Adobe Garamond Pro" panose="02020502060506020403" pitchFamily="18" charset="0"/>
              </a:rPr>
              <a:t>Rok 1978</a:t>
            </a:r>
          </a:p>
        </p:txBody>
      </p:sp>
    </p:spTree>
    <p:extLst>
      <p:ext uri="{BB962C8B-B14F-4D97-AF65-F5344CB8AC3E}">
        <p14:creationId xmlns:p14="http://schemas.microsoft.com/office/powerpoint/2010/main" val="3201739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729EE3-8B05-7341-A480-CFE041C8D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cs-CZ" sz="3700" dirty="0">
                <a:latin typeface="Adobe Garamond Pro" panose="02020502060506020403" pitchFamily="18" charset="0"/>
              </a:rPr>
              <a:t>Doba Karla IV. v dějinách národů ČSSR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8848176-24ED-4C87-A0AB-32AD38EAB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endParaRPr lang="en-US" sz="180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FBC85E4-7DE0-6B49-B181-8F2F9BF967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5906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9812958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654</Words>
  <Application>Microsoft Macintosh PowerPoint</Application>
  <PresentationFormat>Širokoúhlá obrazovka</PresentationFormat>
  <Paragraphs>33</Paragraphs>
  <Slides>28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3" baseType="lpstr">
      <vt:lpstr>Adobe Garamond Pro</vt:lpstr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Wilhelm Worringer, Anfänge der Tafelmalerei, Leipzig 1924 </vt:lpstr>
      <vt:lpstr>Prezentace aplikace PowerPoint</vt:lpstr>
      <vt:lpstr>Jaroslav Pešina, 1912–1992</vt:lpstr>
      <vt:lpstr>Karel Stejskal, Umění na dvoře Karla IV., Praha 1978</vt:lpstr>
      <vt:lpstr>„Dokud budeme přesvědčení, že formáně-kritická připsání autorů starších generací lze přejímat jako hotový „historický fakt“ a není nutno zkoumat metody, jakými jich bylo dosaženo, vystavujeme se nebezpečí, že budeme rasistické či nacionalistické stereotypy dále reprodukovat ve vlastní práci“. (s. 37) </vt:lpstr>
      <vt:lpstr>Rok 1978</vt:lpstr>
      <vt:lpstr>Doba Karla IV. v dějinách národů ČSSR</vt:lpstr>
      <vt:lpstr>Prezentace aplikace PowerPoint</vt:lpstr>
      <vt:lpstr>Kaiser Karl IV.  1316-1378, Norimberk</vt:lpstr>
      <vt:lpstr>Prezentace aplikace PowerPoint</vt:lpstr>
      <vt:lpstr>Die Parler und der schöne Stil 1350-1400. Europäische Kunst unter den Luxemburgern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Druh dřeva  Vertikální x horizontální orientace  Způsob rohového spojení rámů  Podlepení malby plátnem nebo pergamenem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Zuzana Frantová</dc:creator>
  <cp:lastModifiedBy>Zuzana Frantová</cp:lastModifiedBy>
  <cp:revision>2</cp:revision>
  <dcterms:created xsi:type="dcterms:W3CDTF">2020-02-18T22:27:31Z</dcterms:created>
  <dcterms:modified xsi:type="dcterms:W3CDTF">2021-03-04T08:08:01Z</dcterms:modified>
</cp:coreProperties>
</file>