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18"/>
  </p:notesMasterIdLst>
  <p:sldIdLst>
    <p:sldId id="280" r:id="rId2"/>
    <p:sldId id="281" r:id="rId3"/>
    <p:sldId id="273" r:id="rId4"/>
    <p:sldId id="260" r:id="rId5"/>
    <p:sldId id="291" r:id="rId6"/>
    <p:sldId id="276" r:id="rId7"/>
    <p:sldId id="283" r:id="rId8"/>
    <p:sldId id="282" r:id="rId9"/>
    <p:sldId id="262" r:id="rId10"/>
    <p:sldId id="285" r:id="rId11"/>
    <p:sldId id="284" r:id="rId12"/>
    <p:sldId id="286" r:id="rId13"/>
    <p:sldId id="287" r:id="rId14"/>
    <p:sldId id="288" r:id="rId15"/>
    <p:sldId id="289" r:id="rId16"/>
    <p:sldId id="290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/>
    <p:restoredTop sz="87279" autoAdjust="0"/>
  </p:normalViewPr>
  <p:slideViewPr>
    <p:cSldViewPr snapToGrid="0">
      <p:cViewPr varScale="1">
        <p:scale>
          <a:sx n="106" d="100"/>
          <a:sy n="106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FDF8-43C2-49E4-B147-F9799145EF4F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A3BA4-BB50-4118-90AC-072ABF23D60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17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28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38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11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92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39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77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59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82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9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D0D4-E1FB-B547-960A-E1494A062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B2086-8AD1-8B4F-B3D6-017319870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63B2-20F8-AE45-9C27-2AA91B5C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06BF6-ACE1-EE4C-B8DF-C5ADA92E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CEDF8-4FDD-2A43-8345-4811F122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90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C035-DC74-F848-A7CE-C46C460A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F792C-4AED-6940-AF51-C4BCB6A90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7788-4D85-FA44-903C-2D888BC3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C6D4-0356-124A-9846-D69D6C27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90EED-4A1C-3648-A967-FA338C3A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7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7B11D-E87C-4749-9657-FDB7DB2FA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84C00-C1C4-FC4E-9529-8F428AFE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478B-7254-8549-A0FF-9D821AC2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4CF34-EDC4-194D-A74F-005AA800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925F7-0906-AA4E-9718-74D4D970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24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1D05-A0D2-EB47-A55D-A6B46D2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F026A-5C1B-D240-9EB9-5805D56D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1708B-A604-0B46-A771-0549A42B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BFD1-0503-344B-8830-DEB4DBEA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1CD7E-1156-7640-9884-063B5FE2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38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D44C-3F27-7442-ADA9-D663195B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EDAE6-DECC-4744-90C9-75C50CF3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AA80A-DAAE-5046-BF28-CDF1ED33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198C3-21F7-9343-AA62-37565F88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4632-E88A-9C4A-A5F7-4A672503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8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BAC8-B374-C242-8C2E-28D54096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2DCE-6C49-8140-83EA-2901D0BD7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C5BEB-E648-BB49-9C2E-FCDB88FF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3824A-490E-5249-AE7B-A74824C8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1A434-506C-4043-A88B-D3EAF67E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E9B79-9172-FE4D-8533-2791F23E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614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D79-1274-3B4F-A6E1-C1E7D0CA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E3ED7-5FDA-0C45-B868-7AD958724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81F69-DF09-8E43-9970-86E26A511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745D4-BC18-7C47-8578-A3CD2B63E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9801D-3E7B-4E40-9599-ED886E74D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F539D-E78D-594C-830F-A39ACD92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E350-56CE-FB45-9C88-E840A513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C0D6F-E29E-5143-9D59-5DFE9058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074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6D01-6EC9-9148-8CC4-C3393E76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85AEC-FB9A-A540-B163-37309D86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4CDE7-DDEF-2D4D-AE6C-4F346058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5C9FF-83CB-1144-9F6A-D612BBD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0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13916-3BE2-5147-BE3E-4FB2D198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76EF5-D81C-0445-B089-E84FE5D4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E78E1-2290-0544-8FF9-E259089E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40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CF43-8A12-B04C-B8EC-DA55EE57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CAD8E-04A4-6F4A-85CA-4831BBB8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C1AC2-57A7-7D4E-806B-DC2BE538A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05E6A-A372-AD4B-BCD5-FEBCE62B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6E034-54F9-0D44-83BD-0F4EC980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3B33E-F7EA-A246-9F8B-82B56451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475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2CBB-2ADD-D041-A710-9655D88C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6D00D-DA87-E94C-98DA-2B889838C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FAE6D-B5F7-7047-B218-731C7E63D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9654-4301-274F-8319-B4B7644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EBCC-7801-FB49-AB60-6314FA8D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5D6C4-C319-9D47-97C1-363552A9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6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47019-BB3D-664C-A2C3-8FB01F32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41C7B-AD08-7049-8867-0A7C54FD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5B8C-92CD-D94F-9F74-606E75535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68FA-7084-4BCA-9F8C-7A22C74FCFD9}" type="datetimeFigureOut">
              <a:rPr lang="de-DE" smtClean="0"/>
              <a:t>20.04.22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ED734-88A8-2A42-AC43-C11F2E1BE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E9A29-7590-B549-9186-443CBAF73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0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tools_citationguide/citation-guide-1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otomodernart.files.wordpress.com/2019/12/barnet-a-short-guide-to-writing-about-a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brary.memoryoftheworld.org/#/book/7810746b-645f-4b43-b3f9-70e44c8b41c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548A-698A-8A47-B8A0-EB42994B6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Image, Object Text: Essay 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9AA3E-03EC-F345-B903-AE1D7FCE3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April 2022</a:t>
            </a:r>
          </a:p>
        </p:txBody>
      </p:sp>
    </p:spTree>
    <p:extLst>
      <p:ext uri="{BB962C8B-B14F-4D97-AF65-F5344CB8AC3E}">
        <p14:creationId xmlns:p14="http://schemas.microsoft.com/office/powerpoint/2010/main" val="81243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Writing a conclusion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Do </a:t>
            </a:r>
            <a:r>
              <a:rPr lang="en-US" sz="2000" i="1" dirty="0">
                <a:latin typeface="+mj-lt"/>
              </a:rPr>
              <a:t>not</a:t>
            </a:r>
            <a:r>
              <a:rPr lang="en-US" sz="2000" dirty="0">
                <a:latin typeface="+mj-lt"/>
              </a:rPr>
              <a:t> simply repeat what you said in the main argument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Instead: the conclusion is where you: 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(a) remind the reader of the main points of your argument but, crucially, also 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(b) offer </a:t>
            </a:r>
            <a:r>
              <a:rPr lang="en-US" sz="2000" i="1" dirty="0">
                <a:latin typeface="+mj-lt"/>
              </a:rPr>
              <a:t>some kind of reflection </a:t>
            </a:r>
            <a:r>
              <a:rPr lang="en-US" sz="2000" dirty="0">
                <a:latin typeface="+mj-lt"/>
              </a:rPr>
              <a:t>on what you have argued.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It may be useful, when planning your essay, to start by thinking what conclusion you would like to reach, and then work out how you are going to get there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There of an essay as a journey on which you take the reader with you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5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Illustrations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use illustrations, but …..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</a:t>
            </a:r>
            <a:r>
              <a:rPr lang="en-US" sz="2000" i="1" dirty="0">
                <a:latin typeface="+mj-lt"/>
              </a:rPr>
              <a:t>use </a:t>
            </a:r>
            <a:r>
              <a:rPr lang="en-US" sz="2000" dirty="0">
                <a:latin typeface="+mj-lt"/>
              </a:rPr>
              <a:t>illustrations. In other words, they should be </a:t>
            </a:r>
            <a:r>
              <a:rPr lang="en-US" sz="2000" i="1" dirty="0">
                <a:latin typeface="+mj-lt"/>
              </a:rPr>
              <a:t>there for a reason, </a:t>
            </a:r>
            <a:r>
              <a:rPr lang="en-US" sz="2000" dirty="0">
                <a:latin typeface="+mj-lt"/>
              </a:rPr>
              <a:t>and not just for decoration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If you find you have an illustration, but you have not talked about it, then maybe it is not needed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make sure it is of good quality and size</a:t>
            </a:r>
          </a:p>
        </p:txBody>
      </p:sp>
    </p:spTree>
    <p:extLst>
      <p:ext uri="{BB962C8B-B14F-4D97-AF65-F5344CB8AC3E}">
        <p14:creationId xmlns:p14="http://schemas.microsoft.com/office/powerpoint/2010/main" val="39554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You will be expected to support your claims with </a:t>
            </a:r>
            <a:r>
              <a:rPr lang="en-US" sz="2000" i="1" dirty="0">
                <a:latin typeface="+mj-lt"/>
              </a:rPr>
              <a:t>sources</a:t>
            </a:r>
            <a:r>
              <a:rPr lang="en-US" sz="2000" dirty="0">
                <a:latin typeface="+mj-lt"/>
              </a:rPr>
              <a:t>. This is so that: 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(a) you can show your claim is reliable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(b) you can show that you have researched the topic of the essay and are suitably informed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ensure your sources are credited in footnotes or endnotes (either is fine – just be consistent) – to: </a:t>
            </a:r>
          </a:p>
          <a:p>
            <a:pPr marL="717550" lvl="1" indent="-358775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avoid suspicion of </a:t>
            </a:r>
            <a:r>
              <a:rPr lang="en-US" sz="2000" i="1" dirty="0">
                <a:latin typeface="+mj-lt"/>
              </a:rPr>
              <a:t>plagiarism</a:t>
            </a:r>
          </a:p>
          <a:p>
            <a:pPr marL="717550" lvl="1" indent="-358775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enable the reader to check your source themselves</a:t>
            </a:r>
          </a:p>
        </p:txBody>
      </p:sp>
    </p:spTree>
    <p:extLst>
      <p:ext uri="{BB962C8B-B14F-4D97-AF65-F5344CB8AC3E}">
        <p14:creationId xmlns:p14="http://schemas.microsoft.com/office/powerpoint/2010/main" val="131230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kinds of sources?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Books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Articles, reviews in academic journals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Internet: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Can be a perfectly good source of academic articles (there are many online journals), </a:t>
            </a:r>
            <a:r>
              <a:rPr lang="en-US" sz="2000" b="1" dirty="0">
                <a:latin typeface="+mj-lt"/>
              </a:rPr>
              <a:t>but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Equally, because </a:t>
            </a:r>
            <a:r>
              <a:rPr lang="en-US" sz="2000" i="1" dirty="0">
                <a:latin typeface="+mj-lt"/>
              </a:rPr>
              <a:t>anyone </a:t>
            </a:r>
            <a:r>
              <a:rPr lang="en-US" sz="2000" dirty="0">
                <a:latin typeface="+mj-lt"/>
              </a:rPr>
              <a:t>can upload material onto the internet, it is </a:t>
            </a:r>
            <a:r>
              <a:rPr lang="en-US" sz="2000" i="1" dirty="0">
                <a:latin typeface="+mj-lt"/>
              </a:rPr>
              <a:t>not</a:t>
            </a:r>
            <a:r>
              <a:rPr lang="en-US" sz="2000" dirty="0">
                <a:latin typeface="+mj-lt"/>
              </a:rPr>
              <a:t> reliable. The classic case: Wikipedia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Check the source. Where is it from? 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Principle of </a:t>
            </a:r>
            <a:r>
              <a:rPr lang="en-US" sz="2000" i="1" dirty="0">
                <a:latin typeface="+mj-lt"/>
              </a:rPr>
              <a:t>peer review</a:t>
            </a:r>
            <a:r>
              <a:rPr lang="en-US" sz="2000" dirty="0">
                <a:latin typeface="+mj-lt"/>
              </a:rPr>
              <a:t>. Has it been peer reviewed, or is it just the views of some individual?</a:t>
            </a:r>
          </a:p>
          <a:p>
            <a:pPr marL="24447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Primary or Secondary source?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40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Bibliography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make sure the essay has a </a:t>
            </a:r>
            <a:r>
              <a:rPr lang="en-US" sz="2000" b="1" i="1" dirty="0">
                <a:latin typeface="+mj-lt"/>
              </a:rPr>
              <a:t>bibliography</a:t>
            </a:r>
            <a:r>
              <a:rPr lang="en-US" sz="2000" dirty="0">
                <a:latin typeface="+mj-lt"/>
              </a:rPr>
              <a:t> of sources consulted.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</a:rPr>
              <a:t>Only</a:t>
            </a:r>
            <a:r>
              <a:rPr lang="en-US" sz="2000" dirty="0">
                <a:latin typeface="+mj-lt"/>
              </a:rPr>
              <a:t> list those items that you have discussed in a footnote / endnote.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other words, </a:t>
            </a:r>
            <a:r>
              <a:rPr lang="en-US" sz="2000" b="1" i="1" dirty="0">
                <a:latin typeface="+mj-lt"/>
              </a:rPr>
              <a:t>don’t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list books and articles just to make an impressive-looking bibliography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</a:rPr>
              <a:t>Only</a:t>
            </a:r>
            <a:r>
              <a:rPr lang="en-US" sz="2000" dirty="0">
                <a:latin typeface="+mj-lt"/>
              </a:rPr>
              <a:t> include items where there is evidence that you have drawn on them to support your argument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Think of it like this: </a:t>
            </a:r>
            <a:r>
              <a:rPr lang="en-US" sz="2000" b="1" i="1" dirty="0">
                <a:latin typeface="+mj-lt"/>
              </a:rPr>
              <a:t>if</a:t>
            </a:r>
            <a:r>
              <a:rPr lang="en-US" sz="2000" dirty="0">
                <a:latin typeface="+mj-lt"/>
              </a:rPr>
              <a:t> you follow these rules, and you end up with a short bibliography, it suggests you have not used </a:t>
            </a:r>
            <a:r>
              <a:rPr lang="en-US" sz="2000">
                <a:latin typeface="+mj-lt"/>
              </a:rPr>
              <a:t>enough sources</a:t>
            </a: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76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Bibliography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make sure the bibliography makes a distinction between primary and secondary sources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include a list of images used, with the name of the artist / architect, title of the work, date (you can also add where the work is, the medium it has been from, the dimensions)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follow the </a:t>
            </a:r>
            <a:r>
              <a:rPr lang="en-US" sz="2000" dirty="0">
                <a:latin typeface="+mj-lt"/>
                <a:hlinkClick r:id="rId3"/>
              </a:rPr>
              <a:t>Chicago Manual of Style</a:t>
            </a:r>
            <a:r>
              <a:rPr lang="en-US" sz="2000" dirty="0">
                <a:latin typeface="+mj-lt"/>
              </a:rPr>
              <a:t> for the format of citations and bibliography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0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Useful Guides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None/>
            </a:pPr>
            <a:endParaRPr lang="en-GB" altLang="en-US" sz="2000" dirty="0"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There are many useful guides on writing and researching. These are two of the most useful in English:</a:t>
            </a:r>
          </a:p>
          <a:p>
            <a:pPr>
              <a:spcAft>
                <a:spcPts val="600"/>
              </a:spcAft>
              <a:buNone/>
            </a:pPr>
            <a:endParaRPr lang="en-GB" altLang="en-US" sz="2000" dirty="0">
              <a:latin typeface="+mj-lt"/>
              <a:ea typeface="Cambria" panose="020405030504060302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Sylvan Barnet, </a:t>
            </a:r>
            <a:r>
              <a:rPr lang="en-GB" altLang="en-US" sz="2000" i="1" dirty="0">
                <a:latin typeface="+mj-lt"/>
                <a:ea typeface="Cambria" panose="02040503050406030204" pitchFamily="18" charset="0"/>
                <a:hlinkClick r:id="rId3"/>
              </a:rPr>
              <a:t>A Short Guide to Writing about Art</a:t>
            </a:r>
            <a:r>
              <a:rPr lang="en-GB" altLang="en-US" sz="2000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(Boston, 1981)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Wayne Booth, </a:t>
            </a:r>
            <a:r>
              <a:rPr lang="en-GB" altLang="en-US" sz="2000" i="1" dirty="0">
                <a:latin typeface="+mj-lt"/>
                <a:ea typeface="Cambria" panose="02040503050406030204" pitchFamily="18" charset="0"/>
                <a:hlinkClick r:id="rId4"/>
              </a:rPr>
              <a:t>The Craft of Research </a:t>
            </a: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(Chicago, 2016)</a:t>
            </a:r>
          </a:p>
          <a:p>
            <a:pPr>
              <a:spcAft>
                <a:spcPts val="600"/>
              </a:spcAft>
              <a:buNone/>
            </a:pPr>
            <a:endParaRPr lang="en-GB" altLang="en-US" sz="2000" dirty="0"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</a:rPr>
              <a:t>If in doubt – just ask me!!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89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0BB1B-7449-4949-954E-F9BB283CDDBF}"/>
              </a:ext>
            </a:extLst>
          </p:cNvPr>
          <p:cNvSpPr txBox="1"/>
          <p:nvPr/>
        </p:nvSpPr>
        <p:spPr>
          <a:xfrm>
            <a:off x="1340285" y="1753644"/>
            <a:ext cx="9782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</a:t>
            </a:r>
            <a:r>
              <a:rPr lang="en-GB" b="1" dirty="0"/>
              <a:t>one</a:t>
            </a:r>
            <a:r>
              <a:rPr lang="en-GB" dirty="0"/>
              <a:t> or </a:t>
            </a:r>
            <a:r>
              <a:rPr lang="en-GB" b="1" dirty="0"/>
              <a:t>two</a:t>
            </a:r>
            <a:r>
              <a:rPr lang="en-GB" dirty="0"/>
              <a:t> works of art / architecture and identify the issues raised by the task of undertaking an art historical interpretation of them.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be expected to discuss relevant academic publications on it / them (or on the artist / architect) – recent, historical, or a combination of the two - and analyse the methodological debates that your chosen work/s generates.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Consider the ways in which the debates relate to the topics we have discussed in the course.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Are there any alternative interpretations and methods you think might be valuable and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3ED8E8-D1D6-0745-8FEA-931B81B7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an essay?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5403A-EB85-A84C-A7F8-27B7620D1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000" dirty="0"/>
              <a:t>“A short piece of writing on a particular subject.”</a:t>
            </a:r>
          </a:p>
          <a:p>
            <a:r>
              <a:rPr lang="en-US" altLang="en-US" sz="2000" dirty="0"/>
              <a:t>It is a formal, original text</a:t>
            </a:r>
          </a:p>
          <a:p>
            <a:r>
              <a:rPr lang="en-US" altLang="en-US" sz="2000" dirty="0"/>
              <a:t>With a clear sense of argument</a:t>
            </a:r>
          </a:p>
          <a:p>
            <a:r>
              <a:rPr lang="en-US" altLang="en-US" sz="2000" dirty="0"/>
              <a:t>Supported by evidence, facts</a:t>
            </a:r>
          </a:p>
          <a:p>
            <a:r>
              <a:rPr lang="en-US" altLang="en-US" sz="2000" dirty="0"/>
              <a:t>Expressed logically</a:t>
            </a:r>
          </a:p>
          <a:p>
            <a:endParaRPr lang="en-US" sz="2000" dirty="0"/>
          </a:p>
        </p:txBody>
      </p:sp>
      <p:pic>
        <p:nvPicPr>
          <p:cNvPr id="5" name="Inhaltsplatzhalter 4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CDEEE061-D32C-4742-97A3-8BA6548DE4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81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597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61761C-4B5A-4D75-B490-9BAE82A9B881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spcAft>
                <a:spcPts val="600"/>
              </a:spcAft>
            </a:pPr>
            <a:r>
              <a:rPr lang="en-US" sz="2000" dirty="0">
                <a:latin typeface="+mj-lt"/>
              </a:rPr>
              <a:t>General structure/outline of an essay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Introduction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Main Argument – divided into clear distinct sections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Conclusion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Bibliography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Illustrations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772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61761C-4B5A-4D75-B490-9BAE82A9B881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Introduction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most difficult part of the essay. What is it for?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Think of the reader. The Introduction is way of letting the reader know </a:t>
            </a:r>
            <a:r>
              <a:rPr lang="en-US" i="1" dirty="0"/>
              <a:t>what to expect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Let the reader know: what is the topic of the essay?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will be the main ideas you will be discussing?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Let the reader know what the essay is trying to do. What is the aim? (In other words: where is heading?)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Make sure there is a clear break between the Introduction and the main part of the essay – i.e. where the actual argument begins.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703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4D5E-51E5-6949-B86F-818EA25024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an argument?</a:t>
            </a:r>
          </a:p>
          <a:p>
            <a:pPr marL="0"/>
            <a:endParaRPr lang="en-US" sz="2000" dirty="0"/>
          </a:p>
          <a:p>
            <a:r>
              <a:rPr lang="en-US" altLang="en-US" sz="2000" dirty="0"/>
              <a:t>A flow of reasons. It is a case presented in a logical stream, where ideas run together to support one another</a:t>
            </a:r>
          </a:p>
          <a:p>
            <a:endParaRPr lang="en-US" altLang="en-US" sz="2000" dirty="0"/>
          </a:p>
          <a:p>
            <a:r>
              <a:rPr lang="en-US" altLang="en-US" sz="2000" dirty="0"/>
              <a:t>Ideas that begin with a </a:t>
            </a:r>
            <a:r>
              <a:rPr lang="en-US" altLang="en-US" sz="2000" i="1" dirty="0"/>
              <a:t>proposition</a:t>
            </a:r>
            <a:r>
              <a:rPr lang="en-US" altLang="en-US" sz="2000" dirty="0"/>
              <a:t>, gather reinforcement and head toward a conclusion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Think of it as an exercise in persuasion – your task is to persuade the reader that your point of view is reasonable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75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4D5E-51E5-6949-B86F-818EA25024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an argument isn’t</a:t>
            </a:r>
          </a:p>
          <a:p>
            <a:pPr marL="0"/>
            <a:endParaRPr lang="en-US" sz="2000" dirty="0"/>
          </a:p>
          <a:p>
            <a:r>
              <a:rPr lang="en-US" altLang="en-US" sz="2000" dirty="0"/>
              <a:t>A simple presentation of facts / images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088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2EB85-8FA2-9249-BED0-F096A00A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4354"/>
            <a:ext cx="10905066" cy="4389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59646-E8CB-AD4C-AF06-0B44B716EB74}"/>
              </a:ext>
            </a:extLst>
          </p:cNvPr>
          <p:cNvSpPr txBox="1"/>
          <p:nvPr/>
        </p:nvSpPr>
        <p:spPr>
          <a:xfrm>
            <a:off x="1407695" y="5739063"/>
            <a:ext cx="976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From: Wayne Booth, </a:t>
            </a:r>
            <a:r>
              <a:rPr lang="en-US" sz="2000" i="1" dirty="0"/>
              <a:t>The Craft of Research </a:t>
            </a:r>
            <a:r>
              <a:rPr lang="en-US" sz="2000" dirty="0"/>
              <a:t>(Chicago, 2016) p. 111.</a:t>
            </a:r>
          </a:p>
        </p:txBody>
      </p:sp>
    </p:spTree>
    <p:extLst>
      <p:ext uri="{BB962C8B-B14F-4D97-AF65-F5344CB8AC3E}">
        <p14:creationId xmlns:p14="http://schemas.microsoft.com/office/powerpoint/2010/main" val="382938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Forming an argument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Do not merely describe one work, then the next work. This style—known as “block-by-block”—often leads to a lot of description but not much analysis.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Instead: structure your paper in what is known as the “point-by-point” method. In this method, identify points of comparison and contrast and allow those points to be the main ideas.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Only include information that will help your argument seem more persuasive. Do not just present all the information about an artist / author / work of art you have found. </a:t>
            </a:r>
          </a:p>
        </p:txBody>
      </p:sp>
    </p:spTree>
    <p:extLst>
      <p:ext uri="{BB962C8B-B14F-4D97-AF65-F5344CB8AC3E}">
        <p14:creationId xmlns:p14="http://schemas.microsoft.com/office/powerpoint/2010/main" val="302896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1049</Words>
  <Application>Microsoft Macintosh PowerPoint</Application>
  <PresentationFormat>Widescreen</PresentationFormat>
  <Paragraphs>107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Image, Object Text: Essay Task</vt:lpstr>
      <vt:lpstr>PowerPoint Presentation</vt:lpstr>
      <vt:lpstr>What is an essay?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Drobe</dc:creator>
  <cp:lastModifiedBy>Matthew Rampley</cp:lastModifiedBy>
  <cp:revision>66</cp:revision>
  <cp:lastPrinted>2021-04-29T08:37:21Z</cp:lastPrinted>
  <dcterms:created xsi:type="dcterms:W3CDTF">2020-04-16T08:43:01Z</dcterms:created>
  <dcterms:modified xsi:type="dcterms:W3CDTF">2022-04-20T17:49:20Z</dcterms:modified>
</cp:coreProperties>
</file>