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57"/>
  </p:notesMasterIdLst>
  <p:sldIdLst>
    <p:sldId id="256" r:id="rId2"/>
    <p:sldId id="361" r:id="rId3"/>
    <p:sldId id="390" r:id="rId4"/>
    <p:sldId id="391" r:id="rId5"/>
    <p:sldId id="392" r:id="rId6"/>
    <p:sldId id="388" r:id="rId7"/>
    <p:sldId id="389" r:id="rId8"/>
    <p:sldId id="358" r:id="rId9"/>
    <p:sldId id="359" r:id="rId10"/>
    <p:sldId id="362" r:id="rId11"/>
    <p:sldId id="360" r:id="rId12"/>
    <p:sldId id="314" r:id="rId13"/>
    <p:sldId id="318" r:id="rId14"/>
    <p:sldId id="315" r:id="rId15"/>
    <p:sldId id="354" r:id="rId16"/>
    <p:sldId id="355" r:id="rId17"/>
    <p:sldId id="356" r:id="rId18"/>
    <p:sldId id="357" r:id="rId19"/>
    <p:sldId id="286" r:id="rId20"/>
    <p:sldId id="363" r:id="rId21"/>
    <p:sldId id="261" r:id="rId22"/>
    <p:sldId id="276" r:id="rId23"/>
    <p:sldId id="279" r:id="rId24"/>
    <p:sldId id="290" r:id="rId25"/>
    <p:sldId id="274" r:id="rId26"/>
    <p:sldId id="293" r:id="rId27"/>
    <p:sldId id="364" r:id="rId28"/>
    <p:sldId id="319" r:id="rId29"/>
    <p:sldId id="393" r:id="rId30"/>
    <p:sldId id="303" r:id="rId31"/>
    <p:sldId id="302" r:id="rId32"/>
    <p:sldId id="387" r:id="rId33"/>
    <p:sldId id="312" r:id="rId34"/>
    <p:sldId id="365" r:id="rId35"/>
    <p:sldId id="311" r:id="rId36"/>
    <p:sldId id="367" r:id="rId37"/>
    <p:sldId id="366" r:id="rId38"/>
    <p:sldId id="377" r:id="rId39"/>
    <p:sldId id="379" r:id="rId40"/>
    <p:sldId id="378" r:id="rId41"/>
    <p:sldId id="380" r:id="rId42"/>
    <p:sldId id="368" r:id="rId43"/>
    <p:sldId id="369" r:id="rId44"/>
    <p:sldId id="370" r:id="rId45"/>
    <p:sldId id="372" r:id="rId46"/>
    <p:sldId id="373" r:id="rId47"/>
    <p:sldId id="374" r:id="rId48"/>
    <p:sldId id="386" r:id="rId49"/>
    <p:sldId id="375" r:id="rId50"/>
    <p:sldId id="376" r:id="rId51"/>
    <p:sldId id="381" r:id="rId52"/>
    <p:sldId id="382" r:id="rId53"/>
    <p:sldId id="383" r:id="rId54"/>
    <p:sldId id="384" r:id="rId55"/>
    <p:sldId id="38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6EF9B-92CA-1E4A-B781-08EE4F32360D}" v="1" dt="2022-05-19T09:00:00.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p:restoredTop sz="94694"/>
  </p:normalViewPr>
  <p:slideViewPr>
    <p:cSldViewPr>
      <p:cViewPr varScale="1">
        <p:scale>
          <a:sx n="117" d="100"/>
          <a:sy n="117" d="100"/>
        </p:scale>
        <p:origin x="200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250123-E166-48BD-AC83-14DEE88E98E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sto MT" panose="02040603050505030304" pitchFamily="18" charset="77"/>
                <a:ea typeface="+mn-ea"/>
                <a:cs typeface="+mn-cs"/>
              </a:defRPr>
            </a:lvl1pPr>
          </a:lstStyle>
          <a:p>
            <a:pPr>
              <a:defRPr/>
            </a:pPr>
            <a:endParaRPr lang="en-GB" dirty="0"/>
          </a:p>
        </p:txBody>
      </p:sp>
      <p:sp>
        <p:nvSpPr>
          <p:cNvPr id="3" name="Date Placeholder 2">
            <a:extLst>
              <a:ext uri="{FF2B5EF4-FFF2-40B4-BE49-F238E27FC236}">
                <a16:creationId xmlns:a16="http://schemas.microsoft.com/office/drawing/2014/main" id="{E49E208C-7715-4AF0-8E9D-81A9CFFEB1D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Calisto MT" panose="02040603050505030304" pitchFamily="18" charset="77"/>
              </a:defRPr>
            </a:lvl1pPr>
          </a:lstStyle>
          <a:p>
            <a:fld id="{3625F691-950F-42FF-BCF3-B89708532E10}" type="datetimeFigureOut">
              <a:rPr lang="en-GB" altLang="en-US" smtClean="0"/>
              <a:pPr/>
              <a:t>19/05/2022</a:t>
            </a:fld>
            <a:endParaRPr lang="en-GB" altLang="en-US" dirty="0"/>
          </a:p>
        </p:txBody>
      </p:sp>
      <p:sp>
        <p:nvSpPr>
          <p:cNvPr id="4" name="Slide Image Placeholder 3">
            <a:extLst>
              <a:ext uri="{FF2B5EF4-FFF2-40B4-BE49-F238E27FC236}">
                <a16:creationId xmlns:a16="http://schemas.microsoft.com/office/drawing/2014/main" id="{509AE32A-B5CE-4429-B6B8-7BE0F79F120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00E0234B-0620-486A-8B81-2B58451CA84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A17771FE-7DFC-46AC-AA03-FB765B7D52B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sto MT" panose="02040603050505030304" pitchFamily="18" charset="77"/>
                <a:ea typeface="+mn-ea"/>
                <a:cs typeface="+mn-cs"/>
              </a:defRPr>
            </a:lvl1pPr>
          </a:lstStyle>
          <a:p>
            <a:pPr>
              <a:defRPr/>
            </a:pPr>
            <a:endParaRPr lang="en-GB" dirty="0"/>
          </a:p>
        </p:txBody>
      </p:sp>
      <p:sp>
        <p:nvSpPr>
          <p:cNvPr id="7" name="Slide Number Placeholder 6">
            <a:extLst>
              <a:ext uri="{FF2B5EF4-FFF2-40B4-BE49-F238E27FC236}">
                <a16:creationId xmlns:a16="http://schemas.microsoft.com/office/drawing/2014/main" id="{6863125D-7480-4135-B5FF-96827EA8BEE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Calisto MT" panose="02040603050505030304" pitchFamily="18" charset="77"/>
              </a:defRPr>
            </a:lvl1pPr>
          </a:lstStyle>
          <a:p>
            <a:fld id="{44A86842-14B6-4863-90AD-923BBC170EEB}"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2pPr>
    <a:lvl3pPr marL="9144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3pPr>
    <a:lvl4pPr marL="13716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4pPr>
    <a:lvl5pPr marL="18288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07D38592-1F34-401B-BD27-2BD3116FA4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E25BCA8-3E0D-4E72-BFC1-6B0AA2540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411" name="Slide Number Placeholder 3">
            <a:extLst>
              <a:ext uri="{FF2B5EF4-FFF2-40B4-BE49-F238E27FC236}">
                <a16:creationId xmlns:a16="http://schemas.microsoft.com/office/drawing/2014/main" id="{479EF7FC-C53E-4338-93F6-49DF4610AE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B982BFD8-F391-4520-B7B4-C84B4AF711BD}" type="slidenum">
              <a:rPr lang="en-GB" altLang="en-US" sz="1200">
                <a:latin typeface="Calisto MT" panose="02040603050505030304" pitchFamily="18" charset="77"/>
              </a:rPr>
              <a:pPr/>
              <a:t>1</a:t>
            </a:fld>
            <a:endParaRPr lang="en-GB" altLang="en-US" sz="1200" dirty="0">
              <a:latin typeface="Calisto MT" panose="02040603050505030304" pitchFamily="18" charset="7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79DD2F7C-EF44-4E7E-AC43-ED97CF319E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99B01CDD-E2CE-4E26-A369-9582C9C4F7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9699" name="Slide Number Placeholder 3">
            <a:extLst>
              <a:ext uri="{FF2B5EF4-FFF2-40B4-BE49-F238E27FC236}">
                <a16:creationId xmlns:a16="http://schemas.microsoft.com/office/drawing/2014/main" id="{508E8B15-1264-4347-AC42-517FE2B2F1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C3C32EB-961C-492B-BFDD-E40C392A1DEC}" type="slidenum">
              <a:rPr lang="en-GB" altLang="en-US" sz="1200">
                <a:latin typeface="Calisto MT" panose="02040603050505030304" pitchFamily="18" charset="77"/>
              </a:rPr>
              <a:pPr/>
              <a:t>35</a:t>
            </a:fld>
            <a:endParaRPr lang="en-GB" altLang="en-US" sz="1200" dirty="0">
              <a:latin typeface="Calisto MT" panose="02040603050505030304" pitchFamily="18"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1814CEB4-888C-40B1-8C5F-AEC2F83851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5AF11A4-E700-43C8-B68E-C5D3AFBDD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1747" name="Slide Number Placeholder 3">
            <a:extLst>
              <a:ext uri="{FF2B5EF4-FFF2-40B4-BE49-F238E27FC236}">
                <a16:creationId xmlns:a16="http://schemas.microsoft.com/office/drawing/2014/main" id="{217D39B7-D1D6-4EF6-9EFA-6C18C396EF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30CAC7A6-3CCC-41BC-92D5-9B648941A295}" type="slidenum">
              <a:rPr lang="en-GB" altLang="en-US" sz="1200">
                <a:latin typeface="Calisto MT" panose="02040603050505030304" pitchFamily="18" charset="77"/>
              </a:rPr>
              <a:pPr/>
              <a:t>12</a:t>
            </a:fld>
            <a:endParaRPr lang="en-GB" altLang="en-US" sz="1200" dirty="0">
              <a:latin typeface="Calisto MT" panose="02040603050505030304" pitchFamily="18" charset="7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9266AFB-A054-4B4B-8EAD-E8E0979E4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47E4E3B4-2D72-4EE0-9313-1CE42CB8A1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5843" name="Slide Number Placeholder 3">
            <a:extLst>
              <a:ext uri="{FF2B5EF4-FFF2-40B4-BE49-F238E27FC236}">
                <a16:creationId xmlns:a16="http://schemas.microsoft.com/office/drawing/2014/main" id="{080EEB3E-5C3C-4E43-A76A-C6D027DF4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78EC88F-DDC5-4D0A-AD5A-568AB7D0DA6D}" type="slidenum">
              <a:rPr lang="en-GB" altLang="en-US" sz="1200">
                <a:latin typeface="Calisto MT" panose="02040603050505030304" pitchFamily="18" charset="77"/>
              </a:rPr>
              <a:pPr/>
              <a:t>13</a:t>
            </a:fld>
            <a:endParaRPr lang="en-GB" altLang="en-US" sz="1200" dirty="0">
              <a:latin typeface="Calisto MT" panose="02040603050505030304" pitchFamily="18" charset="7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0326690-BB7A-48D0-A09C-89DB2A5EAE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EFEC811A-FA4B-447B-A3E5-73F6265417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7891" name="Slide Number Placeholder 3">
            <a:extLst>
              <a:ext uri="{FF2B5EF4-FFF2-40B4-BE49-F238E27FC236}">
                <a16:creationId xmlns:a16="http://schemas.microsoft.com/office/drawing/2014/main" id="{6A0D7380-4D98-4D01-822A-CDB5D41FE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E86D7B6-991B-43EC-9B40-BF777324F601}" type="slidenum">
              <a:rPr lang="en-GB" altLang="en-US" sz="1200">
                <a:latin typeface="Calisto MT" panose="02040603050505030304" pitchFamily="18" charset="77"/>
              </a:rPr>
              <a:pPr/>
              <a:t>14</a:t>
            </a:fld>
            <a:endParaRPr lang="en-GB" altLang="en-US" sz="1200" dirty="0">
              <a:latin typeface="Calisto MT" panose="02040603050505030304" pitchFamily="18" charset="7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CE7C80F-C555-4C96-94E8-F088CBE18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ACF7E83A-9D83-42AB-A9C6-4DFDF8C0D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1987" name="Slide Number Placeholder 3">
            <a:extLst>
              <a:ext uri="{FF2B5EF4-FFF2-40B4-BE49-F238E27FC236}">
                <a16:creationId xmlns:a16="http://schemas.microsoft.com/office/drawing/2014/main" id="{D9A8C406-C228-407D-907A-4B1CB2419A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0FD8FBCE-E3CC-4ED3-B47A-17453BE33D14}" type="slidenum">
              <a:rPr lang="en-GB" altLang="en-US" sz="1200">
                <a:latin typeface="Calisto MT" panose="02040603050505030304" pitchFamily="18" charset="77"/>
              </a:rPr>
              <a:pPr/>
              <a:t>28</a:t>
            </a:fld>
            <a:endParaRPr lang="en-GB" altLang="en-US" sz="1200" dirty="0">
              <a:latin typeface="Calisto MT" panose="02040603050505030304" pitchFamily="18" charset="7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28D35658-DF68-4E12-88E9-BF0EA94F7C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2FCABF20-46D3-4A45-BFA3-BDC9012BD4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9939" name="Slide Number Placeholder 3">
            <a:extLst>
              <a:ext uri="{FF2B5EF4-FFF2-40B4-BE49-F238E27FC236}">
                <a16:creationId xmlns:a16="http://schemas.microsoft.com/office/drawing/2014/main" id="{F0941F73-B192-4BC8-B1F1-5E19277F06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87AF99B3-729D-4CB1-8021-120B776EB65D}" type="slidenum">
              <a:rPr lang="en-GB" altLang="en-US" sz="1200">
                <a:latin typeface="Calisto MT" panose="02040603050505030304" pitchFamily="18" charset="77"/>
              </a:rPr>
              <a:pPr/>
              <a:t>30</a:t>
            </a:fld>
            <a:endParaRPr lang="en-GB" altLang="en-US" sz="1200" dirty="0">
              <a:latin typeface="Calisto MT" panose="02040603050505030304" pitchFamily="18" charset="7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A7319DC-D6C0-4DEE-B602-05A2CE1D1F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B1550A5-C7B6-417D-BDB2-8C9BDA793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507" name="Slide Number Placeholder 3">
            <a:extLst>
              <a:ext uri="{FF2B5EF4-FFF2-40B4-BE49-F238E27FC236}">
                <a16:creationId xmlns:a16="http://schemas.microsoft.com/office/drawing/2014/main" id="{B978186F-36D2-4597-B820-1C5E7CD0D1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50F6833-FC27-4A06-AA56-EC203F886681}" type="slidenum">
              <a:rPr lang="en-GB" altLang="en-US" sz="1200">
                <a:latin typeface="Calisto MT" panose="02040603050505030304" pitchFamily="18" charset="77"/>
              </a:rPr>
              <a:pPr/>
              <a:t>31</a:t>
            </a:fld>
            <a:endParaRPr lang="en-GB" altLang="en-US" sz="1200" dirty="0">
              <a:latin typeface="Calisto MT" panose="02040603050505030304" pitchFamily="18" charset="7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A7319DC-D6C0-4DEE-B602-05A2CE1D1F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B1550A5-C7B6-417D-BDB2-8C9BDA793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1507" name="Slide Number Placeholder 3">
            <a:extLst>
              <a:ext uri="{FF2B5EF4-FFF2-40B4-BE49-F238E27FC236}">
                <a16:creationId xmlns:a16="http://schemas.microsoft.com/office/drawing/2014/main" id="{B978186F-36D2-4597-B820-1C5E7CD0D1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50F6833-FC27-4A06-AA56-EC203F886681}" type="slidenum">
              <a:rPr lang="en-GB" altLang="en-US" sz="1200">
                <a:latin typeface="Calisto MT" panose="02040603050505030304" pitchFamily="18" charset="77"/>
              </a:rPr>
              <a:pPr/>
              <a:t>32</a:t>
            </a:fld>
            <a:endParaRPr lang="en-GB" altLang="en-US" sz="1200" dirty="0">
              <a:latin typeface="Calisto MT" panose="02040603050505030304" pitchFamily="18" charset="77"/>
            </a:endParaRPr>
          </a:p>
        </p:txBody>
      </p:sp>
    </p:spTree>
    <p:extLst>
      <p:ext uri="{BB962C8B-B14F-4D97-AF65-F5344CB8AC3E}">
        <p14:creationId xmlns:p14="http://schemas.microsoft.com/office/powerpoint/2010/main" val="1859429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1A431E7C-363F-4394-B12D-100387D55D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5F8112B-0118-4957-A39E-FD592BED5E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3555" name="Slide Number Placeholder 3">
            <a:extLst>
              <a:ext uri="{FF2B5EF4-FFF2-40B4-BE49-F238E27FC236}">
                <a16:creationId xmlns:a16="http://schemas.microsoft.com/office/drawing/2014/main" id="{FB9327FC-2CD4-411C-A9E5-F9283796E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88780DF-A408-47FC-B658-236801BF2AEB}" type="slidenum">
              <a:rPr lang="en-GB" altLang="en-US" sz="1200">
                <a:latin typeface="Calisto MT" panose="02040603050505030304" pitchFamily="18" charset="77"/>
              </a:rPr>
              <a:pPr/>
              <a:t>33</a:t>
            </a:fld>
            <a:endParaRPr lang="en-GB" altLang="en-US" sz="1200" dirty="0">
              <a:latin typeface="Calisto MT" panose="02040603050505030304" pitchFamily="18" charset="7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35FC29B-744C-40C5-8A26-1F9DD69EE1C1}" type="slidenum">
              <a:rPr lang="en-US" altLang="en-US" smtClean="0"/>
              <a:pPr/>
              <a:t>‹#›</a:t>
            </a:fld>
            <a:endParaRPr lang="en-US" altLang="en-US"/>
          </a:p>
        </p:txBody>
      </p:sp>
    </p:spTree>
    <p:extLst>
      <p:ext uri="{BB962C8B-B14F-4D97-AF65-F5344CB8AC3E}">
        <p14:creationId xmlns:p14="http://schemas.microsoft.com/office/powerpoint/2010/main" val="401055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13535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238599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44985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204137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3843889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364359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C86EE6E-B81C-41AD-9703-54382AFA2DBA}" type="slidenum">
              <a:rPr lang="en-US" altLang="en-US" smtClean="0"/>
              <a:pPr/>
              <a:t>‹#›</a:t>
            </a:fld>
            <a:endParaRPr lang="en-US" altLang="en-US"/>
          </a:p>
        </p:txBody>
      </p:sp>
    </p:spTree>
    <p:extLst>
      <p:ext uri="{BB962C8B-B14F-4D97-AF65-F5344CB8AC3E}">
        <p14:creationId xmlns:p14="http://schemas.microsoft.com/office/powerpoint/2010/main" val="2982680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A1C7028-F3FC-4EE8-BC8F-7642EB2A2CBA}" type="slidenum">
              <a:rPr lang="en-US" altLang="en-US" smtClean="0"/>
              <a:pPr/>
              <a:t>‹#›</a:t>
            </a:fld>
            <a:endParaRPr lang="en-US" altLang="en-US"/>
          </a:p>
        </p:txBody>
      </p:sp>
    </p:spTree>
    <p:extLst>
      <p:ext uri="{BB962C8B-B14F-4D97-AF65-F5344CB8AC3E}">
        <p14:creationId xmlns:p14="http://schemas.microsoft.com/office/powerpoint/2010/main" val="18457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E1AF5EB-E2DA-4B00-9B1A-3A7D932E0084}" type="slidenum">
              <a:rPr lang="en-US" altLang="en-US" smtClean="0"/>
              <a:pPr/>
              <a:t>‹#›</a:t>
            </a:fld>
            <a:endParaRPr lang="en-US" altLang="en-US"/>
          </a:p>
        </p:txBody>
      </p:sp>
    </p:spTree>
    <p:extLst>
      <p:ext uri="{BB962C8B-B14F-4D97-AF65-F5344CB8AC3E}">
        <p14:creationId xmlns:p14="http://schemas.microsoft.com/office/powerpoint/2010/main" val="194375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8B248C4-7176-4F92-ACFB-F2A874839E93}" type="slidenum">
              <a:rPr lang="en-US" altLang="en-US" smtClean="0"/>
              <a:pPr/>
              <a:t>‹#›</a:t>
            </a:fld>
            <a:endParaRPr lang="en-US" altLang="en-US"/>
          </a:p>
        </p:txBody>
      </p:sp>
    </p:spTree>
    <p:extLst>
      <p:ext uri="{BB962C8B-B14F-4D97-AF65-F5344CB8AC3E}">
        <p14:creationId xmlns:p14="http://schemas.microsoft.com/office/powerpoint/2010/main" val="413223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01EE486-D3B6-4A54-87FA-B255A8182FCC}" type="slidenum">
              <a:rPr lang="en-US" altLang="en-US" smtClean="0"/>
              <a:pPr/>
              <a:t>‹#›</a:t>
            </a:fld>
            <a:endParaRPr lang="en-US" altLang="en-US"/>
          </a:p>
        </p:txBody>
      </p:sp>
    </p:spTree>
    <p:extLst>
      <p:ext uri="{BB962C8B-B14F-4D97-AF65-F5344CB8AC3E}">
        <p14:creationId xmlns:p14="http://schemas.microsoft.com/office/powerpoint/2010/main" val="244533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3F90464-1A25-4C3D-BC1A-B42A54174031}" type="slidenum">
              <a:rPr lang="en-US" altLang="en-US" smtClean="0"/>
              <a:pPr/>
              <a:t>‹#›</a:t>
            </a:fld>
            <a:endParaRPr lang="en-US" altLang="en-US"/>
          </a:p>
        </p:txBody>
      </p:sp>
    </p:spTree>
    <p:extLst>
      <p:ext uri="{BB962C8B-B14F-4D97-AF65-F5344CB8AC3E}">
        <p14:creationId xmlns:p14="http://schemas.microsoft.com/office/powerpoint/2010/main" val="34992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F0929850-893D-4CA7-8C33-0E09F9B027B5}" type="slidenum">
              <a:rPr lang="en-US" altLang="en-US" smtClean="0"/>
              <a:pPr/>
              <a:t>‹#›</a:t>
            </a:fld>
            <a:endParaRPr lang="en-US" altLang="en-US"/>
          </a:p>
        </p:txBody>
      </p:sp>
    </p:spTree>
    <p:extLst>
      <p:ext uri="{BB962C8B-B14F-4D97-AF65-F5344CB8AC3E}">
        <p14:creationId xmlns:p14="http://schemas.microsoft.com/office/powerpoint/2010/main" val="177253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6D376A4-686B-4390-BBB5-436C1737532A}" type="slidenum">
              <a:rPr lang="en-US" altLang="en-US" smtClean="0"/>
              <a:pPr/>
              <a:t>‹#›</a:t>
            </a:fld>
            <a:endParaRPr lang="en-US" altLang="en-US"/>
          </a:p>
        </p:txBody>
      </p:sp>
    </p:spTree>
    <p:extLst>
      <p:ext uri="{BB962C8B-B14F-4D97-AF65-F5344CB8AC3E}">
        <p14:creationId xmlns:p14="http://schemas.microsoft.com/office/powerpoint/2010/main" val="107708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339CCB9-9D86-48E6-B49B-5C3D6156C7BF}" type="slidenum">
              <a:rPr lang="en-US" altLang="en-US" smtClean="0"/>
              <a:pPr/>
              <a:t>‹#›</a:t>
            </a:fld>
            <a:endParaRPr lang="en-US" altLang="en-US"/>
          </a:p>
        </p:txBody>
      </p:sp>
    </p:spTree>
    <p:extLst>
      <p:ext uri="{BB962C8B-B14F-4D97-AF65-F5344CB8AC3E}">
        <p14:creationId xmlns:p14="http://schemas.microsoft.com/office/powerpoint/2010/main" val="361120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B5D95F5-5273-42E7-B96A-E0FC87545715}" type="slidenum">
              <a:rPr lang="en-US" altLang="en-US" smtClean="0"/>
              <a:pPr/>
              <a:t>‹#›</a:t>
            </a:fld>
            <a:endParaRPr lang="en-US" altLang="en-US"/>
          </a:p>
        </p:txBody>
      </p:sp>
    </p:spTree>
    <p:extLst>
      <p:ext uri="{BB962C8B-B14F-4D97-AF65-F5344CB8AC3E}">
        <p14:creationId xmlns:p14="http://schemas.microsoft.com/office/powerpoint/2010/main" val="119507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770929775"/>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EC9501-9EF5-45E8-B0E1-A5909867D804}"/>
              </a:ext>
            </a:extLst>
          </p:cNvPr>
          <p:cNvSpPr>
            <a:spLocks noGrp="1" noChangeArrowheads="1"/>
          </p:cNvSpPr>
          <p:nvPr>
            <p:ph type="ctrTitle"/>
          </p:nvPr>
        </p:nvSpPr>
        <p:spPr/>
        <p:txBody>
          <a:bodyPr rtlCol="0">
            <a:normAutofit/>
          </a:bodyPr>
          <a:lstStyle/>
          <a:p>
            <a:pPr eaLnBrk="1" fontAlgn="auto" hangingPunct="1">
              <a:spcAft>
                <a:spcPts val="0"/>
              </a:spcAft>
              <a:defRPr/>
            </a:pPr>
            <a:r>
              <a:rPr lang="en-GB" sz="4000" dirty="0">
                <a:solidFill>
                  <a:schemeClr val="accent1">
                    <a:lumMod val="20000"/>
                    <a:lumOff val="80000"/>
                  </a:schemeClr>
                </a:solidFill>
                <a:effectLst/>
                <a:latin typeface="Calisto MT" panose="02040603050505030304" pitchFamily="18" charset="77"/>
              </a:rPr>
              <a:t>Art history in a global context: decolonizing the discipline? </a:t>
            </a:r>
            <a:endParaRPr lang="en-GB" sz="4000" dirty="0">
              <a:solidFill>
                <a:schemeClr val="accent1">
                  <a:lumMod val="20000"/>
                  <a:lumOff val="80000"/>
                </a:schemeClr>
              </a:solidFill>
              <a:ea typeface="+mj-ea"/>
              <a:cs typeface="+mj-cs"/>
            </a:endParaRPr>
          </a:p>
        </p:txBody>
      </p:sp>
      <p:sp>
        <p:nvSpPr>
          <p:cNvPr id="2" name="Subtitle 1">
            <a:extLst>
              <a:ext uri="{FF2B5EF4-FFF2-40B4-BE49-F238E27FC236}">
                <a16:creationId xmlns:a16="http://schemas.microsoft.com/office/drawing/2014/main" id="{E616794B-F528-4D61-BF03-6BA054E67FC4}"/>
              </a:ext>
            </a:extLst>
          </p:cNvPr>
          <p:cNvSpPr>
            <a:spLocks noGrp="1"/>
          </p:cNvSpPr>
          <p:nvPr>
            <p:ph type="subTitle" idx="1"/>
          </p:nvPr>
        </p:nvSpPr>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7F39-B6AB-4229-B2B6-1A79B4847687}"/>
              </a:ext>
            </a:extLst>
          </p:cNvPr>
          <p:cNvSpPr>
            <a:spLocks noGrp="1"/>
          </p:cNvSpPr>
          <p:nvPr>
            <p:ph type="title"/>
          </p:nvPr>
        </p:nvSpPr>
        <p:spPr/>
        <p:txBody>
          <a:bodyPr/>
          <a:lstStyle/>
          <a:p>
            <a:r>
              <a:rPr lang="en-GB" dirty="0"/>
              <a:t>Orient and Blackness</a:t>
            </a:r>
          </a:p>
        </p:txBody>
      </p:sp>
      <p:sp>
        <p:nvSpPr>
          <p:cNvPr id="3" name="Text Placeholder 2">
            <a:extLst>
              <a:ext uri="{FF2B5EF4-FFF2-40B4-BE49-F238E27FC236}">
                <a16:creationId xmlns:a16="http://schemas.microsoft.com/office/drawing/2014/main" id="{B2A36C50-1D02-49B6-AB05-72D85917FE2B}"/>
              </a:ext>
            </a:extLst>
          </p:cNvPr>
          <p:cNvSpPr>
            <a:spLocks noGrp="1"/>
          </p:cNvSpPr>
          <p:nvPr>
            <p:ph type="body" idx="1"/>
          </p:nvPr>
        </p:nvSpPr>
        <p:spPr/>
        <p:txBody>
          <a:bodyPr/>
          <a:lstStyle/>
          <a:p>
            <a:r>
              <a:rPr lang="en-GB" dirty="0"/>
              <a:t>Two Critical Studies</a:t>
            </a:r>
          </a:p>
        </p:txBody>
      </p:sp>
    </p:spTree>
    <p:extLst>
      <p:ext uri="{BB962C8B-B14F-4D97-AF65-F5344CB8AC3E}">
        <p14:creationId xmlns:p14="http://schemas.microsoft.com/office/powerpoint/2010/main" val="265500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F905039D-A862-41FE-8FA3-1DE48C6BAC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552" y="476672"/>
            <a:ext cx="3528392" cy="5393721"/>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a:extLst>
              <a:ext uri="{FF2B5EF4-FFF2-40B4-BE49-F238E27FC236}">
                <a16:creationId xmlns:a16="http://schemas.microsoft.com/office/drawing/2014/main" id="{7E22C10C-AAB8-4E41-8E6B-E3868AA6C3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984" y="332656"/>
            <a:ext cx="4245936"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16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a:extLst>
              <a:ext uri="{FF2B5EF4-FFF2-40B4-BE49-F238E27FC236}">
                <a16:creationId xmlns:a16="http://schemas.microsoft.com/office/drawing/2014/main" id="{BEED1918-594C-4EAD-B713-9FB444592017}"/>
              </a:ext>
            </a:extLst>
          </p:cNvPr>
          <p:cNvSpPr txBox="1">
            <a:spLocks noChangeArrowheads="1"/>
          </p:cNvSpPr>
          <p:nvPr/>
        </p:nvSpPr>
        <p:spPr bwMode="auto">
          <a:xfrm>
            <a:off x="107950" y="3573463"/>
            <a:ext cx="5543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Anonymous Venetian painter – Reception of the Ambassadors in Damascus (1511)</a:t>
            </a:r>
          </a:p>
        </p:txBody>
      </p:sp>
      <p:pic>
        <p:nvPicPr>
          <p:cNvPr id="30722" name="Picture 8" descr="http://4.bp.blogspot.com/_1AJIE7G1DnQ/TOk4be5WTjI/AAAAAAAAAPE/lf2WUEVG5uA/s1600/Eleonora+of+Toledo+with+her+son+Giovanni+de%2527+Medici.jpg">
            <a:extLst>
              <a:ext uri="{FF2B5EF4-FFF2-40B4-BE49-F238E27FC236}">
                <a16:creationId xmlns:a16="http://schemas.microsoft.com/office/drawing/2014/main" id="{A2A566DB-8E71-4C60-B794-E2AEF3E1DE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6375" y="1916113"/>
            <a:ext cx="38576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http://weekly.ahram.org.eg/2006/824/cu02.jpg">
            <a:extLst>
              <a:ext uri="{FF2B5EF4-FFF2-40B4-BE49-F238E27FC236}">
                <a16:creationId xmlns:a16="http://schemas.microsoft.com/office/drawing/2014/main" id="{4DF693E1-0BDE-49EA-B486-076D64B4F3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715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6">
            <a:extLst>
              <a:ext uri="{FF2B5EF4-FFF2-40B4-BE49-F238E27FC236}">
                <a16:creationId xmlns:a16="http://schemas.microsoft.com/office/drawing/2014/main" id="{FFC34CF1-A30A-4D89-A1EA-BD8A0016C61A}"/>
              </a:ext>
            </a:extLst>
          </p:cNvPr>
          <p:cNvSpPr txBox="1">
            <a:spLocks noChangeArrowheads="1"/>
          </p:cNvSpPr>
          <p:nvPr/>
        </p:nvSpPr>
        <p:spPr bwMode="auto">
          <a:xfrm>
            <a:off x="179388" y="6237288"/>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err="1">
                <a:latin typeface="Calisto MT" panose="02040603050505030304" pitchFamily="18" charset="77"/>
              </a:rPr>
              <a:t>Bronzino</a:t>
            </a:r>
            <a:r>
              <a:rPr lang="en-GB" altLang="en-US" sz="1800" dirty="0">
                <a:latin typeface="Calisto MT" panose="02040603050505030304" pitchFamily="18" charset="77"/>
              </a:rPr>
              <a:t> – Eleanor of Toledo (15444-45)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upload.wikimedia.org/wikipedia/commons/f/f6/Gerome_Snake_Charmer.jpg">
            <a:extLst>
              <a:ext uri="{FF2B5EF4-FFF2-40B4-BE49-F238E27FC236}">
                <a16:creationId xmlns:a16="http://schemas.microsoft.com/office/drawing/2014/main" id="{6966B740-972C-4B51-8CA9-175C171B59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2">
            <a:extLst>
              <a:ext uri="{FF2B5EF4-FFF2-40B4-BE49-F238E27FC236}">
                <a16:creationId xmlns:a16="http://schemas.microsoft.com/office/drawing/2014/main" id="{B01F094B-F20C-4967-949B-4BD83B2BA688}"/>
              </a:ext>
            </a:extLst>
          </p:cNvPr>
          <p:cNvSpPr txBox="1">
            <a:spLocks noChangeArrowheads="1"/>
          </p:cNvSpPr>
          <p:nvPr/>
        </p:nvSpPr>
        <p:spPr bwMode="auto">
          <a:xfrm>
            <a:off x="899592" y="6021288"/>
            <a:ext cx="6840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GB" altLang="en-US" sz="1800" dirty="0">
                <a:latin typeface="Calisto MT" panose="02040603050505030304" pitchFamily="18" charset="77"/>
              </a:rPr>
              <a:t>Jean-Léon </a:t>
            </a:r>
            <a:r>
              <a:rPr lang="en-GB" altLang="en-US" sz="1800" dirty="0" err="1">
                <a:latin typeface="Calisto MT" panose="02040603050505030304" pitchFamily="18" charset="77"/>
              </a:rPr>
              <a:t>Gérôme</a:t>
            </a:r>
            <a:r>
              <a:rPr lang="en-GB" altLang="en-US" sz="1800" dirty="0">
                <a:latin typeface="Calisto MT" panose="02040603050505030304" pitchFamily="18" charset="77"/>
              </a:rPr>
              <a:t> – The Snake </a:t>
            </a:r>
            <a:r>
              <a:rPr lang="en-GB" altLang="en-US" sz="1800" dirty="0" err="1">
                <a:latin typeface="Calisto MT" panose="02040603050505030304" pitchFamily="18" charset="77"/>
              </a:rPr>
              <a:t>Chamer</a:t>
            </a:r>
            <a:r>
              <a:rPr lang="en-GB" altLang="en-US" sz="1800" dirty="0">
                <a:latin typeface="Calisto MT" panose="02040603050505030304" pitchFamily="18" charset="77"/>
              </a:rPr>
              <a:t> (1870)</a:t>
            </a:r>
          </a:p>
          <a:p>
            <a:pPr algn="ctr"/>
            <a:r>
              <a:rPr lang="en-GB" altLang="en-US" sz="1800" dirty="0">
                <a:latin typeface="Calisto MT" panose="02040603050505030304" pitchFamily="18" charset="77"/>
              </a:rPr>
              <a:t>Sterling and Francine Clark Art Institute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artmight.com/albums/public-domain-art-images/Jean-Leon-Gerome-001.jpg">
            <a:extLst>
              <a:ext uri="{FF2B5EF4-FFF2-40B4-BE49-F238E27FC236}">
                <a16:creationId xmlns:a16="http://schemas.microsoft.com/office/drawing/2014/main" id="{558618DA-8AB8-4049-8F33-12765CE15D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5087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a:extLst>
              <a:ext uri="{FF2B5EF4-FFF2-40B4-BE49-F238E27FC236}">
                <a16:creationId xmlns:a16="http://schemas.microsoft.com/office/drawing/2014/main" id="{3606C447-CD34-4969-BE7E-4DD84100C464}"/>
              </a:ext>
            </a:extLst>
          </p:cNvPr>
          <p:cNvSpPr txBox="1">
            <a:spLocks noChangeArrowheads="1"/>
          </p:cNvSpPr>
          <p:nvPr/>
        </p:nvSpPr>
        <p:spPr bwMode="auto">
          <a:xfrm>
            <a:off x="5580112" y="5445224"/>
            <a:ext cx="3384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Jean-Léon </a:t>
            </a:r>
            <a:r>
              <a:rPr lang="en-GB" altLang="en-US" sz="1800" dirty="0" err="1">
                <a:latin typeface="Calisto MT" panose="02040603050505030304" pitchFamily="18" charset="77"/>
              </a:rPr>
              <a:t>Gérôme</a:t>
            </a:r>
            <a:endParaRPr lang="en-GB" altLang="en-US" sz="1800" dirty="0">
              <a:latin typeface="Calisto MT" panose="02040603050505030304" pitchFamily="18" charset="77"/>
            </a:endParaRPr>
          </a:p>
          <a:p>
            <a:endParaRPr lang="en-GB" altLang="en-US" sz="1800" dirty="0">
              <a:latin typeface="Calisto MT" panose="02040603050505030304" pitchFamily="18" charset="77"/>
            </a:endParaRPr>
          </a:p>
          <a:p>
            <a:r>
              <a:rPr lang="en-GB" altLang="en-US" sz="1800" dirty="0">
                <a:latin typeface="Calisto MT" panose="02040603050505030304" pitchFamily="18" charset="77"/>
              </a:rPr>
              <a:t>The Slave Market (1867)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a:extLst>
              <a:ext uri="{FF2B5EF4-FFF2-40B4-BE49-F238E27FC236}">
                <a16:creationId xmlns:a16="http://schemas.microsoft.com/office/drawing/2014/main" id="{0BB10C92-036F-4A6A-9E0B-4DBBD98ECA0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2">
            <a:extLst>
              <a:ext uri="{FF2B5EF4-FFF2-40B4-BE49-F238E27FC236}">
                <a16:creationId xmlns:a16="http://schemas.microsoft.com/office/drawing/2014/main" id="{2F48F541-039B-4E68-BE7D-D636AF2C34EA}"/>
              </a:ext>
            </a:extLst>
          </p:cNvPr>
          <p:cNvSpPr txBox="1">
            <a:spLocks noChangeArrowheads="1"/>
          </p:cNvSpPr>
          <p:nvPr/>
        </p:nvSpPr>
        <p:spPr bwMode="auto">
          <a:xfrm>
            <a:off x="5148263" y="4941888"/>
            <a:ext cx="36004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Ida Rubinstein in costume for </a:t>
            </a:r>
            <a:r>
              <a:rPr lang="en-US" altLang="en-US" sz="1800" dirty="0" err="1">
                <a:latin typeface="Calisto MT" panose="02040603050505030304" pitchFamily="18" charset="77"/>
              </a:rPr>
              <a:t>Zubeide</a:t>
            </a:r>
            <a:r>
              <a:rPr lang="en-US" altLang="en-US" sz="1800" dirty="0">
                <a:latin typeface="Calisto MT" panose="02040603050505030304" pitchFamily="18" charset="77"/>
              </a:rPr>
              <a:t> in </a:t>
            </a:r>
            <a:r>
              <a:rPr lang="en-US" altLang="en-US" sz="1800" dirty="0" err="1">
                <a:latin typeface="Calisto MT" panose="02040603050505030304" pitchFamily="18" charset="77"/>
              </a:rPr>
              <a:t>Sheherazade</a:t>
            </a:r>
            <a:r>
              <a:rPr lang="en-US" altLang="en-US" sz="1800" dirty="0">
                <a:latin typeface="Calisto MT" panose="02040603050505030304" pitchFamily="18" charset="77"/>
              </a:rPr>
              <a:t> designed by Leon Bakst  (1910)</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Source: Bridgeman 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0210967F-D8A8-49F5-9610-0C6AD36860F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200" y="-22225"/>
            <a:ext cx="464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2">
            <a:extLst>
              <a:ext uri="{FF2B5EF4-FFF2-40B4-BE49-F238E27FC236}">
                <a16:creationId xmlns:a16="http://schemas.microsoft.com/office/drawing/2014/main" id="{36B08A8A-970D-4E22-BE08-AAD29E7B2A83}"/>
              </a:ext>
            </a:extLst>
          </p:cNvPr>
          <p:cNvSpPr txBox="1">
            <a:spLocks noChangeArrowheads="1"/>
          </p:cNvSpPr>
          <p:nvPr/>
        </p:nvSpPr>
        <p:spPr bwMode="auto">
          <a:xfrm>
            <a:off x="179388" y="3789363"/>
            <a:ext cx="33845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Leon Bakst</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Costume Design for </a:t>
            </a:r>
            <a:r>
              <a:rPr lang="en-US" altLang="en-US" sz="1800" dirty="0" err="1">
                <a:latin typeface="Calisto MT" panose="02040603050505030304" pitchFamily="18" charset="77"/>
              </a:rPr>
              <a:t>Sheherazade</a:t>
            </a:r>
            <a:r>
              <a:rPr lang="en-US" altLang="en-US" sz="1800" dirty="0">
                <a:latin typeface="Calisto MT" panose="02040603050505030304" pitchFamily="18" charset="77"/>
              </a:rPr>
              <a:t> from Sleeping Beauty (1921)</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Private Collection</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Source: Bridgeman Education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AC5D3D74-3E32-4AD7-A670-FE4632B7A4E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765175"/>
            <a:ext cx="3373437"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2">
            <a:extLst>
              <a:ext uri="{FF2B5EF4-FFF2-40B4-BE49-F238E27FC236}">
                <a16:creationId xmlns:a16="http://schemas.microsoft.com/office/drawing/2014/main" id="{EF9822D4-C6CD-4A43-A942-3EE9D8F8738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29038" y="765175"/>
            <a:ext cx="54229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3">
            <a:extLst>
              <a:ext uri="{FF2B5EF4-FFF2-40B4-BE49-F238E27FC236}">
                <a16:creationId xmlns:a16="http://schemas.microsoft.com/office/drawing/2014/main" id="{393175E6-C8EA-40CA-8352-E4750CD45FA2}"/>
              </a:ext>
            </a:extLst>
          </p:cNvPr>
          <p:cNvSpPr txBox="1">
            <a:spLocks noChangeArrowheads="1"/>
          </p:cNvSpPr>
          <p:nvPr/>
        </p:nvSpPr>
        <p:spPr bwMode="auto">
          <a:xfrm>
            <a:off x="3779838" y="4437063"/>
            <a:ext cx="4895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Dutch exotic dancer ‘Mata Hari’ (1876-1917)</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Image Source: Bridgeman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a:extLst>
              <a:ext uri="{FF2B5EF4-FFF2-40B4-BE49-F238E27FC236}">
                <a16:creationId xmlns:a16="http://schemas.microsoft.com/office/drawing/2014/main" id="{66E48802-3243-4391-BC4D-16E04E47AAF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200" y="3175"/>
            <a:ext cx="4354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Box 2">
            <a:extLst>
              <a:ext uri="{FF2B5EF4-FFF2-40B4-BE49-F238E27FC236}">
                <a16:creationId xmlns:a16="http://schemas.microsoft.com/office/drawing/2014/main" id="{C40A2E1C-44CF-44AF-8F29-41699BDCDECC}"/>
              </a:ext>
            </a:extLst>
          </p:cNvPr>
          <p:cNvSpPr txBox="1">
            <a:spLocks noChangeArrowheads="1"/>
          </p:cNvSpPr>
          <p:nvPr/>
        </p:nvSpPr>
        <p:spPr bwMode="auto">
          <a:xfrm>
            <a:off x="250825" y="4652963"/>
            <a:ext cx="35290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Anonymous postcard of harem girls smoking a hookah, Algeria</a:t>
            </a:r>
          </a:p>
          <a:p>
            <a:r>
              <a:rPr lang="en-US" altLang="en-US" sz="1800" dirty="0">
                <a:latin typeface="Calisto MT" panose="02040603050505030304" pitchFamily="18" charset="77"/>
              </a:rPr>
              <a:t>Ca. 1900</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Source: Bridgeman Education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EB7A39C8-9276-479E-BD41-9B022E5033C1}"/>
              </a:ext>
            </a:extLst>
          </p:cNvPr>
          <p:cNvSpPr txBox="1">
            <a:spLocks noChangeArrowheads="1"/>
          </p:cNvSpPr>
          <p:nvPr/>
        </p:nvSpPr>
        <p:spPr bwMode="auto">
          <a:xfrm>
            <a:off x="395536" y="836712"/>
            <a:ext cx="3888432"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ru-RU" dirty="0">
                <a:latin typeface="Calisto MT" panose="02040603050505030304" pitchFamily="18" charset="77"/>
                <a:cs typeface="Calibri" panose="020F0502020204030204" pitchFamily="34" charset="0"/>
              </a:rPr>
              <a:t>‘Both [imperialism and colonialism] are supported by and perhaps even impelled by …. notions that certain territories and people require and beseech domination, as well as forms of knowledge affiliated with domination: the vocabulary of classic nineteenth-century imperial culture is plentiful with such words as “inferior” or “subject races”, “subordinate peoples”, “dependency”, “expansion” and “authority”.</a:t>
            </a:r>
            <a:br>
              <a:rPr lang="en-GB" altLang="ru-RU" dirty="0">
                <a:latin typeface="Calisto MT" panose="02040603050505030304" pitchFamily="18" charset="77"/>
                <a:cs typeface="Calibri" panose="020F0502020204030204" pitchFamily="34" charset="0"/>
              </a:rPr>
            </a:br>
            <a:endParaRPr lang="en-GB" altLang="ru-RU" dirty="0">
              <a:latin typeface="Calisto MT" panose="02040603050505030304" pitchFamily="18" charset="77"/>
              <a:cs typeface="Calibri" panose="020F0502020204030204" pitchFamily="34" charset="0"/>
            </a:endParaRPr>
          </a:p>
          <a:p>
            <a:pPr>
              <a:spcBef>
                <a:spcPct val="50000"/>
              </a:spcBef>
            </a:pPr>
            <a:endParaRPr lang="en-GB" altLang="ru-RU" dirty="0">
              <a:latin typeface="Calisto MT" panose="02040603050505030304" pitchFamily="18" charset="77"/>
              <a:cs typeface="Calibri" panose="020F0502020204030204" pitchFamily="34" charset="0"/>
            </a:endParaRPr>
          </a:p>
          <a:p>
            <a:pPr>
              <a:spcBef>
                <a:spcPct val="50000"/>
              </a:spcBef>
            </a:pPr>
            <a:endParaRPr lang="en-GB" altLang="ru-RU" dirty="0">
              <a:latin typeface="Calisto MT" panose="02040603050505030304" pitchFamily="18" charset="77"/>
              <a:cs typeface="Calibri" panose="020F0502020204030204" pitchFamily="34" charset="0"/>
            </a:endParaRPr>
          </a:p>
          <a:p>
            <a:pPr algn="r">
              <a:spcBef>
                <a:spcPct val="50000"/>
              </a:spcBef>
            </a:pPr>
            <a:r>
              <a:rPr lang="en-GB" altLang="ru-RU" dirty="0">
                <a:latin typeface="Calisto MT" panose="02040603050505030304" pitchFamily="18" charset="77"/>
                <a:cs typeface="Calibri" panose="020F0502020204030204" pitchFamily="34" charset="0"/>
              </a:rPr>
              <a:t>Edward Said, Culture and Imperialism (1993) p. 8</a:t>
            </a:r>
          </a:p>
        </p:txBody>
      </p:sp>
      <p:pic>
        <p:nvPicPr>
          <p:cNvPr id="96258" name="Picture 2">
            <a:extLst>
              <a:ext uri="{FF2B5EF4-FFF2-40B4-BE49-F238E27FC236}">
                <a16:creationId xmlns:a16="http://schemas.microsoft.com/office/drawing/2014/main" id="{B4226ABC-F97B-4C3A-907F-E376FCD1CAD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47993" y="764704"/>
            <a:ext cx="3808868" cy="5744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97C415-B7F9-48D6-9754-896A0781DAE5}"/>
              </a:ext>
            </a:extLst>
          </p:cNvPr>
          <p:cNvSpPr>
            <a:spLocks noGrp="1"/>
          </p:cNvSpPr>
          <p:nvPr>
            <p:ph type="title"/>
          </p:nvPr>
        </p:nvSpPr>
        <p:spPr/>
        <p:txBody>
          <a:bodyPr/>
          <a:lstStyle/>
          <a:p>
            <a:r>
              <a:rPr lang="en-GB" dirty="0"/>
              <a:t>The Decolonizing Impulse</a:t>
            </a:r>
          </a:p>
        </p:txBody>
      </p:sp>
    </p:spTree>
    <p:extLst>
      <p:ext uri="{BB962C8B-B14F-4D97-AF65-F5344CB8AC3E}">
        <p14:creationId xmlns:p14="http://schemas.microsoft.com/office/powerpoint/2010/main" val="202895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70EA5-67BA-4D60-BBA1-C1087283F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672666"/>
            <a:ext cx="9144000" cy="5512668"/>
          </a:xfrm>
          <a:prstGeom prst="rect">
            <a:avLst/>
          </a:prstGeom>
        </p:spPr>
      </p:pic>
    </p:spTree>
    <p:extLst>
      <p:ext uri="{BB962C8B-B14F-4D97-AF65-F5344CB8AC3E}">
        <p14:creationId xmlns:p14="http://schemas.microsoft.com/office/powerpoint/2010/main" val="12281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00E86AEE-E9B5-45B5-BD9F-4BE08E268701}"/>
              </a:ext>
            </a:extLst>
          </p:cNvPr>
          <p:cNvSpPr txBox="1">
            <a:spLocks noChangeArrowheads="1"/>
          </p:cNvSpPr>
          <p:nvPr/>
        </p:nvSpPr>
        <p:spPr bwMode="auto">
          <a:xfrm>
            <a:off x="539552" y="332656"/>
            <a:ext cx="4104456" cy="616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500"/>
              </a:spcBef>
              <a:spcAft>
                <a:spcPts val="500"/>
              </a:spcAft>
            </a:pPr>
            <a:r>
              <a:rPr lang="en-GB" altLang="en-US" dirty="0">
                <a:latin typeface="Calisto MT" panose="02040603050505030304" pitchFamily="18" charset="77"/>
                <a:cs typeface="Calibri" panose="020F0502020204030204" pitchFamily="34" charset="0"/>
              </a:rPr>
              <a:t>‘We penetrated deeper and deeper into the heart of darkness. It was very quiet there. At night sometimes the roll of drums behind the curtain of trees would run up the river and remain sustained faintly, as if hovering in the air high over our heads, till the first break of day. Whether it meant war, peace, or prayer we could not tell. The dawns were heralded by the descent of a chill stillness; the wood-cutters slept, their fires burned low; the snapping of a twig would make you start. We were wanderers on a prehistoric earth, on an earth that wore the aspect of an unknown planet. We could have fancied ourselves the first of men taking possession of an accursed inheritance…’</a:t>
            </a:r>
          </a:p>
          <a:p>
            <a:pPr algn="r">
              <a:spcBef>
                <a:spcPts val="500"/>
              </a:spcBef>
              <a:spcAft>
                <a:spcPts val="500"/>
              </a:spcAft>
            </a:pPr>
            <a:endParaRPr lang="en-GB" altLang="en-US" dirty="0">
              <a:latin typeface="Calisto MT" panose="02040603050505030304" pitchFamily="18" charset="77"/>
              <a:cs typeface="Calibri" panose="020F0502020204030204" pitchFamily="34" charset="0"/>
            </a:endParaRPr>
          </a:p>
          <a:p>
            <a:pPr algn="r">
              <a:spcBef>
                <a:spcPts val="500"/>
              </a:spcBef>
              <a:spcAft>
                <a:spcPts val="500"/>
              </a:spcAft>
            </a:pPr>
            <a:r>
              <a:rPr lang="en-GB" altLang="en-US" dirty="0">
                <a:latin typeface="Calisto MT" panose="02040603050505030304" pitchFamily="18" charset="77"/>
                <a:cs typeface="Calibri" panose="020F0502020204030204" pitchFamily="34" charset="0"/>
              </a:rPr>
              <a:t>Joseph Conrad, Heart of Darkness (1901)</a:t>
            </a:r>
          </a:p>
        </p:txBody>
      </p:sp>
      <p:sp>
        <p:nvSpPr>
          <p:cNvPr id="2" name="TextBox 1">
            <a:extLst>
              <a:ext uri="{FF2B5EF4-FFF2-40B4-BE49-F238E27FC236}">
                <a16:creationId xmlns:a16="http://schemas.microsoft.com/office/drawing/2014/main" id="{F1C7DD4C-4FC9-4F81-8572-9F62ED6E618C}"/>
              </a:ext>
            </a:extLst>
          </p:cNvPr>
          <p:cNvSpPr txBox="1"/>
          <p:nvPr/>
        </p:nvSpPr>
        <p:spPr>
          <a:xfrm>
            <a:off x="4860032" y="349759"/>
            <a:ext cx="3528392" cy="4247317"/>
          </a:xfrm>
          <a:prstGeom prst="rect">
            <a:avLst/>
          </a:prstGeom>
          <a:noFill/>
        </p:spPr>
        <p:txBody>
          <a:bodyPr wrap="square" rtlCol="0">
            <a:spAutoFit/>
          </a:bodyPr>
          <a:lstStyle/>
          <a:p>
            <a:pPr>
              <a:spcBef>
                <a:spcPct val="50000"/>
              </a:spcBef>
            </a:pPr>
            <a:r>
              <a:rPr lang="en-GB" altLang="en-US" dirty="0">
                <a:latin typeface="Calisto MT" panose="02040603050505030304" pitchFamily="18" charset="77"/>
                <a:cs typeface="Calibri" panose="020F0502020204030204" pitchFamily="34" charset="0"/>
              </a:rPr>
              <a:t>‘Although little authentic knowledge of the Benin people is current, the main characteristics of the surrounding tribes are thought to be theirs also in an intensified degree. Finding expression in habits of disgusting brutality and scenes of hideous cruelty and bloodshed, ordained by the superstitions of a degraded race of savages.’</a:t>
            </a:r>
          </a:p>
          <a:p>
            <a:pPr>
              <a:spcBef>
                <a:spcPct val="50000"/>
              </a:spcBef>
            </a:pPr>
            <a:endParaRPr lang="en-GB" altLang="en-US" dirty="0">
              <a:latin typeface="Calisto MT" panose="02040603050505030304" pitchFamily="18" charset="77"/>
              <a:cs typeface="Calibri" panose="020F0502020204030204" pitchFamily="34" charset="0"/>
            </a:endParaRPr>
          </a:p>
          <a:p>
            <a:pPr algn="r">
              <a:spcBef>
                <a:spcPct val="50000"/>
              </a:spcBef>
            </a:pPr>
            <a:r>
              <a:rPr lang="en-GB" altLang="en-US" dirty="0">
                <a:latin typeface="Calisto MT" panose="02040603050505030304" pitchFamily="18" charset="77"/>
                <a:cs typeface="Calibri" panose="020F0502020204030204" pitchFamily="34" charset="0"/>
              </a:rPr>
              <a:t>Illustrated London News, 1897</a:t>
            </a:r>
          </a:p>
          <a:p>
            <a:endParaRPr lang="en-GB" dirty="0">
              <a:latin typeface="Calisto MT" panose="02040603050505030304" pitchFamily="18" charset="77"/>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3BF31DBA-FF32-4375-A459-CBEB9027D275}"/>
              </a:ext>
            </a:extLst>
          </p:cNvPr>
          <p:cNvSpPr txBox="1">
            <a:spLocks noChangeArrowheads="1"/>
          </p:cNvSpPr>
          <p:nvPr/>
        </p:nvSpPr>
        <p:spPr bwMode="auto">
          <a:xfrm>
            <a:off x="539552" y="5929803"/>
            <a:ext cx="45978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dirty="0">
                <a:latin typeface="Calisto MT" panose="02040603050505030304" pitchFamily="18" charset="77"/>
                <a:cs typeface="Calibri" panose="020F0502020204030204" pitchFamily="34" charset="0"/>
              </a:rPr>
              <a:t>The British Punitive expedition to Benin (1897)</a:t>
            </a:r>
          </a:p>
        </p:txBody>
      </p:sp>
      <p:pic>
        <p:nvPicPr>
          <p:cNvPr id="22532" name="Picture 4">
            <a:extLst>
              <a:ext uri="{FF2B5EF4-FFF2-40B4-BE49-F238E27FC236}">
                <a16:creationId xmlns:a16="http://schemas.microsoft.com/office/drawing/2014/main" id="{39F64F9C-BF64-4E54-AEB7-502FF28607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558865"/>
            <a:ext cx="4905375"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6" name="Picture 2">
            <a:extLst>
              <a:ext uri="{FF2B5EF4-FFF2-40B4-BE49-F238E27FC236}">
                <a16:creationId xmlns:a16="http://schemas.microsoft.com/office/drawing/2014/main" id="{4CA4BB63-6A82-4D5C-8215-14DAA821FF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4128" y="558865"/>
            <a:ext cx="2874162" cy="4006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2BCE776-DB1F-43EB-9C5C-98336B5C6C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1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a:extLst>
              <a:ext uri="{FF2B5EF4-FFF2-40B4-BE49-F238E27FC236}">
                <a16:creationId xmlns:a16="http://schemas.microsoft.com/office/drawing/2014/main" id="{97E9D7E0-74F6-449F-A7FB-2A2A46AB77C1}"/>
              </a:ext>
            </a:extLst>
          </p:cNvPr>
          <p:cNvSpPr txBox="1">
            <a:spLocks noChangeArrowheads="1"/>
          </p:cNvSpPr>
          <p:nvPr/>
        </p:nvSpPr>
        <p:spPr bwMode="auto">
          <a:xfrm>
            <a:off x="4139952" y="5733256"/>
            <a:ext cx="489654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latin typeface="Calisto MT" panose="02040603050505030304" pitchFamily="18" charset="77"/>
                <a:cs typeface="Calibri" panose="020F0502020204030204" pitchFamily="34" charset="0"/>
              </a:rPr>
              <a:t>Royal Ivory Mask, ca. 1520, Benin</a:t>
            </a:r>
          </a:p>
          <a:p>
            <a:pPr>
              <a:spcBef>
                <a:spcPct val="50000"/>
              </a:spcBef>
            </a:pPr>
            <a:r>
              <a:rPr lang="en-GB" altLang="en-US" dirty="0">
                <a:latin typeface="Calisto MT" panose="02040603050505030304" pitchFamily="18" charset="77"/>
                <a:cs typeface="Calibri" panose="020F0502020204030204" pitchFamily="34" charset="0"/>
              </a:rPr>
              <a:t>Brass Warrior Plaque, ca. late 16th century, Benin</a:t>
            </a:r>
          </a:p>
        </p:txBody>
      </p:sp>
      <p:pic>
        <p:nvPicPr>
          <p:cNvPr id="4" name="Picture 3">
            <a:extLst>
              <a:ext uri="{FF2B5EF4-FFF2-40B4-BE49-F238E27FC236}">
                <a16:creationId xmlns:a16="http://schemas.microsoft.com/office/drawing/2014/main" id="{D9F7C4E2-4E7F-4353-945F-09BC2714D3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080" y="44624"/>
            <a:ext cx="2918057"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494CEBCE-1B0D-4B1B-A1F7-AC76D56093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228600"/>
            <a:ext cx="73152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 Box 3">
            <a:extLst>
              <a:ext uri="{FF2B5EF4-FFF2-40B4-BE49-F238E27FC236}">
                <a16:creationId xmlns:a16="http://schemas.microsoft.com/office/drawing/2014/main" id="{8F8E37DD-B44E-40D4-94BE-B9D4985341ED}"/>
              </a:ext>
            </a:extLst>
          </p:cNvPr>
          <p:cNvSpPr txBox="1">
            <a:spLocks noChangeArrowheads="1"/>
          </p:cNvSpPr>
          <p:nvPr/>
        </p:nvSpPr>
        <p:spPr bwMode="auto">
          <a:xfrm>
            <a:off x="381000" y="5715000"/>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Calisto MT" panose="02040603050505030304" pitchFamily="18" charset="77"/>
                <a:cs typeface="Calibri" panose="020F0502020204030204" pitchFamily="34" charset="0"/>
              </a:rPr>
              <a:t>Sam and Milli from the </a:t>
            </a:r>
            <a:r>
              <a:rPr lang="en-GB" altLang="en-US" dirty="0" err="1">
                <a:latin typeface="Calisto MT" panose="02040603050505030304" pitchFamily="18" charset="77"/>
                <a:cs typeface="Calibri" panose="020F0502020204030204" pitchFamily="34" charset="0"/>
              </a:rPr>
              <a:t>Zirkus</a:t>
            </a:r>
            <a:r>
              <a:rPr lang="en-GB" altLang="en-US" dirty="0">
                <a:latin typeface="Calisto MT" panose="02040603050505030304" pitchFamily="18" charset="77"/>
                <a:cs typeface="Calibri" panose="020F0502020204030204" pitchFamily="34" charset="0"/>
              </a:rPr>
              <a:t> Schumann in </a:t>
            </a:r>
            <a:br>
              <a:rPr lang="en-GB" altLang="en-US" dirty="0">
                <a:latin typeface="Calisto MT" panose="02040603050505030304" pitchFamily="18" charset="77"/>
                <a:cs typeface="Calibri" panose="020F0502020204030204" pitchFamily="34" charset="0"/>
              </a:rPr>
            </a:br>
            <a:r>
              <a:rPr lang="en-GB" altLang="en-US" dirty="0">
                <a:latin typeface="Calisto MT" panose="02040603050505030304" pitchFamily="18" charset="77"/>
                <a:cs typeface="Calibri" panose="020F0502020204030204" pitchFamily="34" charset="0"/>
              </a:rPr>
              <a:t>Ernst Kirchner’s studio (1910)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39203CAF-B8E9-419F-B5BA-B396324D96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332656"/>
            <a:ext cx="12287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a:extLst>
              <a:ext uri="{FF2B5EF4-FFF2-40B4-BE49-F238E27FC236}">
                <a16:creationId xmlns:a16="http://schemas.microsoft.com/office/drawing/2014/main" id="{FACEB738-FA93-40EA-A0DE-0BB6FF456486}"/>
              </a:ext>
            </a:extLst>
          </p:cNvPr>
          <p:cNvSpPr txBox="1">
            <a:spLocks noChangeArrowheads="1"/>
          </p:cNvSpPr>
          <p:nvPr/>
        </p:nvSpPr>
        <p:spPr bwMode="auto">
          <a:xfrm>
            <a:off x="2123728" y="5742856"/>
            <a:ext cx="5715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latin typeface="Calisto MT" panose="02040603050505030304" pitchFamily="18" charset="77"/>
                <a:cs typeface="Calibri" panose="020F0502020204030204" pitchFamily="34" charset="0"/>
              </a:rPr>
              <a:t>Brancusi, King of Kings (Early 1930s)</a:t>
            </a:r>
          </a:p>
          <a:p>
            <a:pPr>
              <a:spcBef>
                <a:spcPct val="50000"/>
              </a:spcBef>
            </a:pPr>
            <a:r>
              <a:rPr lang="en-GB" altLang="en-US" dirty="0">
                <a:latin typeface="Calisto MT" panose="02040603050505030304" pitchFamily="18" charset="77"/>
                <a:cs typeface="Calibri" panose="020F0502020204030204" pitchFamily="34" charset="0"/>
              </a:rPr>
              <a:t>Picasso, Les Demoiselles </a:t>
            </a:r>
            <a:r>
              <a:rPr lang="en-GB" altLang="en-US" dirty="0" err="1">
                <a:latin typeface="Calisto MT" panose="02040603050505030304" pitchFamily="18" charset="77"/>
                <a:cs typeface="Calibri" panose="020F0502020204030204" pitchFamily="34" charset="0"/>
              </a:rPr>
              <a:t>d’Avignon</a:t>
            </a:r>
            <a:r>
              <a:rPr lang="en-GB" altLang="en-US" dirty="0">
                <a:latin typeface="Calisto MT" panose="02040603050505030304" pitchFamily="18" charset="77"/>
                <a:cs typeface="Calibri" panose="020F0502020204030204" pitchFamily="34" charset="0"/>
              </a:rPr>
              <a:t> (1907)</a:t>
            </a:r>
          </a:p>
        </p:txBody>
      </p:sp>
      <p:pic>
        <p:nvPicPr>
          <p:cNvPr id="99330" name="Picture 2">
            <a:extLst>
              <a:ext uri="{FF2B5EF4-FFF2-40B4-BE49-F238E27FC236}">
                <a16:creationId xmlns:a16="http://schemas.microsoft.com/office/drawing/2014/main" id="{F7B5E5A4-0D85-4A44-B29F-96805DE37F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1745" y="365577"/>
            <a:ext cx="4980510" cy="5157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a:extLst>
              <a:ext uri="{FF2B5EF4-FFF2-40B4-BE49-F238E27FC236}">
                <a16:creationId xmlns:a16="http://schemas.microsoft.com/office/drawing/2014/main" id="{B8D55ED2-1DE6-4CFD-B301-3865CAE2B74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229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4">
            <a:extLst>
              <a:ext uri="{FF2B5EF4-FFF2-40B4-BE49-F238E27FC236}">
                <a16:creationId xmlns:a16="http://schemas.microsoft.com/office/drawing/2014/main" id="{773F65AD-34B8-414F-BAD9-0257E7FBB0A6}"/>
              </a:ext>
            </a:extLst>
          </p:cNvPr>
          <p:cNvSpPr txBox="1">
            <a:spLocks noChangeArrowheads="1"/>
          </p:cNvSpPr>
          <p:nvPr/>
        </p:nvSpPr>
        <p:spPr bwMode="auto">
          <a:xfrm>
            <a:off x="533400" y="6096000"/>
            <a:ext cx="8229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Calisto MT" panose="02040603050505030304" pitchFamily="18" charset="77"/>
                <a:cs typeface="Calibri" panose="020F0502020204030204" pitchFamily="34" charset="0"/>
              </a:rPr>
              <a:t>Ernst Ludwig Kirchner, 1912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7B76DF37-37AB-4F08-84B5-2642E14351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60648"/>
            <a:ext cx="4107273" cy="5517232"/>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a:extLst>
              <a:ext uri="{FF2B5EF4-FFF2-40B4-BE49-F238E27FC236}">
                <a16:creationId xmlns:a16="http://schemas.microsoft.com/office/drawing/2014/main" id="{1B229F19-5106-474F-AC7B-8AA1CB9D44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282" y="260648"/>
            <a:ext cx="4800533"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0358" name="Picture 6">
            <a:extLst>
              <a:ext uri="{FF2B5EF4-FFF2-40B4-BE49-F238E27FC236}">
                <a16:creationId xmlns:a16="http://schemas.microsoft.com/office/drawing/2014/main" id="{3C074632-9988-41A7-8308-1BF652469C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1282" y="3573016"/>
            <a:ext cx="4800533" cy="32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74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
            <a:extLst>
              <a:ext uri="{FF2B5EF4-FFF2-40B4-BE49-F238E27FC236}">
                <a16:creationId xmlns:a16="http://schemas.microsoft.com/office/drawing/2014/main" id="{44DA3918-CF11-470B-A52D-A93B2C4B4401}"/>
              </a:ext>
            </a:extLst>
          </p:cNvPr>
          <p:cNvSpPr txBox="1">
            <a:spLocks noChangeArrowheads="1"/>
          </p:cNvSpPr>
          <p:nvPr/>
        </p:nvSpPr>
        <p:spPr bwMode="auto">
          <a:xfrm>
            <a:off x="323850" y="260350"/>
            <a:ext cx="84248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‘To reject the exoticisation of Africa is to destroy an entire world view, carefully and painstakingly fabricated over several centuries. This is the imperative for any meaningful appreciation of culture in Africa today, and it would be unrealistic to expect it easily from those who invented the old Africa today.’</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Oguibe, ‘The Heart of Darkness’ p. 324.</a:t>
            </a:r>
          </a:p>
        </p:txBody>
      </p:sp>
      <p:pic>
        <p:nvPicPr>
          <p:cNvPr id="40962" name="Picture 2" descr="http://www.thirdtext.com/wp-content/uploads/2009/01/uzoegonusmall.jpg">
            <a:extLst>
              <a:ext uri="{FF2B5EF4-FFF2-40B4-BE49-F238E27FC236}">
                <a16:creationId xmlns:a16="http://schemas.microsoft.com/office/drawing/2014/main" id="{6B009448-B8A1-47C8-8171-1B874B5E64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2200275"/>
            <a:ext cx="3529012"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3">
            <a:extLst>
              <a:ext uri="{FF2B5EF4-FFF2-40B4-BE49-F238E27FC236}">
                <a16:creationId xmlns:a16="http://schemas.microsoft.com/office/drawing/2014/main" id="{B70D0C7E-11E4-4025-A12B-43D7B7311807}"/>
              </a:ext>
            </a:extLst>
          </p:cNvPr>
          <p:cNvSpPr txBox="1">
            <a:spLocks noChangeArrowheads="1"/>
          </p:cNvSpPr>
          <p:nvPr/>
        </p:nvSpPr>
        <p:spPr bwMode="auto">
          <a:xfrm>
            <a:off x="4006403" y="5816460"/>
            <a:ext cx="4752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L: Oguibe – Front cover of </a:t>
            </a:r>
            <a:r>
              <a:rPr lang="en-GB" altLang="en-US" sz="1800" dirty="0" err="1">
                <a:latin typeface="Calisto MT" panose="02040603050505030304" pitchFamily="18" charset="77"/>
              </a:rPr>
              <a:t>Uzo</a:t>
            </a:r>
            <a:r>
              <a:rPr lang="en-GB" altLang="en-US" sz="1800" dirty="0">
                <a:latin typeface="Calisto MT" panose="02040603050505030304" pitchFamily="18" charset="77"/>
              </a:rPr>
              <a:t> </a:t>
            </a:r>
            <a:r>
              <a:rPr lang="en-GB" altLang="en-US" sz="1800" dirty="0" err="1">
                <a:latin typeface="Calisto MT" panose="02040603050505030304" pitchFamily="18" charset="77"/>
              </a:rPr>
              <a:t>Egonu</a:t>
            </a:r>
            <a:r>
              <a:rPr lang="en-GB" altLang="en-US" sz="1800" dirty="0">
                <a:latin typeface="Calisto MT" panose="02040603050505030304" pitchFamily="18" charset="77"/>
              </a:rPr>
              <a:t> (1995) </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R: </a:t>
            </a:r>
            <a:r>
              <a:rPr lang="en-GB" altLang="en-US" sz="1800" dirty="0" err="1">
                <a:latin typeface="Calisto MT" panose="02040603050505030304" pitchFamily="18" charset="77"/>
              </a:rPr>
              <a:t>Uzo</a:t>
            </a:r>
            <a:r>
              <a:rPr lang="en-GB" altLang="en-US" sz="1800" dirty="0">
                <a:latin typeface="Calisto MT" panose="02040603050505030304" pitchFamily="18" charset="77"/>
              </a:rPr>
              <a:t> </a:t>
            </a:r>
            <a:r>
              <a:rPr lang="en-GB" altLang="en-US" sz="1800" dirty="0" err="1">
                <a:latin typeface="Calisto MT" panose="02040603050505030304" pitchFamily="18" charset="77"/>
              </a:rPr>
              <a:t>Egonu</a:t>
            </a:r>
            <a:r>
              <a:rPr lang="en-GB" altLang="en-US" sz="1800" dirty="0">
                <a:latin typeface="Calisto MT" panose="02040603050505030304" pitchFamily="18" charset="77"/>
              </a:rPr>
              <a:t> (1931- 96) in London, ca. 1964</a:t>
            </a:r>
          </a:p>
        </p:txBody>
      </p:sp>
      <p:pic>
        <p:nvPicPr>
          <p:cNvPr id="5122" name="Picture 2">
            <a:extLst>
              <a:ext uri="{FF2B5EF4-FFF2-40B4-BE49-F238E27FC236}">
                <a16:creationId xmlns:a16="http://schemas.microsoft.com/office/drawing/2014/main" id="{3E556309-3BFB-4817-40D5-4FA40FB355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960" y="2200275"/>
            <a:ext cx="4032448" cy="3427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91428-EF4B-B004-2837-09DFB5EF3BD8}"/>
              </a:ext>
            </a:extLst>
          </p:cNvPr>
          <p:cNvSpPr txBox="1"/>
          <p:nvPr/>
        </p:nvSpPr>
        <p:spPr>
          <a:xfrm>
            <a:off x="107504" y="5229200"/>
            <a:ext cx="4572000" cy="1200329"/>
          </a:xfrm>
          <a:prstGeom prst="rect">
            <a:avLst/>
          </a:prstGeom>
          <a:noFill/>
        </p:spPr>
        <p:txBody>
          <a:bodyPr wrap="square">
            <a:spAutoFit/>
          </a:bodyPr>
          <a:lstStyle/>
          <a:p>
            <a:r>
              <a:rPr lang="en-GB" altLang="en-US" sz="1800" dirty="0" err="1">
                <a:latin typeface="Calisto MT" panose="02040603050505030304" pitchFamily="18" charset="77"/>
              </a:rPr>
              <a:t>Uzo</a:t>
            </a:r>
            <a:r>
              <a:rPr lang="en-GB" altLang="en-US" sz="1800" dirty="0">
                <a:latin typeface="Calisto MT" panose="02040603050505030304" pitchFamily="18" charset="77"/>
              </a:rPr>
              <a:t> </a:t>
            </a:r>
            <a:r>
              <a:rPr lang="en-GB" altLang="en-US" sz="1800" dirty="0" err="1">
                <a:latin typeface="Calisto MT" panose="02040603050505030304" pitchFamily="18" charset="77"/>
              </a:rPr>
              <a:t>Egonu</a:t>
            </a:r>
            <a:r>
              <a:rPr lang="en-GB" altLang="en-US" sz="1800" dirty="0">
                <a:latin typeface="Calisto MT" panose="02040603050505030304" pitchFamily="18" charset="77"/>
              </a:rPr>
              <a:t>: </a:t>
            </a:r>
          </a:p>
          <a:p>
            <a:endParaRPr lang="en-GB" dirty="0">
              <a:latin typeface="Calisto MT" panose="02040603050505030304" pitchFamily="18" charset="77"/>
            </a:endParaRPr>
          </a:p>
          <a:p>
            <a:r>
              <a:rPr lang="en-GB" dirty="0">
                <a:latin typeface="Calisto MT" panose="02040603050505030304" pitchFamily="18" charset="77"/>
              </a:rPr>
              <a:t>L: Nigerian </a:t>
            </a:r>
            <a:r>
              <a:rPr lang="en-GB" dirty="0" err="1">
                <a:latin typeface="Calisto MT" panose="02040603050505030304" pitchFamily="18" charset="77"/>
              </a:rPr>
              <a:t>Picadilly</a:t>
            </a:r>
            <a:r>
              <a:rPr lang="en-GB" dirty="0">
                <a:latin typeface="Calisto MT" panose="02040603050505030304" pitchFamily="18" charset="77"/>
              </a:rPr>
              <a:t> Circus (1969)</a:t>
            </a:r>
          </a:p>
          <a:p>
            <a:r>
              <a:rPr lang="en-GB" dirty="0">
                <a:latin typeface="Calisto MT" panose="02040603050505030304" pitchFamily="18" charset="77"/>
              </a:rPr>
              <a:t>R: An Assembly (1982)</a:t>
            </a:r>
            <a:endParaRPr lang="en-US" dirty="0"/>
          </a:p>
        </p:txBody>
      </p:sp>
      <p:pic>
        <p:nvPicPr>
          <p:cNvPr id="4098" name="Picture 2">
            <a:extLst>
              <a:ext uri="{FF2B5EF4-FFF2-40B4-BE49-F238E27FC236}">
                <a16:creationId xmlns:a16="http://schemas.microsoft.com/office/drawing/2014/main" id="{BD18EE7F-ED84-C056-EAEC-0953E3D1AB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368300"/>
            <a:ext cx="5004048" cy="3550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2C774EE-2C62-A6EF-A54C-8B40E7F642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8755" y="3212976"/>
            <a:ext cx="5292080" cy="354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4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holding a spear&#10;&#10;Description automatically generated with low confidence">
            <a:extLst>
              <a:ext uri="{FF2B5EF4-FFF2-40B4-BE49-F238E27FC236}">
                <a16:creationId xmlns:a16="http://schemas.microsoft.com/office/drawing/2014/main" id="{C74BBD9A-312C-E5C1-5095-0E0379AEF5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512" y="0"/>
            <a:ext cx="4591050" cy="6858000"/>
          </a:xfrm>
          <a:prstGeom prst="rect">
            <a:avLst/>
          </a:prstGeom>
        </p:spPr>
      </p:pic>
      <p:sp>
        <p:nvSpPr>
          <p:cNvPr id="4" name="TextBox 3">
            <a:extLst>
              <a:ext uri="{FF2B5EF4-FFF2-40B4-BE49-F238E27FC236}">
                <a16:creationId xmlns:a16="http://schemas.microsoft.com/office/drawing/2014/main" id="{E6C39874-5931-5012-33D0-01E71520CE39}"/>
              </a:ext>
            </a:extLst>
          </p:cNvPr>
          <p:cNvSpPr txBox="1"/>
          <p:nvPr/>
        </p:nvSpPr>
        <p:spPr>
          <a:xfrm>
            <a:off x="5004048" y="620688"/>
            <a:ext cx="3960440" cy="1200329"/>
          </a:xfrm>
          <a:prstGeom prst="rect">
            <a:avLst/>
          </a:prstGeom>
          <a:noFill/>
        </p:spPr>
        <p:txBody>
          <a:bodyPr wrap="square" rtlCol="0">
            <a:spAutoFit/>
          </a:bodyPr>
          <a:lstStyle/>
          <a:p>
            <a:r>
              <a:rPr lang="en-US" dirty="0"/>
              <a:t>Marion </a:t>
            </a:r>
            <a:r>
              <a:rPr lang="en-US" dirty="0" err="1"/>
              <a:t>Walgate</a:t>
            </a:r>
            <a:endParaRPr lang="en-US" dirty="0"/>
          </a:p>
          <a:p>
            <a:endParaRPr lang="en-US" dirty="0"/>
          </a:p>
          <a:p>
            <a:r>
              <a:rPr lang="en-US" dirty="0"/>
              <a:t>Statue of Sir Cecil Rhodes (1853-1902), University of Cape Town (1934) </a:t>
            </a:r>
          </a:p>
        </p:txBody>
      </p:sp>
      <p:pic>
        <p:nvPicPr>
          <p:cNvPr id="1026" name="Picture 2">
            <a:extLst>
              <a:ext uri="{FF2B5EF4-FFF2-40B4-BE49-F238E27FC236}">
                <a16:creationId xmlns:a16="http://schemas.microsoft.com/office/drawing/2014/main" id="{768A5E3D-2172-6E76-F7E0-1B58782864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2024844"/>
            <a:ext cx="3971490"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391847-633A-9BBA-EC87-A265FFD7A388}"/>
              </a:ext>
            </a:extLst>
          </p:cNvPr>
          <p:cNvSpPr txBox="1"/>
          <p:nvPr/>
        </p:nvSpPr>
        <p:spPr>
          <a:xfrm>
            <a:off x="5148064" y="5157192"/>
            <a:ext cx="3816424" cy="369332"/>
          </a:xfrm>
          <a:prstGeom prst="rect">
            <a:avLst/>
          </a:prstGeom>
          <a:noFill/>
        </p:spPr>
        <p:txBody>
          <a:bodyPr wrap="square" rtlCol="0">
            <a:spAutoFit/>
          </a:bodyPr>
          <a:lstStyle/>
          <a:p>
            <a:r>
              <a:rPr lang="en-US" dirty="0"/>
              <a:t>Removal of the statue, 9 April 2015</a:t>
            </a:r>
          </a:p>
        </p:txBody>
      </p:sp>
    </p:spTree>
    <p:extLst>
      <p:ext uri="{BB962C8B-B14F-4D97-AF65-F5344CB8AC3E}">
        <p14:creationId xmlns:p14="http://schemas.microsoft.com/office/powerpoint/2010/main" val="2990426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upload.wikimedia.org/wikipedia/commons/5/57/Olu_Oguibe.jpg">
            <a:extLst>
              <a:ext uri="{FF2B5EF4-FFF2-40B4-BE49-F238E27FC236}">
                <a16:creationId xmlns:a16="http://schemas.microsoft.com/office/drawing/2014/main" id="{708AA128-D4C0-4568-ACAF-CC016CC123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188913"/>
            <a:ext cx="4321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4">
            <a:extLst>
              <a:ext uri="{FF2B5EF4-FFF2-40B4-BE49-F238E27FC236}">
                <a16:creationId xmlns:a16="http://schemas.microsoft.com/office/drawing/2014/main" id="{D41C4BAF-9F59-4587-A5B5-444CE8378A97}"/>
              </a:ext>
            </a:extLst>
          </p:cNvPr>
          <p:cNvSpPr txBox="1">
            <a:spLocks noChangeArrowheads="1"/>
          </p:cNvSpPr>
          <p:nvPr/>
        </p:nvSpPr>
        <p:spPr bwMode="auto">
          <a:xfrm>
            <a:off x="4787900" y="6308725"/>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Olu Oguibe (1964 - )</a:t>
            </a:r>
          </a:p>
        </p:txBody>
      </p:sp>
      <p:sp>
        <p:nvSpPr>
          <p:cNvPr id="38915" name="TextBox 5">
            <a:extLst>
              <a:ext uri="{FF2B5EF4-FFF2-40B4-BE49-F238E27FC236}">
                <a16:creationId xmlns:a16="http://schemas.microsoft.com/office/drawing/2014/main" id="{174383E1-6C8A-44F3-9B3F-255077D364F1}"/>
              </a:ext>
            </a:extLst>
          </p:cNvPr>
          <p:cNvSpPr txBox="1">
            <a:spLocks noChangeArrowheads="1"/>
          </p:cNvSpPr>
          <p:nvPr/>
        </p:nvSpPr>
        <p:spPr bwMode="auto">
          <a:xfrm>
            <a:off x="4787900" y="260350"/>
            <a:ext cx="41052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‘It is evidence of the arrogance of Occidental culture that even the concept of history should be turned into a colony …history is granted as a validating privilege, which it is the West’s to grant, like United Nations recognition …’</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Oguibe, ‘In the Heart of Darkness’ in Oguibe, ed, Reading the Contemporary (London, 1999) p. 321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F64A-21C6-4AC9-9A76-06B25A90027C}"/>
              </a:ext>
            </a:extLst>
          </p:cNvPr>
          <p:cNvSpPr>
            <a:spLocks noGrp="1"/>
          </p:cNvSpPr>
          <p:nvPr>
            <p:ph type="title"/>
          </p:nvPr>
        </p:nvSpPr>
        <p:spPr/>
        <p:txBody>
          <a:bodyPr rtlCol="0">
            <a:normAutofit/>
          </a:bodyPr>
          <a:lstStyle/>
          <a:p>
            <a:pPr eaLnBrk="1" fontAlgn="auto" hangingPunct="1">
              <a:spcAft>
                <a:spcPts val="0"/>
              </a:spcAft>
              <a:defRPr/>
            </a:pPr>
            <a:r>
              <a:rPr lang="en-GB" sz="3600" dirty="0">
                <a:solidFill>
                  <a:schemeClr val="tx1"/>
                </a:solidFill>
                <a:ea typeface="+mj-ea"/>
                <a:cs typeface="+mj-cs"/>
              </a:rPr>
              <a:t>An Early Attempt at Decolonizing</a:t>
            </a:r>
          </a:p>
        </p:txBody>
      </p:sp>
      <p:sp>
        <p:nvSpPr>
          <p:cNvPr id="3" name="Text Placeholder 2">
            <a:extLst>
              <a:ext uri="{FF2B5EF4-FFF2-40B4-BE49-F238E27FC236}">
                <a16:creationId xmlns:a16="http://schemas.microsoft.com/office/drawing/2014/main" id="{1AC55CB5-1A50-9148-A196-ABC1799E178B}"/>
              </a:ext>
            </a:extLst>
          </p:cNvPr>
          <p:cNvSpPr>
            <a:spLocks noGrp="1"/>
          </p:cNvSpPr>
          <p:nvPr>
            <p:ph type="body" idx="1"/>
          </p:nvPr>
        </p:nvSpPr>
        <p:spPr/>
        <p:txBody>
          <a:bodyPr/>
          <a:lstStyle/>
          <a:p>
            <a:endParaRPr lang="en-US" dirty="0"/>
          </a:p>
        </p:txBody>
      </p:sp>
      <p:pic>
        <p:nvPicPr>
          <p:cNvPr id="20482" name="Picture 2" descr="http://upload.wikimedia.org/wikipedia/commons/c/c6/Coomaraswamy.jpg">
            <a:extLst>
              <a:ext uri="{FF2B5EF4-FFF2-40B4-BE49-F238E27FC236}">
                <a16:creationId xmlns:a16="http://schemas.microsoft.com/office/drawing/2014/main" id="{035EF16C-D746-4260-AFA4-EF1EC17206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6" y="340127"/>
            <a:ext cx="2054935" cy="268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85E17F19-2875-4542-AC14-AC59A14C087A}"/>
              </a:ext>
            </a:extLst>
          </p:cNvPr>
          <p:cNvSpPr txBox="1">
            <a:spLocks noChangeArrowheads="1"/>
          </p:cNvSpPr>
          <p:nvPr/>
        </p:nvSpPr>
        <p:spPr bwMode="auto">
          <a:xfrm>
            <a:off x="4211638" y="404813"/>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Ananda Coomaraswamy (1877-1947)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upload.wikimedia.org/wikipedia/commons/c/c6/Coomaraswamy.jpg">
            <a:extLst>
              <a:ext uri="{FF2B5EF4-FFF2-40B4-BE49-F238E27FC236}">
                <a16:creationId xmlns:a16="http://schemas.microsoft.com/office/drawing/2014/main" id="{035EF16C-D746-4260-AFA4-EF1EC17206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556792"/>
            <a:ext cx="309061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85E17F19-2875-4542-AC14-AC59A14C087A}"/>
              </a:ext>
            </a:extLst>
          </p:cNvPr>
          <p:cNvSpPr txBox="1">
            <a:spLocks noChangeArrowheads="1"/>
          </p:cNvSpPr>
          <p:nvPr/>
        </p:nvSpPr>
        <p:spPr bwMode="auto">
          <a:xfrm>
            <a:off x="4164721" y="1536576"/>
            <a:ext cx="4176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Ananda Coomaraswamy (1877-1947) </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1884 – 1897: Schooled in Britain</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1897-1900: Studied in University College London</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1917 – 1947: Keeper of Indian Art, Boston Museum of Fine Arts</a:t>
            </a:r>
          </a:p>
          <a:p>
            <a:endParaRPr lang="en-GB" altLang="en-US" sz="1800" dirty="0">
              <a:latin typeface="Calisto MT" panose="02040603050505030304" pitchFamily="18" charset="77"/>
            </a:endParaRPr>
          </a:p>
        </p:txBody>
      </p:sp>
    </p:spTree>
    <p:extLst>
      <p:ext uri="{BB962C8B-B14F-4D97-AF65-F5344CB8AC3E}">
        <p14:creationId xmlns:p14="http://schemas.microsoft.com/office/powerpoint/2010/main" val="1365745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ia600802.us.archive.org/zipview.php?zip=/12/items/olcovers626/olcovers626-L.zip&amp;file=6263027-L.jpg">
            <a:extLst>
              <a:ext uri="{FF2B5EF4-FFF2-40B4-BE49-F238E27FC236}">
                <a16:creationId xmlns:a16="http://schemas.microsoft.com/office/drawing/2014/main" id="{E5E22662-E860-425B-9FD7-317D508CD6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260350"/>
            <a:ext cx="32956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6" descr="http://www.bibliomania.ws/bibliomania/images/items/80041.jpg">
            <a:extLst>
              <a:ext uri="{FF2B5EF4-FFF2-40B4-BE49-F238E27FC236}">
                <a16:creationId xmlns:a16="http://schemas.microsoft.com/office/drawing/2014/main" id="{97CE5D4D-87B0-4F19-A2DF-CFE80B9695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5763" y="260350"/>
            <a:ext cx="465455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CFF75-AE12-4F5F-84BB-3BFBC01D20B6}"/>
              </a:ext>
            </a:extLst>
          </p:cNvPr>
          <p:cNvPicPr>
            <a:picLocks noChangeAspect="1"/>
          </p:cNvPicPr>
          <p:nvPr/>
        </p:nvPicPr>
        <p:blipFill>
          <a:blip r:embed="rId2"/>
          <a:stretch>
            <a:fillRect/>
          </a:stretch>
        </p:blipFill>
        <p:spPr>
          <a:xfrm>
            <a:off x="539552" y="836712"/>
            <a:ext cx="8100392" cy="4346212"/>
          </a:xfrm>
          <a:prstGeom prst="rect">
            <a:avLst/>
          </a:prstGeom>
        </p:spPr>
      </p:pic>
    </p:spTree>
    <p:extLst>
      <p:ext uri="{BB962C8B-B14F-4D97-AF65-F5344CB8AC3E}">
        <p14:creationId xmlns:p14="http://schemas.microsoft.com/office/powerpoint/2010/main" val="259078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a:extLst>
              <a:ext uri="{FF2B5EF4-FFF2-40B4-BE49-F238E27FC236}">
                <a16:creationId xmlns:a16="http://schemas.microsoft.com/office/drawing/2014/main" id="{10BCAB7F-5936-4CD7-A84A-3EEAAA9D09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88913"/>
            <a:ext cx="359568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descr="http://www.asiafinebooks.com/afb455/images/items/396.jpg">
            <a:extLst>
              <a:ext uri="{FF2B5EF4-FFF2-40B4-BE49-F238E27FC236}">
                <a16:creationId xmlns:a16="http://schemas.microsoft.com/office/drawing/2014/main" id="{C3D32287-BAAB-404A-9F5D-8A4448E6AA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70338" y="188913"/>
            <a:ext cx="495141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http://upload.wikimedia.org/wikipedia/en/b/bf/AnandaCoomaraswamy.jpg">
            <a:extLst>
              <a:ext uri="{FF2B5EF4-FFF2-40B4-BE49-F238E27FC236}">
                <a16:creationId xmlns:a16="http://schemas.microsoft.com/office/drawing/2014/main" id="{60E96DBE-1D65-464F-BB52-BFDCF2C2203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6688" y="4005263"/>
            <a:ext cx="236696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a:extLst>
              <a:ext uri="{FF2B5EF4-FFF2-40B4-BE49-F238E27FC236}">
                <a16:creationId xmlns:a16="http://schemas.microsoft.com/office/drawing/2014/main" id="{A5518387-5D28-4560-A4D6-F60DBD55A92F}"/>
              </a:ext>
            </a:extLst>
          </p:cNvPr>
          <p:cNvSpPr txBox="1">
            <a:spLocks noChangeArrowheads="1"/>
          </p:cNvSpPr>
          <p:nvPr/>
        </p:nvSpPr>
        <p:spPr bwMode="auto">
          <a:xfrm>
            <a:off x="179388" y="5805488"/>
            <a:ext cx="6048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cs typeface="Calibri" panose="020F0502020204030204" pitchFamily="34" charset="0"/>
              </a:rPr>
              <a:t>L: Christian and Oriental Philosophy of Art (1944)</a:t>
            </a:r>
          </a:p>
          <a:p>
            <a:r>
              <a:rPr lang="en-GB" altLang="en-US" sz="1800" dirty="0">
                <a:latin typeface="Calisto MT" panose="02040603050505030304" pitchFamily="18" charset="77"/>
                <a:cs typeface="Calibri" panose="020F0502020204030204" pitchFamily="34" charset="0"/>
              </a:rPr>
              <a:t>R: The Dance of Śiva (first published 1918)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7CE-7EC9-42F6-829E-832756D5C4F2}"/>
              </a:ext>
            </a:extLst>
          </p:cNvPr>
          <p:cNvSpPr>
            <a:spLocks noGrp="1"/>
          </p:cNvSpPr>
          <p:nvPr>
            <p:ph type="title"/>
          </p:nvPr>
        </p:nvSpPr>
        <p:spPr/>
        <p:txBody>
          <a:bodyPr/>
          <a:lstStyle/>
          <a:p>
            <a:r>
              <a:rPr lang="en-GB" dirty="0"/>
              <a:t>Decolonizing in Central Europe</a:t>
            </a:r>
          </a:p>
        </p:txBody>
      </p:sp>
      <p:sp>
        <p:nvSpPr>
          <p:cNvPr id="3" name="Text Placeholder 2">
            <a:extLst>
              <a:ext uri="{FF2B5EF4-FFF2-40B4-BE49-F238E27FC236}">
                <a16:creationId xmlns:a16="http://schemas.microsoft.com/office/drawing/2014/main" id="{11AEE1E7-AD08-4892-92A7-EAD3274B8DA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37871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0913B1FF-9FB7-4BC8-869B-50EEBC0377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5816" y="2276872"/>
            <a:ext cx="292274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64C585-B851-4553-AA14-F62449497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48" y="71236"/>
            <a:ext cx="2952328" cy="4221860"/>
          </a:xfrm>
          <a:prstGeom prst="rect">
            <a:avLst/>
          </a:prstGeom>
        </p:spPr>
      </p:pic>
      <p:pic>
        <p:nvPicPr>
          <p:cNvPr id="101380" name="Picture 4">
            <a:extLst>
              <a:ext uri="{FF2B5EF4-FFF2-40B4-BE49-F238E27FC236}">
                <a16:creationId xmlns:a16="http://schemas.microsoft.com/office/drawing/2014/main" id="{4F445662-E5A9-44C5-B3EC-7EF9FF4BB1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52166" y="71236"/>
            <a:ext cx="325222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584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8EB4CE82-9749-4595-A5C4-D5CE0C27E9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0"/>
            <a:ext cx="4468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B1CE91-E5EB-4447-A40A-BA0BD142AFE9}"/>
              </a:ext>
            </a:extLst>
          </p:cNvPr>
          <p:cNvSpPr txBox="1"/>
          <p:nvPr/>
        </p:nvSpPr>
        <p:spPr>
          <a:xfrm>
            <a:off x="5071739" y="5474841"/>
            <a:ext cx="3888432" cy="923330"/>
          </a:xfrm>
          <a:prstGeom prst="rect">
            <a:avLst/>
          </a:prstGeom>
          <a:noFill/>
        </p:spPr>
        <p:txBody>
          <a:bodyPr wrap="square" rtlCol="0">
            <a:spAutoFit/>
          </a:bodyPr>
          <a:lstStyle/>
          <a:p>
            <a:r>
              <a:rPr lang="en-GB" dirty="0"/>
              <a:t>Helena </a:t>
            </a:r>
            <a:r>
              <a:rPr lang="en-GB" dirty="0" err="1"/>
              <a:t>Johnová</a:t>
            </a:r>
            <a:endParaRPr lang="en-GB" dirty="0"/>
          </a:p>
          <a:p>
            <a:endParaRPr lang="en-GB" dirty="0"/>
          </a:p>
          <a:p>
            <a:r>
              <a:rPr lang="en-GB" dirty="0"/>
              <a:t>Black Boy (1912-39)</a:t>
            </a:r>
          </a:p>
        </p:txBody>
      </p:sp>
    </p:spTree>
    <p:extLst>
      <p:ext uri="{BB962C8B-B14F-4D97-AF65-F5344CB8AC3E}">
        <p14:creationId xmlns:p14="http://schemas.microsoft.com/office/powerpoint/2010/main" val="900676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C24FE50D-D1FE-499C-A297-EC87ED0ED3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44" y="75959"/>
            <a:ext cx="4547206" cy="4735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0DAA29-D409-4FBB-A120-43362ED723C1}"/>
              </a:ext>
            </a:extLst>
          </p:cNvPr>
          <p:cNvSpPr txBox="1"/>
          <p:nvPr/>
        </p:nvSpPr>
        <p:spPr>
          <a:xfrm>
            <a:off x="138095" y="5661248"/>
            <a:ext cx="3713825" cy="646331"/>
          </a:xfrm>
          <a:prstGeom prst="rect">
            <a:avLst/>
          </a:prstGeom>
          <a:noFill/>
        </p:spPr>
        <p:txBody>
          <a:bodyPr wrap="square" rtlCol="0">
            <a:spAutoFit/>
          </a:bodyPr>
          <a:lstStyle/>
          <a:p>
            <a:r>
              <a:rPr lang="en-GB" dirty="0"/>
              <a:t>Alexander </a:t>
            </a:r>
            <a:r>
              <a:rPr lang="en-GB" dirty="0" err="1"/>
              <a:t>Hackenschmied</a:t>
            </a:r>
            <a:r>
              <a:rPr lang="en-GB" dirty="0"/>
              <a:t>, Untitled (1942)</a:t>
            </a:r>
          </a:p>
        </p:txBody>
      </p:sp>
      <p:pic>
        <p:nvPicPr>
          <p:cNvPr id="111620" name="Picture 4">
            <a:extLst>
              <a:ext uri="{FF2B5EF4-FFF2-40B4-BE49-F238E27FC236}">
                <a16:creationId xmlns:a16="http://schemas.microsoft.com/office/drawing/2014/main" id="{856702AA-739D-49E9-8381-9BBEEBF59F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4294" y="2276872"/>
            <a:ext cx="471531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145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B3620FA-BCF5-F05E-8B93-8E5503D26C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116632"/>
            <a:ext cx="3677386" cy="52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B0039F-7608-08B6-9005-3D4D276624D3}"/>
              </a:ext>
            </a:extLst>
          </p:cNvPr>
          <p:cNvSpPr txBox="1"/>
          <p:nvPr/>
        </p:nvSpPr>
        <p:spPr>
          <a:xfrm>
            <a:off x="179512" y="5517232"/>
            <a:ext cx="3672408" cy="369332"/>
          </a:xfrm>
          <a:prstGeom prst="rect">
            <a:avLst/>
          </a:prstGeom>
          <a:noFill/>
        </p:spPr>
        <p:txBody>
          <a:bodyPr wrap="square" rtlCol="0">
            <a:spAutoFit/>
          </a:bodyPr>
          <a:lstStyle/>
          <a:p>
            <a:pPr algn="ctr"/>
            <a:r>
              <a:rPr lang="en-US" dirty="0"/>
              <a:t>Sir Cecil Rhodes (1853 – 1902)</a:t>
            </a:r>
          </a:p>
        </p:txBody>
      </p:sp>
      <p:pic>
        <p:nvPicPr>
          <p:cNvPr id="2052" name="Picture 4">
            <a:extLst>
              <a:ext uri="{FF2B5EF4-FFF2-40B4-BE49-F238E27FC236}">
                <a16:creationId xmlns:a16="http://schemas.microsoft.com/office/drawing/2014/main" id="{B3EAA51E-537B-CAC1-195F-A7B1C5CE7B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449059"/>
            <a:ext cx="4034473" cy="52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1E5FC5-EE4C-6BE1-8C57-D30168915D4F}"/>
              </a:ext>
            </a:extLst>
          </p:cNvPr>
          <p:cNvSpPr txBox="1"/>
          <p:nvPr/>
        </p:nvSpPr>
        <p:spPr>
          <a:xfrm>
            <a:off x="4716016" y="5949280"/>
            <a:ext cx="4034473" cy="369332"/>
          </a:xfrm>
          <a:prstGeom prst="rect">
            <a:avLst/>
          </a:prstGeom>
          <a:noFill/>
        </p:spPr>
        <p:txBody>
          <a:bodyPr wrap="square" rtlCol="0">
            <a:spAutoFit/>
          </a:bodyPr>
          <a:lstStyle/>
          <a:p>
            <a:pPr algn="ctr"/>
            <a:r>
              <a:rPr lang="en-US" dirty="0"/>
              <a:t>The Rhodes Colossus in </a:t>
            </a:r>
            <a:r>
              <a:rPr lang="en-US" i="1" dirty="0"/>
              <a:t>Punch </a:t>
            </a:r>
            <a:r>
              <a:rPr lang="en-US" dirty="0"/>
              <a:t>(1892)</a:t>
            </a:r>
          </a:p>
        </p:txBody>
      </p:sp>
    </p:spTree>
    <p:extLst>
      <p:ext uri="{BB962C8B-B14F-4D97-AF65-F5344CB8AC3E}">
        <p14:creationId xmlns:p14="http://schemas.microsoft.com/office/powerpoint/2010/main" val="627669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6E19CD14-4BAA-46EE-93F0-914BBAA66E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25152"/>
            <a:ext cx="4454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A933FC-9276-495D-8D4D-BA0489698E20}"/>
              </a:ext>
            </a:extLst>
          </p:cNvPr>
          <p:cNvSpPr txBox="1"/>
          <p:nvPr/>
        </p:nvSpPr>
        <p:spPr>
          <a:xfrm>
            <a:off x="251520" y="5707888"/>
            <a:ext cx="3960440" cy="646331"/>
          </a:xfrm>
          <a:prstGeom prst="rect">
            <a:avLst/>
          </a:prstGeom>
          <a:noFill/>
        </p:spPr>
        <p:txBody>
          <a:bodyPr wrap="square" rtlCol="0">
            <a:spAutoFit/>
          </a:bodyPr>
          <a:lstStyle/>
          <a:p>
            <a:r>
              <a:rPr lang="en-GB" dirty="0" err="1"/>
              <a:t>Milada</a:t>
            </a:r>
            <a:r>
              <a:rPr lang="en-GB" dirty="0"/>
              <a:t> </a:t>
            </a:r>
            <a:r>
              <a:rPr lang="en-GB" dirty="0" err="1"/>
              <a:t>Marešová</a:t>
            </a:r>
            <a:endParaRPr lang="en-GB" dirty="0"/>
          </a:p>
          <a:p>
            <a:r>
              <a:rPr lang="en-GB" dirty="0"/>
              <a:t>Josephine Baker (early 1930s)</a:t>
            </a:r>
          </a:p>
        </p:txBody>
      </p:sp>
      <p:pic>
        <p:nvPicPr>
          <p:cNvPr id="110596" name="Picture 4" descr="Josephine Baker captivates the Modernists - Philip Steadman">
            <a:extLst>
              <a:ext uri="{FF2B5EF4-FFF2-40B4-BE49-F238E27FC236}">
                <a16:creationId xmlns:a16="http://schemas.microsoft.com/office/drawing/2014/main" id="{F9E3F78F-68C5-4119-9DFE-5FEA88B53B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332656"/>
            <a:ext cx="3195355"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46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58348427-FD0B-4E14-A9E7-EAC45C8543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0"/>
            <a:ext cx="4535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9C6F09-936F-4A3C-90D1-D29DAB0B6BC4}"/>
              </a:ext>
            </a:extLst>
          </p:cNvPr>
          <p:cNvSpPr txBox="1"/>
          <p:nvPr/>
        </p:nvSpPr>
        <p:spPr>
          <a:xfrm>
            <a:off x="5393202" y="5373216"/>
            <a:ext cx="3528392" cy="923330"/>
          </a:xfrm>
          <a:prstGeom prst="rect">
            <a:avLst/>
          </a:prstGeom>
          <a:noFill/>
        </p:spPr>
        <p:txBody>
          <a:bodyPr wrap="square" rtlCol="0">
            <a:spAutoFit/>
          </a:bodyPr>
          <a:lstStyle/>
          <a:p>
            <a:r>
              <a:rPr lang="en-GB" dirty="0"/>
              <a:t>Josef </a:t>
            </a:r>
            <a:r>
              <a:rPr lang="en-GB" dirty="0" err="1"/>
              <a:t>Sudek</a:t>
            </a:r>
            <a:endParaRPr lang="en-GB" dirty="0"/>
          </a:p>
          <a:p>
            <a:endParaRPr lang="en-GB" dirty="0"/>
          </a:p>
          <a:p>
            <a:r>
              <a:rPr lang="en-GB" dirty="0"/>
              <a:t>Black Mask (1932)</a:t>
            </a:r>
          </a:p>
        </p:txBody>
      </p:sp>
    </p:spTree>
    <p:extLst>
      <p:ext uri="{BB962C8B-B14F-4D97-AF65-F5344CB8AC3E}">
        <p14:creationId xmlns:p14="http://schemas.microsoft.com/office/powerpoint/2010/main" val="2890259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B8FFC586-FDE0-4079-BA3A-99D1DF36DA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1089" y="1052736"/>
            <a:ext cx="3258783" cy="5260106"/>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a:extLst>
              <a:ext uri="{FF2B5EF4-FFF2-40B4-BE49-F238E27FC236}">
                <a16:creationId xmlns:a16="http://schemas.microsoft.com/office/drawing/2014/main" id="{7BD12B2A-76DC-42CF-887F-C3A4E8B651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9320" y="1066671"/>
            <a:ext cx="5359833" cy="37304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45810C-C8E2-374D-8D13-C33A6FB1F6D9}"/>
              </a:ext>
            </a:extLst>
          </p:cNvPr>
          <p:cNvSpPr txBox="1"/>
          <p:nvPr/>
        </p:nvSpPr>
        <p:spPr>
          <a:xfrm>
            <a:off x="3599320" y="5085184"/>
            <a:ext cx="5544680" cy="369332"/>
          </a:xfrm>
          <a:prstGeom prst="rect">
            <a:avLst/>
          </a:prstGeom>
          <a:noFill/>
        </p:spPr>
        <p:txBody>
          <a:bodyPr wrap="square" rtlCol="0">
            <a:spAutoFit/>
          </a:bodyPr>
          <a:lstStyle/>
          <a:p>
            <a:r>
              <a:rPr lang="en-US" dirty="0"/>
              <a:t>Josef Čapek, </a:t>
            </a:r>
            <a:r>
              <a:rPr lang="en-US" i="1" dirty="0"/>
              <a:t>The Art of Primitive Nations </a:t>
            </a:r>
            <a:r>
              <a:rPr lang="en-US" dirty="0"/>
              <a:t>(Prague, 1938)</a:t>
            </a:r>
          </a:p>
        </p:txBody>
      </p:sp>
    </p:spTree>
    <p:extLst>
      <p:ext uri="{BB962C8B-B14F-4D97-AF65-F5344CB8AC3E}">
        <p14:creationId xmlns:p14="http://schemas.microsoft.com/office/powerpoint/2010/main" val="1527045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C889F54A-DFD5-4E6E-B4A8-6826E530A6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88640"/>
            <a:ext cx="4342010" cy="6137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07D0E5-D56F-400A-9E78-B4B5733BDCE8}"/>
              </a:ext>
            </a:extLst>
          </p:cNvPr>
          <p:cNvSpPr txBox="1"/>
          <p:nvPr/>
        </p:nvSpPr>
        <p:spPr>
          <a:xfrm>
            <a:off x="4932040" y="5589240"/>
            <a:ext cx="3240360" cy="646331"/>
          </a:xfrm>
          <a:prstGeom prst="rect">
            <a:avLst/>
          </a:prstGeom>
          <a:noFill/>
        </p:spPr>
        <p:txBody>
          <a:bodyPr wrap="square" rtlCol="0">
            <a:spAutoFit/>
          </a:bodyPr>
          <a:lstStyle/>
          <a:p>
            <a:r>
              <a:rPr lang="en-GB" dirty="0"/>
              <a:t>Josef Capek</a:t>
            </a:r>
          </a:p>
          <a:p>
            <a:r>
              <a:rPr lang="en-GB" dirty="0"/>
              <a:t>Black King (1920)</a:t>
            </a:r>
          </a:p>
        </p:txBody>
      </p:sp>
    </p:spTree>
    <p:extLst>
      <p:ext uri="{BB962C8B-B14F-4D97-AF65-F5344CB8AC3E}">
        <p14:creationId xmlns:p14="http://schemas.microsoft.com/office/powerpoint/2010/main" val="1053733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2616DB48-695E-486F-B34C-5214F21E6C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5738"/>
            <a:ext cx="9144000" cy="6484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510FD7-3F15-4DA6-95EA-C53B3BA6749A}"/>
              </a:ext>
            </a:extLst>
          </p:cNvPr>
          <p:cNvSpPr txBox="1"/>
          <p:nvPr/>
        </p:nvSpPr>
        <p:spPr>
          <a:xfrm>
            <a:off x="251520" y="476672"/>
            <a:ext cx="3312368" cy="369332"/>
          </a:xfrm>
          <a:prstGeom prst="rect">
            <a:avLst/>
          </a:prstGeom>
          <a:solidFill>
            <a:schemeClr val="bg1"/>
          </a:solidFill>
        </p:spPr>
        <p:txBody>
          <a:bodyPr wrap="square" rtlCol="0">
            <a:spAutoFit/>
          </a:bodyPr>
          <a:lstStyle/>
          <a:p>
            <a:r>
              <a:rPr lang="en-GB" dirty="0" err="1"/>
              <a:t>Toyen</a:t>
            </a:r>
            <a:r>
              <a:rPr lang="en-GB" dirty="0"/>
              <a:t>, Black Paradise (1925)</a:t>
            </a:r>
          </a:p>
        </p:txBody>
      </p:sp>
    </p:spTree>
    <p:extLst>
      <p:ext uri="{BB962C8B-B14F-4D97-AF65-F5344CB8AC3E}">
        <p14:creationId xmlns:p14="http://schemas.microsoft.com/office/powerpoint/2010/main" val="2836094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0DC755B-C504-4C60-8D52-DCF670B306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72"/>
            <a:ext cx="4832967" cy="6846703"/>
          </a:xfrm>
          <a:prstGeom prst="rect">
            <a:avLst/>
          </a:prstGeom>
        </p:spPr>
      </p:pic>
      <p:pic>
        <p:nvPicPr>
          <p:cNvPr id="4" name="Picture 3" descr="A picture containing indoor, different&#10;&#10;Description automatically generated">
            <a:extLst>
              <a:ext uri="{FF2B5EF4-FFF2-40B4-BE49-F238E27FC236}">
                <a16:creationId xmlns:a16="http://schemas.microsoft.com/office/drawing/2014/main" id="{5BBAD9F2-5FC4-4095-8D44-B24CED14B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9916" y="103437"/>
            <a:ext cx="4434084" cy="3325563"/>
          </a:xfrm>
          <a:prstGeom prst="rect">
            <a:avLst/>
          </a:prstGeom>
          <a:ln w="190500">
            <a:solidFill>
              <a:schemeClr val="tx1">
                <a:alpha val="7000"/>
              </a:schemeClr>
            </a:solidFill>
          </a:ln>
        </p:spPr>
      </p:pic>
    </p:spTree>
    <p:extLst>
      <p:ext uri="{BB962C8B-B14F-4D97-AF65-F5344CB8AC3E}">
        <p14:creationId xmlns:p14="http://schemas.microsoft.com/office/powerpoint/2010/main" val="2839743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359F3B89-B46D-47ED-930B-09947FC698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7667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DC0BAF-3A93-4605-BA41-C5603403EE5A}"/>
              </a:ext>
            </a:extLst>
          </p:cNvPr>
          <p:cNvSpPr txBox="1"/>
          <p:nvPr/>
        </p:nvSpPr>
        <p:spPr>
          <a:xfrm>
            <a:off x="1547664" y="6021288"/>
            <a:ext cx="6192688" cy="369332"/>
          </a:xfrm>
          <a:prstGeom prst="rect">
            <a:avLst/>
          </a:prstGeom>
          <a:noFill/>
        </p:spPr>
        <p:txBody>
          <a:bodyPr wrap="square" rtlCol="0">
            <a:spAutoFit/>
          </a:bodyPr>
          <a:lstStyle/>
          <a:p>
            <a:pPr algn="ctr"/>
            <a:r>
              <a:rPr lang="en-GB" dirty="0"/>
              <a:t>Emil </a:t>
            </a:r>
            <a:r>
              <a:rPr lang="en-GB" dirty="0" err="1"/>
              <a:t>Filla</a:t>
            </a:r>
            <a:r>
              <a:rPr lang="en-GB" dirty="0"/>
              <a:t>, Heracles and the Lion (1936)</a:t>
            </a:r>
          </a:p>
        </p:txBody>
      </p:sp>
    </p:spTree>
    <p:extLst>
      <p:ext uri="{BB962C8B-B14F-4D97-AF65-F5344CB8AC3E}">
        <p14:creationId xmlns:p14="http://schemas.microsoft.com/office/powerpoint/2010/main" val="2954277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36526E53-B94D-4A55-8D37-AACDE323C2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0986" y="332656"/>
            <a:ext cx="4306215" cy="5638936"/>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a:extLst>
              <a:ext uri="{FF2B5EF4-FFF2-40B4-BE49-F238E27FC236}">
                <a16:creationId xmlns:a16="http://schemas.microsoft.com/office/drawing/2014/main" id="{AB8BA71F-47A0-468D-A29C-A9E5A72084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271" y="332656"/>
            <a:ext cx="4067944" cy="3050958"/>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a:extLst>
              <a:ext uri="{FF2B5EF4-FFF2-40B4-BE49-F238E27FC236}">
                <a16:creationId xmlns:a16="http://schemas.microsoft.com/office/drawing/2014/main" id="{DD41B081-F2BF-4DAC-A602-EC59AE3183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271" y="3587146"/>
            <a:ext cx="4053558" cy="2384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FE02D5-29AC-A84B-81F2-9B375394EA0E}"/>
              </a:ext>
            </a:extLst>
          </p:cNvPr>
          <p:cNvSpPr txBox="1"/>
          <p:nvPr/>
        </p:nvSpPr>
        <p:spPr>
          <a:xfrm>
            <a:off x="1043608" y="6165304"/>
            <a:ext cx="6912768" cy="369332"/>
          </a:xfrm>
          <a:prstGeom prst="rect">
            <a:avLst/>
          </a:prstGeom>
          <a:noFill/>
        </p:spPr>
        <p:txBody>
          <a:bodyPr wrap="square" rtlCol="0">
            <a:spAutoFit/>
          </a:bodyPr>
          <a:lstStyle/>
          <a:p>
            <a:pPr algn="ctr"/>
            <a:r>
              <a:rPr lang="en-US" dirty="0" err="1"/>
              <a:t>Vojtěch</a:t>
            </a:r>
            <a:r>
              <a:rPr lang="en-US" dirty="0"/>
              <a:t> </a:t>
            </a:r>
            <a:r>
              <a:rPr lang="en-US" dirty="0" err="1"/>
              <a:t>Náprstek</a:t>
            </a:r>
            <a:r>
              <a:rPr lang="en-US" dirty="0"/>
              <a:t> (1826-1894)</a:t>
            </a:r>
          </a:p>
        </p:txBody>
      </p:sp>
    </p:spTree>
    <p:extLst>
      <p:ext uri="{BB962C8B-B14F-4D97-AF65-F5344CB8AC3E}">
        <p14:creationId xmlns:p14="http://schemas.microsoft.com/office/powerpoint/2010/main" val="1878063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37BDF-EA91-2A40-A485-8732EA1B8E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127" y="598376"/>
            <a:ext cx="4280985" cy="5661248"/>
          </a:xfrm>
          <a:prstGeom prst="rect">
            <a:avLst/>
          </a:prstGeom>
        </p:spPr>
      </p:pic>
      <p:pic>
        <p:nvPicPr>
          <p:cNvPr id="4" name="Picture 3">
            <a:extLst>
              <a:ext uri="{FF2B5EF4-FFF2-40B4-BE49-F238E27FC236}">
                <a16:creationId xmlns:a16="http://schemas.microsoft.com/office/drawing/2014/main" id="{60D51B50-57BD-A34D-9C2D-F79B89E62E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573224"/>
            <a:ext cx="4397873" cy="5661248"/>
          </a:xfrm>
          <a:prstGeom prst="rect">
            <a:avLst/>
          </a:prstGeom>
        </p:spPr>
      </p:pic>
    </p:spTree>
    <p:extLst>
      <p:ext uri="{BB962C8B-B14F-4D97-AF65-F5344CB8AC3E}">
        <p14:creationId xmlns:p14="http://schemas.microsoft.com/office/powerpoint/2010/main" val="4103416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658CB1DC-BB9A-469E-8040-FD9F0B2DA1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99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0423ED8-FD73-D8E1-1AEF-B461FA37503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0648"/>
            <a:ext cx="6012160" cy="3990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F4B67A-B550-2EFA-0FE1-19D328A2873A}"/>
              </a:ext>
            </a:extLst>
          </p:cNvPr>
          <p:cNvSpPr txBox="1"/>
          <p:nvPr/>
        </p:nvSpPr>
        <p:spPr>
          <a:xfrm>
            <a:off x="161764" y="4784874"/>
            <a:ext cx="3816424" cy="1477328"/>
          </a:xfrm>
          <a:prstGeom prst="rect">
            <a:avLst/>
          </a:prstGeom>
          <a:noFill/>
        </p:spPr>
        <p:txBody>
          <a:bodyPr wrap="square" rtlCol="0">
            <a:spAutoFit/>
          </a:bodyPr>
          <a:lstStyle/>
          <a:p>
            <a:r>
              <a:rPr lang="en-US" dirty="0"/>
              <a:t>L: Rhodes House, University of Oxford</a:t>
            </a:r>
          </a:p>
          <a:p>
            <a:endParaRPr lang="en-US" dirty="0"/>
          </a:p>
          <a:p>
            <a:r>
              <a:rPr lang="en-US" dirty="0"/>
              <a:t>R: Statue of Rhodes, Oriel College, Oxford (1911)</a:t>
            </a:r>
          </a:p>
        </p:txBody>
      </p:sp>
      <p:pic>
        <p:nvPicPr>
          <p:cNvPr id="3076" name="Picture 4">
            <a:extLst>
              <a:ext uri="{FF2B5EF4-FFF2-40B4-BE49-F238E27FC236}">
                <a16:creationId xmlns:a16="http://schemas.microsoft.com/office/drawing/2014/main" id="{2B9537EB-5893-3EE8-03DC-9B975F1C3F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3418334"/>
            <a:ext cx="5004048" cy="337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15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BEDA370B-4482-496C-BA05-07F0B7CA2A3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426658"/>
            <a:ext cx="5154425" cy="4654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2E41F4-22CD-40FF-B0B3-285A334D53B2}"/>
              </a:ext>
            </a:extLst>
          </p:cNvPr>
          <p:cNvSpPr txBox="1"/>
          <p:nvPr/>
        </p:nvSpPr>
        <p:spPr>
          <a:xfrm>
            <a:off x="251520" y="5229200"/>
            <a:ext cx="8568952" cy="1200329"/>
          </a:xfrm>
          <a:prstGeom prst="rect">
            <a:avLst/>
          </a:prstGeom>
          <a:noFill/>
        </p:spPr>
        <p:txBody>
          <a:bodyPr wrap="square" rtlCol="0">
            <a:spAutoFit/>
          </a:bodyPr>
          <a:lstStyle/>
          <a:p>
            <a:pPr marL="285750" indent="-285750">
              <a:buFontTx/>
              <a:buChar char="-"/>
            </a:pPr>
            <a:r>
              <a:rPr lang="en-GB" dirty="0"/>
              <a:t>(1857-1858) Ship surgeon on the Carolin, escort to SMS Novara</a:t>
            </a:r>
          </a:p>
          <a:p>
            <a:pPr marL="285750" indent="-285750">
              <a:buFontTx/>
              <a:buChar char="-"/>
            </a:pPr>
            <a:r>
              <a:rPr lang="en-GB" dirty="0"/>
              <a:t>(1859-60) Ship surgeon on Elisabeth accompanying Maximilian to Brazil</a:t>
            </a:r>
          </a:p>
          <a:p>
            <a:pPr marL="285750" indent="-285750">
              <a:buFontTx/>
              <a:buChar char="-"/>
            </a:pPr>
            <a:r>
              <a:rPr lang="en-GB" dirty="0"/>
              <a:t>(1864-65) Ship surgeon escorting Emperor Maximilian of Mexico</a:t>
            </a:r>
          </a:p>
          <a:p>
            <a:pPr marL="285750" indent="-285750">
              <a:buFontTx/>
              <a:buChar char="-"/>
            </a:pPr>
            <a:r>
              <a:rPr lang="en-GB" dirty="0"/>
              <a:t>(1868-71) Ship surgeon on Friedrich on diplomatic tour around the world</a:t>
            </a:r>
          </a:p>
        </p:txBody>
      </p:sp>
    </p:spTree>
    <p:extLst>
      <p:ext uri="{BB962C8B-B14F-4D97-AF65-F5344CB8AC3E}">
        <p14:creationId xmlns:p14="http://schemas.microsoft.com/office/powerpoint/2010/main" val="784802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DCF1E6AA-E322-4CBB-852B-85404A3CD1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2287" y="0"/>
            <a:ext cx="4811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B7A6E4-0A87-4798-8922-CE0DC69228B7}"/>
              </a:ext>
            </a:extLst>
          </p:cNvPr>
          <p:cNvSpPr txBox="1"/>
          <p:nvPr/>
        </p:nvSpPr>
        <p:spPr>
          <a:xfrm>
            <a:off x="179512" y="5229200"/>
            <a:ext cx="3600400" cy="923330"/>
          </a:xfrm>
          <a:prstGeom prst="rect">
            <a:avLst/>
          </a:prstGeom>
          <a:noFill/>
        </p:spPr>
        <p:txBody>
          <a:bodyPr wrap="square" rtlCol="0">
            <a:spAutoFit/>
          </a:bodyPr>
          <a:lstStyle/>
          <a:p>
            <a:r>
              <a:rPr lang="en-GB" dirty="0"/>
              <a:t>Alois </a:t>
            </a:r>
            <a:r>
              <a:rPr lang="en-GB" dirty="0" err="1"/>
              <a:t>Musil</a:t>
            </a:r>
            <a:r>
              <a:rPr lang="en-GB" dirty="0"/>
              <a:t> (1868-1944)</a:t>
            </a:r>
          </a:p>
          <a:p>
            <a:endParaRPr lang="en-GB" dirty="0"/>
          </a:p>
          <a:p>
            <a:r>
              <a:rPr lang="en-GB" dirty="0"/>
              <a:t>Qusayr Amra, Jordan (8</a:t>
            </a:r>
            <a:r>
              <a:rPr lang="en-GB" baseline="30000" dirty="0"/>
              <a:t>th</a:t>
            </a:r>
            <a:r>
              <a:rPr lang="en-GB" dirty="0"/>
              <a:t> cent CE)</a:t>
            </a:r>
          </a:p>
        </p:txBody>
      </p:sp>
      <p:pic>
        <p:nvPicPr>
          <p:cNvPr id="113668" name="Picture 4">
            <a:extLst>
              <a:ext uri="{FF2B5EF4-FFF2-40B4-BE49-F238E27FC236}">
                <a16:creationId xmlns:a16="http://schemas.microsoft.com/office/drawing/2014/main" id="{C3186444-F932-4C10-8CC0-897FE40970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82" y="188641"/>
            <a:ext cx="490776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02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7F3C6-C9EC-424F-B7FD-963E07E7F477}"/>
              </a:ext>
            </a:extLst>
          </p:cNvPr>
          <p:cNvSpPr txBox="1"/>
          <p:nvPr/>
        </p:nvSpPr>
        <p:spPr>
          <a:xfrm>
            <a:off x="395536" y="404664"/>
            <a:ext cx="8424936" cy="2585323"/>
          </a:xfrm>
          <a:prstGeom prst="rect">
            <a:avLst/>
          </a:prstGeom>
          <a:noFill/>
        </p:spPr>
        <p:txBody>
          <a:bodyPr wrap="square" rtlCol="0">
            <a:spAutoFit/>
          </a:bodyPr>
          <a:lstStyle/>
          <a:p>
            <a:r>
              <a:rPr lang="en-GB" dirty="0"/>
              <a:t>1902: professor of theology, University of Olomouc</a:t>
            </a:r>
          </a:p>
          <a:p>
            <a:endParaRPr lang="en-GB" dirty="0"/>
          </a:p>
          <a:p>
            <a:r>
              <a:rPr lang="en-GB" dirty="0"/>
              <a:t>1909: professor of biblical studies and Arabic, University of Vienna</a:t>
            </a:r>
          </a:p>
          <a:p>
            <a:endParaRPr lang="en-GB" dirty="0"/>
          </a:p>
          <a:p>
            <a:r>
              <a:rPr lang="en-GB" dirty="0"/>
              <a:t>1914 – 1918: military service for the Habsburg Empire countering British influence in the Middle East</a:t>
            </a:r>
          </a:p>
          <a:p>
            <a:endParaRPr lang="en-GB" dirty="0"/>
          </a:p>
          <a:p>
            <a:r>
              <a:rPr lang="en-GB" dirty="0"/>
              <a:t>1920: professor of Arabic / Head of Institute of Oriental Studies, University of Prague</a:t>
            </a:r>
          </a:p>
        </p:txBody>
      </p:sp>
      <p:pic>
        <p:nvPicPr>
          <p:cNvPr id="114690" name="Picture 2">
            <a:extLst>
              <a:ext uri="{FF2B5EF4-FFF2-40B4-BE49-F238E27FC236}">
                <a16:creationId xmlns:a16="http://schemas.microsoft.com/office/drawing/2014/main" id="{25BD6747-F4ED-4626-96EE-9FFE27F9D3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3103062"/>
            <a:ext cx="268719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a:extLst>
              <a:ext uri="{FF2B5EF4-FFF2-40B4-BE49-F238E27FC236}">
                <a16:creationId xmlns:a16="http://schemas.microsoft.com/office/drawing/2014/main" id="{CEF62BF3-1BF9-418E-A993-229FE16F6F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3179617"/>
            <a:ext cx="2578573" cy="338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00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C6D5843A-42DD-4F76-B497-09CB55461C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6F044F-FA5F-4FE0-847E-22DEA60F90B2}"/>
              </a:ext>
            </a:extLst>
          </p:cNvPr>
          <p:cNvSpPr txBox="1"/>
          <p:nvPr/>
        </p:nvSpPr>
        <p:spPr>
          <a:xfrm>
            <a:off x="1187624" y="6093296"/>
            <a:ext cx="7344816" cy="369332"/>
          </a:xfrm>
          <a:prstGeom prst="rect">
            <a:avLst/>
          </a:prstGeom>
          <a:noFill/>
        </p:spPr>
        <p:txBody>
          <a:bodyPr wrap="square" rtlCol="0">
            <a:spAutoFit/>
          </a:bodyPr>
          <a:lstStyle/>
          <a:p>
            <a:pPr algn="ctr"/>
            <a:r>
              <a:rPr lang="en-GB" dirty="0"/>
              <a:t>Museum of </a:t>
            </a:r>
            <a:r>
              <a:rPr lang="en-GB" dirty="0" err="1"/>
              <a:t>Aleš</a:t>
            </a:r>
            <a:r>
              <a:rPr lang="en-GB" dirty="0"/>
              <a:t> </a:t>
            </a:r>
            <a:r>
              <a:rPr lang="en-GB" dirty="0" err="1"/>
              <a:t>Hrdlička</a:t>
            </a:r>
            <a:r>
              <a:rPr lang="en-GB" dirty="0"/>
              <a:t>, </a:t>
            </a:r>
            <a:r>
              <a:rPr lang="en-GB" dirty="0" err="1"/>
              <a:t>Humpolec</a:t>
            </a:r>
            <a:endParaRPr lang="en-GB" dirty="0"/>
          </a:p>
        </p:txBody>
      </p:sp>
    </p:spTree>
    <p:extLst>
      <p:ext uri="{BB962C8B-B14F-4D97-AF65-F5344CB8AC3E}">
        <p14:creationId xmlns:p14="http://schemas.microsoft.com/office/powerpoint/2010/main" val="3722762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16C659E4-C62E-47A5-AFBA-384BD791F6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32656"/>
            <a:ext cx="6984776" cy="517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F10A3B-C266-4B47-B808-17618EB78E8D}"/>
              </a:ext>
            </a:extLst>
          </p:cNvPr>
          <p:cNvSpPr txBox="1"/>
          <p:nvPr/>
        </p:nvSpPr>
        <p:spPr>
          <a:xfrm>
            <a:off x="1043608" y="5805264"/>
            <a:ext cx="7056784" cy="646331"/>
          </a:xfrm>
          <a:prstGeom prst="rect">
            <a:avLst/>
          </a:prstGeom>
          <a:noFill/>
        </p:spPr>
        <p:txBody>
          <a:bodyPr wrap="square" rtlCol="0">
            <a:spAutoFit/>
          </a:bodyPr>
          <a:lstStyle/>
          <a:p>
            <a:r>
              <a:rPr lang="en-GB" dirty="0" err="1"/>
              <a:t>Aleš</a:t>
            </a:r>
            <a:r>
              <a:rPr lang="en-GB" dirty="0"/>
              <a:t> </a:t>
            </a:r>
            <a:r>
              <a:rPr lang="en-GB" dirty="0" err="1"/>
              <a:t>Hrdlička</a:t>
            </a:r>
            <a:r>
              <a:rPr lang="en-GB" dirty="0"/>
              <a:t> (1869 – 1943). Photo from around 1930. Founder of the Anthropology Department of the Smithsonian Museum, Washington</a:t>
            </a:r>
          </a:p>
        </p:txBody>
      </p:sp>
    </p:spTree>
    <p:extLst>
      <p:ext uri="{BB962C8B-B14F-4D97-AF65-F5344CB8AC3E}">
        <p14:creationId xmlns:p14="http://schemas.microsoft.com/office/powerpoint/2010/main" val="2691489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a:extLst>
              <a:ext uri="{FF2B5EF4-FFF2-40B4-BE49-F238E27FC236}">
                <a16:creationId xmlns:a16="http://schemas.microsoft.com/office/drawing/2014/main" id="{411321FE-ABDA-4977-ACD9-9E26E22E58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0152" cy="4455114"/>
          </a:xfrm>
          <a:prstGeom prst="rect">
            <a:avLst/>
          </a:prstGeom>
          <a:noFill/>
          <a:extLst>
            <a:ext uri="{909E8E84-426E-40DD-AFC4-6F175D3DCCD1}">
              <a14:hiddenFill xmlns:a14="http://schemas.microsoft.com/office/drawing/2010/main">
                <a:solidFill>
                  <a:srgbClr val="FFFFFF"/>
                </a:solidFill>
              </a14:hiddenFill>
            </a:ext>
          </a:extLst>
        </p:spPr>
      </p:pic>
      <p:pic>
        <p:nvPicPr>
          <p:cNvPr id="117762" name="Picture 2">
            <a:extLst>
              <a:ext uri="{FF2B5EF4-FFF2-40B4-BE49-F238E27FC236}">
                <a16:creationId xmlns:a16="http://schemas.microsoft.com/office/drawing/2014/main" id="{9E526D3C-C58B-44FD-A0EA-CFE5F73A1A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5936" y="2996952"/>
            <a:ext cx="5148064"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6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250B3-3DE5-1047-5EE8-1316ADEE37CC}"/>
              </a:ext>
            </a:extLst>
          </p:cNvPr>
          <p:cNvSpPr txBox="1"/>
          <p:nvPr/>
        </p:nvSpPr>
        <p:spPr>
          <a:xfrm>
            <a:off x="611560" y="404664"/>
            <a:ext cx="8208912" cy="1200329"/>
          </a:xfrm>
          <a:prstGeom prst="rect">
            <a:avLst/>
          </a:prstGeom>
          <a:noFill/>
        </p:spPr>
        <p:txBody>
          <a:bodyPr wrap="square" rtlCol="0">
            <a:spAutoFit/>
          </a:bodyPr>
          <a:lstStyle/>
          <a:p>
            <a:r>
              <a:rPr lang="en-US" dirty="0"/>
              <a:t>What does ‘decolonizing’ mean? Questionnaire from </a:t>
            </a:r>
            <a:r>
              <a:rPr lang="en-US" i="1" dirty="0"/>
              <a:t>Art History 43.1 </a:t>
            </a:r>
            <a:r>
              <a:rPr lang="en-US" dirty="0"/>
              <a:t>(2020)</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2CCABD6B-7A35-E7A9-A9D4-4E58B7D4B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1177075"/>
            <a:ext cx="5724128" cy="914315"/>
          </a:xfrm>
          <a:prstGeom prst="rect">
            <a:avLst/>
          </a:prstGeom>
        </p:spPr>
      </p:pic>
      <p:sp>
        <p:nvSpPr>
          <p:cNvPr id="6" name="TextBox 5">
            <a:extLst>
              <a:ext uri="{FF2B5EF4-FFF2-40B4-BE49-F238E27FC236}">
                <a16:creationId xmlns:a16="http://schemas.microsoft.com/office/drawing/2014/main" id="{F286849C-216D-22E9-82CB-EB369668CB60}"/>
              </a:ext>
            </a:extLst>
          </p:cNvPr>
          <p:cNvSpPr txBox="1"/>
          <p:nvPr/>
        </p:nvSpPr>
        <p:spPr>
          <a:xfrm>
            <a:off x="1331640" y="1844824"/>
            <a:ext cx="5004048" cy="369332"/>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DE57CA21-326D-9DD1-4D56-BDF76DCC3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1924" y="2389154"/>
            <a:ext cx="5004048" cy="1361645"/>
          </a:xfrm>
          <a:prstGeom prst="rect">
            <a:avLst/>
          </a:prstGeom>
        </p:spPr>
      </p:pic>
      <p:sp>
        <p:nvSpPr>
          <p:cNvPr id="8" name="TextBox 7">
            <a:extLst>
              <a:ext uri="{FF2B5EF4-FFF2-40B4-BE49-F238E27FC236}">
                <a16:creationId xmlns:a16="http://schemas.microsoft.com/office/drawing/2014/main" id="{AFA8CE10-6543-CFB0-4D44-BA298636C40C}"/>
              </a:ext>
            </a:extLst>
          </p:cNvPr>
          <p:cNvSpPr txBox="1"/>
          <p:nvPr/>
        </p:nvSpPr>
        <p:spPr>
          <a:xfrm>
            <a:off x="6516216" y="1268760"/>
            <a:ext cx="2088232" cy="646331"/>
          </a:xfrm>
          <a:prstGeom prst="rect">
            <a:avLst/>
          </a:prstGeom>
          <a:noFill/>
        </p:spPr>
        <p:txBody>
          <a:bodyPr wrap="square" rtlCol="0">
            <a:spAutoFit/>
          </a:bodyPr>
          <a:lstStyle/>
          <a:p>
            <a:r>
              <a:rPr lang="en-US" dirty="0"/>
              <a:t>Tim Barringer, Yale University</a:t>
            </a:r>
          </a:p>
        </p:txBody>
      </p:sp>
      <p:sp>
        <p:nvSpPr>
          <p:cNvPr id="9" name="TextBox 8">
            <a:extLst>
              <a:ext uri="{FF2B5EF4-FFF2-40B4-BE49-F238E27FC236}">
                <a16:creationId xmlns:a16="http://schemas.microsoft.com/office/drawing/2014/main" id="{31AEBC45-F06E-FBBE-2F75-971186EDCB9C}"/>
              </a:ext>
            </a:extLst>
          </p:cNvPr>
          <p:cNvSpPr txBox="1"/>
          <p:nvPr/>
        </p:nvSpPr>
        <p:spPr>
          <a:xfrm>
            <a:off x="6660232" y="2852936"/>
            <a:ext cx="1872208" cy="369332"/>
          </a:xfrm>
          <a:prstGeom prst="rect">
            <a:avLst/>
          </a:prstGeom>
          <a:noFill/>
        </p:spPr>
        <p:txBody>
          <a:bodyPr wrap="square" rtlCol="0">
            <a:spAutoFit/>
          </a:bodyPr>
          <a:lstStyle/>
          <a:p>
            <a:r>
              <a:rPr lang="en-US" dirty="0"/>
              <a:t>Tim Barringer</a:t>
            </a:r>
          </a:p>
        </p:txBody>
      </p:sp>
      <p:pic>
        <p:nvPicPr>
          <p:cNvPr id="10" name="Picture 9">
            <a:extLst>
              <a:ext uri="{FF2B5EF4-FFF2-40B4-BE49-F238E27FC236}">
                <a16:creationId xmlns:a16="http://schemas.microsoft.com/office/drawing/2014/main" id="{C737946F-C7FE-E494-BF49-EF01F70A76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1272"/>
          <a:stretch/>
        </p:blipFill>
        <p:spPr>
          <a:xfrm>
            <a:off x="1619672" y="4403155"/>
            <a:ext cx="6732240" cy="1008112"/>
          </a:xfrm>
          <a:prstGeom prst="rect">
            <a:avLst/>
          </a:prstGeom>
        </p:spPr>
      </p:pic>
      <p:sp>
        <p:nvSpPr>
          <p:cNvPr id="11" name="TextBox 10">
            <a:extLst>
              <a:ext uri="{FF2B5EF4-FFF2-40B4-BE49-F238E27FC236}">
                <a16:creationId xmlns:a16="http://schemas.microsoft.com/office/drawing/2014/main" id="{F58507AA-D4A0-2754-6FA2-7E01EA44A16C}"/>
              </a:ext>
            </a:extLst>
          </p:cNvPr>
          <p:cNvSpPr txBox="1"/>
          <p:nvPr/>
        </p:nvSpPr>
        <p:spPr>
          <a:xfrm>
            <a:off x="1619672" y="4280389"/>
            <a:ext cx="5472608" cy="369332"/>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4F330D22-8D90-46E7-8150-8793711B46BC}"/>
              </a:ext>
            </a:extLst>
          </p:cNvPr>
          <p:cNvSpPr txBox="1"/>
          <p:nvPr/>
        </p:nvSpPr>
        <p:spPr>
          <a:xfrm>
            <a:off x="5148064" y="5157192"/>
            <a:ext cx="3203848" cy="369332"/>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505A46BC-6C2B-83A6-8F5D-5CB486269576}"/>
              </a:ext>
            </a:extLst>
          </p:cNvPr>
          <p:cNvSpPr txBox="1"/>
          <p:nvPr/>
        </p:nvSpPr>
        <p:spPr>
          <a:xfrm>
            <a:off x="3995936" y="5661248"/>
            <a:ext cx="4536504" cy="369332"/>
          </a:xfrm>
          <a:prstGeom prst="rect">
            <a:avLst/>
          </a:prstGeom>
          <a:noFill/>
        </p:spPr>
        <p:txBody>
          <a:bodyPr wrap="square" rtlCol="0">
            <a:spAutoFit/>
          </a:bodyPr>
          <a:lstStyle/>
          <a:p>
            <a:r>
              <a:rPr lang="en-US" dirty="0"/>
              <a:t>Priyanka </a:t>
            </a:r>
            <a:r>
              <a:rPr lang="en-US" dirty="0" err="1"/>
              <a:t>Basu</a:t>
            </a:r>
            <a:r>
              <a:rPr lang="en-US" dirty="0"/>
              <a:t>, University of Minnesota</a:t>
            </a:r>
          </a:p>
        </p:txBody>
      </p:sp>
    </p:spTree>
    <p:extLst>
      <p:ext uri="{BB962C8B-B14F-4D97-AF65-F5344CB8AC3E}">
        <p14:creationId xmlns:p14="http://schemas.microsoft.com/office/powerpoint/2010/main" val="313606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250B3-3DE5-1047-5EE8-1316ADEE37CC}"/>
              </a:ext>
            </a:extLst>
          </p:cNvPr>
          <p:cNvSpPr txBox="1"/>
          <p:nvPr/>
        </p:nvSpPr>
        <p:spPr>
          <a:xfrm>
            <a:off x="611560" y="404664"/>
            <a:ext cx="8208912" cy="1200329"/>
          </a:xfrm>
          <a:prstGeom prst="rect">
            <a:avLst/>
          </a:prstGeom>
          <a:noFill/>
        </p:spPr>
        <p:txBody>
          <a:bodyPr wrap="square" rtlCol="0">
            <a:spAutoFit/>
          </a:bodyPr>
          <a:lstStyle/>
          <a:p>
            <a:r>
              <a:rPr lang="en-US" dirty="0"/>
              <a:t>What does ‘decolonizing’ mean? Questionnaire from </a:t>
            </a:r>
            <a:r>
              <a:rPr lang="en-US" i="1" dirty="0"/>
              <a:t>Art History 43.1 </a:t>
            </a:r>
            <a:r>
              <a:rPr lang="en-US" dirty="0"/>
              <a:t>(2020)</a:t>
            </a:r>
          </a:p>
          <a:p>
            <a:endParaRPr lang="en-US" dirty="0"/>
          </a:p>
          <a:p>
            <a:endParaRPr lang="en-US" dirty="0"/>
          </a:p>
          <a:p>
            <a:endParaRPr lang="en-US" dirty="0"/>
          </a:p>
        </p:txBody>
      </p:sp>
      <p:sp>
        <p:nvSpPr>
          <p:cNvPr id="6" name="TextBox 5">
            <a:extLst>
              <a:ext uri="{FF2B5EF4-FFF2-40B4-BE49-F238E27FC236}">
                <a16:creationId xmlns:a16="http://schemas.microsoft.com/office/drawing/2014/main" id="{F286849C-216D-22E9-82CB-EB369668CB60}"/>
              </a:ext>
            </a:extLst>
          </p:cNvPr>
          <p:cNvSpPr txBox="1"/>
          <p:nvPr/>
        </p:nvSpPr>
        <p:spPr>
          <a:xfrm>
            <a:off x="1331640" y="1844824"/>
            <a:ext cx="5004048"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31AEBC45-F06E-FBBE-2F75-971186EDCB9C}"/>
              </a:ext>
            </a:extLst>
          </p:cNvPr>
          <p:cNvSpPr txBox="1"/>
          <p:nvPr/>
        </p:nvSpPr>
        <p:spPr>
          <a:xfrm>
            <a:off x="1403648" y="3052691"/>
            <a:ext cx="4392488" cy="646331"/>
          </a:xfrm>
          <a:prstGeom prst="rect">
            <a:avLst/>
          </a:prstGeom>
          <a:noFill/>
        </p:spPr>
        <p:txBody>
          <a:bodyPr wrap="square" rtlCol="0">
            <a:spAutoFit/>
          </a:bodyPr>
          <a:lstStyle/>
          <a:p>
            <a:r>
              <a:rPr lang="en-US" dirty="0"/>
              <a:t>David Bindman, University College London</a:t>
            </a:r>
          </a:p>
        </p:txBody>
      </p:sp>
      <p:sp>
        <p:nvSpPr>
          <p:cNvPr id="11" name="TextBox 10">
            <a:extLst>
              <a:ext uri="{FF2B5EF4-FFF2-40B4-BE49-F238E27FC236}">
                <a16:creationId xmlns:a16="http://schemas.microsoft.com/office/drawing/2014/main" id="{F58507AA-D4A0-2754-6FA2-7E01EA44A16C}"/>
              </a:ext>
            </a:extLst>
          </p:cNvPr>
          <p:cNvSpPr txBox="1"/>
          <p:nvPr/>
        </p:nvSpPr>
        <p:spPr>
          <a:xfrm>
            <a:off x="1619672" y="4280389"/>
            <a:ext cx="5472608" cy="369332"/>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4F330D22-8D90-46E7-8150-8793711B46BC}"/>
              </a:ext>
            </a:extLst>
          </p:cNvPr>
          <p:cNvSpPr txBox="1"/>
          <p:nvPr/>
        </p:nvSpPr>
        <p:spPr>
          <a:xfrm>
            <a:off x="5148064" y="5157192"/>
            <a:ext cx="3203848" cy="369332"/>
          </a:xfrm>
          <a:prstGeom prst="rect">
            <a:avLst/>
          </a:prstGeom>
          <a:solidFill>
            <a:schemeClr val="bg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809E7E57-23F7-E396-1B10-EAD59C7570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584" y="1367038"/>
            <a:ext cx="7236296" cy="1452154"/>
          </a:xfrm>
          <a:prstGeom prst="rect">
            <a:avLst/>
          </a:prstGeom>
        </p:spPr>
      </p:pic>
      <p:pic>
        <p:nvPicPr>
          <p:cNvPr id="3" name="Picture 2">
            <a:extLst>
              <a:ext uri="{FF2B5EF4-FFF2-40B4-BE49-F238E27FC236}">
                <a16:creationId xmlns:a16="http://schemas.microsoft.com/office/drawing/2014/main" id="{E2118064-9D34-9291-F61D-2D69A3DDB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12" y="3982896"/>
            <a:ext cx="6516216" cy="1519476"/>
          </a:xfrm>
          <a:prstGeom prst="rect">
            <a:avLst/>
          </a:prstGeom>
        </p:spPr>
      </p:pic>
      <p:sp>
        <p:nvSpPr>
          <p:cNvPr id="14" name="TextBox 13">
            <a:extLst>
              <a:ext uri="{FF2B5EF4-FFF2-40B4-BE49-F238E27FC236}">
                <a16:creationId xmlns:a16="http://schemas.microsoft.com/office/drawing/2014/main" id="{61D3A1D9-8642-C323-DA65-04197472425A}"/>
              </a:ext>
            </a:extLst>
          </p:cNvPr>
          <p:cNvSpPr txBox="1"/>
          <p:nvPr/>
        </p:nvSpPr>
        <p:spPr>
          <a:xfrm>
            <a:off x="4716016" y="5877272"/>
            <a:ext cx="3744416" cy="646331"/>
          </a:xfrm>
          <a:prstGeom prst="rect">
            <a:avLst/>
          </a:prstGeom>
          <a:noFill/>
        </p:spPr>
        <p:txBody>
          <a:bodyPr wrap="square" rtlCol="0">
            <a:spAutoFit/>
          </a:bodyPr>
          <a:lstStyle/>
          <a:p>
            <a:r>
              <a:rPr lang="en-US" dirty="0"/>
              <a:t>James </a:t>
            </a:r>
            <a:r>
              <a:rPr lang="en-US" dirty="0" err="1"/>
              <a:t>D’Emilio</a:t>
            </a:r>
            <a:r>
              <a:rPr lang="en-US" dirty="0"/>
              <a:t>, University of South Florida</a:t>
            </a:r>
          </a:p>
        </p:txBody>
      </p:sp>
    </p:spTree>
    <p:extLst>
      <p:ext uri="{BB962C8B-B14F-4D97-AF65-F5344CB8AC3E}">
        <p14:creationId xmlns:p14="http://schemas.microsoft.com/office/powerpoint/2010/main" val="101257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B74B5-1B25-4F4A-9BCA-AC7688E664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26589"/>
            <a:ext cx="9144000" cy="5604821"/>
          </a:xfrm>
          <a:prstGeom prst="rect">
            <a:avLst/>
          </a:prstGeom>
        </p:spPr>
      </p:pic>
    </p:spTree>
    <p:extLst>
      <p:ext uri="{BB962C8B-B14F-4D97-AF65-F5344CB8AC3E}">
        <p14:creationId xmlns:p14="http://schemas.microsoft.com/office/powerpoint/2010/main" val="383860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8F83F-1401-4E2B-8A54-CDD954C043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014" y="313705"/>
            <a:ext cx="6309218" cy="1006790"/>
          </a:xfrm>
          <a:prstGeom prst="rect">
            <a:avLst/>
          </a:prstGeom>
        </p:spPr>
      </p:pic>
      <p:pic>
        <p:nvPicPr>
          <p:cNvPr id="7" name="Picture 6">
            <a:extLst>
              <a:ext uri="{FF2B5EF4-FFF2-40B4-BE49-F238E27FC236}">
                <a16:creationId xmlns:a16="http://schemas.microsoft.com/office/drawing/2014/main" id="{7FF3BE6C-A67F-4F16-951D-76323FBCF7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3688" y="1532062"/>
            <a:ext cx="7092280" cy="1157421"/>
          </a:xfrm>
          <a:prstGeom prst="rect">
            <a:avLst/>
          </a:prstGeom>
        </p:spPr>
      </p:pic>
      <p:pic>
        <p:nvPicPr>
          <p:cNvPr id="9" name="Picture 8">
            <a:extLst>
              <a:ext uri="{FF2B5EF4-FFF2-40B4-BE49-F238E27FC236}">
                <a16:creationId xmlns:a16="http://schemas.microsoft.com/office/drawing/2014/main" id="{C9CD2C02-F9FC-4532-94AF-1AD316BB3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014" y="2836441"/>
            <a:ext cx="6465288" cy="1672679"/>
          </a:xfrm>
          <a:prstGeom prst="rect">
            <a:avLst/>
          </a:prstGeom>
        </p:spPr>
      </p:pic>
      <p:pic>
        <p:nvPicPr>
          <p:cNvPr id="11" name="Picture 10">
            <a:extLst>
              <a:ext uri="{FF2B5EF4-FFF2-40B4-BE49-F238E27FC236}">
                <a16:creationId xmlns:a16="http://schemas.microsoft.com/office/drawing/2014/main" id="{D11AEE27-7037-4C16-90F8-4394ED822C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1720" y="4641344"/>
            <a:ext cx="6701457" cy="2005198"/>
          </a:xfrm>
          <a:prstGeom prst="rect">
            <a:avLst/>
          </a:prstGeom>
        </p:spPr>
      </p:pic>
    </p:spTree>
    <p:extLst>
      <p:ext uri="{BB962C8B-B14F-4D97-AF65-F5344CB8AC3E}">
        <p14:creationId xmlns:p14="http://schemas.microsoft.com/office/powerpoint/2010/main" val="2246969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1462</TotalTime>
  <Words>1090</Words>
  <Application>Microsoft Macintosh PowerPoint</Application>
  <PresentationFormat>On-screen Show (4:3)</PresentationFormat>
  <Paragraphs>130</Paragraphs>
  <Slides>55</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Calisto MT</vt:lpstr>
      <vt:lpstr>Wingdings 2</vt:lpstr>
      <vt:lpstr>Slate</vt:lpstr>
      <vt:lpstr>Art history in a global context: decolonizing the discipline? </vt:lpstr>
      <vt:lpstr>The Decolonizing Impulse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Orient and Blackness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Early Attempt at Decolonizing</vt:lpstr>
      <vt:lpstr>PowerPoint Presentation</vt:lpstr>
      <vt:lpstr>PowerPoint Presentation</vt:lpstr>
      <vt:lpstr>PowerPoint Presentation</vt:lpstr>
      <vt:lpstr>PowerPoint Presentation</vt:lpstr>
      <vt:lpstr>Decolonizing in Central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Edinburgh College of 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Absent Others: or Why It is Not Possible to Write about Non-Western Art </dc:title>
  <dc:creator>matthew</dc:creator>
  <cp:lastModifiedBy>Matthew Rampley</cp:lastModifiedBy>
  <cp:revision>62</cp:revision>
  <dcterms:created xsi:type="dcterms:W3CDTF">2005-02-01T14:10:08Z</dcterms:created>
  <dcterms:modified xsi:type="dcterms:W3CDTF">2022-05-19T09:00:25Z</dcterms:modified>
</cp:coreProperties>
</file>