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5"/>
  </p:notesMasterIdLst>
  <p:sldIdLst>
    <p:sldId id="256" r:id="rId2"/>
    <p:sldId id="257" r:id="rId3"/>
    <p:sldId id="317" r:id="rId4"/>
    <p:sldId id="318" r:id="rId5"/>
    <p:sldId id="259" r:id="rId6"/>
    <p:sldId id="260" r:id="rId7"/>
    <p:sldId id="261" r:id="rId8"/>
    <p:sldId id="258" r:id="rId9"/>
    <p:sldId id="262" r:id="rId10"/>
    <p:sldId id="263" r:id="rId11"/>
    <p:sldId id="264" r:id="rId12"/>
    <p:sldId id="265" r:id="rId13"/>
    <p:sldId id="319" r:id="rId14"/>
    <p:sldId id="320" r:id="rId15"/>
    <p:sldId id="268" r:id="rId16"/>
    <p:sldId id="277" r:id="rId17"/>
    <p:sldId id="276" r:id="rId18"/>
    <p:sldId id="266" r:id="rId19"/>
    <p:sldId id="272" r:id="rId20"/>
    <p:sldId id="267" r:id="rId21"/>
    <p:sldId id="285" r:id="rId22"/>
    <p:sldId id="298" r:id="rId23"/>
    <p:sldId id="286" r:id="rId24"/>
    <p:sldId id="297" r:id="rId25"/>
    <p:sldId id="299" r:id="rId26"/>
    <p:sldId id="306" r:id="rId27"/>
    <p:sldId id="316" r:id="rId28"/>
    <p:sldId id="321" r:id="rId29"/>
    <p:sldId id="304" r:id="rId30"/>
    <p:sldId id="302" r:id="rId31"/>
    <p:sldId id="300" r:id="rId32"/>
    <p:sldId id="303" r:id="rId33"/>
    <p:sldId id="301" r:id="rId34"/>
    <p:sldId id="314" r:id="rId35"/>
    <p:sldId id="315" r:id="rId36"/>
    <p:sldId id="305" r:id="rId37"/>
    <p:sldId id="308" r:id="rId38"/>
    <p:sldId id="307" r:id="rId39"/>
    <p:sldId id="310" r:id="rId40"/>
    <p:sldId id="311" r:id="rId41"/>
    <p:sldId id="309" r:id="rId42"/>
    <p:sldId id="312" r:id="rId43"/>
    <p:sldId id="313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600F60-0508-A546-BF7F-1C3549C0AB78}" v="12" dt="2022-04-21T09:56:40.5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2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9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F9E2E-307E-D245-BC9B-A9D908341B94}" type="datetimeFigureOut">
              <a:rPr lang="en-US" smtClean="0"/>
              <a:t>4/21/22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BD517-31E1-F14D-9639-D0129F116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82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BD517-31E1-F14D-9639-D0129F1165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20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B978-22BC-4145-8C26-B2219FA00833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194F4-A474-4BA6-BCF2-A7AB46E0C8C0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194F4-A474-4BA6-BCF2-A7AB46E0C8C0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B978-22BC-4145-8C26-B2219FA00833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B978-22BC-4145-8C26-B2219FA00833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194F4-A474-4BA6-BCF2-A7AB46E0C8C0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B978-22BC-4145-8C26-B2219FA00833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194F4-A474-4BA6-BCF2-A7AB46E0C8C0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194F4-A474-4BA6-BCF2-A7AB46E0C8C0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28DC-D307-034E-B095-FF36E41D65B7}" type="datetimeFigureOut">
              <a:rPr lang="en-US" smtClean="0"/>
              <a:t>4/21/22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7935-E79E-2640-B615-0BAE1D7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3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28DC-D307-034E-B095-FF36E41D65B7}" type="datetimeFigureOut">
              <a:rPr lang="en-US" smtClean="0"/>
              <a:t>4/21/22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7935-E79E-2640-B615-0BAE1D7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8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28DC-D307-034E-B095-FF36E41D65B7}" type="datetimeFigureOut">
              <a:rPr lang="en-US" smtClean="0"/>
              <a:t>4/21/22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7935-E79E-2640-B615-0BAE1D7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09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28DC-D307-034E-B095-FF36E41D65B7}" type="datetimeFigureOut">
              <a:rPr lang="en-US" smtClean="0"/>
              <a:t>4/21/22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7935-E79E-2640-B615-0BAE1D7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43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28DC-D307-034E-B095-FF36E41D65B7}" type="datetimeFigureOut">
              <a:rPr lang="en-US" smtClean="0"/>
              <a:t>4/21/22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7935-E79E-2640-B615-0BAE1D7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03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28DC-D307-034E-B095-FF36E41D65B7}" type="datetimeFigureOut">
              <a:rPr lang="en-US" smtClean="0"/>
              <a:t>4/21/22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7935-E79E-2640-B615-0BAE1D7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5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28DC-D307-034E-B095-FF36E41D65B7}" type="datetimeFigureOut">
              <a:rPr lang="en-US" smtClean="0"/>
              <a:t>4/21/22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7935-E79E-2640-B615-0BAE1D7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38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28DC-D307-034E-B095-FF36E41D65B7}" type="datetimeFigureOut">
              <a:rPr lang="en-US" smtClean="0"/>
              <a:t>4/21/22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7935-E79E-2640-B615-0BAE1D7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44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28DC-D307-034E-B095-FF36E41D65B7}" type="datetimeFigureOut">
              <a:rPr lang="en-US" smtClean="0"/>
              <a:t>4/21/22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7935-E79E-2640-B615-0BAE1D7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02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28DC-D307-034E-B095-FF36E41D65B7}" type="datetimeFigureOut">
              <a:rPr lang="en-US" smtClean="0"/>
              <a:t>4/21/22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7935-E79E-2640-B615-0BAE1D7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0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28DC-D307-034E-B095-FF36E41D65B7}" type="datetimeFigureOut">
              <a:rPr lang="en-US" smtClean="0"/>
              <a:t>4/21/22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7935-E79E-2640-B615-0BAE1D7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9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28DC-D307-034E-B095-FF36E41D65B7}" type="datetimeFigureOut">
              <a:rPr lang="en-US" smtClean="0"/>
              <a:t>4/21/22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C7935-E79E-2640-B615-0BAE1D7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854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E9719-4B42-FD47-BEE4-CCDDF2F54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Horizontal Art History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CC0B4B-DA44-DA4A-AD27-9302486D80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50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74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C389B9-9472-E546-90AB-617BF2487FE6}"/>
              </a:ext>
            </a:extLst>
          </p:cNvPr>
          <p:cNvSpPr txBox="1"/>
          <p:nvPr/>
        </p:nvSpPr>
        <p:spPr>
          <a:xfrm>
            <a:off x="511630" y="655090"/>
            <a:ext cx="4933462" cy="5506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Symbolic Domination ….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‘ … the forced adoption of stylistic and iconographical models from the center; the elaboration by the latter of differentiated style codes, some aimed at the center, and the others at the periphery; the pillaging of the symbolic goods of subjected lands; the exodus of the best talents from the periphery toward the center, and the drift toward the latter of works carrying a high symbolic potential.’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Castelnuovo</a:t>
            </a:r>
            <a:r>
              <a:rPr lang="en-US" sz="2000" dirty="0"/>
              <a:t> and Carlo Ginzburg, ‘Symbolic Domination and Artistic Geography,’ p. 26</a:t>
            </a:r>
          </a:p>
        </p:txBody>
      </p:sp>
      <p:pic>
        <p:nvPicPr>
          <p:cNvPr id="1030" name="Picture 6" descr="Statue of a man sitting upon a horse and lifting his right arm">
            <a:extLst>
              <a:ext uri="{FF2B5EF4-FFF2-40B4-BE49-F238E27FC236}">
                <a16:creationId xmlns:a16="http://schemas.microsoft.com/office/drawing/2014/main" id="{30E38055-C844-8043-B798-21F49E587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6487242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Arc 7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383FB5-1D60-7845-ACB5-B07339F03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5587350" y="0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61DD83-27EE-D843-AEA3-B2EF661E96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3172" y="289716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0938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8B5CE3-5307-254A-979A-5064264BA282}"/>
              </a:ext>
            </a:extLst>
          </p:cNvPr>
          <p:cNvSpPr txBox="1"/>
          <p:nvPr/>
        </p:nvSpPr>
        <p:spPr>
          <a:xfrm>
            <a:off x="840365" y="848015"/>
            <a:ext cx="4887685" cy="32095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Pierre Bourdieu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Cultural Production and  Cultural Capital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From: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Bourdieu, </a:t>
            </a:r>
            <a:r>
              <a:rPr lang="en-US" sz="2000" i="1" dirty="0"/>
              <a:t>The Field of Cultural Production </a:t>
            </a:r>
            <a:r>
              <a:rPr lang="en-US" sz="2000" dirty="0"/>
              <a:t>(New York, 1993)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The field of cultural production in the field of power and in social... |  Download Scientific Diagram">
            <a:extLst>
              <a:ext uri="{FF2B5EF4-FFF2-40B4-BE49-F238E27FC236}">
                <a16:creationId xmlns:a16="http://schemas.microsoft.com/office/drawing/2014/main" id="{C3E2165B-A00A-D844-982D-EB772FB26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71" b="3"/>
          <a:stretch/>
        </p:blipFill>
        <p:spPr bwMode="auto">
          <a:xfrm>
            <a:off x="6749145" y="573678"/>
            <a:ext cx="5103206" cy="571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993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22088FB-85B5-7A4C-A94A-D9D26A077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30828" y="643467"/>
            <a:ext cx="7930343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211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79E7A4A-6107-16AC-3362-B931F1A7B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941" y="0"/>
            <a:ext cx="5449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8DDA2E-29C2-52EC-6A88-CE8FAA5180AC}"/>
              </a:ext>
            </a:extLst>
          </p:cNvPr>
          <p:cNvSpPr txBox="1"/>
          <p:nvPr/>
        </p:nvSpPr>
        <p:spPr>
          <a:xfrm>
            <a:off x="6715498" y="305068"/>
            <a:ext cx="516576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 err="1"/>
              <a:t>centres</a:t>
            </a:r>
            <a:r>
              <a:rPr lang="en-US" sz="2000" dirty="0"/>
              <a:t> of modernism, 1870 – 1939: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Paris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Berlin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Moscow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Vienna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Munich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London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The ‘peripheries’ of modernism: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Prague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Budapest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Warsaw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Madrid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Bucharest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Helsinki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Athens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etc</a:t>
            </a:r>
            <a:r>
              <a:rPr lang="en-US" sz="2000" dirty="0"/>
              <a:t> </a:t>
            </a:r>
            <a:r>
              <a:rPr lang="en-US" sz="2000" dirty="0" err="1"/>
              <a:t>etc</a:t>
            </a:r>
            <a:r>
              <a:rPr lang="en-US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4035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E759C-92F4-094B-909E-CB093FE1E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Symbolic Domination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052C2-189B-BF45-9E77-BCC0325C0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Hungarian Fauvism</a:t>
            </a:r>
          </a:p>
        </p:txBody>
      </p:sp>
    </p:spTree>
    <p:extLst>
      <p:ext uri="{BB962C8B-B14F-4D97-AF65-F5344CB8AC3E}">
        <p14:creationId xmlns:p14="http://schemas.microsoft.com/office/powerpoint/2010/main" val="2992254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A cover of a magazine&#10;&#10;Description automatically generated with low confidence">
            <a:extLst>
              <a:ext uri="{FF2B5EF4-FFF2-40B4-BE49-F238E27FC236}">
                <a16:creationId xmlns:a16="http://schemas.microsoft.com/office/drawing/2014/main" id="{0B386D28-CE43-2B44-B284-EF3E212C8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 bwMode="auto">
          <a:xfrm>
            <a:off x="429767" y="1721922"/>
            <a:ext cx="3419856" cy="452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31A790D4-1967-0F4D-98F0-ABD3E5CA8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/>
        </p:blipFill>
        <p:spPr bwMode="auto">
          <a:xfrm>
            <a:off x="4226837" y="1721922"/>
            <a:ext cx="3420596" cy="452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132E6-A266-7D4F-B5A6-BF008046BFA2}"/>
              </a:ext>
            </a:extLst>
          </p:cNvPr>
          <p:cNvSpPr txBox="1"/>
          <p:nvPr/>
        </p:nvSpPr>
        <p:spPr>
          <a:xfrm>
            <a:off x="8309348" y="2020824"/>
            <a:ext cx="2956060" cy="3959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Exhibitions at Museum of Fine Art, Dijon (2009)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 City Hall of Brussels (2010-11)</a:t>
            </a:r>
          </a:p>
        </p:txBody>
      </p:sp>
    </p:spTree>
    <p:extLst>
      <p:ext uri="{BB962C8B-B14F-4D97-AF65-F5344CB8AC3E}">
        <p14:creationId xmlns:p14="http://schemas.microsoft.com/office/powerpoint/2010/main" val="330686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18.bmp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7103256" cy="5344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342" y="5729469"/>
            <a:ext cx="87621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L: Claude Monet, Poppies at Argenteuil (1873)</a:t>
            </a:r>
          </a:p>
          <a:p>
            <a:r>
              <a:rPr lang="en-GB" dirty="0"/>
              <a:t>R: </a:t>
            </a:r>
            <a:r>
              <a:rPr lang="de-DE" dirty="0" err="1"/>
              <a:t>Pál</a:t>
            </a:r>
            <a:r>
              <a:rPr lang="de-DE" dirty="0"/>
              <a:t> </a:t>
            </a:r>
            <a:r>
              <a:rPr lang="de-DE" dirty="0" err="1"/>
              <a:t>Szinyei</a:t>
            </a:r>
            <a:r>
              <a:rPr lang="de-DE" dirty="0"/>
              <a:t> </a:t>
            </a:r>
            <a:r>
              <a:rPr lang="de-DE" dirty="0" err="1"/>
              <a:t>Merse</a:t>
            </a:r>
            <a:r>
              <a:rPr lang="de-DE" dirty="0"/>
              <a:t>, </a:t>
            </a:r>
            <a:r>
              <a:rPr lang="en-GB" dirty="0"/>
              <a:t>Poppies in the Field (1902)</a:t>
            </a:r>
          </a:p>
        </p:txBody>
      </p:sp>
      <p:pic>
        <p:nvPicPr>
          <p:cNvPr id="4" name="Picture 2" descr="http://upload.wikimedia.org/wikipedia/commons/8/8e/Szinyei_Merse%2C_P%C3%A1l_-_Poppies_in_the_Field_%281902%29.jpg">
            <a:extLst>
              <a:ext uri="{FF2B5EF4-FFF2-40B4-BE49-F238E27FC236}">
                <a16:creationId xmlns:a16="http://schemas.microsoft.com/office/drawing/2014/main" id="{0563C2A2-DFB5-8348-A555-EDCE606A8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8843" y="0"/>
            <a:ext cx="4853157" cy="53448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artmight.com/albums/2011-02-07/art-upload-2/m/Merse-Pal/Merse-Pal-Szinywi-Mai-feast-breakfast-in-Nature-Su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6314"/>
            <a:ext cx="6959425" cy="560620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98911" y="5516157"/>
            <a:ext cx="469917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L: </a:t>
            </a:r>
            <a:r>
              <a:rPr lang="de-DE" dirty="0" err="1"/>
              <a:t>Pál</a:t>
            </a:r>
            <a:r>
              <a:rPr lang="de-DE" dirty="0"/>
              <a:t> </a:t>
            </a:r>
            <a:r>
              <a:rPr lang="de-DE" dirty="0" err="1"/>
              <a:t>Szinyei</a:t>
            </a:r>
            <a:r>
              <a:rPr lang="de-DE" dirty="0"/>
              <a:t> </a:t>
            </a:r>
            <a:r>
              <a:rPr lang="de-DE" dirty="0" err="1"/>
              <a:t>Merse</a:t>
            </a:r>
            <a:r>
              <a:rPr lang="de-DE" dirty="0"/>
              <a:t>, </a:t>
            </a:r>
            <a:r>
              <a:rPr lang="en-GB" dirty="0"/>
              <a:t>Luncheon in May (1873)</a:t>
            </a:r>
          </a:p>
          <a:p>
            <a:endParaRPr lang="en-GB" dirty="0"/>
          </a:p>
          <a:p>
            <a:r>
              <a:rPr lang="en-GB" dirty="0"/>
              <a:t>R: Edouard Manet, Déjeuner sur </a:t>
            </a:r>
            <a:r>
              <a:rPr lang="en-GB" dirty="0" err="1"/>
              <a:t>l’herbe</a:t>
            </a:r>
            <a:r>
              <a:rPr lang="en-GB" dirty="0"/>
              <a:t> (1863)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181E300-C6FF-8643-B2CE-6EC3D7D7D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5486" y="418513"/>
            <a:ext cx="5479270" cy="42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D31CE5-7DC2-404B-A97D-F8302B5664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</p:spPr>
      </p:pic>
      <p:sp>
        <p:nvSpPr>
          <p:cNvPr id="104" name="!!Line">
            <a:extLst>
              <a:ext uri="{FF2B5EF4-FFF2-40B4-BE49-F238E27FC236}">
                <a16:creationId xmlns:a16="http://schemas.microsoft.com/office/drawing/2014/main" id="{0AF80B57-54E2-4D01-8731-3F38B0C5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92" y="1417320"/>
            <a:ext cx="9144" cy="4023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D59CB8-2853-4640-A7B8-33EFAF17DEB8}"/>
              </a:ext>
            </a:extLst>
          </p:cNvPr>
          <p:cNvSpPr txBox="1"/>
          <p:nvPr/>
        </p:nvSpPr>
        <p:spPr>
          <a:xfrm>
            <a:off x="6296296" y="573678"/>
            <a:ext cx="5503801" cy="5710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Attendance at Académie Julian (1901-7) in Paris by young Hungarian artists, such as: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Dezső</a:t>
            </a:r>
            <a:r>
              <a:rPr lang="en-US" sz="2000" dirty="0"/>
              <a:t> </a:t>
            </a:r>
            <a:r>
              <a:rPr lang="en-US" sz="2000" dirty="0" err="1"/>
              <a:t>Czigány</a:t>
            </a:r>
            <a:endParaRPr lang="en-U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Béla </a:t>
            </a:r>
            <a:r>
              <a:rPr lang="en-US" sz="2000" dirty="0" err="1"/>
              <a:t>Czóbel</a:t>
            </a:r>
            <a:endParaRPr lang="en-U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Csaba </a:t>
            </a:r>
            <a:r>
              <a:rPr lang="en-US" sz="2000" dirty="0" err="1"/>
              <a:t>Vilmos</a:t>
            </a:r>
            <a:r>
              <a:rPr lang="en-US" sz="2000" dirty="0"/>
              <a:t> </a:t>
            </a:r>
            <a:r>
              <a:rPr lang="en-US" sz="2000" dirty="0" err="1"/>
              <a:t>Perlrott</a:t>
            </a:r>
            <a:endParaRPr lang="en-U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Róbert</a:t>
            </a:r>
            <a:r>
              <a:rPr lang="en-US" sz="2000" dirty="0"/>
              <a:t> </a:t>
            </a:r>
            <a:r>
              <a:rPr lang="en-US" sz="2000" dirty="0" err="1"/>
              <a:t>Berény</a:t>
            </a:r>
            <a:endParaRPr lang="en-U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Some also study at the Académie Matisse (1908)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Exhibit in Paris at the </a:t>
            </a:r>
            <a:r>
              <a:rPr lang="en-US" sz="2000" i="1" dirty="0"/>
              <a:t>Salon </a:t>
            </a:r>
            <a:r>
              <a:rPr lang="en-US" sz="2000" i="1" dirty="0" err="1"/>
              <a:t>d’automne</a:t>
            </a:r>
            <a:r>
              <a:rPr lang="en-US" sz="2000" i="1" dirty="0"/>
              <a:t> </a:t>
            </a:r>
            <a:r>
              <a:rPr lang="en-US" sz="2000" dirty="0"/>
              <a:t>and the </a:t>
            </a:r>
            <a:r>
              <a:rPr lang="en-US" sz="2000" i="1" dirty="0"/>
              <a:t>Salon des </a:t>
            </a:r>
            <a:r>
              <a:rPr lang="en-US" sz="2000" i="1" dirty="0" err="1"/>
              <a:t>indépendants</a:t>
            </a:r>
            <a:r>
              <a:rPr lang="en-US" sz="2000" i="1" dirty="0"/>
              <a:t>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000" i="1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Frequent visitors at the Salon of Gertrude Stein in Paris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16694E-22CB-574F-AB5F-0AD06F869F15}"/>
              </a:ext>
            </a:extLst>
          </p:cNvPr>
          <p:cNvSpPr txBox="1"/>
          <p:nvPr/>
        </p:nvSpPr>
        <p:spPr>
          <a:xfrm>
            <a:off x="616133" y="5735376"/>
            <a:ext cx="395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Dezső</a:t>
            </a:r>
            <a:r>
              <a:rPr lang="en-US" dirty="0"/>
              <a:t> </a:t>
            </a:r>
            <a:r>
              <a:rPr lang="en-US" dirty="0" err="1"/>
              <a:t>Czigány</a:t>
            </a:r>
            <a:r>
              <a:rPr lang="en-US" dirty="0"/>
              <a:t>, Self Portrait (1909)</a:t>
            </a:r>
          </a:p>
        </p:txBody>
      </p:sp>
    </p:spTree>
    <p:extLst>
      <p:ext uri="{BB962C8B-B14F-4D97-AF65-F5344CB8AC3E}">
        <p14:creationId xmlns:p14="http://schemas.microsoft.com/office/powerpoint/2010/main" val="2390364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artnet.com/Magazine/reviews/gelber/Images/gelber11-13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8009" y="332656"/>
            <a:ext cx="4105275" cy="21907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47528" y="404664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Académie</a:t>
            </a:r>
            <a:r>
              <a:rPr lang="en-GB" dirty="0"/>
              <a:t> Matisse</a:t>
            </a:r>
          </a:p>
          <a:p>
            <a:endParaRPr lang="en-GB" dirty="0"/>
          </a:p>
          <a:p>
            <a:r>
              <a:rPr lang="en-GB" dirty="0"/>
              <a:t>1907 – 1911</a:t>
            </a:r>
          </a:p>
          <a:p>
            <a:endParaRPr lang="en-GB" dirty="0"/>
          </a:p>
          <a:p>
            <a:r>
              <a:rPr lang="en-GB" dirty="0"/>
              <a:t>Hungarian students included:</a:t>
            </a:r>
          </a:p>
          <a:p>
            <a:endParaRPr lang="en-GB" dirty="0"/>
          </a:p>
          <a:p>
            <a:r>
              <a:rPr lang="en-GB" dirty="0" err="1"/>
              <a:t>Géza</a:t>
            </a:r>
            <a:r>
              <a:rPr lang="en-GB" dirty="0"/>
              <a:t> </a:t>
            </a:r>
            <a:r>
              <a:rPr lang="en-GB" dirty="0" err="1"/>
              <a:t>Bornemisza</a:t>
            </a:r>
            <a:endParaRPr lang="en-GB" dirty="0"/>
          </a:p>
          <a:p>
            <a:r>
              <a:rPr lang="en-GB" dirty="0" err="1"/>
              <a:t>Vilmos</a:t>
            </a:r>
            <a:r>
              <a:rPr lang="en-GB" dirty="0"/>
              <a:t> </a:t>
            </a:r>
            <a:r>
              <a:rPr lang="en-GB" dirty="0" err="1"/>
              <a:t>Perlrott-Csaba</a:t>
            </a:r>
            <a:endParaRPr lang="en-GB" dirty="0"/>
          </a:p>
        </p:txBody>
      </p:sp>
      <p:pic>
        <p:nvPicPr>
          <p:cNvPr id="4" name="Picture 3" descr="Hungarian Fauvism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34245" y="2610238"/>
            <a:ext cx="3646190" cy="4419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84032" y="5949281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Vilmos</a:t>
            </a:r>
            <a:r>
              <a:rPr lang="en-GB" dirty="0"/>
              <a:t> </a:t>
            </a:r>
            <a:r>
              <a:rPr lang="en-GB" dirty="0" err="1"/>
              <a:t>Perlrott-Csaba</a:t>
            </a:r>
            <a:endParaRPr lang="en-GB" dirty="0"/>
          </a:p>
          <a:p>
            <a:r>
              <a:rPr lang="en-GB" dirty="0"/>
              <a:t>School of Painters (1907)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B0B1448-9CCC-4847-BCC7-837F3B858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4253" y="533944"/>
            <a:ext cx="7128961" cy="50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0B4DC9-65A5-1B48-864A-B22711AFB797}"/>
              </a:ext>
            </a:extLst>
          </p:cNvPr>
          <p:cNvSpPr txBox="1"/>
          <p:nvPr/>
        </p:nvSpPr>
        <p:spPr>
          <a:xfrm>
            <a:off x="2768252" y="5724395"/>
            <a:ext cx="700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Piotr Piotrowski (1952-2015)</a:t>
            </a:r>
          </a:p>
        </p:txBody>
      </p:sp>
    </p:spTree>
    <p:extLst>
      <p:ext uri="{BB962C8B-B14F-4D97-AF65-F5344CB8AC3E}">
        <p14:creationId xmlns:p14="http://schemas.microsoft.com/office/powerpoint/2010/main" val="572384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ngarian Fauvism_0013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884672" y="639328"/>
            <a:ext cx="4267200" cy="2988544"/>
          </a:xfrm>
          <a:prstGeom prst="rect">
            <a:avLst/>
          </a:prstGeom>
        </p:spPr>
      </p:pic>
      <p:pic>
        <p:nvPicPr>
          <p:cNvPr id="3" name="Picture 2" descr="Hungarian Fauvism_0014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538472" y="1377696"/>
            <a:ext cx="3115056" cy="4102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55840" y="5733257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Desz</a:t>
            </a:r>
            <a:r>
              <a:rPr lang="hu-HU" dirty="0"/>
              <a:t>ő</a:t>
            </a:r>
            <a:r>
              <a:rPr lang="en-GB" dirty="0"/>
              <a:t> </a:t>
            </a:r>
            <a:r>
              <a:rPr lang="en-GB" dirty="0" err="1"/>
              <a:t>Cigány</a:t>
            </a:r>
            <a:r>
              <a:rPr lang="en-GB" dirty="0"/>
              <a:t> – Actress with Yellow Hat (1907)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5520" y="4653136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Károly</a:t>
            </a:r>
            <a:r>
              <a:rPr lang="en-GB" dirty="0"/>
              <a:t> </a:t>
            </a:r>
            <a:r>
              <a:rPr lang="en-GB" dirty="0" err="1"/>
              <a:t>Kernstock</a:t>
            </a:r>
            <a:r>
              <a:rPr lang="en-GB" dirty="0"/>
              <a:t> – Portrait of a Young Girl (1909)</a:t>
            </a:r>
          </a:p>
        </p:txBody>
      </p:sp>
      <p:pic>
        <p:nvPicPr>
          <p:cNvPr id="4098" name="Picture 2" descr="http://upload.wikimedia.org/wikipedia/en/f/fb/Matisse-Woman-with-a-Hat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3061" y="2708920"/>
            <a:ext cx="2924939" cy="414908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824192" y="1412777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Henri Matisse</a:t>
            </a:r>
          </a:p>
          <a:p>
            <a:r>
              <a:rPr lang="en-GB" dirty="0"/>
              <a:t>Women with Hat (1905)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://upload.wikimedia.org/wikipedia/commons/4/41/Signac_The_Port_of_Saint-Tropez.jpg?uselang=en-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"/>
            <a:ext cx="4932040" cy="397211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49761" y="4584508"/>
            <a:ext cx="4464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L: Paul Signac</a:t>
            </a:r>
          </a:p>
          <a:p>
            <a:r>
              <a:rPr lang="en-GB" dirty="0"/>
              <a:t>The Port of Saint Tropez (1901)</a:t>
            </a:r>
          </a:p>
          <a:p>
            <a:endParaRPr lang="en-GB" dirty="0"/>
          </a:p>
          <a:p>
            <a:r>
              <a:rPr lang="en-GB" dirty="0"/>
              <a:t>R: Georges Seurat</a:t>
            </a:r>
          </a:p>
          <a:p>
            <a:r>
              <a:rPr lang="en-GB" dirty="0"/>
              <a:t>Les </a:t>
            </a:r>
            <a:r>
              <a:rPr lang="en-GB" dirty="0" err="1"/>
              <a:t>Poseuses</a:t>
            </a:r>
            <a:r>
              <a:rPr lang="en-GB" dirty="0"/>
              <a:t> (1888)</a:t>
            </a:r>
          </a:p>
        </p:txBody>
      </p:sp>
      <p:pic>
        <p:nvPicPr>
          <p:cNvPr id="128004" name="Picture 4" descr="http://upload.wikimedia.org/wikipedia/commons/1/19/Georges_Seurat_-_Les_Poseuses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016" y="3358812"/>
            <a:ext cx="4427984" cy="3499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ngarian Fauvism_001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97163" y="-1133609"/>
            <a:ext cx="6030173" cy="8297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9576" y="623731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Béla</a:t>
            </a:r>
            <a:r>
              <a:rPr lang="en-GB" dirty="0"/>
              <a:t> </a:t>
            </a:r>
            <a:r>
              <a:rPr lang="en-GB" dirty="0" err="1"/>
              <a:t>Czóbel</a:t>
            </a:r>
            <a:r>
              <a:rPr lang="en-GB" dirty="0"/>
              <a:t> – Street in Paris (1905)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artmight.com/albums/2011-02-07/art-upload-2/r/Rippl-Ronai-Jozsef-Hungarian/img26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5521" y="0"/>
            <a:ext cx="862062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951984" y="6309321"/>
            <a:ext cx="44644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József</a:t>
            </a:r>
            <a:r>
              <a:rPr lang="en-GB" dirty="0"/>
              <a:t> </a:t>
            </a:r>
            <a:r>
              <a:rPr lang="en-GB" dirty="0" err="1"/>
              <a:t>Rippl-Ronai</a:t>
            </a:r>
            <a:r>
              <a:rPr lang="en-GB" dirty="0"/>
              <a:t> – Park with Nudes (1910)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a MÁRFFY Ödön, Furdo nok.Aktos kompozicio, 1909, ol v, JPM Péc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204857" cy="48915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390" y="5936705"/>
            <a:ext cx="31683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Ödön Márffy</a:t>
            </a:r>
            <a:endParaRPr lang="en-GB" dirty="0"/>
          </a:p>
          <a:p>
            <a:r>
              <a:rPr lang="en-GB" dirty="0"/>
              <a:t>Composition with Nudes (1909)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1051CD-5D0E-FD41-9323-584FA41C5A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092" y="2449285"/>
            <a:ext cx="6347907" cy="44088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78B0E5-828C-4042-A4EF-615B8DB92982}"/>
              </a:ext>
            </a:extLst>
          </p:cNvPr>
          <p:cNvSpPr txBox="1"/>
          <p:nvPr/>
        </p:nvSpPr>
        <p:spPr>
          <a:xfrm>
            <a:off x="7260771" y="370114"/>
            <a:ext cx="4604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Paul Cézanne, Les Grandes </a:t>
            </a:r>
            <a:r>
              <a:rPr lang="en-US" dirty="0" err="1"/>
              <a:t>Baigneuses</a:t>
            </a:r>
            <a:r>
              <a:rPr lang="en-US" dirty="0"/>
              <a:t> (1894-1905)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ngarian Fauvism_0006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58920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9917" y="182726"/>
            <a:ext cx="5402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Vilmos</a:t>
            </a:r>
            <a:r>
              <a:rPr lang="en-GB" dirty="0"/>
              <a:t> </a:t>
            </a:r>
            <a:r>
              <a:rPr lang="en-GB" dirty="0" err="1"/>
              <a:t>Perlrott</a:t>
            </a:r>
            <a:r>
              <a:rPr lang="en-GB" dirty="0"/>
              <a:t>-Csaba, Nudes in the Open Air (Eden) (1909)</a:t>
            </a:r>
          </a:p>
          <a:p>
            <a:endParaRPr lang="en-GB" dirty="0"/>
          </a:p>
          <a:p>
            <a:r>
              <a:rPr lang="en-GB" dirty="0"/>
              <a:t>Henri Matisse, Bonheur de vivre (1905)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B5CBFCD-0F5C-FF42-97CC-2FFF78BEF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5319" y="2464729"/>
            <a:ext cx="6096681" cy="439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332B18-F93D-F84B-0F0E-CD2EEF45D2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09638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FA65C9-2A1F-A846-89DB-F86E605FD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98" y="2320473"/>
            <a:ext cx="11376153" cy="368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39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E759C-92F4-094B-909E-CB093FE1E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Symbolic Domination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052C2-189B-BF45-9E77-BCC0325C0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Czech Cubism</a:t>
            </a:r>
          </a:p>
        </p:txBody>
      </p:sp>
    </p:spTree>
    <p:extLst>
      <p:ext uri="{BB962C8B-B14F-4D97-AF65-F5344CB8AC3E}">
        <p14:creationId xmlns:p14="http://schemas.microsoft.com/office/powerpoint/2010/main" val="216424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5857FE8-A06D-372F-5E70-978C7E759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2109" y="0"/>
            <a:ext cx="5418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8C83A2-B853-7F38-55D7-4C417DDF59FA}"/>
              </a:ext>
            </a:extLst>
          </p:cNvPr>
          <p:cNvSpPr txBox="1"/>
          <p:nvPr/>
        </p:nvSpPr>
        <p:spPr>
          <a:xfrm>
            <a:off x="370114" y="5638800"/>
            <a:ext cx="5725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L: Pablo Picasso, Guitar and Violin (1912)</a:t>
            </a:r>
          </a:p>
          <a:p>
            <a:endParaRPr lang="en-US" dirty="0"/>
          </a:p>
          <a:p>
            <a:r>
              <a:rPr lang="en-US" dirty="0"/>
              <a:t>R: </a:t>
            </a:r>
            <a:r>
              <a:rPr lang="en-US" dirty="0" err="1"/>
              <a:t>Picaoo</a:t>
            </a:r>
            <a:r>
              <a:rPr lang="en-US" dirty="0"/>
              <a:t>, Woman and Pears (Fernande) (1909)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CF4D274-9DBF-25AD-2DC5-DE677F1FD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114" y="206828"/>
            <a:ext cx="4201886" cy="507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382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D8546-F5A7-7944-A9F1-0E9241ACD4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8585" y="0"/>
            <a:ext cx="50391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8A7CB8-417E-FF47-A404-AECB4DF87D7B}"/>
              </a:ext>
            </a:extLst>
          </p:cNvPr>
          <p:cNvSpPr txBox="1"/>
          <p:nvPr/>
        </p:nvSpPr>
        <p:spPr>
          <a:xfrm>
            <a:off x="523420" y="5823857"/>
            <a:ext cx="5817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Emil </a:t>
            </a:r>
            <a:r>
              <a:rPr lang="en-US" dirty="0" err="1"/>
              <a:t>Filla</a:t>
            </a:r>
            <a:r>
              <a:rPr lang="en-US" dirty="0"/>
              <a:t>, Head (1912)</a:t>
            </a:r>
          </a:p>
          <a:p>
            <a:r>
              <a:rPr lang="en-US" dirty="0"/>
              <a:t>Bohumil </a:t>
            </a:r>
            <a:r>
              <a:rPr lang="en-US" dirty="0" err="1"/>
              <a:t>Kubišta</a:t>
            </a:r>
            <a:r>
              <a:rPr lang="en-US" dirty="0"/>
              <a:t>, Smoker (Self-Portrait) (1910)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7B03CA94-CB57-0A44-9D3F-AAC4E368A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420" y="304799"/>
            <a:ext cx="4059465" cy="530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470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09F5BF-6E87-6A5D-80C4-0AD951E0F7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243" y="0"/>
            <a:ext cx="4825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61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494B3A89-066E-5C48-9129-ED7C67186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2772" y="254000"/>
            <a:ext cx="3973285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3B8E4B-3B5C-E34C-80E6-E52BB04BB175}"/>
              </a:ext>
            </a:extLst>
          </p:cNvPr>
          <p:cNvSpPr txBox="1"/>
          <p:nvPr/>
        </p:nvSpPr>
        <p:spPr>
          <a:xfrm>
            <a:off x="4778829" y="381000"/>
            <a:ext cx="6368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Vincenc </a:t>
            </a:r>
            <a:r>
              <a:rPr lang="en-US" dirty="0" err="1"/>
              <a:t>Kramář</a:t>
            </a:r>
            <a:r>
              <a:rPr lang="en-US" dirty="0"/>
              <a:t>, </a:t>
            </a:r>
            <a:r>
              <a:rPr lang="en-US" i="1" dirty="0"/>
              <a:t>Cubism </a:t>
            </a:r>
            <a:r>
              <a:rPr lang="en-US" dirty="0"/>
              <a:t>(Brno, 1921)</a:t>
            </a: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4409431E-9120-B744-94FF-26E44A1DB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8182" y="920136"/>
            <a:ext cx="4868123" cy="568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1ED05A-3604-3544-A0C2-A6655BD7E1A3}"/>
              </a:ext>
            </a:extLst>
          </p:cNvPr>
          <p:cNvSpPr txBox="1"/>
          <p:nvPr/>
        </p:nvSpPr>
        <p:spPr>
          <a:xfrm>
            <a:off x="8447314" y="5965371"/>
            <a:ext cx="349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Vincenc </a:t>
            </a:r>
            <a:r>
              <a:rPr lang="en-US" dirty="0" err="1"/>
              <a:t>Kramář</a:t>
            </a:r>
            <a:r>
              <a:rPr lang="en-US" dirty="0"/>
              <a:t> (1877-1960)</a:t>
            </a:r>
          </a:p>
        </p:txBody>
      </p:sp>
    </p:spTree>
    <p:extLst>
      <p:ext uri="{BB962C8B-B14F-4D97-AF65-F5344CB8AC3E}">
        <p14:creationId xmlns:p14="http://schemas.microsoft.com/office/powerpoint/2010/main" val="1420210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296889-3DE4-8442-95F6-ECF93E1D7F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63" y="0"/>
            <a:ext cx="509638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CF4B1B-6FD4-D24B-905E-36323217B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952" y="147752"/>
            <a:ext cx="4442305" cy="656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183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82E855-BB9F-F54C-86BB-B8AC5DE198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4486" y="1077684"/>
            <a:ext cx="5756086" cy="4223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454C55-489B-BB47-9EC7-B8D1C7240F0C}"/>
              </a:ext>
            </a:extLst>
          </p:cNvPr>
          <p:cNvSpPr txBox="1"/>
          <p:nvPr/>
        </p:nvSpPr>
        <p:spPr>
          <a:xfrm>
            <a:off x="6096000" y="5789026"/>
            <a:ext cx="561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Josef </a:t>
            </a:r>
            <a:r>
              <a:rPr lang="en-US" dirty="0" err="1"/>
              <a:t>Chochol</a:t>
            </a:r>
            <a:r>
              <a:rPr lang="en-US" dirty="0"/>
              <a:t>, Vila </a:t>
            </a:r>
            <a:r>
              <a:rPr lang="en-US" dirty="0" err="1"/>
              <a:t>Kovařovicova</a:t>
            </a:r>
            <a:r>
              <a:rPr lang="en-US" dirty="0"/>
              <a:t>, Prague (1912-13)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F3B1E79-474A-E341-8993-9BA90F592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177" y="0"/>
            <a:ext cx="4891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CE2864-0C71-0147-8312-EF7A3AB6F1E1}"/>
              </a:ext>
            </a:extLst>
          </p:cNvPr>
          <p:cNvSpPr/>
          <p:nvPr/>
        </p:nvSpPr>
        <p:spPr>
          <a:xfrm>
            <a:off x="5954486" y="16138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Josef </a:t>
            </a:r>
            <a:r>
              <a:rPr lang="en-US" dirty="0" err="1"/>
              <a:t>Chochol</a:t>
            </a:r>
            <a:endParaRPr lang="en-US" dirty="0"/>
          </a:p>
          <a:p>
            <a:r>
              <a:rPr lang="en-US" dirty="0"/>
              <a:t>Apartment block, </a:t>
            </a:r>
            <a:r>
              <a:rPr lang="en-US" dirty="0" err="1"/>
              <a:t>Vyšehrad</a:t>
            </a:r>
            <a:r>
              <a:rPr lang="en-US" dirty="0"/>
              <a:t>, Prague (1914)</a:t>
            </a:r>
          </a:p>
        </p:txBody>
      </p:sp>
    </p:spTree>
    <p:extLst>
      <p:ext uri="{BB962C8B-B14F-4D97-AF65-F5344CB8AC3E}">
        <p14:creationId xmlns:p14="http://schemas.microsoft.com/office/powerpoint/2010/main" val="23053037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AF52BA23-09F7-1040-8524-0EF123905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370" y="212271"/>
            <a:ext cx="4572001" cy="643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2A631F8E-895E-CA4B-A4AB-027611FD8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1520" y="212271"/>
            <a:ext cx="4777596" cy="624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FF451C-69F1-5A43-A409-7C1E04A0BCB5}"/>
              </a:ext>
            </a:extLst>
          </p:cNvPr>
          <p:cNvSpPr txBox="1"/>
          <p:nvPr/>
        </p:nvSpPr>
        <p:spPr>
          <a:xfrm>
            <a:off x="185057" y="6132062"/>
            <a:ext cx="11702143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Jan </a:t>
            </a:r>
            <a:r>
              <a:rPr lang="en-US" dirty="0" err="1"/>
              <a:t>Koula</a:t>
            </a:r>
            <a:r>
              <a:rPr lang="en-US" dirty="0"/>
              <a:t>, </a:t>
            </a:r>
            <a:r>
              <a:rPr lang="en-US" i="1" dirty="0"/>
              <a:t>Modern Czech Architecture and its Development in the 20th Century </a:t>
            </a:r>
            <a:r>
              <a:rPr lang="en-US" dirty="0"/>
              <a:t>(Prague, 1940)</a:t>
            </a:r>
          </a:p>
          <a:p>
            <a:r>
              <a:rPr lang="en-US" dirty="0"/>
              <a:t>Karel Teige, </a:t>
            </a:r>
            <a:r>
              <a:rPr lang="en-US" i="1" dirty="0"/>
              <a:t>Modern Architecture in Czechoslovakia </a:t>
            </a:r>
            <a:r>
              <a:rPr lang="en-US" dirty="0"/>
              <a:t>(Prague, 1930)</a:t>
            </a:r>
          </a:p>
        </p:txBody>
      </p:sp>
    </p:spTree>
    <p:extLst>
      <p:ext uri="{BB962C8B-B14F-4D97-AF65-F5344CB8AC3E}">
        <p14:creationId xmlns:p14="http://schemas.microsoft.com/office/powerpoint/2010/main" val="2095440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203A3C-81EA-6E4B-8660-C0A811B0EE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13" y="293913"/>
            <a:ext cx="4753215" cy="6247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26BAA6-D560-1F4D-9093-9084AF018A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741" y="293912"/>
            <a:ext cx="4702277" cy="624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40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B41604-97D2-384E-84FE-D04EB63D56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56" y="1123527"/>
            <a:ext cx="3234871" cy="4604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093F8EC-6149-8E46-BA4D-6019C6AE9F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840" y="1123527"/>
            <a:ext cx="3373016" cy="4604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654D8A9-C09B-8947-8D8C-A696BF27D4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7413" y="1123528"/>
            <a:ext cx="3326966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79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9CF0AE-BE8E-5649-A0C8-E582BAF417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12" y="290293"/>
            <a:ext cx="5068874" cy="52069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6695CF-28DB-6742-BF0F-2A4F605C178E}"/>
              </a:ext>
            </a:extLst>
          </p:cNvPr>
          <p:cNvSpPr/>
          <p:nvPr/>
        </p:nvSpPr>
        <p:spPr>
          <a:xfrm>
            <a:off x="206828" y="592137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err="1"/>
              <a:t>Zdeněk</a:t>
            </a:r>
            <a:r>
              <a:rPr lang="en-GB" dirty="0"/>
              <a:t> </a:t>
            </a:r>
            <a:r>
              <a:rPr lang="en-GB" dirty="0" err="1"/>
              <a:t>Kratochvíl</a:t>
            </a:r>
            <a:r>
              <a:rPr lang="en-GB" dirty="0"/>
              <a:t>, Le plus grand cirque cubist, </a:t>
            </a:r>
            <a:r>
              <a:rPr lang="en-GB" i="1" dirty="0" err="1"/>
              <a:t>Umělecký</a:t>
            </a:r>
            <a:r>
              <a:rPr lang="en-GB" dirty="0"/>
              <a:t> </a:t>
            </a:r>
            <a:r>
              <a:rPr lang="en-GB" i="1" dirty="0" err="1"/>
              <a:t>měsíčník</a:t>
            </a:r>
            <a:r>
              <a:rPr lang="en-GB" dirty="0"/>
              <a:t> (1914)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BABECC-0445-AC4F-AC20-4EAF3630F243}"/>
              </a:ext>
            </a:extLst>
          </p:cNvPr>
          <p:cNvSpPr txBox="1"/>
          <p:nvPr/>
        </p:nvSpPr>
        <p:spPr>
          <a:xfrm>
            <a:off x="5671457" y="290293"/>
            <a:ext cx="61939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‘Only the institutional entanglement of the creative work of the four architects with the activities of the artists involved in the Prague </a:t>
            </a:r>
            <a:r>
              <a:rPr lang="en-US" sz="2000" i="1" dirty="0" err="1"/>
              <a:t>Skupina</a:t>
            </a:r>
            <a:r>
              <a:rPr lang="en-US" sz="2000" dirty="0"/>
              <a:t> speaks in </a:t>
            </a:r>
            <a:r>
              <a:rPr lang="en-US" sz="2000" dirty="0" err="1"/>
              <a:t>favour</a:t>
            </a:r>
            <a:r>
              <a:rPr lang="en-US" sz="2000" dirty="0"/>
              <a:t> of using the term ‘Cubism’ in connection with Czech architecture from the period after 1912.</a:t>
            </a:r>
          </a:p>
          <a:p>
            <a:endParaRPr lang="en-US" sz="2000" dirty="0"/>
          </a:p>
          <a:p>
            <a:r>
              <a:rPr lang="en-US" sz="2000" dirty="0"/>
              <a:t>… it has a paradoxical consequence: it devalues the originality and conceptual depth of Czech ‘modern art’ and reduces it merely to being a marginal articulation of the convergence of the Prague periphery and the Parisian </a:t>
            </a:r>
            <a:r>
              <a:rPr lang="en-US" sz="2000" dirty="0" err="1"/>
              <a:t>centre</a:t>
            </a:r>
            <a:r>
              <a:rPr lang="en-US" sz="2000" dirty="0"/>
              <a:t>.’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Jindřich</a:t>
            </a:r>
            <a:r>
              <a:rPr lang="en-US" sz="2000" dirty="0"/>
              <a:t> Vybíral, </a:t>
            </a:r>
            <a:r>
              <a:rPr lang="en-US" sz="2000" dirty="0" err="1"/>
              <a:t>Český</a:t>
            </a:r>
            <a:r>
              <a:rPr lang="en-US" sz="2000" dirty="0"/>
              <a:t> </a:t>
            </a:r>
            <a:r>
              <a:rPr lang="en-US" sz="2000" dirty="0" err="1"/>
              <a:t>kubismus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trhu</a:t>
            </a:r>
            <a:r>
              <a:rPr lang="en-US" sz="2000" dirty="0"/>
              <a:t> </a:t>
            </a:r>
            <a:r>
              <a:rPr lang="en-US" sz="2000" dirty="0" err="1"/>
              <a:t>symbolických</a:t>
            </a:r>
            <a:r>
              <a:rPr lang="en-US" sz="2000" dirty="0"/>
              <a:t> </a:t>
            </a:r>
            <a:r>
              <a:rPr lang="en-US" sz="2000" dirty="0" err="1"/>
              <a:t>statků</a:t>
            </a:r>
            <a:r>
              <a:rPr lang="en-US" sz="2000" dirty="0"/>
              <a:t> in </a:t>
            </a:r>
            <a:r>
              <a:rPr lang="en-GB" sz="2000" dirty="0"/>
              <a:t>Michal </a:t>
            </a:r>
            <a:r>
              <a:rPr lang="en-GB" sz="2000" dirty="0" err="1"/>
              <a:t>Novotný</a:t>
            </a:r>
            <a:r>
              <a:rPr lang="en-GB" sz="2000" dirty="0"/>
              <a:t> , ed., </a:t>
            </a:r>
            <a:r>
              <a:rPr lang="en-GB" sz="2000" i="1" dirty="0" err="1"/>
              <a:t>Kubismus</a:t>
            </a:r>
            <a:r>
              <a:rPr lang="en-GB" sz="2000" i="1" dirty="0"/>
              <a:t> v </a:t>
            </a:r>
            <a:r>
              <a:rPr lang="en-GB" sz="2000" i="1" dirty="0" err="1"/>
              <a:t>české</a:t>
            </a:r>
            <a:r>
              <a:rPr lang="en-GB" sz="2000" i="1" dirty="0"/>
              <a:t> </a:t>
            </a:r>
            <a:r>
              <a:rPr lang="en-GB" sz="2000" i="1" dirty="0" err="1"/>
              <a:t>architektuře</a:t>
            </a:r>
            <a:r>
              <a:rPr lang="en-GB" sz="2000" i="1" dirty="0"/>
              <a:t>. </a:t>
            </a:r>
            <a:r>
              <a:rPr lang="en-GB" sz="2000" i="1" dirty="0" err="1"/>
              <a:t>Sto</a:t>
            </a:r>
            <a:r>
              <a:rPr lang="en-GB" sz="2000" i="1" dirty="0"/>
              <a:t> let </a:t>
            </a:r>
            <a:r>
              <a:rPr lang="en-GB" sz="2000" i="1" dirty="0" err="1"/>
              <a:t>poté</a:t>
            </a:r>
            <a:endParaRPr lang="en-US" sz="2000" i="1" dirty="0"/>
          </a:p>
          <a:p>
            <a:r>
              <a:rPr lang="en-US" sz="2000" dirty="0"/>
              <a:t>(Prague, 2013) p. 18 and 19</a:t>
            </a:r>
          </a:p>
        </p:txBody>
      </p:sp>
    </p:spTree>
    <p:extLst>
      <p:ext uri="{BB962C8B-B14F-4D97-AF65-F5344CB8AC3E}">
        <p14:creationId xmlns:p14="http://schemas.microsoft.com/office/powerpoint/2010/main" val="14597677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DC0F-27CF-7146-9C00-69A79E655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Art History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E1E97-F56A-E54E-BF2C-606EA2FBA5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21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14BC5393-FB57-704C-9C06-1CA194C62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7141" y="103414"/>
            <a:ext cx="5046663" cy="66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55EE61DB-AC2A-BC45-942D-0529691BB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8197" y="103414"/>
            <a:ext cx="5459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4284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D5798A-C6D2-E147-A992-5B7680129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1879600"/>
            <a:ext cx="7391400" cy="309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A43606-DA72-234B-B308-EA50DDD2CF9D}"/>
              </a:ext>
            </a:extLst>
          </p:cNvPr>
          <p:cNvSpPr txBox="1"/>
          <p:nvPr/>
        </p:nvSpPr>
        <p:spPr>
          <a:xfrm>
            <a:off x="2471057" y="5301343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Piotrowski, ‘Towards a Horizontal Art History’ p. 54</a:t>
            </a:r>
          </a:p>
        </p:txBody>
      </p:sp>
    </p:spTree>
    <p:extLst>
      <p:ext uri="{BB962C8B-B14F-4D97-AF65-F5344CB8AC3E}">
        <p14:creationId xmlns:p14="http://schemas.microsoft.com/office/powerpoint/2010/main" val="4023625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1C751E7-5EE2-AB93-AE0D-BE78E6BBA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2845" y="0"/>
            <a:ext cx="5204895" cy="685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8594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354C70-BCF0-B740-A537-2B899C09AADF}"/>
              </a:ext>
            </a:extLst>
          </p:cNvPr>
          <p:cNvSpPr txBox="1"/>
          <p:nvPr/>
        </p:nvSpPr>
        <p:spPr>
          <a:xfrm>
            <a:off x="881743" y="903515"/>
            <a:ext cx="10374086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Some principles:</a:t>
            </a:r>
          </a:p>
          <a:p>
            <a:pPr>
              <a:spcAft>
                <a:spcPts val="600"/>
              </a:spcAft>
            </a:pPr>
            <a:endParaRPr lang="en-US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Approach the ‘center’ from the viewpoint of the periphery ‘the marginal observer sees that the center is cracked’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Critique the ‘canon’ and ‘style’: both of these are not as uniform as the ‘center’ imagines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‘A canon is always an effect of an analytical and historical construction’ (p. 55)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art of the margins ‘never accepted the western “purity” of style’ (p. 55)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Dismantle the opposition between ‘universal’ (i.e. French / German / US) modernism and ‘national / local’ (i.e. Czech / Polish / Hungarian / Slovak) modernism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Relativize the center – ‘French’ modernism is also a ‘local’ modernism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‘Transnational’ art history - ‘</a:t>
            </a:r>
            <a:r>
              <a:rPr lang="en-GB" sz="2000" dirty="0"/>
              <a:t>negotiating values and concepts along other lines than the opposition of the national versus the international’ (p. 58)</a:t>
            </a:r>
            <a:endParaRPr lang="en-US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135575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1AAB3260-BFB2-A24B-A490-53BDD7E2B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3631" y="0"/>
            <a:ext cx="5508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DD3756-0B66-344C-9719-4E442573DB47}"/>
              </a:ext>
            </a:extLst>
          </p:cNvPr>
          <p:cNvSpPr txBox="1"/>
          <p:nvPr/>
        </p:nvSpPr>
        <p:spPr>
          <a:xfrm>
            <a:off x="7783286" y="5431971"/>
            <a:ext cx="4125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Alfred Barr</a:t>
            </a:r>
          </a:p>
          <a:p>
            <a:endParaRPr lang="en-US" dirty="0"/>
          </a:p>
          <a:p>
            <a:r>
              <a:rPr lang="en-US" i="1" dirty="0"/>
              <a:t>Cubism and Abstract Art </a:t>
            </a:r>
            <a:r>
              <a:rPr lang="en-US" dirty="0"/>
              <a:t>(New York, 1936)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823630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ACF8CCA4-F488-C644-8D36-6ECE87836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675" y="0"/>
            <a:ext cx="8501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3929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2D20F960-6FCB-2A43-8608-CA284540A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75" y="0"/>
            <a:ext cx="10687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1CBC85-B2D6-FC48-8769-DBFC4E5910A7}"/>
              </a:ext>
            </a:extLst>
          </p:cNvPr>
          <p:cNvSpPr txBox="1"/>
          <p:nvPr/>
        </p:nvSpPr>
        <p:spPr>
          <a:xfrm>
            <a:off x="250371" y="6085114"/>
            <a:ext cx="6270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IRWIN, Eastern European Art Map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466CD6B5-3D7A-2445-963C-36FE63195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3790" y="2448378"/>
            <a:ext cx="3388446" cy="440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830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A8285-D0E8-6149-9EE9-CF439DED2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Centres</a:t>
            </a:r>
            <a:r>
              <a:rPr lang="en-US" dirty="0"/>
              <a:t> and Peripheries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AB14A-1556-094C-B702-B29FBF54BC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52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98A580-1634-5F4D-AED3-5F7B17986FF5}"/>
              </a:ext>
            </a:extLst>
          </p:cNvPr>
          <p:cNvSpPr txBox="1"/>
          <p:nvPr/>
        </p:nvSpPr>
        <p:spPr>
          <a:xfrm>
            <a:off x="1515649" y="1615858"/>
            <a:ext cx="90813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‘The history of European art has been largely the history of a number of </a:t>
            </a:r>
            <a:r>
              <a:rPr lang="en-GB" sz="2000" dirty="0" err="1"/>
              <a:t>centers</a:t>
            </a:r>
            <a:r>
              <a:rPr lang="en-GB" sz="2000" dirty="0"/>
              <a:t>, from each of which a style has spread out. For a time, whether short or long, this style dominates the art of the period, turning in effect into an international style, while remaining metropolitan at the </a:t>
            </a:r>
            <a:r>
              <a:rPr lang="en-GB" sz="2000" dirty="0" err="1"/>
              <a:t>center</a:t>
            </a:r>
            <a:r>
              <a:rPr lang="en-GB" sz="2000" dirty="0"/>
              <a:t> and becoming more and more provincial as it reaches the periphery. A style docs not develop spontaneously over a large area . It is the creation of a </a:t>
            </a:r>
            <a:r>
              <a:rPr lang="en-GB" sz="2000" dirty="0" err="1"/>
              <a:t>center</a:t>
            </a:r>
            <a:r>
              <a:rPr lang="en-GB" sz="2000" dirty="0"/>
              <a:t>, a single unit that provides the impulse. The </a:t>
            </a:r>
            <a:r>
              <a:rPr lang="en-GB" sz="2000" dirty="0" err="1"/>
              <a:t>center</a:t>
            </a:r>
            <a:r>
              <a:rPr lang="en-GB" sz="2000" dirty="0"/>
              <a:t> may be small, like fifteenth century Florence, or large, like Paris before the war, but it has the self-confidence and coherence of a metropolis.’</a:t>
            </a:r>
          </a:p>
          <a:p>
            <a:endParaRPr lang="en-GB" sz="2000" dirty="0"/>
          </a:p>
          <a:p>
            <a:r>
              <a:rPr lang="en-GB" sz="2000" dirty="0"/>
              <a:t>Sir Kenneth Clark, </a:t>
            </a:r>
            <a:r>
              <a:rPr lang="en-GB" sz="2000" i="1" dirty="0"/>
              <a:t>Provincialism </a:t>
            </a:r>
            <a:r>
              <a:rPr lang="en-GB" sz="2000" dirty="0"/>
              <a:t>(London, 1962) p. 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0953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94BA229-D1CD-1B4B-8123-F3709D14D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53"/>
          <a:stretch/>
        </p:blipFill>
        <p:spPr bwMode="auto">
          <a:xfrm>
            <a:off x="2033529" y="1"/>
            <a:ext cx="812494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FD557D-CCC6-2242-ACB0-FC82C98E66AE}"/>
              </a:ext>
            </a:extLst>
          </p:cNvPr>
          <p:cNvSpPr txBox="1"/>
          <p:nvPr/>
        </p:nvSpPr>
        <p:spPr>
          <a:xfrm>
            <a:off x="3702543" y="2779796"/>
            <a:ext cx="814191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London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D12D39-AF07-CA4C-A386-D368D6E31357}"/>
              </a:ext>
            </a:extLst>
          </p:cNvPr>
          <p:cNvSpPr/>
          <p:nvPr/>
        </p:nvSpPr>
        <p:spPr>
          <a:xfrm>
            <a:off x="4510336" y="3779729"/>
            <a:ext cx="535083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dirty="0"/>
              <a:t>Paris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D39B59-07DD-8F4E-89AC-39556F1E6A01}"/>
              </a:ext>
            </a:extLst>
          </p:cNvPr>
          <p:cNvSpPr/>
          <p:nvPr/>
        </p:nvSpPr>
        <p:spPr>
          <a:xfrm>
            <a:off x="5908242" y="2765028"/>
            <a:ext cx="612668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dirty="0"/>
              <a:t>Berlin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BFD10D-3566-6A48-B01F-6C8ED0279E49}"/>
              </a:ext>
            </a:extLst>
          </p:cNvPr>
          <p:cNvSpPr/>
          <p:nvPr/>
        </p:nvSpPr>
        <p:spPr>
          <a:xfrm>
            <a:off x="2970449" y="5472984"/>
            <a:ext cx="718466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dirty="0"/>
              <a:t>Madrid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113598-FC56-5E47-B61E-8570202097A7}"/>
              </a:ext>
            </a:extLst>
          </p:cNvPr>
          <p:cNvSpPr/>
          <p:nvPr/>
        </p:nvSpPr>
        <p:spPr>
          <a:xfrm>
            <a:off x="5465787" y="5373759"/>
            <a:ext cx="884910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Rome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684024-5CE1-1E4A-8EC7-D771DE5682CE}"/>
              </a:ext>
            </a:extLst>
          </p:cNvPr>
          <p:cNvSpPr/>
          <p:nvPr/>
        </p:nvSpPr>
        <p:spPr>
          <a:xfrm>
            <a:off x="5283725" y="4963625"/>
            <a:ext cx="812274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dirty="0"/>
              <a:t>Florence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30EEDA-2348-704E-ABE3-0AD8A6FF1BAF}"/>
              </a:ext>
            </a:extLst>
          </p:cNvPr>
          <p:cNvSpPr/>
          <p:nvPr/>
        </p:nvSpPr>
        <p:spPr>
          <a:xfrm>
            <a:off x="6171619" y="4367960"/>
            <a:ext cx="698582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Venice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FF572E-CFFF-4942-BF6C-BB9073C6F189}"/>
              </a:ext>
            </a:extLst>
          </p:cNvPr>
          <p:cNvSpPr/>
          <p:nvPr/>
        </p:nvSpPr>
        <p:spPr>
          <a:xfrm>
            <a:off x="6866253" y="3779729"/>
            <a:ext cx="694421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dirty="0"/>
              <a:t>Vienna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E3BA64-815F-D149-AF90-497D46BE0414}"/>
              </a:ext>
            </a:extLst>
          </p:cNvPr>
          <p:cNvSpPr/>
          <p:nvPr/>
        </p:nvSpPr>
        <p:spPr>
          <a:xfrm>
            <a:off x="4485767" y="2371321"/>
            <a:ext cx="1032719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dirty="0"/>
              <a:t>Amsterdam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5A22DF-D5C6-2C4D-9CBB-F1E6DE8AF2D7}"/>
              </a:ext>
            </a:extLst>
          </p:cNvPr>
          <p:cNvSpPr txBox="1"/>
          <p:nvPr/>
        </p:nvSpPr>
        <p:spPr>
          <a:xfrm>
            <a:off x="200416" y="250521"/>
            <a:ext cx="2943617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Art </a:t>
            </a:r>
            <a:r>
              <a:rPr lang="en-US" sz="2400" dirty="0" err="1"/>
              <a:t>Centres</a:t>
            </a:r>
            <a:r>
              <a:rPr lang="en-US" sz="2400" dirty="0"/>
              <a:t> in Europe, </a:t>
            </a:r>
          </a:p>
          <a:p>
            <a:r>
              <a:rPr lang="en-US" sz="2400" dirty="0"/>
              <a:t>1400 - 1900</a:t>
            </a:r>
          </a:p>
        </p:txBody>
      </p:sp>
    </p:spTree>
    <p:extLst>
      <p:ext uri="{BB962C8B-B14F-4D97-AF65-F5344CB8AC3E}">
        <p14:creationId xmlns:p14="http://schemas.microsoft.com/office/powerpoint/2010/main" val="3087966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2E38616-BA5E-A547-B23D-026CFB1A7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9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5E29CE-419F-B34B-86CA-8BD263943D9A}"/>
              </a:ext>
            </a:extLst>
          </p:cNvPr>
          <p:cNvSpPr txBox="1"/>
          <p:nvPr/>
        </p:nvSpPr>
        <p:spPr>
          <a:xfrm>
            <a:off x="7503090" y="288099"/>
            <a:ext cx="42891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Renaissance Italy</a:t>
            </a:r>
          </a:p>
          <a:p>
            <a:endParaRPr lang="en-US" sz="2000" dirty="0"/>
          </a:p>
          <a:p>
            <a:r>
              <a:rPr lang="en-US" sz="2000" dirty="0"/>
              <a:t>The major </a:t>
            </a:r>
            <a:r>
              <a:rPr lang="en-US" sz="2000" dirty="0" err="1"/>
              <a:t>centres</a:t>
            </a:r>
            <a:r>
              <a:rPr lang="en-US" sz="20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Florence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Venice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Naples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Milan</a:t>
            </a:r>
          </a:p>
          <a:p>
            <a:endParaRPr lang="en-US" sz="2000" dirty="0"/>
          </a:p>
          <a:p>
            <a:r>
              <a:rPr lang="en-US" sz="2000" dirty="0"/>
              <a:t>Giotto (Florence)</a:t>
            </a:r>
          </a:p>
          <a:p>
            <a:r>
              <a:rPr lang="en-US" sz="2000" dirty="0"/>
              <a:t>Donatello (Florence)</a:t>
            </a:r>
          </a:p>
          <a:p>
            <a:r>
              <a:rPr lang="en-US" sz="2000" dirty="0"/>
              <a:t>Botticelli (Florence)</a:t>
            </a:r>
          </a:p>
          <a:p>
            <a:r>
              <a:rPr lang="en-US" sz="2000" dirty="0"/>
              <a:t>Masaccio (Florence)</a:t>
            </a:r>
          </a:p>
          <a:p>
            <a:r>
              <a:rPr lang="en-US" sz="2000" dirty="0"/>
              <a:t>Raphael (Rome)</a:t>
            </a:r>
          </a:p>
          <a:p>
            <a:r>
              <a:rPr lang="en-US" sz="2000" dirty="0"/>
              <a:t>Leonardo  (Milan)</a:t>
            </a:r>
          </a:p>
          <a:p>
            <a:r>
              <a:rPr lang="en-US" sz="2000" dirty="0"/>
              <a:t>Bramante (Milan / Rome)</a:t>
            </a:r>
          </a:p>
          <a:p>
            <a:r>
              <a:rPr lang="en-US" sz="2000" dirty="0"/>
              <a:t>Michelangelo (Florence / Rome)</a:t>
            </a:r>
          </a:p>
          <a:p>
            <a:r>
              <a:rPr lang="en-US" sz="2000" dirty="0"/>
              <a:t>Bellini (Venice)</a:t>
            </a:r>
          </a:p>
          <a:p>
            <a:r>
              <a:rPr lang="en-US" sz="2000" dirty="0"/>
              <a:t>Titian (Venice)</a:t>
            </a:r>
          </a:p>
          <a:p>
            <a:r>
              <a:rPr lang="en-US" sz="2000" dirty="0"/>
              <a:t>Vasari (Florence)</a:t>
            </a:r>
          </a:p>
        </p:txBody>
      </p:sp>
    </p:spTree>
    <p:extLst>
      <p:ext uri="{BB962C8B-B14F-4D97-AF65-F5344CB8AC3E}">
        <p14:creationId xmlns:p14="http://schemas.microsoft.com/office/powerpoint/2010/main" val="2533861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ED4D6CE2-C4FB-4B4D-991A-84C9705C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A statue of a person&#10;&#10;Description automatically generated with low confidence">
            <a:extLst>
              <a:ext uri="{FF2B5EF4-FFF2-40B4-BE49-F238E27FC236}">
                <a16:creationId xmlns:a16="http://schemas.microsoft.com/office/drawing/2014/main" id="{B124F543-9A8A-E74A-AF8A-23D474BFE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0847" y="630936"/>
            <a:ext cx="3785616" cy="549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person in a red robe&#10;&#10;Description automatically generated with low confidence">
            <a:extLst>
              <a:ext uri="{FF2B5EF4-FFF2-40B4-BE49-F238E27FC236}">
                <a16:creationId xmlns:a16="http://schemas.microsoft.com/office/drawing/2014/main" id="{75149DC0-4CC5-894B-ACD3-14807695D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1688" y="630936"/>
            <a:ext cx="2651760" cy="267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 person in a uniform holding a shield&#10;&#10;Description automatically generated with low confidence">
            <a:extLst>
              <a:ext uri="{FF2B5EF4-FFF2-40B4-BE49-F238E27FC236}">
                <a16:creationId xmlns:a16="http://schemas.microsoft.com/office/drawing/2014/main" id="{B3524669-5573-4041-A1AF-4AC5DE389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4361688" y="3447288"/>
            <a:ext cx="2651760" cy="267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1A9DAB5-E11B-41CA-85F3-20711F790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51084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1103000-8B6F-6E46-8A40-02BBC164C8DE}"/>
              </a:ext>
            </a:extLst>
          </p:cNvPr>
          <p:cNvSpPr txBox="1"/>
          <p:nvPr/>
        </p:nvSpPr>
        <p:spPr>
          <a:xfrm>
            <a:off x="7740395" y="315249"/>
            <a:ext cx="4233887" cy="5573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Defining </a:t>
            </a:r>
            <a:r>
              <a:rPr lang="en-US" sz="2000" dirty="0" err="1"/>
              <a:t>Centres</a:t>
            </a: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‘One could indeed define the artistic center as a place characterized by the presence of a large number of artists and important groups of patrons who, moved by various motivations – be it their family or self pride, their wish for hegemony, or their quest for eternal salvation – are ready to invest part of their wealth in works of art. This latter point implies evidently that the center must be a place where considerable surplus wealth flows in, which can be directed toward artistic production.’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Enrico </a:t>
            </a:r>
            <a:r>
              <a:rPr lang="en-US" sz="1600" dirty="0" err="1"/>
              <a:t>Castelnuovo</a:t>
            </a:r>
            <a:r>
              <a:rPr lang="en-US" sz="1600" dirty="0"/>
              <a:t> and Carlo Ginzburg, ‘Symbolic Domination and Artistic Geography in Italian Art History, ‘ </a:t>
            </a:r>
            <a:r>
              <a:rPr lang="en-US" sz="1600" i="1" dirty="0"/>
              <a:t>Art in Translation </a:t>
            </a:r>
            <a:r>
              <a:rPr lang="en-US" sz="1600" dirty="0"/>
              <a:t>1.1 (2009) p. 9.’</a:t>
            </a:r>
          </a:p>
        </p:txBody>
      </p:sp>
    </p:spTree>
    <p:extLst>
      <p:ext uri="{BB962C8B-B14F-4D97-AF65-F5344CB8AC3E}">
        <p14:creationId xmlns:p14="http://schemas.microsoft.com/office/powerpoint/2010/main" val="1433208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413</TotalTime>
  <Words>1222</Words>
  <Application>Microsoft Macintosh PowerPoint</Application>
  <PresentationFormat>Widescreen</PresentationFormat>
  <Paragraphs>173</Paragraphs>
  <Slides>43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Horizontal Art History</vt:lpstr>
      <vt:lpstr>PowerPoint Presentation</vt:lpstr>
      <vt:lpstr>PowerPoint Presentation</vt:lpstr>
      <vt:lpstr>PowerPoint Presentation</vt:lpstr>
      <vt:lpstr>Centres and Peripheries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Symbolic Domination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Symbolic Domination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Horizontal Art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Horizontal Art History</dc:title>
  <dc:creator>Matthew Rampley</dc:creator>
  <cp:lastModifiedBy>Matthew Rampley</cp:lastModifiedBy>
  <cp:revision>6</cp:revision>
  <cp:lastPrinted>2022-04-21T09:52:48Z</cp:lastPrinted>
  <dcterms:created xsi:type="dcterms:W3CDTF">2021-04-27T09:50:52Z</dcterms:created>
  <dcterms:modified xsi:type="dcterms:W3CDTF">2022-04-21T09:56:58Z</dcterms:modified>
</cp:coreProperties>
</file>