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Lst>
  <p:notesMasterIdLst>
    <p:notesMasterId r:id="rId58"/>
  </p:notesMasterIdLst>
  <p:sldIdLst>
    <p:sldId id="256" r:id="rId2"/>
    <p:sldId id="387" r:id="rId3"/>
    <p:sldId id="370" r:id="rId4"/>
    <p:sldId id="257" r:id="rId5"/>
    <p:sldId id="332" r:id="rId6"/>
    <p:sldId id="371" r:id="rId7"/>
    <p:sldId id="374" r:id="rId8"/>
    <p:sldId id="372" r:id="rId9"/>
    <p:sldId id="373" r:id="rId10"/>
    <p:sldId id="408" r:id="rId11"/>
    <p:sldId id="377" r:id="rId12"/>
    <p:sldId id="270" r:id="rId13"/>
    <p:sldId id="382" r:id="rId14"/>
    <p:sldId id="383" r:id="rId15"/>
    <p:sldId id="384" r:id="rId16"/>
    <p:sldId id="376" r:id="rId17"/>
    <p:sldId id="403" r:id="rId18"/>
    <p:sldId id="385" r:id="rId19"/>
    <p:sldId id="402" r:id="rId20"/>
    <p:sldId id="405" r:id="rId21"/>
    <p:sldId id="401" r:id="rId22"/>
    <p:sldId id="404" r:id="rId23"/>
    <p:sldId id="406" r:id="rId24"/>
    <p:sldId id="400" r:id="rId25"/>
    <p:sldId id="375" r:id="rId26"/>
    <p:sldId id="378" r:id="rId27"/>
    <p:sldId id="409" r:id="rId28"/>
    <p:sldId id="399" r:id="rId29"/>
    <p:sldId id="379" r:id="rId30"/>
    <p:sldId id="411" r:id="rId31"/>
    <p:sldId id="380" r:id="rId32"/>
    <p:sldId id="381" r:id="rId33"/>
    <p:sldId id="395" r:id="rId34"/>
    <p:sldId id="396" r:id="rId35"/>
    <p:sldId id="398" r:id="rId36"/>
    <p:sldId id="397" r:id="rId37"/>
    <p:sldId id="386" r:id="rId38"/>
    <p:sldId id="388" r:id="rId39"/>
    <p:sldId id="389" r:id="rId40"/>
    <p:sldId id="390" r:id="rId41"/>
    <p:sldId id="391" r:id="rId42"/>
    <p:sldId id="392" r:id="rId43"/>
    <p:sldId id="407" r:id="rId44"/>
    <p:sldId id="393" r:id="rId45"/>
    <p:sldId id="354" r:id="rId46"/>
    <p:sldId id="394" r:id="rId47"/>
    <p:sldId id="302" r:id="rId48"/>
    <p:sldId id="304" r:id="rId49"/>
    <p:sldId id="333" r:id="rId50"/>
    <p:sldId id="369" r:id="rId51"/>
    <p:sldId id="329" r:id="rId52"/>
    <p:sldId id="340" r:id="rId53"/>
    <p:sldId id="350" r:id="rId54"/>
    <p:sldId id="341" r:id="rId55"/>
    <p:sldId id="342" r:id="rId56"/>
    <p:sldId id="33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F1909E-3237-564B-8127-A78FC52E57EE}" v="203" dt="2021-04-14T19:28:04.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2"/>
    <p:restoredTop sz="95037"/>
  </p:normalViewPr>
  <p:slideViewPr>
    <p:cSldViewPr snapToGrid="0" snapToObjects="1">
      <p:cViewPr varScale="1">
        <p:scale>
          <a:sx n="88" d="100"/>
          <a:sy n="88" d="100"/>
        </p:scale>
        <p:origin x="696"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B104B4-7785-C546-8ABE-835B75F7A47F}" type="datetimeFigureOut">
              <a:rPr lang="en-US" smtClean="0"/>
              <a:t>4/6/22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00336-7059-E34D-9EF2-857601032560}" type="slidenum">
              <a:rPr lang="en-US" smtClean="0"/>
              <a:t>‹#›</a:t>
            </a:fld>
            <a:endParaRPr lang="en-US"/>
          </a:p>
        </p:txBody>
      </p:sp>
    </p:spTree>
    <p:extLst>
      <p:ext uri="{BB962C8B-B14F-4D97-AF65-F5344CB8AC3E}">
        <p14:creationId xmlns:p14="http://schemas.microsoft.com/office/powerpoint/2010/main" val="203257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a:p>
        </p:txBody>
      </p:sp>
      <p:sp>
        <p:nvSpPr>
          <p:cNvPr id="78852" name="Slide Number Placeholder 3"/>
          <p:cNvSpPr>
            <a:spLocks noGrp="1"/>
          </p:cNvSpPr>
          <p:nvPr>
            <p:ph type="sldNum" sz="quarter" idx="5"/>
          </p:nvPr>
        </p:nvSpPr>
        <p:spPr>
          <a:noFill/>
        </p:spPr>
        <p:txBody>
          <a:bodyPr/>
          <a:lstStyle/>
          <a:p>
            <a:fld id="{0B8E0A5B-9DD5-40D1-9D55-89DF8219955F}" type="slidenum">
              <a:rPr lang="en-GB" smtClean="0"/>
              <a:pPr/>
              <a:t>5</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C58E75CB-0D92-8742-BCF1-1BEA22B3EC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AF3F3C28-6AD9-A54E-A026-06D0C02BBB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B043C357-9A17-7248-8032-90C4ACB87C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3ADD390-5F23-F64A-A728-024442038653}" type="slidenum">
              <a:rPr lang="en-GB" altLang="en-US" sz="1200">
                <a:latin typeface="Calibri" panose="020F0502020204030204" pitchFamily="34" charset="0"/>
                <a:cs typeface="Arial" panose="020B0604020202020204" pitchFamily="34" charset="0"/>
              </a:rPr>
              <a:pPr eaLnBrk="1" hangingPunct="1"/>
              <a:t>56</a:t>
            </a:fld>
            <a:endParaRPr lang="en-GB"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a:p>
        </p:txBody>
      </p:sp>
      <p:sp>
        <p:nvSpPr>
          <p:cNvPr id="80900" name="Slide Number Placeholder 3"/>
          <p:cNvSpPr>
            <a:spLocks noGrp="1"/>
          </p:cNvSpPr>
          <p:nvPr>
            <p:ph type="sldNum" sz="quarter" idx="5"/>
          </p:nvPr>
        </p:nvSpPr>
        <p:spPr>
          <a:noFill/>
        </p:spPr>
        <p:txBody>
          <a:bodyPr/>
          <a:lstStyle/>
          <a:p>
            <a:fld id="{92E5120C-DA1F-4A1F-BE89-38C23F387CA1}" type="slidenum">
              <a:rPr lang="en-GB" smtClean="0"/>
              <a:pPr/>
              <a:t>12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endParaRPr lang="en-US"/>
          </a:p>
        </p:txBody>
      </p:sp>
      <p:sp>
        <p:nvSpPr>
          <p:cNvPr id="80900" name="Slide Number Placeholder 3"/>
          <p:cNvSpPr>
            <a:spLocks noGrp="1"/>
          </p:cNvSpPr>
          <p:nvPr>
            <p:ph type="sldNum" sz="quarter" idx="5"/>
          </p:nvPr>
        </p:nvSpPr>
        <p:spPr>
          <a:noFill/>
        </p:spPr>
        <p:txBody>
          <a:bodyPr/>
          <a:lstStyle/>
          <a:p>
            <a:fld id="{92E5120C-DA1F-4A1F-BE89-38C23F387CA1}" type="slidenum">
              <a:rPr lang="en-GB" smtClean="0"/>
              <a:pPr/>
              <a:t>17</a:t>
            </a:fld>
            <a:endParaRPr lang="en-GB"/>
          </a:p>
        </p:txBody>
      </p:sp>
    </p:spTree>
    <p:extLst>
      <p:ext uri="{BB962C8B-B14F-4D97-AF65-F5344CB8AC3E}">
        <p14:creationId xmlns:p14="http://schemas.microsoft.com/office/powerpoint/2010/main" val="1476923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6D1861F6-28C5-DE4C-AF2D-BA82D524A0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61F6A9B-EBA2-1740-AF12-0B597525BDA8}" type="slidenum">
              <a:rPr lang="en-GB" altLang="en-US" sz="1200"/>
              <a:pPr eaLnBrk="1" hangingPunct="1"/>
              <a:t>45</a:t>
            </a:fld>
            <a:endParaRPr lang="en-GB" altLang="en-US" sz="1200"/>
          </a:p>
        </p:txBody>
      </p:sp>
      <p:sp>
        <p:nvSpPr>
          <p:cNvPr id="45058" name="Rectangle 2">
            <a:extLst>
              <a:ext uri="{FF2B5EF4-FFF2-40B4-BE49-F238E27FC236}">
                <a16:creationId xmlns:a16="http://schemas.microsoft.com/office/drawing/2014/main" id="{DE860D14-40FF-C44E-8419-FC9943F375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D72022B6-EBCD-3A43-9FCB-E5F03BE070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n-US"/>
          </a:p>
        </p:txBody>
      </p:sp>
      <p:sp>
        <p:nvSpPr>
          <p:cNvPr id="79876" name="Slide Number Placeholder 3"/>
          <p:cNvSpPr>
            <a:spLocks noGrp="1"/>
          </p:cNvSpPr>
          <p:nvPr>
            <p:ph type="sldNum" sz="quarter" idx="5"/>
          </p:nvPr>
        </p:nvSpPr>
        <p:spPr>
          <a:noFill/>
        </p:spPr>
        <p:txBody>
          <a:bodyPr/>
          <a:lstStyle/>
          <a:p>
            <a:fld id="{D36E587D-4317-4810-BCFC-9111B99839EB}" type="slidenum">
              <a:rPr lang="en-GB" smtClean="0"/>
              <a:pPr/>
              <a:t>49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992B0F36-6535-3E46-9993-F70C9B5F4E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61CD753-6731-D74C-8FA4-15C37D3E016D}" type="slidenum">
              <a:rPr lang="en-GB" altLang="en-US" sz="1200">
                <a:latin typeface="Calibri" panose="020F0502020204030204" pitchFamily="34" charset="0"/>
                <a:cs typeface="Arial" panose="020B0604020202020204" pitchFamily="34" charset="0"/>
              </a:rPr>
              <a:pPr eaLnBrk="1" hangingPunct="1"/>
              <a:t>52</a:t>
            </a:fld>
            <a:endParaRPr lang="en-GB" altLang="en-US" sz="1200">
              <a:latin typeface="Calibri" panose="020F0502020204030204" pitchFamily="34" charset="0"/>
              <a:cs typeface="Arial" panose="020B0604020202020204" pitchFamily="34" charset="0"/>
            </a:endParaRPr>
          </a:p>
        </p:txBody>
      </p:sp>
      <p:sp>
        <p:nvSpPr>
          <p:cNvPr id="36866" name="Rectangle 2">
            <a:extLst>
              <a:ext uri="{FF2B5EF4-FFF2-40B4-BE49-F238E27FC236}">
                <a16:creationId xmlns:a16="http://schemas.microsoft.com/office/drawing/2014/main" id="{A6D120F3-B614-4148-A42D-3E4E4D64EC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a:extLst>
              <a:ext uri="{FF2B5EF4-FFF2-40B4-BE49-F238E27FC236}">
                <a16:creationId xmlns:a16="http://schemas.microsoft.com/office/drawing/2014/main" id="{E83AE12E-6343-4C41-88E2-9F30012300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F0DC4BFD-7A92-794C-96D7-3E43D40ECD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12AB8B52-F047-FE45-B8D1-FB0C4FB41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8680CFD7-8902-D041-8251-9555D4C0D4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BEBBB52-4B4D-7544-B24B-191B273909F7}" type="slidenum">
              <a:rPr lang="en-GB" altLang="en-US" sz="1200">
                <a:latin typeface="Calibri" panose="020F0502020204030204" pitchFamily="34" charset="0"/>
                <a:cs typeface="Arial" panose="020B0604020202020204" pitchFamily="34" charset="0"/>
              </a:rPr>
              <a:pPr eaLnBrk="1" hangingPunct="1"/>
              <a:t>53</a:t>
            </a:fld>
            <a:endParaRPr lang="en-GB"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8D2C33B7-A20F-8C49-B5DF-89BDF9E291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1CF2B67B-CF24-A740-82C7-A81CE0BB22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A16F45ED-7F10-7B49-A3C2-710C68FC10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B0A9F94-48B6-9240-A28D-303719B7504B}" type="slidenum">
              <a:rPr lang="en-GB" altLang="en-US" sz="1200">
                <a:latin typeface="Calibri" panose="020F0502020204030204" pitchFamily="34" charset="0"/>
                <a:cs typeface="Arial" panose="020B0604020202020204" pitchFamily="34" charset="0"/>
              </a:rPr>
              <a:pPr eaLnBrk="1" hangingPunct="1"/>
              <a:t>54</a:t>
            </a:fld>
            <a:endParaRPr lang="en-GB"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E8F9FAA0-38D5-9C4C-A478-C5D41B31B0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264BA138-7773-9E4F-BB9A-264BD6495F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3FE5A612-6E84-3E40-BBFD-5341789F61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7876BDF-B648-BD4D-906A-E631A4E51954}" type="slidenum">
              <a:rPr lang="en-GB" altLang="en-US" sz="1200">
                <a:latin typeface="Calibri" panose="020F0502020204030204" pitchFamily="34" charset="0"/>
                <a:cs typeface="Arial" panose="020B0604020202020204" pitchFamily="34" charset="0"/>
              </a:rPr>
              <a:pPr eaLnBrk="1" hangingPunct="1"/>
              <a:t>55</a:t>
            </a:fld>
            <a:endParaRPr lang="en-GB" altLang="en-US" sz="1200">
              <a:latin typeface="Calibri" panose="020F050202020403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Wednesday, April 6,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6043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Wednesday, April 6,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4604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Wednesday, April 6,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3549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609600" y="6400056"/>
            <a:ext cx="2844800" cy="153888"/>
          </a:xfrm>
        </p:spPr>
        <p:txBody>
          <a:bodyPr/>
          <a:lstStyle>
            <a:lvl1pPr>
              <a:defRPr smtClean="0"/>
            </a:lvl1pPr>
          </a:lstStyle>
          <a:p>
            <a:pPr>
              <a:defRPr/>
            </a:pPr>
            <a:endParaRPr lang="en-US"/>
          </a:p>
        </p:txBody>
      </p:sp>
      <p:sp>
        <p:nvSpPr>
          <p:cNvPr id="7" name="Footer Placeholder 6"/>
          <p:cNvSpPr>
            <a:spLocks noGrp="1"/>
          </p:cNvSpPr>
          <p:nvPr>
            <p:ph type="ftr" sz="quarter" idx="11"/>
          </p:nvPr>
        </p:nvSpPr>
        <p:spPr>
          <a:xfrm>
            <a:off x="4165600" y="6400056"/>
            <a:ext cx="3860800" cy="153888"/>
          </a:xfrm>
        </p:spPr>
        <p:txBody>
          <a:bodyPr/>
          <a:lstStyle>
            <a:lvl1pPr>
              <a:defRPr smtClean="0"/>
            </a:lvl1pPr>
          </a:lstStyle>
          <a:p>
            <a:pPr>
              <a:defRPr/>
            </a:pPr>
            <a:endParaRPr lang="en-US"/>
          </a:p>
        </p:txBody>
      </p:sp>
      <p:sp>
        <p:nvSpPr>
          <p:cNvPr id="8" name="Slide Number Placeholder 7"/>
          <p:cNvSpPr>
            <a:spLocks noGrp="1"/>
          </p:cNvSpPr>
          <p:nvPr>
            <p:ph type="sldNum" sz="quarter" idx="12"/>
          </p:nvPr>
        </p:nvSpPr>
        <p:spPr>
          <a:xfrm>
            <a:off x="8737600" y="6400056"/>
            <a:ext cx="2844800" cy="153888"/>
          </a:xfrm>
        </p:spPr>
        <p:txBody>
          <a:bodyPr/>
          <a:lstStyle>
            <a:lvl1pPr>
              <a:defRPr smtClean="0"/>
            </a:lvl1pPr>
          </a:lstStyle>
          <a:p>
            <a:pPr>
              <a:defRPr/>
            </a:pPr>
            <a:fld id="{51811945-C2C4-49FD-A151-94E0B695FAC2}" type="slidenum">
              <a:rPr lang="en-US"/>
              <a:pPr>
                <a:defRPr/>
              </a:pPr>
              <a:t>‹#›</a:t>
            </a:fld>
            <a:endParaRPr lang="en-US"/>
          </a:p>
        </p:txBody>
      </p:sp>
    </p:spTree>
    <p:extLst>
      <p:ext uri="{BB962C8B-B14F-4D97-AF65-F5344CB8AC3E}">
        <p14:creationId xmlns:p14="http://schemas.microsoft.com/office/powerpoint/2010/main" val="58853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Wednesday, April 6,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4125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Wednesday, April 6,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6168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Wednesday, April 6,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01520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Wednesday, April 6,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33625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Wednesday, April 6,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621763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Wednesday, April 6,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8633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Wednesday, April 6,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3849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Wednesday, April 6,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62310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Wednesday, April 6,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661970424"/>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8" r:id="rId12"/>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oleObject" Target="../embeddings/oleObject2.bin"/><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13279-9304-D44A-BCA7-E5B47D8DD096}"/>
              </a:ext>
            </a:extLst>
          </p:cNvPr>
          <p:cNvSpPr>
            <a:spLocks noGrp="1"/>
          </p:cNvSpPr>
          <p:nvPr>
            <p:ph type="ctrTitle"/>
          </p:nvPr>
        </p:nvSpPr>
        <p:spPr>
          <a:xfrm>
            <a:off x="550864" y="549275"/>
            <a:ext cx="6373812" cy="984885"/>
          </a:xfrm>
        </p:spPr>
        <p:txBody>
          <a:bodyPr wrap="square" anchor="ctr">
            <a:normAutofit/>
          </a:bodyPr>
          <a:lstStyle/>
          <a:p>
            <a:r>
              <a:rPr lang="en-US" sz="4800" dirty="0"/>
              <a:t>Iconology</a:t>
            </a:r>
          </a:p>
        </p:txBody>
      </p:sp>
      <p:sp>
        <p:nvSpPr>
          <p:cNvPr id="3" name="Subtitle 2">
            <a:extLst>
              <a:ext uri="{FF2B5EF4-FFF2-40B4-BE49-F238E27FC236}">
                <a16:creationId xmlns:a16="http://schemas.microsoft.com/office/drawing/2014/main" id="{FAD65338-B76C-234F-949A-E207BA77FC62}"/>
              </a:ext>
            </a:extLst>
          </p:cNvPr>
          <p:cNvSpPr>
            <a:spLocks noGrp="1"/>
          </p:cNvSpPr>
          <p:nvPr>
            <p:ph type="subTitle" idx="1"/>
          </p:nvPr>
        </p:nvSpPr>
        <p:spPr>
          <a:xfrm>
            <a:off x="7140575" y="549275"/>
            <a:ext cx="4498976" cy="984885"/>
          </a:xfrm>
        </p:spPr>
        <p:txBody>
          <a:bodyPr anchor="ctr">
            <a:normAutofit/>
          </a:bodyPr>
          <a:lstStyle/>
          <a:p>
            <a:pPr algn="r"/>
            <a:endParaRPr lang="en-US">
              <a:solidFill>
                <a:schemeClr val="tx1">
                  <a:alpha val="60000"/>
                </a:schemeClr>
              </a:solidFill>
            </a:endParaRPr>
          </a:p>
        </p:txBody>
      </p:sp>
      <p:pic>
        <p:nvPicPr>
          <p:cNvPr id="4" name="Picture 3">
            <a:extLst>
              <a:ext uri="{FF2B5EF4-FFF2-40B4-BE49-F238E27FC236}">
                <a16:creationId xmlns:a16="http://schemas.microsoft.com/office/drawing/2014/main" id="{8EB5F8BF-10F6-4127-977A-4043739EBA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2083435"/>
            <a:ext cx="12191980" cy="4774564"/>
          </a:xfrm>
          <a:custGeom>
            <a:avLst/>
            <a:gdLst/>
            <a:ahLst/>
            <a:cxnLst/>
            <a:rect l="l" t="t" r="r" b="b"/>
            <a:pathLst>
              <a:path w="12192000" h="4774564">
                <a:moveTo>
                  <a:pt x="0" y="0"/>
                </a:moveTo>
                <a:lnTo>
                  <a:pt x="12192000" y="0"/>
                </a:lnTo>
                <a:lnTo>
                  <a:pt x="12192000" y="4774564"/>
                </a:lnTo>
                <a:lnTo>
                  <a:pt x="0" y="4774564"/>
                </a:lnTo>
                <a:close/>
              </a:path>
            </a:pathLst>
          </a:custGeom>
        </p:spPr>
      </p:pic>
      <p:sp>
        <p:nvSpPr>
          <p:cNvPr id="11" name="Rectangle 10">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191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8A44-BE59-5D41-B626-BC6233DE1CB3}"/>
              </a:ext>
            </a:extLst>
          </p:cNvPr>
          <p:cNvSpPr>
            <a:spLocks noGrp="1"/>
          </p:cNvSpPr>
          <p:nvPr>
            <p:ph type="title"/>
          </p:nvPr>
        </p:nvSpPr>
        <p:spPr/>
        <p:txBody>
          <a:bodyPr>
            <a:normAutofit/>
          </a:bodyPr>
          <a:lstStyle/>
          <a:p>
            <a:r>
              <a:rPr lang="en-CZ" sz="5400" dirty="0"/>
              <a:t>Iconology and Symbolic Forms</a:t>
            </a:r>
          </a:p>
        </p:txBody>
      </p:sp>
      <p:sp>
        <p:nvSpPr>
          <p:cNvPr id="3" name="Text Placeholder 2">
            <a:extLst>
              <a:ext uri="{FF2B5EF4-FFF2-40B4-BE49-F238E27FC236}">
                <a16:creationId xmlns:a16="http://schemas.microsoft.com/office/drawing/2014/main" id="{A7BE2F27-EDFD-5D40-814E-E1298064E632}"/>
              </a:ext>
            </a:extLst>
          </p:cNvPr>
          <p:cNvSpPr>
            <a:spLocks noGrp="1"/>
          </p:cNvSpPr>
          <p:nvPr>
            <p:ph type="body" idx="1"/>
          </p:nvPr>
        </p:nvSpPr>
        <p:spPr/>
        <p:txBody>
          <a:bodyPr/>
          <a:lstStyle/>
          <a:p>
            <a:r>
              <a:rPr lang="en-CZ" dirty="0"/>
              <a:t>Erwin Panofsky (1892-1968)</a:t>
            </a:r>
          </a:p>
        </p:txBody>
      </p:sp>
    </p:spTree>
    <p:extLst>
      <p:ext uri="{BB962C8B-B14F-4D97-AF65-F5344CB8AC3E}">
        <p14:creationId xmlns:p14="http://schemas.microsoft.com/office/powerpoint/2010/main" val="3596018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725F4C-AEB5-6740-BDD7-DEE5A01BE2A0}"/>
              </a:ext>
            </a:extLst>
          </p:cNvPr>
          <p:cNvSpPr txBox="1"/>
          <p:nvPr/>
        </p:nvSpPr>
        <p:spPr>
          <a:xfrm>
            <a:off x="731721" y="6011742"/>
            <a:ext cx="3983454" cy="369332"/>
          </a:xfrm>
          <a:prstGeom prst="rect">
            <a:avLst/>
          </a:prstGeom>
          <a:noFill/>
        </p:spPr>
        <p:txBody>
          <a:bodyPr wrap="square" rtlCol="0">
            <a:spAutoFit/>
          </a:bodyPr>
          <a:lstStyle/>
          <a:p>
            <a:pPr algn="ctr"/>
            <a:r>
              <a:rPr lang="en-US" dirty="0"/>
              <a:t>Erwin Panofsky (1892-1968)</a:t>
            </a:r>
          </a:p>
        </p:txBody>
      </p:sp>
      <p:pic>
        <p:nvPicPr>
          <p:cNvPr id="30724" name="Picture 4">
            <a:extLst>
              <a:ext uri="{FF2B5EF4-FFF2-40B4-BE49-F238E27FC236}">
                <a16:creationId xmlns:a16="http://schemas.microsoft.com/office/drawing/2014/main" id="{CF028033-0D5F-1D44-89FF-0DB58A6F01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1594" y="187425"/>
            <a:ext cx="3983454" cy="5311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7956B7-31DE-AF4E-81AF-F4CF42E60BC7}"/>
              </a:ext>
            </a:extLst>
          </p:cNvPr>
          <p:cNvSpPr txBox="1"/>
          <p:nvPr/>
        </p:nvSpPr>
        <p:spPr>
          <a:xfrm>
            <a:off x="6570645" y="6011742"/>
            <a:ext cx="4889634" cy="369332"/>
          </a:xfrm>
          <a:prstGeom prst="rect">
            <a:avLst/>
          </a:prstGeom>
          <a:noFill/>
        </p:spPr>
        <p:txBody>
          <a:bodyPr wrap="square" rtlCol="0">
            <a:spAutoFit/>
          </a:bodyPr>
          <a:lstStyle/>
          <a:p>
            <a:r>
              <a:rPr lang="en-US" dirty="0"/>
              <a:t>Studies in Iconology, first published in 1939</a:t>
            </a:r>
          </a:p>
        </p:txBody>
      </p:sp>
      <p:pic>
        <p:nvPicPr>
          <p:cNvPr id="29698" name="Picture 2">
            <a:extLst>
              <a:ext uri="{FF2B5EF4-FFF2-40B4-BE49-F238E27FC236}">
                <a16:creationId xmlns:a16="http://schemas.microsoft.com/office/drawing/2014/main" id="{6F1677DE-8D05-B844-8C33-E81062E82B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9448" y="187425"/>
            <a:ext cx="304800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543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6" name="TextBox 3"/>
          <p:cNvSpPr txBox="1">
            <a:spLocks noChangeArrowheads="1"/>
          </p:cNvSpPr>
          <p:nvPr/>
        </p:nvSpPr>
        <p:spPr bwMode="auto">
          <a:xfrm>
            <a:off x="3287714" y="6021389"/>
            <a:ext cx="6264275" cy="369887"/>
          </a:xfrm>
          <a:prstGeom prst="rect">
            <a:avLst/>
          </a:prstGeom>
          <a:noFill/>
          <a:ln w="9525">
            <a:noFill/>
            <a:miter lim="800000"/>
            <a:headEnd/>
            <a:tailEnd/>
          </a:ln>
        </p:spPr>
        <p:txBody>
          <a:bodyPr>
            <a:spAutoFit/>
          </a:bodyPr>
          <a:lstStyle/>
          <a:p>
            <a:r>
              <a:rPr lang="en-GB" dirty="0"/>
              <a:t>Erwin Panofsky, </a:t>
            </a:r>
            <a:r>
              <a:rPr lang="en-GB" i="1" dirty="0"/>
              <a:t>Studies in Iconology </a:t>
            </a:r>
            <a:r>
              <a:rPr lang="en-GB" dirty="0"/>
              <a:t>(Oxford, 1939) p. 14</a:t>
            </a:r>
          </a:p>
        </p:txBody>
      </p:sp>
      <p:pic>
        <p:nvPicPr>
          <p:cNvPr id="35842" name="Picture 2">
            <a:extLst>
              <a:ext uri="{FF2B5EF4-FFF2-40B4-BE49-F238E27FC236}">
                <a16:creationId xmlns:a16="http://schemas.microsoft.com/office/drawing/2014/main" id="{21FC75A7-325E-6C40-8CF2-300F9F6528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36950" y="733994"/>
            <a:ext cx="5118100" cy="491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456F07-46B8-C04F-8BE0-DED4F6D54F09}"/>
              </a:ext>
            </a:extLst>
          </p:cNvPr>
          <p:cNvPicPr>
            <a:picLocks noChangeAspect="1"/>
          </p:cNvPicPr>
          <p:nvPr/>
        </p:nvPicPr>
        <p:blipFill>
          <a:blip r:embed="rId2"/>
          <a:stretch>
            <a:fillRect/>
          </a:stretch>
        </p:blipFill>
        <p:spPr>
          <a:xfrm>
            <a:off x="402508" y="462012"/>
            <a:ext cx="7535722" cy="3821230"/>
          </a:xfrm>
          <a:prstGeom prst="rect">
            <a:avLst/>
          </a:prstGeom>
        </p:spPr>
      </p:pic>
      <p:sp>
        <p:nvSpPr>
          <p:cNvPr id="3" name="Rectangle 2">
            <a:extLst>
              <a:ext uri="{FF2B5EF4-FFF2-40B4-BE49-F238E27FC236}">
                <a16:creationId xmlns:a16="http://schemas.microsoft.com/office/drawing/2014/main" id="{67BC2993-1D0D-294A-95DA-A3BC917BAD91}"/>
              </a:ext>
            </a:extLst>
          </p:cNvPr>
          <p:cNvSpPr/>
          <p:nvPr/>
        </p:nvSpPr>
        <p:spPr>
          <a:xfrm>
            <a:off x="603470" y="5256014"/>
            <a:ext cx="4574457" cy="369332"/>
          </a:xfrm>
          <a:prstGeom prst="rect">
            <a:avLst/>
          </a:prstGeom>
        </p:spPr>
        <p:txBody>
          <a:bodyPr wrap="none">
            <a:spAutoFit/>
          </a:bodyPr>
          <a:lstStyle/>
          <a:p>
            <a:r>
              <a:rPr lang="en-US" i="1" dirty="0"/>
              <a:t>Studies in Iconology </a:t>
            </a:r>
            <a:r>
              <a:rPr lang="en-US" dirty="0"/>
              <a:t>(New York, 1962) p. 3</a:t>
            </a:r>
          </a:p>
        </p:txBody>
      </p:sp>
      <p:pic>
        <p:nvPicPr>
          <p:cNvPr id="36866" name="Picture 2">
            <a:extLst>
              <a:ext uri="{FF2B5EF4-FFF2-40B4-BE49-F238E27FC236}">
                <a16:creationId xmlns:a16="http://schemas.microsoft.com/office/drawing/2014/main" id="{9A8F0599-FAB8-B049-B6D4-4DDC70CE82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70581" y="453008"/>
            <a:ext cx="3781255" cy="48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537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32DA8-227C-EA4B-A132-5D7D40836F12}"/>
              </a:ext>
            </a:extLst>
          </p:cNvPr>
          <p:cNvPicPr>
            <a:picLocks noChangeAspect="1"/>
          </p:cNvPicPr>
          <p:nvPr/>
        </p:nvPicPr>
        <p:blipFill>
          <a:blip r:embed="rId2"/>
          <a:stretch>
            <a:fillRect/>
          </a:stretch>
        </p:blipFill>
        <p:spPr>
          <a:xfrm>
            <a:off x="2362738" y="226459"/>
            <a:ext cx="6887140" cy="5541377"/>
          </a:xfrm>
          <a:prstGeom prst="rect">
            <a:avLst/>
          </a:prstGeom>
        </p:spPr>
      </p:pic>
      <p:sp>
        <p:nvSpPr>
          <p:cNvPr id="3" name="Rectangle 2">
            <a:extLst>
              <a:ext uri="{FF2B5EF4-FFF2-40B4-BE49-F238E27FC236}">
                <a16:creationId xmlns:a16="http://schemas.microsoft.com/office/drawing/2014/main" id="{C652AE69-761D-D741-8E05-34555F865CA3}"/>
              </a:ext>
            </a:extLst>
          </p:cNvPr>
          <p:cNvSpPr/>
          <p:nvPr/>
        </p:nvSpPr>
        <p:spPr>
          <a:xfrm>
            <a:off x="3519079" y="6064536"/>
            <a:ext cx="4574457" cy="369332"/>
          </a:xfrm>
          <a:prstGeom prst="rect">
            <a:avLst/>
          </a:prstGeom>
        </p:spPr>
        <p:txBody>
          <a:bodyPr wrap="none">
            <a:spAutoFit/>
          </a:bodyPr>
          <a:lstStyle/>
          <a:p>
            <a:r>
              <a:rPr lang="en-US" i="1" dirty="0"/>
              <a:t>Studies in Iconology </a:t>
            </a:r>
            <a:r>
              <a:rPr lang="en-US" dirty="0"/>
              <a:t>(New York, 1962) p. 4</a:t>
            </a:r>
          </a:p>
        </p:txBody>
      </p:sp>
    </p:spTree>
    <p:extLst>
      <p:ext uri="{BB962C8B-B14F-4D97-AF65-F5344CB8AC3E}">
        <p14:creationId xmlns:p14="http://schemas.microsoft.com/office/powerpoint/2010/main" val="318839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9AB34-4BEA-4F40-8CEB-18A5BE780807}"/>
              </a:ext>
            </a:extLst>
          </p:cNvPr>
          <p:cNvPicPr>
            <a:picLocks noChangeAspect="1"/>
          </p:cNvPicPr>
          <p:nvPr/>
        </p:nvPicPr>
        <p:blipFill>
          <a:blip r:embed="rId2"/>
          <a:stretch>
            <a:fillRect/>
          </a:stretch>
        </p:blipFill>
        <p:spPr>
          <a:xfrm>
            <a:off x="2387734" y="583798"/>
            <a:ext cx="7100888" cy="2421690"/>
          </a:xfrm>
          <a:prstGeom prst="rect">
            <a:avLst/>
          </a:prstGeom>
        </p:spPr>
      </p:pic>
      <p:pic>
        <p:nvPicPr>
          <p:cNvPr id="3" name="Picture 2">
            <a:extLst>
              <a:ext uri="{FF2B5EF4-FFF2-40B4-BE49-F238E27FC236}">
                <a16:creationId xmlns:a16="http://schemas.microsoft.com/office/drawing/2014/main" id="{6CBFBACD-1314-6D44-87E9-4DDD07955B22}"/>
              </a:ext>
            </a:extLst>
          </p:cNvPr>
          <p:cNvPicPr>
            <a:picLocks noChangeAspect="1"/>
          </p:cNvPicPr>
          <p:nvPr/>
        </p:nvPicPr>
        <p:blipFill>
          <a:blip r:embed="rId3"/>
          <a:stretch>
            <a:fillRect/>
          </a:stretch>
        </p:blipFill>
        <p:spPr>
          <a:xfrm>
            <a:off x="2387734" y="3310889"/>
            <a:ext cx="7100888" cy="2205897"/>
          </a:xfrm>
          <a:prstGeom prst="rect">
            <a:avLst/>
          </a:prstGeom>
        </p:spPr>
      </p:pic>
      <p:sp>
        <p:nvSpPr>
          <p:cNvPr id="4" name="Rectangle 3">
            <a:extLst>
              <a:ext uri="{FF2B5EF4-FFF2-40B4-BE49-F238E27FC236}">
                <a16:creationId xmlns:a16="http://schemas.microsoft.com/office/drawing/2014/main" id="{606F3C6E-A7C9-1540-A332-FBDB95E6E6E4}"/>
              </a:ext>
            </a:extLst>
          </p:cNvPr>
          <p:cNvSpPr/>
          <p:nvPr/>
        </p:nvSpPr>
        <p:spPr>
          <a:xfrm>
            <a:off x="3519079" y="6064536"/>
            <a:ext cx="4928722" cy="369332"/>
          </a:xfrm>
          <a:prstGeom prst="rect">
            <a:avLst/>
          </a:prstGeom>
        </p:spPr>
        <p:txBody>
          <a:bodyPr wrap="none">
            <a:spAutoFit/>
          </a:bodyPr>
          <a:lstStyle/>
          <a:p>
            <a:r>
              <a:rPr lang="en-US" i="1" dirty="0"/>
              <a:t>Studies in Iconology </a:t>
            </a:r>
            <a:r>
              <a:rPr lang="en-US" dirty="0"/>
              <a:t>(New York, 1962) pp. 4-5</a:t>
            </a:r>
          </a:p>
        </p:txBody>
      </p:sp>
    </p:spTree>
    <p:extLst>
      <p:ext uri="{BB962C8B-B14F-4D97-AF65-F5344CB8AC3E}">
        <p14:creationId xmlns:p14="http://schemas.microsoft.com/office/powerpoint/2010/main" val="287088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9C43690F-CB35-0C4B-9CDA-A355516B4B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33676" y="0"/>
            <a:ext cx="2960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794964-6DAE-144D-9C52-D297194DB2EA}"/>
              </a:ext>
            </a:extLst>
          </p:cNvPr>
          <p:cNvSpPr txBox="1"/>
          <p:nvPr/>
        </p:nvSpPr>
        <p:spPr>
          <a:xfrm>
            <a:off x="5563402" y="5601903"/>
            <a:ext cx="5842535" cy="923330"/>
          </a:xfrm>
          <a:prstGeom prst="rect">
            <a:avLst/>
          </a:prstGeom>
          <a:noFill/>
        </p:spPr>
        <p:txBody>
          <a:bodyPr wrap="square" rtlCol="0">
            <a:spAutoFit/>
          </a:bodyPr>
          <a:lstStyle/>
          <a:p>
            <a:r>
              <a:rPr lang="en-US" dirty="0" err="1"/>
              <a:t>Rogier</a:t>
            </a:r>
            <a:r>
              <a:rPr lang="en-US" dirty="0"/>
              <a:t> van der Weyden</a:t>
            </a:r>
          </a:p>
          <a:p>
            <a:r>
              <a:rPr lang="en-US" dirty="0"/>
              <a:t>Adoration of the Magi, the right wing from the </a:t>
            </a:r>
            <a:r>
              <a:rPr lang="en-US" dirty="0" err="1"/>
              <a:t>Bladelin</a:t>
            </a:r>
            <a:r>
              <a:rPr lang="en-US" dirty="0"/>
              <a:t> Altarpiece, ca. 1450</a:t>
            </a:r>
          </a:p>
        </p:txBody>
      </p:sp>
      <p:pic>
        <p:nvPicPr>
          <p:cNvPr id="3" name="Picture 2">
            <a:extLst>
              <a:ext uri="{FF2B5EF4-FFF2-40B4-BE49-F238E27FC236}">
                <a16:creationId xmlns:a16="http://schemas.microsoft.com/office/drawing/2014/main" id="{63B4FD8E-29F8-AA4F-9A53-09D32240D67E}"/>
              </a:ext>
            </a:extLst>
          </p:cNvPr>
          <p:cNvPicPr>
            <a:picLocks noChangeAspect="1"/>
          </p:cNvPicPr>
          <p:nvPr/>
        </p:nvPicPr>
        <p:blipFill>
          <a:blip r:embed="rId3"/>
          <a:stretch>
            <a:fillRect/>
          </a:stretch>
        </p:blipFill>
        <p:spPr>
          <a:xfrm>
            <a:off x="5730106" y="520433"/>
            <a:ext cx="5921114" cy="1741504"/>
          </a:xfrm>
          <a:prstGeom prst="rect">
            <a:avLst/>
          </a:prstGeom>
        </p:spPr>
      </p:pic>
      <p:sp>
        <p:nvSpPr>
          <p:cNvPr id="5" name="TextBox 3">
            <a:extLst>
              <a:ext uri="{FF2B5EF4-FFF2-40B4-BE49-F238E27FC236}">
                <a16:creationId xmlns:a16="http://schemas.microsoft.com/office/drawing/2014/main" id="{B697BE49-F845-6E42-B464-89575BC40125}"/>
              </a:ext>
            </a:extLst>
          </p:cNvPr>
          <p:cNvSpPr txBox="1">
            <a:spLocks noChangeArrowheads="1"/>
          </p:cNvSpPr>
          <p:nvPr/>
        </p:nvSpPr>
        <p:spPr bwMode="auto">
          <a:xfrm>
            <a:off x="5730106" y="2614046"/>
            <a:ext cx="6264275" cy="369887"/>
          </a:xfrm>
          <a:prstGeom prst="rect">
            <a:avLst/>
          </a:prstGeom>
          <a:noFill/>
          <a:ln w="9525">
            <a:noFill/>
            <a:miter lim="800000"/>
            <a:headEnd/>
            <a:tailEnd/>
          </a:ln>
        </p:spPr>
        <p:txBody>
          <a:bodyPr>
            <a:spAutoFit/>
          </a:bodyPr>
          <a:lstStyle/>
          <a:p>
            <a:r>
              <a:rPr lang="en-GB" dirty="0"/>
              <a:t>Erwin Panofsky, </a:t>
            </a:r>
            <a:r>
              <a:rPr lang="en-GB" i="1" dirty="0"/>
              <a:t>Studies in Iconology </a:t>
            </a:r>
            <a:r>
              <a:rPr lang="en-GB" dirty="0"/>
              <a:t>(Oxford, 1939) p. 11</a:t>
            </a:r>
          </a:p>
        </p:txBody>
      </p:sp>
    </p:spTree>
    <p:extLst>
      <p:ext uri="{BB962C8B-B14F-4D97-AF65-F5344CB8AC3E}">
        <p14:creationId xmlns:p14="http://schemas.microsoft.com/office/powerpoint/2010/main" val="3623615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6" name="TextBox 3"/>
          <p:cNvSpPr txBox="1">
            <a:spLocks noChangeArrowheads="1"/>
          </p:cNvSpPr>
          <p:nvPr/>
        </p:nvSpPr>
        <p:spPr bwMode="auto">
          <a:xfrm>
            <a:off x="3287714" y="6021389"/>
            <a:ext cx="6264275" cy="369887"/>
          </a:xfrm>
          <a:prstGeom prst="rect">
            <a:avLst/>
          </a:prstGeom>
          <a:noFill/>
          <a:ln w="9525">
            <a:noFill/>
            <a:miter lim="800000"/>
            <a:headEnd/>
            <a:tailEnd/>
          </a:ln>
        </p:spPr>
        <p:txBody>
          <a:bodyPr>
            <a:spAutoFit/>
          </a:bodyPr>
          <a:lstStyle/>
          <a:p>
            <a:r>
              <a:rPr lang="en-GB" dirty="0"/>
              <a:t>Erwin Panofsky, </a:t>
            </a:r>
            <a:r>
              <a:rPr lang="en-GB" i="1" dirty="0"/>
              <a:t>Studies in Iconology </a:t>
            </a:r>
            <a:r>
              <a:rPr lang="en-GB" dirty="0"/>
              <a:t>(Oxford, 1939) p. 14</a:t>
            </a:r>
          </a:p>
        </p:txBody>
      </p:sp>
      <p:pic>
        <p:nvPicPr>
          <p:cNvPr id="35842" name="Picture 2">
            <a:extLst>
              <a:ext uri="{FF2B5EF4-FFF2-40B4-BE49-F238E27FC236}">
                <a16:creationId xmlns:a16="http://schemas.microsoft.com/office/drawing/2014/main" id="{21FC75A7-325E-6C40-8CF2-300F9F6528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721294"/>
            <a:ext cx="114300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99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579A293F-10B9-AC48-9876-577C75A368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69371" y="0"/>
            <a:ext cx="5707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DF422B-6F7D-4146-AA85-E5ADF603FB30}"/>
              </a:ext>
            </a:extLst>
          </p:cNvPr>
          <p:cNvSpPr txBox="1"/>
          <p:nvPr/>
        </p:nvSpPr>
        <p:spPr>
          <a:xfrm>
            <a:off x="615566" y="5428648"/>
            <a:ext cx="4716830" cy="646331"/>
          </a:xfrm>
          <a:prstGeom prst="rect">
            <a:avLst/>
          </a:prstGeom>
          <a:noFill/>
        </p:spPr>
        <p:txBody>
          <a:bodyPr wrap="square" rtlCol="0">
            <a:spAutoFit/>
          </a:bodyPr>
          <a:lstStyle/>
          <a:p>
            <a:r>
              <a:rPr lang="en-US" dirty="0"/>
              <a:t>Francesco Maffei</a:t>
            </a:r>
          </a:p>
          <a:p>
            <a:r>
              <a:rPr lang="en-US" dirty="0"/>
              <a:t>Judith or Salome? (1650-60)</a:t>
            </a:r>
          </a:p>
        </p:txBody>
      </p:sp>
    </p:spTree>
    <p:extLst>
      <p:ext uri="{BB962C8B-B14F-4D97-AF65-F5344CB8AC3E}">
        <p14:creationId xmlns:p14="http://schemas.microsoft.com/office/powerpoint/2010/main" val="2580325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5E821DEC-C7F3-EF47-8452-63595487440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4087" y="0"/>
            <a:ext cx="5141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27CC74-4714-8046-A633-061061ADCCCA}"/>
              </a:ext>
            </a:extLst>
          </p:cNvPr>
          <p:cNvSpPr txBox="1"/>
          <p:nvPr/>
        </p:nvSpPr>
        <p:spPr>
          <a:xfrm>
            <a:off x="6456172" y="410464"/>
            <a:ext cx="5266944" cy="646331"/>
          </a:xfrm>
          <a:prstGeom prst="rect">
            <a:avLst/>
          </a:prstGeom>
          <a:noFill/>
        </p:spPr>
        <p:txBody>
          <a:bodyPr wrap="square" rtlCol="0">
            <a:spAutoFit/>
          </a:bodyPr>
          <a:lstStyle/>
          <a:p>
            <a:r>
              <a:rPr lang="en-CZ" dirty="0"/>
              <a:t>Erwin Panofsky</a:t>
            </a:r>
          </a:p>
          <a:p>
            <a:r>
              <a:rPr lang="en-CZ" dirty="0"/>
              <a:t>Early Netherlandish Painting (New York, 1953)</a:t>
            </a:r>
          </a:p>
        </p:txBody>
      </p:sp>
    </p:spTree>
    <p:extLst>
      <p:ext uri="{BB962C8B-B14F-4D97-AF65-F5344CB8AC3E}">
        <p14:creationId xmlns:p14="http://schemas.microsoft.com/office/powerpoint/2010/main" val="369479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F56DB-7AC1-A64E-8682-B3EC27DD5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2464" y="0"/>
            <a:ext cx="4707940" cy="6858000"/>
          </a:xfrm>
          <a:prstGeom prst="rect">
            <a:avLst/>
          </a:prstGeom>
        </p:spPr>
      </p:pic>
      <p:pic>
        <p:nvPicPr>
          <p:cNvPr id="5" name="Picture 4">
            <a:extLst>
              <a:ext uri="{FF2B5EF4-FFF2-40B4-BE49-F238E27FC236}">
                <a16:creationId xmlns:a16="http://schemas.microsoft.com/office/drawing/2014/main" id="{EB207DC3-4EA8-2041-821D-D912783E86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0592" y="0"/>
            <a:ext cx="3477926" cy="2539399"/>
          </a:xfrm>
          <a:prstGeom prst="rect">
            <a:avLst/>
          </a:prstGeom>
        </p:spPr>
      </p:pic>
    </p:spTree>
    <p:extLst>
      <p:ext uri="{BB962C8B-B14F-4D97-AF65-F5344CB8AC3E}">
        <p14:creationId xmlns:p14="http://schemas.microsoft.com/office/powerpoint/2010/main" val="255769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FD2D93D3-80D7-684D-BE30-56B25A8CAE7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1650" y="0"/>
            <a:ext cx="4989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782DD7-9420-FF4C-9A23-D59199BE65C5}"/>
              </a:ext>
            </a:extLst>
          </p:cNvPr>
          <p:cNvSpPr txBox="1"/>
          <p:nvPr/>
        </p:nvSpPr>
        <p:spPr>
          <a:xfrm>
            <a:off x="660400" y="5981700"/>
            <a:ext cx="5435600" cy="646331"/>
          </a:xfrm>
          <a:prstGeom prst="rect">
            <a:avLst/>
          </a:prstGeom>
          <a:noFill/>
        </p:spPr>
        <p:txBody>
          <a:bodyPr wrap="square" rtlCol="0">
            <a:spAutoFit/>
          </a:bodyPr>
          <a:lstStyle/>
          <a:p>
            <a:r>
              <a:rPr lang="en-CZ" dirty="0"/>
              <a:t>Jan van Eyck</a:t>
            </a:r>
          </a:p>
          <a:p>
            <a:r>
              <a:rPr lang="en-CZ" dirty="0"/>
              <a:t>Man with a Turban (possible self-portrait) (1433)</a:t>
            </a:r>
          </a:p>
        </p:txBody>
      </p:sp>
    </p:spTree>
    <p:extLst>
      <p:ext uri="{BB962C8B-B14F-4D97-AF65-F5344CB8AC3E}">
        <p14:creationId xmlns:p14="http://schemas.microsoft.com/office/powerpoint/2010/main" val="3741905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927B035-BA61-474C-82B7-5F497A35B63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4625" y="0"/>
            <a:ext cx="5010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EEC4BF-7F7A-2546-AC0A-E002DA784BDF}"/>
              </a:ext>
            </a:extLst>
          </p:cNvPr>
          <p:cNvSpPr txBox="1"/>
          <p:nvPr/>
        </p:nvSpPr>
        <p:spPr>
          <a:xfrm>
            <a:off x="546100" y="5638800"/>
            <a:ext cx="5549900" cy="646331"/>
          </a:xfrm>
          <a:prstGeom prst="rect">
            <a:avLst/>
          </a:prstGeom>
          <a:noFill/>
        </p:spPr>
        <p:txBody>
          <a:bodyPr wrap="square" rtlCol="0">
            <a:spAutoFit/>
          </a:bodyPr>
          <a:lstStyle/>
          <a:p>
            <a:r>
              <a:rPr lang="en-CZ" dirty="0"/>
              <a:t>Jan van Eyck</a:t>
            </a:r>
          </a:p>
          <a:p>
            <a:r>
              <a:rPr lang="en-CZ" dirty="0"/>
              <a:t>The Arnolfini Betrothal (1434)</a:t>
            </a:r>
          </a:p>
        </p:txBody>
      </p:sp>
    </p:spTree>
    <p:extLst>
      <p:ext uri="{BB962C8B-B14F-4D97-AF65-F5344CB8AC3E}">
        <p14:creationId xmlns:p14="http://schemas.microsoft.com/office/powerpoint/2010/main" val="3760922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43475C0-26B0-CD40-80E0-8B3D08B243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850" y="0"/>
            <a:ext cx="6210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82667C-19E5-6B4F-A846-4A7EBC69F808}"/>
              </a:ext>
            </a:extLst>
          </p:cNvPr>
          <p:cNvSpPr txBox="1"/>
          <p:nvPr/>
        </p:nvSpPr>
        <p:spPr>
          <a:xfrm>
            <a:off x="6807200" y="5473700"/>
            <a:ext cx="5060950" cy="646331"/>
          </a:xfrm>
          <a:prstGeom prst="rect">
            <a:avLst/>
          </a:prstGeom>
          <a:noFill/>
        </p:spPr>
        <p:txBody>
          <a:bodyPr wrap="square" rtlCol="0">
            <a:spAutoFit/>
          </a:bodyPr>
          <a:lstStyle/>
          <a:p>
            <a:r>
              <a:rPr lang="en-CZ" dirty="0"/>
              <a:t>|Jan van Eyck</a:t>
            </a:r>
          </a:p>
          <a:p>
            <a:r>
              <a:rPr lang="en-CZ" dirty="0"/>
              <a:t>Madonna of Chancellor Rolin (1435)</a:t>
            </a:r>
          </a:p>
        </p:txBody>
      </p:sp>
    </p:spTree>
    <p:extLst>
      <p:ext uri="{BB962C8B-B14F-4D97-AF65-F5344CB8AC3E}">
        <p14:creationId xmlns:p14="http://schemas.microsoft.com/office/powerpoint/2010/main" val="1199018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osing&#10;&#10;Description automatically generated">
            <a:extLst>
              <a:ext uri="{FF2B5EF4-FFF2-40B4-BE49-F238E27FC236}">
                <a16:creationId xmlns:a16="http://schemas.microsoft.com/office/drawing/2014/main" id="{B24DC784-58FE-7046-B019-A73BEF195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3943" y="0"/>
            <a:ext cx="4352570" cy="6858000"/>
          </a:xfrm>
          <a:prstGeom prst="rect">
            <a:avLst/>
          </a:prstGeom>
        </p:spPr>
      </p:pic>
      <p:pic>
        <p:nvPicPr>
          <p:cNvPr id="5" name="Picture 4" descr="A group of people in blue robes&#10;&#10;Description automatically generated with low confidence">
            <a:extLst>
              <a:ext uri="{FF2B5EF4-FFF2-40B4-BE49-F238E27FC236}">
                <a16:creationId xmlns:a16="http://schemas.microsoft.com/office/drawing/2014/main" id="{7BB66815-BAE5-394B-A704-F5A21716DD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5554" y="0"/>
            <a:ext cx="4414684" cy="6858000"/>
          </a:xfrm>
          <a:prstGeom prst="rect">
            <a:avLst/>
          </a:prstGeom>
        </p:spPr>
      </p:pic>
      <p:sp>
        <p:nvSpPr>
          <p:cNvPr id="6" name="TextBox 5">
            <a:extLst>
              <a:ext uri="{FF2B5EF4-FFF2-40B4-BE49-F238E27FC236}">
                <a16:creationId xmlns:a16="http://schemas.microsoft.com/office/drawing/2014/main" id="{0C44CCA5-875C-1141-8AB6-DE080078BEBF}"/>
              </a:ext>
            </a:extLst>
          </p:cNvPr>
          <p:cNvSpPr txBox="1"/>
          <p:nvPr/>
        </p:nvSpPr>
        <p:spPr>
          <a:xfrm>
            <a:off x="914400" y="237744"/>
            <a:ext cx="3767328" cy="646331"/>
          </a:xfrm>
          <a:prstGeom prst="rect">
            <a:avLst/>
          </a:prstGeom>
          <a:noFill/>
        </p:spPr>
        <p:txBody>
          <a:bodyPr wrap="square" rtlCol="0">
            <a:spAutoFit/>
          </a:bodyPr>
          <a:lstStyle/>
          <a:p>
            <a:r>
              <a:rPr lang="en-CZ" dirty="0"/>
              <a:t>Anon, The Wilton Diptych (ca. 1395-99)</a:t>
            </a:r>
          </a:p>
        </p:txBody>
      </p:sp>
    </p:spTree>
    <p:extLst>
      <p:ext uri="{BB962C8B-B14F-4D97-AF65-F5344CB8AC3E}">
        <p14:creationId xmlns:p14="http://schemas.microsoft.com/office/powerpoint/2010/main" val="4088020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CD504-4953-C74F-9C28-793AA61C67FB}"/>
              </a:ext>
            </a:extLst>
          </p:cNvPr>
          <p:cNvPicPr>
            <a:picLocks noChangeAspect="1"/>
          </p:cNvPicPr>
          <p:nvPr/>
        </p:nvPicPr>
        <p:blipFill>
          <a:blip r:embed="rId2"/>
          <a:stretch>
            <a:fillRect/>
          </a:stretch>
        </p:blipFill>
        <p:spPr>
          <a:xfrm>
            <a:off x="2251964" y="0"/>
            <a:ext cx="3302000" cy="6858000"/>
          </a:xfrm>
          <a:prstGeom prst="rect">
            <a:avLst/>
          </a:prstGeom>
        </p:spPr>
      </p:pic>
      <p:sp>
        <p:nvSpPr>
          <p:cNvPr id="3" name="TextBox 2">
            <a:extLst>
              <a:ext uri="{FF2B5EF4-FFF2-40B4-BE49-F238E27FC236}">
                <a16:creationId xmlns:a16="http://schemas.microsoft.com/office/drawing/2014/main" id="{4354D829-7FD8-F341-9E7C-67E0B667DD5F}"/>
              </a:ext>
            </a:extLst>
          </p:cNvPr>
          <p:cNvSpPr txBox="1"/>
          <p:nvPr/>
        </p:nvSpPr>
        <p:spPr>
          <a:xfrm>
            <a:off x="6007100" y="5397500"/>
            <a:ext cx="5638800" cy="923330"/>
          </a:xfrm>
          <a:prstGeom prst="rect">
            <a:avLst/>
          </a:prstGeom>
          <a:noFill/>
        </p:spPr>
        <p:txBody>
          <a:bodyPr wrap="square" rtlCol="0">
            <a:spAutoFit/>
          </a:bodyPr>
          <a:lstStyle/>
          <a:p>
            <a:r>
              <a:rPr lang="en-CZ" dirty="0"/>
              <a:t>Jan van Eyck</a:t>
            </a:r>
          </a:p>
          <a:p>
            <a:r>
              <a:rPr lang="en-CZ" dirty="0"/>
              <a:t>The Madonna in the Church (ca. 1438-40)</a:t>
            </a:r>
          </a:p>
          <a:p>
            <a:r>
              <a:rPr lang="en-CZ" dirty="0"/>
              <a:t>Gemäldegalerie, Berlin</a:t>
            </a:r>
          </a:p>
        </p:txBody>
      </p:sp>
    </p:spTree>
    <p:extLst>
      <p:ext uri="{BB962C8B-B14F-4D97-AF65-F5344CB8AC3E}">
        <p14:creationId xmlns:p14="http://schemas.microsoft.com/office/powerpoint/2010/main" val="1529241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5F97848A-60B5-D546-89EA-AB56E0FA67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6100" y="187425"/>
            <a:ext cx="3983454" cy="52700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725F4C-AEB5-6740-BDD7-DEE5A01BE2A0}"/>
              </a:ext>
            </a:extLst>
          </p:cNvPr>
          <p:cNvSpPr txBox="1"/>
          <p:nvPr/>
        </p:nvSpPr>
        <p:spPr>
          <a:xfrm>
            <a:off x="731721" y="5659655"/>
            <a:ext cx="3983454" cy="369332"/>
          </a:xfrm>
          <a:prstGeom prst="rect">
            <a:avLst/>
          </a:prstGeom>
          <a:noFill/>
        </p:spPr>
        <p:txBody>
          <a:bodyPr wrap="square" rtlCol="0">
            <a:spAutoFit/>
          </a:bodyPr>
          <a:lstStyle/>
          <a:p>
            <a:pPr algn="ctr"/>
            <a:r>
              <a:rPr lang="en-US" dirty="0"/>
              <a:t>Erwin Panofsky (1892-1968)</a:t>
            </a:r>
          </a:p>
        </p:txBody>
      </p:sp>
      <p:sp>
        <p:nvSpPr>
          <p:cNvPr id="3" name="TextBox 2">
            <a:extLst>
              <a:ext uri="{FF2B5EF4-FFF2-40B4-BE49-F238E27FC236}">
                <a16:creationId xmlns:a16="http://schemas.microsoft.com/office/drawing/2014/main" id="{8F7956B7-31DE-AF4E-81AF-F4CF42E60BC7}"/>
              </a:ext>
            </a:extLst>
          </p:cNvPr>
          <p:cNvSpPr txBox="1"/>
          <p:nvPr/>
        </p:nvSpPr>
        <p:spPr>
          <a:xfrm>
            <a:off x="516354" y="6202242"/>
            <a:ext cx="4889634" cy="369332"/>
          </a:xfrm>
          <a:prstGeom prst="rect">
            <a:avLst/>
          </a:prstGeom>
          <a:noFill/>
        </p:spPr>
        <p:txBody>
          <a:bodyPr wrap="square" rtlCol="0">
            <a:spAutoFit/>
          </a:bodyPr>
          <a:lstStyle/>
          <a:p>
            <a:r>
              <a:rPr lang="en-US" dirty="0"/>
              <a:t>Gothic Architecture and Scholasticism (1951)</a:t>
            </a:r>
          </a:p>
        </p:txBody>
      </p:sp>
      <p:pic>
        <p:nvPicPr>
          <p:cNvPr id="30726" name="Picture 6">
            <a:extLst>
              <a:ext uri="{FF2B5EF4-FFF2-40B4-BE49-F238E27FC236}">
                <a16:creationId xmlns:a16="http://schemas.microsoft.com/office/drawing/2014/main" id="{1AFEFD56-3EC9-8C4E-9E66-0EF05C0895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0645" y="-38501"/>
            <a:ext cx="4484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711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F519A-CF42-BC40-B5F3-41916481809A}"/>
              </a:ext>
            </a:extLst>
          </p:cNvPr>
          <p:cNvSpPr txBox="1"/>
          <p:nvPr/>
        </p:nvSpPr>
        <p:spPr>
          <a:xfrm>
            <a:off x="382470" y="4978260"/>
            <a:ext cx="11427059" cy="1754326"/>
          </a:xfrm>
          <a:prstGeom prst="rect">
            <a:avLst/>
          </a:prstGeom>
          <a:noFill/>
        </p:spPr>
        <p:txBody>
          <a:bodyPr wrap="square" rtlCol="0">
            <a:spAutoFit/>
          </a:bodyPr>
          <a:lstStyle/>
          <a:p>
            <a:r>
              <a:rPr lang="en-GB" dirty="0"/>
              <a:t>‘It has justly been remarked that the gentle animation that distinguishes the Early Gothic figures in the west facade of Chartres from their Romanesque predecessors reflects the renewal of an interest in psychology which had been dormant for several centuries; but this psychology was still based upon the Biblical—and Augustinian—dichotomy between the “breath of life'' and the “dust of the ground.”</a:t>
            </a:r>
          </a:p>
          <a:p>
            <a:endParaRPr lang="en-GB" dirty="0"/>
          </a:p>
          <a:p>
            <a:r>
              <a:rPr lang="en-GB" dirty="0"/>
              <a:t>Panofsky, </a:t>
            </a:r>
            <a:r>
              <a:rPr lang="en-GB" i="1" dirty="0"/>
              <a:t>Gothic Architecture and Scholasticism</a:t>
            </a:r>
            <a:r>
              <a:rPr lang="en-GB" dirty="0"/>
              <a:t>, p. 6-7</a:t>
            </a:r>
            <a:endParaRPr lang="en-US" dirty="0"/>
          </a:p>
        </p:txBody>
      </p:sp>
      <p:pic>
        <p:nvPicPr>
          <p:cNvPr id="30722" name="Picture 2" descr="image006">
            <a:extLst>
              <a:ext uri="{FF2B5EF4-FFF2-40B4-BE49-F238E27FC236}">
                <a16:creationId xmlns:a16="http://schemas.microsoft.com/office/drawing/2014/main" id="{CAF23DF6-6883-554C-975A-86D115DE1A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9970" y="125414"/>
            <a:ext cx="10261600" cy="470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2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53D3AB31-69E8-7344-B62F-EA0EF7B7EC1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3368497" cy="5047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CC8B4B-87D5-9940-B8B2-0B9029B1AD33}"/>
              </a:ext>
            </a:extLst>
          </p:cNvPr>
          <p:cNvSpPr txBox="1"/>
          <p:nvPr/>
        </p:nvSpPr>
        <p:spPr>
          <a:xfrm>
            <a:off x="514200" y="5459476"/>
            <a:ext cx="11391288" cy="923330"/>
          </a:xfrm>
          <a:prstGeom prst="rect">
            <a:avLst/>
          </a:prstGeom>
          <a:noFill/>
        </p:spPr>
        <p:txBody>
          <a:bodyPr wrap="square" rtlCol="0">
            <a:spAutoFit/>
          </a:bodyPr>
          <a:lstStyle/>
          <a:p>
            <a:r>
              <a:rPr lang="en-CZ" dirty="0"/>
              <a:t>L: Sculptures of t</a:t>
            </a:r>
            <a:r>
              <a:rPr lang="en-GB" dirty="0"/>
              <a:t>he</a:t>
            </a:r>
            <a:r>
              <a:rPr lang="en-CZ" dirty="0"/>
              <a:t> Prophets from the West Front Royal Portal of Chartres Cathedral (mid-12th century CE)</a:t>
            </a:r>
          </a:p>
          <a:p>
            <a:endParaRPr lang="en-CZ" dirty="0"/>
          </a:p>
          <a:p>
            <a:r>
              <a:rPr lang="en-CZ" dirty="0"/>
              <a:t>R: Tympanum sculptures of Vézelay Abbey (ca. 1120-30)</a:t>
            </a:r>
          </a:p>
        </p:txBody>
      </p:sp>
      <p:pic>
        <p:nvPicPr>
          <p:cNvPr id="31748" name="Picture 4">
            <a:extLst>
              <a:ext uri="{FF2B5EF4-FFF2-40B4-BE49-F238E27FC236}">
                <a16:creationId xmlns:a16="http://schemas.microsoft.com/office/drawing/2014/main" id="{70CD2575-EE88-F64F-AAFC-4230D3EB88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1900" y="0"/>
            <a:ext cx="8477908" cy="504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23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7F519A-CF42-BC40-B5F3-41916481809A}"/>
              </a:ext>
            </a:extLst>
          </p:cNvPr>
          <p:cNvSpPr txBox="1"/>
          <p:nvPr/>
        </p:nvSpPr>
        <p:spPr>
          <a:xfrm>
            <a:off x="358541" y="487605"/>
            <a:ext cx="6296259" cy="3416320"/>
          </a:xfrm>
          <a:prstGeom prst="rect">
            <a:avLst/>
          </a:prstGeom>
          <a:noFill/>
        </p:spPr>
        <p:txBody>
          <a:bodyPr wrap="square" rtlCol="0">
            <a:spAutoFit/>
          </a:bodyPr>
          <a:lstStyle/>
          <a:p>
            <a:r>
              <a:rPr lang="en-GB" dirty="0"/>
              <a:t>The infinitely more lifelike —though not, as yet, portraitlike — High Gothic statues of Reims and Amiens, </a:t>
            </a:r>
            <a:r>
              <a:rPr lang="en-GB" dirty="0" err="1"/>
              <a:t>Strassburg</a:t>
            </a:r>
            <a:r>
              <a:rPr lang="en-GB" dirty="0"/>
              <a:t> and </a:t>
            </a:r>
            <a:r>
              <a:rPr lang="en-GB" dirty="0" err="1"/>
              <a:t>Naumburg</a:t>
            </a:r>
            <a:r>
              <a:rPr lang="en-GB" dirty="0"/>
              <a:t> and the natural — though not, as yet, naturalistic — fauna and flora of High Gothic ornament proclaim the victory of Aristotelianism. The human soul, though recognized as immortal, was now held to be the organizing and unifying principle of the body itself rather than a substance independent thereof. A plant was thought to exist as a plant and not as the copy of the idea of a plant.’</a:t>
            </a:r>
          </a:p>
          <a:p>
            <a:endParaRPr lang="en-GB" dirty="0"/>
          </a:p>
          <a:p>
            <a:r>
              <a:rPr lang="en-GB" dirty="0"/>
              <a:t>Panofsky, </a:t>
            </a:r>
            <a:r>
              <a:rPr lang="en-GB" i="1" dirty="0"/>
              <a:t>Gothic Architecture and Scholasticism</a:t>
            </a:r>
            <a:r>
              <a:rPr lang="en-GB" dirty="0"/>
              <a:t>, p. 6-7</a:t>
            </a:r>
            <a:endParaRPr lang="en-US" dirty="0"/>
          </a:p>
        </p:txBody>
      </p:sp>
      <p:pic>
        <p:nvPicPr>
          <p:cNvPr id="32770" name="Picture 2">
            <a:extLst>
              <a:ext uri="{FF2B5EF4-FFF2-40B4-BE49-F238E27FC236}">
                <a16:creationId xmlns:a16="http://schemas.microsoft.com/office/drawing/2014/main" id="{462288A7-A3E8-2241-A161-B8C581A199F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03360" y="487605"/>
            <a:ext cx="3435199" cy="51527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591FB6-CCDD-DF44-A17E-3463BC873DF6}"/>
              </a:ext>
            </a:extLst>
          </p:cNvPr>
          <p:cNvSpPr txBox="1"/>
          <p:nvPr/>
        </p:nvSpPr>
        <p:spPr>
          <a:xfrm>
            <a:off x="7488455" y="5804034"/>
            <a:ext cx="4494998" cy="646331"/>
          </a:xfrm>
          <a:prstGeom prst="rect">
            <a:avLst/>
          </a:prstGeom>
          <a:noFill/>
        </p:spPr>
        <p:txBody>
          <a:bodyPr wrap="square" rtlCol="0">
            <a:spAutoFit/>
          </a:bodyPr>
          <a:lstStyle/>
          <a:p>
            <a:pPr algn="ctr"/>
            <a:r>
              <a:rPr lang="en-GB" dirty="0"/>
              <a:t>Margrave Ekkehard II and Uta, </a:t>
            </a:r>
            <a:r>
              <a:rPr lang="en-GB" dirty="0" err="1"/>
              <a:t>Naumburg</a:t>
            </a:r>
            <a:r>
              <a:rPr lang="en-GB" dirty="0"/>
              <a:t> Cathedral (mid-13</a:t>
            </a:r>
            <a:r>
              <a:rPr lang="en-GB" baseline="30000" dirty="0"/>
              <a:t>th</a:t>
            </a:r>
            <a:r>
              <a:rPr lang="en-GB" dirty="0"/>
              <a:t> century)</a:t>
            </a:r>
            <a:endParaRPr lang="en-US" dirty="0"/>
          </a:p>
        </p:txBody>
      </p:sp>
    </p:spTree>
    <p:extLst>
      <p:ext uri="{BB962C8B-B14F-4D97-AF65-F5344CB8AC3E}">
        <p14:creationId xmlns:p14="http://schemas.microsoft.com/office/powerpoint/2010/main" val="1558329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08CDF-D27A-8E45-8E0F-F6083C2F766B}"/>
              </a:ext>
            </a:extLst>
          </p:cNvPr>
          <p:cNvSpPr txBox="1"/>
          <p:nvPr/>
        </p:nvSpPr>
        <p:spPr>
          <a:xfrm>
            <a:off x="7023100" y="128016"/>
            <a:ext cx="4879073" cy="5324535"/>
          </a:xfrm>
          <a:prstGeom prst="rect">
            <a:avLst/>
          </a:prstGeom>
          <a:noFill/>
        </p:spPr>
        <p:txBody>
          <a:bodyPr wrap="square" rtlCol="0">
            <a:spAutoFit/>
          </a:bodyPr>
          <a:lstStyle/>
          <a:p>
            <a:r>
              <a:rPr lang="en-GB" sz="2000" dirty="0"/>
              <a:t>‘ …. we can observe, it seems to me, a connection between Gothic art and Scholasticism which is more concrete than a mere “parallelism" and yet more general than those individual (and very important) “influences" which are inevitably exerted on painters, sculptors, or architects by erudite advisers. In contrast to a mere parallelism, the connection which I have in mind is a genuine cause-and-effect relation; It comes about by the spreading of what may be called, for want of a better term, </a:t>
            </a:r>
            <a:r>
              <a:rPr lang="en-GB" sz="2000" i="1" dirty="0">
                <a:solidFill>
                  <a:schemeClr val="accent6">
                    <a:lumMod val="20000"/>
                    <a:lumOff val="80000"/>
                  </a:schemeClr>
                </a:solidFill>
              </a:rPr>
              <a:t>a mental habit </a:t>
            </a:r>
            <a:r>
              <a:rPr lang="en-GB" sz="2000" dirty="0"/>
              <a:t>…’ </a:t>
            </a:r>
          </a:p>
          <a:p>
            <a:endParaRPr lang="en-GB" sz="2000" dirty="0"/>
          </a:p>
          <a:p>
            <a:r>
              <a:rPr lang="en-GB" sz="2000" dirty="0"/>
              <a:t>Panofsky, </a:t>
            </a:r>
            <a:r>
              <a:rPr lang="en-GB" sz="2000" i="1" dirty="0"/>
              <a:t>Gothic Architecture and Scholasticism </a:t>
            </a:r>
            <a:r>
              <a:rPr lang="en-GB" sz="2000" dirty="0"/>
              <a:t>p. 20</a:t>
            </a:r>
          </a:p>
        </p:txBody>
      </p:sp>
      <p:pic>
        <p:nvPicPr>
          <p:cNvPr id="32772" name="Picture 4">
            <a:extLst>
              <a:ext uri="{FF2B5EF4-FFF2-40B4-BE49-F238E27FC236}">
                <a16:creationId xmlns:a16="http://schemas.microsoft.com/office/drawing/2014/main" id="{8AE98403-B84C-344D-B11E-58FEA69F8F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9827" y="128016"/>
            <a:ext cx="2837421" cy="47769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7B3D36-3308-3242-BF2F-6C936F4CE7A1}"/>
              </a:ext>
            </a:extLst>
          </p:cNvPr>
          <p:cNvSpPr txBox="1"/>
          <p:nvPr/>
        </p:nvSpPr>
        <p:spPr>
          <a:xfrm>
            <a:off x="177049" y="5079136"/>
            <a:ext cx="4016997" cy="1569660"/>
          </a:xfrm>
          <a:prstGeom prst="rect">
            <a:avLst/>
          </a:prstGeom>
          <a:noFill/>
        </p:spPr>
        <p:txBody>
          <a:bodyPr wrap="square" rtlCol="0">
            <a:spAutoFit/>
          </a:bodyPr>
          <a:lstStyle/>
          <a:p>
            <a:r>
              <a:rPr lang="en-CZ" sz="1600" dirty="0"/>
              <a:t>L: Portrait of St. Anselm of Canterbury, (1033-1109) Canterbury Cathedral (late 12th century CE)</a:t>
            </a:r>
          </a:p>
          <a:p>
            <a:endParaRPr lang="en-CZ" sz="1600" dirty="0"/>
          </a:p>
          <a:p>
            <a:r>
              <a:rPr lang="en-CZ" sz="1600" dirty="0"/>
              <a:t>R: Pierre Abelard (1079-1142) and  Héloise d’Argenteuil (ca. 1100-1163/64)</a:t>
            </a:r>
          </a:p>
        </p:txBody>
      </p:sp>
      <p:pic>
        <p:nvPicPr>
          <p:cNvPr id="32774" name="Picture 6">
            <a:extLst>
              <a:ext uri="{FF2B5EF4-FFF2-40B4-BE49-F238E27FC236}">
                <a16:creationId xmlns:a16="http://schemas.microsoft.com/office/drawing/2014/main" id="{A876586C-D873-994B-89D0-F728B2BEED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4047" y="4351149"/>
            <a:ext cx="2540000" cy="2317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64AAB0-D74A-D443-966C-875AD3968E26}"/>
              </a:ext>
            </a:extLst>
          </p:cNvPr>
          <p:cNvSpPr txBox="1"/>
          <p:nvPr/>
        </p:nvSpPr>
        <p:spPr>
          <a:xfrm>
            <a:off x="7023100" y="5984387"/>
            <a:ext cx="4752073" cy="584775"/>
          </a:xfrm>
          <a:prstGeom prst="rect">
            <a:avLst/>
          </a:prstGeom>
          <a:noFill/>
        </p:spPr>
        <p:txBody>
          <a:bodyPr wrap="square" rtlCol="0">
            <a:spAutoFit/>
          </a:bodyPr>
          <a:lstStyle/>
          <a:p>
            <a:r>
              <a:rPr lang="en-CZ" sz="1600" dirty="0"/>
              <a:t>L: The beginning of St. Anselm, </a:t>
            </a:r>
            <a:r>
              <a:rPr lang="en-CZ" sz="1600" i="1" dirty="0"/>
              <a:t>Cur Deus</a:t>
            </a:r>
            <a:r>
              <a:rPr lang="en-CZ" sz="1600" dirty="0"/>
              <a:t> </a:t>
            </a:r>
            <a:r>
              <a:rPr lang="en-CZ" sz="1600" i="1" dirty="0"/>
              <a:t>Homo </a:t>
            </a:r>
            <a:r>
              <a:rPr lang="en-CZ" sz="1600" dirty="0"/>
              <a:t>(1094-98)</a:t>
            </a:r>
          </a:p>
        </p:txBody>
      </p:sp>
      <p:pic>
        <p:nvPicPr>
          <p:cNvPr id="32776" name="Picture 8">
            <a:extLst>
              <a:ext uri="{FF2B5EF4-FFF2-40B4-BE49-F238E27FC236}">
                <a16:creationId xmlns:a16="http://schemas.microsoft.com/office/drawing/2014/main" id="{EDD6660C-2D29-7C4B-957F-C3A7781978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11447" y="128016"/>
            <a:ext cx="3022600" cy="402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4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CC15-7D0C-9244-BCD9-431D18FD319E}"/>
              </a:ext>
            </a:extLst>
          </p:cNvPr>
          <p:cNvSpPr>
            <a:spLocks noGrp="1"/>
          </p:cNvSpPr>
          <p:nvPr>
            <p:ph type="title"/>
          </p:nvPr>
        </p:nvSpPr>
        <p:spPr/>
        <p:txBody>
          <a:bodyPr/>
          <a:lstStyle/>
          <a:p>
            <a:r>
              <a:rPr lang="en-US" dirty="0"/>
              <a:t>Cesare </a:t>
            </a:r>
            <a:r>
              <a:rPr lang="en-US" dirty="0" err="1"/>
              <a:t>Ripa</a:t>
            </a:r>
            <a:r>
              <a:rPr lang="en-US" dirty="0"/>
              <a:t> </a:t>
            </a:r>
          </a:p>
        </p:txBody>
      </p:sp>
      <p:sp>
        <p:nvSpPr>
          <p:cNvPr id="3" name="Text Placeholder 2">
            <a:extLst>
              <a:ext uri="{FF2B5EF4-FFF2-40B4-BE49-F238E27FC236}">
                <a16:creationId xmlns:a16="http://schemas.microsoft.com/office/drawing/2014/main" id="{E607749C-7F48-7D44-9599-1AC84CD60752}"/>
              </a:ext>
            </a:extLst>
          </p:cNvPr>
          <p:cNvSpPr>
            <a:spLocks noGrp="1"/>
          </p:cNvSpPr>
          <p:nvPr>
            <p:ph type="body" idx="1"/>
          </p:nvPr>
        </p:nvSpPr>
        <p:spPr>
          <a:xfrm>
            <a:off x="566271" y="3629772"/>
            <a:ext cx="5997815" cy="2678953"/>
          </a:xfrm>
        </p:spPr>
        <p:txBody>
          <a:bodyPr/>
          <a:lstStyle/>
          <a:p>
            <a:r>
              <a:rPr lang="en-GB" i="1" dirty="0" err="1"/>
              <a:t>Iconologia</a:t>
            </a:r>
            <a:r>
              <a:rPr lang="en-GB" i="1" dirty="0"/>
              <a:t> overo </a:t>
            </a:r>
            <a:r>
              <a:rPr lang="en-GB" i="1" dirty="0" err="1"/>
              <a:t>Descrittione</a:t>
            </a:r>
            <a:r>
              <a:rPr lang="en-GB" i="1" dirty="0"/>
              <a:t> </a:t>
            </a:r>
            <a:r>
              <a:rPr lang="en-GB" i="1" dirty="0" err="1"/>
              <a:t>dell’imagini</a:t>
            </a:r>
            <a:r>
              <a:rPr lang="en-GB" i="1" dirty="0"/>
              <a:t> </a:t>
            </a:r>
            <a:r>
              <a:rPr lang="en-GB" i="1" dirty="0" err="1"/>
              <a:t>universali</a:t>
            </a:r>
            <a:r>
              <a:rPr lang="en-GB" i="1" dirty="0"/>
              <a:t> cavate </a:t>
            </a:r>
            <a:r>
              <a:rPr lang="en-GB" i="1" dirty="0" err="1"/>
              <a:t>dall’antichità</a:t>
            </a:r>
            <a:r>
              <a:rPr lang="en-GB" i="1" dirty="0"/>
              <a:t> et da </a:t>
            </a:r>
            <a:r>
              <a:rPr lang="en-GB" i="1" dirty="0" err="1"/>
              <a:t>altri</a:t>
            </a:r>
            <a:r>
              <a:rPr lang="en-GB" i="1" dirty="0"/>
              <a:t> </a:t>
            </a:r>
            <a:r>
              <a:rPr lang="en-GB" i="1" dirty="0" err="1"/>
              <a:t>luoghi</a:t>
            </a:r>
            <a:r>
              <a:rPr lang="en-GB" i="1" dirty="0"/>
              <a:t> </a:t>
            </a:r>
            <a:r>
              <a:rPr lang="en-GB" dirty="0"/>
              <a:t>(1593)</a:t>
            </a:r>
            <a:endParaRPr lang="en-US" dirty="0"/>
          </a:p>
        </p:txBody>
      </p:sp>
      <p:pic>
        <p:nvPicPr>
          <p:cNvPr id="25602" name="Picture 2">
            <a:extLst>
              <a:ext uri="{FF2B5EF4-FFF2-40B4-BE49-F238E27FC236}">
                <a16:creationId xmlns:a16="http://schemas.microsoft.com/office/drawing/2014/main" id="{F1BD0613-C75E-E54E-8F43-0BD2FFECF3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27872" y="337456"/>
            <a:ext cx="4197857" cy="597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27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08CDF-D27A-8E45-8E0F-F6083C2F766B}"/>
              </a:ext>
            </a:extLst>
          </p:cNvPr>
          <p:cNvSpPr txBox="1"/>
          <p:nvPr/>
        </p:nvSpPr>
        <p:spPr>
          <a:xfrm>
            <a:off x="460409" y="571500"/>
            <a:ext cx="5902291" cy="5016758"/>
          </a:xfrm>
          <a:prstGeom prst="rect">
            <a:avLst/>
          </a:prstGeom>
          <a:noFill/>
        </p:spPr>
        <p:txBody>
          <a:bodyPr wrap="square" rtlCol="0">
            <a:spAutoFit/>
          </a:bodyPr>
          <a:lstStyle/>
          <a:p>
            <a:r>
              <a:rPr lang="en-GB" sz="2000" dirty="0"/>
              <a:t>‘ “Sacred doctrine"' says Thomas Aquinas, “makes use of human reason, not to prove faith but to make clear (</a:t>
            </a:r>
            <a:r>
              <a:rPr lang="en-GB" sz="2000" i="1" dirty="0" err="1"/>
              <a:t>manifestare</a:t>
            </a:r>
            <a:r>
              <a:rPr lang="en-GB" sz="2000" dirty="0"/>
              <a:t>) whatever else is set forth in this doctrine.” … We take it for granted that major works of scholarship, especially systems of philosophy and doctoral theses, are organized according to a scheme of division and subdivision, condensable into a table of contents or synopsis, where all parts denoted by numbers or letters of the same class are on the same logical level … However, this kind of systematic articulation was quite unknown until the advent of Scholasticism.’</a:t>
            </a:r>
          </a:p>
          <a:p>
            <a:endParaRPr lang="en-GB" sz="2000" dirty="0"/>
          </a:p>
          <a:p>
            <a:r>
              <a:rPr lang="en-GB" sz="2000" dirty="0"/>
              <a:t>Panofsky, </a:t>
            </a:r>
            <a:r>
              <a:rPr lang="en-GB" sz="2000" i="1" dirty="0"/>
              <a:t>Gothic Architecture and Scholasticism </a:t>
            </a:r>
            <a:r>
              <a:rPr lang="en-GB" sz="2000" dirty="0"/>
              <a:t>p. 29 and 32</a:t>
            </a:r>
          </a:p>
        </p:txBody>
      </p:sp>
      <p:sp>
        <p:nvSpPr>
          <p:cNvPr id="3" name="TextBox 2">
            <a:extLst>
              <a:ext uri="{FF2B5EF4-FFF2-40B4-BE49-F238E27FC236}">
                <a16:creationId xmlns:a16="http://schemas.microsoft.com/office/drawing/2014/main" id="{AC632054-93EC-EA4A-9B55-29D9E676F4F3}"/>
              </a:ext>
            </a:extLst>
          </p:cNvPr>
          <p:cNvSpPr txBox="1"/>
          <p:nvPr/>
        </p:nvSpPr>
        <p:spPr>
          <a:xfrm>
            <a:off x="1997869" y="5963334"/>
            <a:ext cx="5264944" cy="646331"/>
          </a:xfrm>
          <a:prstGeom prst="rect">
            <a:avLst/>
          </a:prstGeom>
          <a:noFill/>
        </p:spPr>
        <p:txBody>
          <a:bodyPr wrap="square" rtlCol="0">
            <a:spAutoFit/>
          </a:bodyPr>
          <a:lstStyle/>
          <a:p>
            <a:r>
              <a:rPr lang="en-CZ" dirty="0"/>
              <a:t>Carlo Crivelli, Portrait of Thomas Aquinas (1225-74) (1476)</a:t>
            </a:r>
          </a:p>
        </p:txBody>
      </p:sp>
      <p:pic>
        <p:nvPicPr>
          <p:cNvPr id="33794" name="Picture 2">
            <a:extLst>
              <a:ext uri="{FF2B5EF4-FFF2-40B4-BE49-F238E27FC236}">
                <a16:creationId xmlns:a16="http://schemas.microsoft.com/office/drawing/2014/main" id="{BA034D6B-3DA3-9B43-A23F-F4584AEDF4D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62813" y="0"/>
            <a:ext cx="4575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187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04782106-055E-9542-AFDB-0A49DC1415E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377271" cy="4139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278850-3BC2-9C48-954B-DCC2FCFF7C16}"/>
              </a:ext>
            </a:extLst>
          </p:cNvPr>
          <p:cNvSpPr txBox="1"/>
          <p:nvPr/>
        </p:nvSpPr>
        <p:spPr>
          <a:xfrm>
            <a:off x="327259" y="4369869"/>
            <a:ext cx="5236143" cy="1754326"/>
          </a:xfrm>
          <a:prstGeom prst="rect">
            <a:avLst/>
          </a:prstGeom>
          <a:noFill/>
        </p:spPr>
        <p:txBody>
          <a:bodyPr wrap="square" rtlCol="0">
            <a:spAutoFit/>
          </a:bodyPr>
          <a:lstStyle/>
          <a:p>
            <a:r>
              <a:rPr lang="en-US" dirty="0"/>
              <a:t>L: </a:t>
            </a:r>
            <a:r>
              <a:rPr lang="en-US" dirty="0" err="1"/>
              <a:t>Autun</a:t>
            </a:r>
            <a:r>
              <a:rPr lang="en-US" dirty="0"/>
              <a:t> Cathedral, Last Judgement West Portal (ca. 1130)</a:t>
            </a:r>
          </a:p>
          <a:p>
            <a:endParaRPr lang="en-US" dirty="0"/>
          </a:p>
          <a:p>
            <a:endParaRPr lang="en-US" dirty="0"/>
          </a:p>
          <a:p>
            <a:r>
              <a:rPr lang="en-US" dirty="0"/>
              <a:t>R:  Amiens Cathedral, Last Judgement West Portal (120-1236)</a:t>
            </a:r>
          </a:p>
        </p:txBody>
      </p:sp>
      <p:pic>
        <p:nvPicPr>
          <p:cNvPr id="33796" name="Picture 4">
            <a:extLst>
              <a:ext uri="{FF2B5EF4-FFF2-40B4-BE49-F238E27FC236}">
                <a16:creationId xmlns:a16="http://schemas.microsoft.com/office/drawing/2014/main" id="{9FA9844B-EC44-2740-B61C-379F0AFDC6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4260" y="2281339"/>
            <a:ext cx="6307740" cy="457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98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Kostel od jihozápadu">
            <a:extLst>
              <a:ext uri="{FF2B5EF4-FFF2-40B4-BE49-F238E27FC236}">
                <a16:creationId xmlns:a16="http://schemas.microsoft.com/office/drawing/2014/main" id="{C5D9F9DD-688A-CA4D-BAC1-417A516DFB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933462" cy="46393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92D71F-682F-0841-82BF-9661E9536825}"/>
              </a:ext>
            </a:extLst>
          </p:cNvPr>
          <p:cNvSpPr txBox="1"/>
          <p:nvPr/>
        </p:nvSpPr>
        <p:spPr>
          <a:xfrm>
            <a:off x="311484" y="6133833"/>
            <a:ext cx="3994484" cy="369332"/>
          </a:xfrm>
          <a:prstGeom prst="rect">
            <a:avLst/>
          </a:prstGeom>
          <a:noFill/>
        </p:spPr>
        <p:txBody>
          <a:bodyPr wrap="square" rtlCol="0">
            <a:spAutoFit/>
          </a:bodyPr>
          <a:lstStyle/>
          <a:p>
            <a:r>
              <a:rPr lang="en-US" dirty="0"/>
              <a:t>Maria </a:t>
            </a:r>
            <a:r>
              <a:rPr lang="en-US" dirty="0" err="1"/>
              <a:t>Laach</a:t>
            </a:r>
            <a:r>
              <a:rPr lang="en-US" dirty="0"/>
              <a:t> Abbey (1158)</a:t>
            </a:r>
          </a:p>
        </p:txBody>
      </p:sp>
      <p:pic>
        <p:nvPicPr>
          <p:cNvPr id="34822" name="Picture 6">
            <a:extLst>
              <a:ext uri="{FF2B5EF4-FFF2-40B4-BE49-F238E27FC236}">
                <a16:creationId xmlns:a16="http://schemas.microsoft.com/office/drawing/2014/main" id="{F64265C8-D73A-DD49-B1B4-8E9D23C490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23617" y="2115471"/>
            <a:ext cx="6368382" cy="47425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9FD7AC-039C-6E4D-800B-53C81048424E}"/>
              </a:ext>
            </a:extLst>
          </p:cNvPr>
          <p:cNvSpPr txBox="1"/>
          <p:nvPr/>
        </p:nvSpPr>
        <p:spPr>
          <a:xfrm>
            <a:off x="9007808" y="292865"/>
            <a:ext cx="3014146" cy="369332"/>
          </a:xfrm>
          <a:prstGeom prst="rect">
            <a:avLst/>
          </a:prstGeom>
          <a:noFill/>
        </p:spPr>
        <p:txBody>
          <a:bodyPr wrap="square" rtlCol="0">
            <a:spAutoFit/>
          </a:bodyPr>
          <a:lstStyle/>
          <a:p>
            <a:r>
              <a:rPr lang="en-US" dirty="0"/>
              <a:t>Reims Abbey (1211-1345)</a:t>
            </a:r>
          </a:p>
        </p:txBody>
      </p:sp>
    </p:spTree>
    <p:extLst>
      <p:ext uri="{BB962C8B-B14F-4D97-AF65-F5344CB8AC3E}">
        <p14:creationId xmlns:p14="http://schemas.microsoft.com/office/powerpoint/2010/main" val="3397821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E949-5979-5643-981D-0F93E5BCC00B}"/>
              </a:ext>
            </a:extLst>
          </p:cNvPr>
          <p:cNvSpPr>
            <a:spLocks noGrp="1"/>
          </p:cNvSpPr>
          <p:nvPr>
            <p:ph type="title"/>
          </p:nvPr>
        </p:nvSpPr>
        <p:spPr/>
        <p:txBody>
          <a:bodyPr/>
          <a:lstStyle/>
          <a:p>
            <a:r>
              <a:rPr lang="en-US" dirty="0"/>
              <a:t>Criticisms of Iconography</a:t>
            </a:r>
          </a:p>
        </p:txBody>
      </p:sp>
      <p:sp>
        <p:nvSpPr>
          <p:cNvPr id="3" name="Text Placeholder 2">
            <a:extLst>
              <a:ext uri="{FF2B5EF4-FFF2-40B4-BE49-F238E27FC236}">
                <a16:creationId xmlns:a16="http://schemas.microsoft.com/office/drawing/2014/main" id="{7D71A41E-98E2-EE49-BA79-49932EE9C6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6815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0FA60-D616-B04A-BD3D-2D771A06D9B3}"/>
              </a:ext>
            </a:extLst>
          </p:cNvPr>
          <p:cNvSpPr txBox="1"/>
          <p:nvPr/>
        </p:nvSpPr>
        <p:spPr>
          <a:xfrm>
            <a:off x="1563756" y="1364975"/>
            <a:ext cx="9435548"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Panofsky’s idea of </a:t>
            </a:r>
            <a:r>
              <a:rPr lang="en-US" sz="2000" i="1" dirty="0"/>
              <a:t>intrinsic meaning </a:t>
            </a:r>
            <a:r>
              <a:rPr lang="en-US" sz="2000" dirty="0"/>
              <a:t>was never clearly articulated – but it </a:t>
            </a:r>
            <a:r>
              <a:rPr lang="en-US" sz="2000" i="1" dirty="0"/>
              <a:t>seemed </a:t>
            </a:r>
            <a:r>
              <a:rPr lang="en-US" sz="2000" dirty="0"/>
              <a:t>to be about unconscious meanings and symbolic values of a culture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However …. this was eclipsed by the social history of art in which such unconscious meanings are reinterpreted as </a:t>
            </a:r>
            <a:r>
              <a:rPr lang="en-US" sz="2000" b="1" dirty="0"/>
              <a:t>ideology</a:t>
            </a:r>
            <a:r>
              <a:rPr lang="en-US" sz="2000" dirty="0"/>
              <a:t>. But this means that iconology is perhaps blind to the </a:t>
            </a:r>
            <a:r>
              <a:rPr lang="en-US" sz="2000" b="1" dirty="0"/>
              <a:t>political </a:t>
            </a:r>
            <a:r>
              <a:rPr lang="en-US" sz="2000" dirty="0"/>
              <a:t>meanings of symbols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Iconology easily degenerated into a mere cataloguing of symbols and images – and forcing them into pre-existing categories. It seems reluctant to accept ambiguity and contradiction. It treated artworks as puzzles to be ‘solved’</a:t>
            </a:r>
          </a:p>
        </p:txBody>
      </p:sp>
    </p:spTree>
    <p:extLst>
      <p:ext uri="{BB962C8B-B14F-4D97-AF65-F5344CB8AC3E}">
        <p14:creationId xmlns:p14="http://schemas.microsoft.com/office/powerpoint/2010/main" val="2749016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A7316197-6640-8D4E-AFB5-C459CD21A5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8036" y="220155"/>
            <a:ext cx="5387147" cy="5392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7191F3-D2E9-9E4A-BABC-800AAAE1C8EB}"/>
              </a:ext>
            </a:extLst>
          </p:cNvPr>
          <p:cNvSpPr txBox="1"/>
          <p:nvPr/>
        </p:nvSpPr>
        <p:spPr>
          <a:xfrm>
            <a:off x="92834" y="5791201"/>
            <a:ext cx="5493164" cy="646331"/>
          </a:xfrm>
          <a:prstGeom prst="rect">
            <a:avLst/>
          </a:prstGeom>
          <a:noFill/>
        </p:spPr>
        <p:txBody>
          <a:bodyPr wrap="square" rtlCol="0">
            <a:spAutoFit/>
          </a:bodyPr>
          <a:lstStyle/>
          <a:p>
            <a:pPr algn="ctr"/>
            <a:r>
              <a:rPr lang="en-US" dirty="0" err="1"/>
              <a:t>Dosso</a:t>
            </a:r>
            <a:r>
              <a:rPr lang="en-US" dirty="0"/>
              <a:t> </a:t>
            </a:r>
            <a:r>
              <a:rPr lang="en-US" dirty="0" err="1"/>
              <a:t>Dossi</a:t>
            </a:r>
            <a:r>
              <a:rPr lang="en-US" dirty="0"/>
              <a:t>, </a:t>
            </a:r>
            <a:r>
              <a:rPr lang="en-US" dirty="0" err="1"/>
              <a:t>Travellers</a:t>
            </a:r>
            <a:r>
              <a:rPr lang="en-US" dirty="0"/>
              <a:t> in a Wood (1520)</a:t>
            </a:r>
          </a:p>
          <a:p>
            <a:pPr algn="ctr"/>
            <a:r>
              <a:rPr lang="en-US" dirty="0"/>
              <a:t>Giorgione, The Tempest (1508)</a:t>
            </a:r>
          </a:p>
        </p:txBody>
      </p:sp>
      <p:pic>
        <p:nvPicPr>
          <p:cNvPr id="45060" name="Picture 4">
            <a:extLst>
              <a:ext uri="{FF2B5EF4-FFF2-40B4-BE49-F238E27FC236}">
                <a16:creationId xmlns:a16="http://schemas.microsoft.com/office/drawing/2014/main" id="{A11007DC-4892-AD48-BD8A-7CB0E9F44B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3791" y="0"/>
            <a:ext cx="61753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16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C940A4-D7BB-8644-BE46-ABA7F1FB247F}"/>
              </a:ext>
            </a:extLst>
          </p:cNvPr>
          <p:cNvSpPr txBox="1"/>
          <p:nvPr/>
        </p:nvSpPr>
        <p:spPr>
          <a:xfrm>
            <a:off x="1073426" y="1325218"/>
            <a:ext cx="9780104" cy="4370427"/>
          </a:xfrm>
          <a:prstGeom prst="rect">
            <a:avLst/>
          </a:prstGeom>
          <a:noFill/>
        </p:spPr>
        <p:txBody>
          <a:bodyPr wrap="square" rtlCol="0">
            <a:spAutoFit/>
          </a:bodyPr>
          <a:lstStyle/>
          <a:p>
            <a:r>
              <a:rPr lang="en-GB" sz="2000" dirty="0"/>
              <a:t>‘ …  along with a complex allusive logic of learned reference, assumed so widely in recent studies, other developments must be emphasized: there are pictures with no subject at all (</a:t>
            </a:r>
            <a:r>
              <a:rPr lang="en-GB" sz="2000" dirty="0" err="1"/>
              <a:t>Dosso</a:t>
            </a:r>
            <a:r>
              <a:rPr lang="en-GB" sz="2000" dirty="0"/>
              <a:t>); there are those with ordinary surface subjects in which it is really correct, and not merely obscurantist, to reject symbolic depths (sleeping Child theme, Tempest); and there are also those which have capricious subjects determined by an artist's personal stress (Flagellation, Ficino theme). All these have been alleged by the "romantic" historians perhaps for the wrong reason that they disliked the "inartistic" exactitude of iconology, and perhaps muddling them together and applying them without justification. Yet if these intuitions are examined, it would seem equally wrong, and perhaps equally the result of cultural pressures, to apply too far the idea of cultural precision.’</a:t>
            </a:r>
          </a:p>
          <a:p>
            <a:endParaRPr lang="en-GB" sz="2000" dirty="0"/>
          </a:p>
          <a:p>
            <a:r>
              <a:rPr lang="en-GB" sz="2000" dirty="0"/>
              <a:t>Creighton Gilbert, ‘On Subject and Not-subject in Italian Renaissance Pictures,’ </a:t>
            </a:r>
            <a:r>
              <a:rPr lang="en-GB" sz="2000" i="1" dirty="0"/>
              <a:t>Art Bulletin</a:t>
            </a:r>
            <a:r>
              <a:rPr lang="en-GB" sz="2000" dirty="0"/>
              <a:t>, Sep., 1952, Vol. 34, No. 3 (Sep., 1952) p. 216</a:t>
            </a:r>
            <a:endParaRPr lang="en-US" sz="2000" dirty="0"/>
          </a:p>
        </p:txBody>
      </p:sp>
    </p:spTree>
    <p:extLst>
      <p:ext uri="{BB962C8B-B14F-4D97-AF65-F5344CB8AC3E}">
        <p14:creationId xmlns:p14="http://schemas.microsoft.com/office/powerpoint/2010/main" val="2829201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97391CDE-56EF-4C4F-ACA0-7FAEB2A93A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7325" y="0"/>
            <a:ext cx="46386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5787F19-B3EE-F549-8EBE-45E2CE99A7BD}"/>
              </a:ext>
            </a:extLst>
          </p:cNvPr>
          <p:cNvPicPr>
            <a:picLocks noChangeAspect="1"/>
          </p:cNvPicPr>
          <p:nvPr/>
        </p:nvPicPr>
        <p:blipFill>
          <a:blip r:embed="rId3"/>
          <a:stretch>
            <a:fillRect/>
          </a:stretch>
        </p:blipFill>
        <p:spPr>
          <a:xfrm>
            <a:off x="6337300" y="584200"/>
            <a:ext cx="5854700" cy="2844800"/>
          </a:xfrm>
          <a:prstGeom prst="rect">
            <a:avLst/>
          </a:prstGeom>
        </p:spPr>
      </p:pic>
      <p:sp>
        <p:nvSpPr>
          <p:cNvPr id="3" name="TextBox 2">
            <a:extLst>
              <a:ext uri="{FF2B5EF4-FFF2-40B4-BE49-F238E27FC236}">
                <a16:creationId xmlns:a16="http://schemas.microsoft.com/office/drawing/2014/main" id="{1AF2F0D4-09D0-8E4C-A546-4FD9EB7320D3}"/>
              </a:ext>
            </a:extLst>
          </p:cNvPr>
          <p:cNvSpPr txBox="1"/>
          <p:nvPr/>
        </p:nvSpPr>
        <p:spPr>
          <a:xfrm>
            <a:off x="6792785" y="4008574"/>
            <a:ext cx="5094415" cy="646331"/>
          </a:xfrm>
          <a:prstGeom prst="rect">
            <a:avLst/>
          </a:prstGeom>
          <a:noFill/>
        </p:spPr>
        <p:txBody>
          <a:bodyPr wrap="square" rtlCol="0">
            <a:spAutoFit/>
          </a:bodyPr>
          <a:lstStyle/>
          <a:p>
            <a:r>
              <a:rPr lang="en-US" dirty="0"/>
              <a:t>Svetlana Alpers, </a:t>
            </a:r>
            <a:r>
              <a:rPr lang="en-US" i="1" dirty="0"/>
              <a:t>The Art of Describing </a:t>
            </a:r>
            <a:r>
              <a:rPr lang="en-US" dirty="0"/>
              <a:t>(Chicago, 1983) p. xix</a:t>
            </a:r>
          </a:p>
        </p:txBody>
      </p:sp>
    </p:spTree>
    <p:extLst>
      <p:ext uri="{BB962C8B-B14F-4D97-AF65-F5344CB8AC3E}">
        <p14:creationId xmlns:p14="http://schemas.microsoft.com/office/powerpoint/2010/main" val="2268444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9195E-F371-4D4B-8E2A-BB5503CE07A8}"/>
              </a:ext>
            </a:extLst>
          </p:cNvPr>
          <p:cNvPicPr>
            <a:picLocks noChangeAspect="1"/>
          </p:cNvPicPr>
          <p:nvPr/>
        </p:nvPicPr>
        <p:blipFill>
          <a:blip r:embed="rId2"/>
          <a:stretch>
            <a:fillRect/>
          </a:stretch>
        </p:blipFill>
        <p:spPr>
          <a:xfrm>
            <a:off x="1724392" y="2082434"/>
            <a:ext cx="8204200" cy="1854200"/>
          </a:xfrm>
          <a:prstGeom prst="rect">
            <a:avLst/>
          </a:prstGeom>
        </p:spPr>
      </p:pic>
      <p:sp>
        <p:nvSpPr>
          <p:cNvPr id="3" name="TextBox 2">
            <a:extLst>
              <a:ext uri="{FF2B5EF4-FFF2-40B4-BE49-F238E27FC236}">
                <a16:creationId xmlns:a16="http://schemas.microsoft.com/office/drawing/2014/main" id="{A8B54D8F-5766-F348-B8D9-1F4FE49394AF}"/>
              </a:ext>
            </a:extLst>
          </p:cNvPr>
          <p:cNvSpPr txBox="1"/>
          <p:nvPr/>
        </p:nvSpPr>
        <p:spPr>
          <a:xfrm>
            <a:off x="1975411" y="4382424"/>
            <a:ext cx="7702163" cy="369332"/>
          </a:xfrm>
          <a:prstGeom prst="rect">
            <a:avLst/>
          </a:prstGeom>
          <a:noFill/>
        </p:spPr>
        <p:txBody>
          <a:bodyPr wrap="square" rtlCol="0">
            <a:spAutoFit/>
          </a:bodyPr>
          <a:lstStyle/>
          <a:p>
            <a:r>
              <a:rPr lang="en-US" dirty="0"/>
              <a:t>Alpers, </a:t>
            </a:r>
            <a:r>
              <a:rPr lang="en-US" i="1" dirty="0"/>
              <a:t>The Art of Describing,  </a:t>
            </a:r>
            <a:r>
              <a:rPr lang="en-US" dirty="0"/>
              <a:t>p. xx</a:t>
            </a:r>
          </a:p>
        </p:txBody>
      </p:sp>
    </p:spTree>
    <p:extLst>
      <p:ext uri="{BB962C8B-B14F-4D97-AF65-F5344CB8AC3E}">
        <p14:creationId xmlns:p14="http://schemas.microsoft.com/office/powerpoint/2010/main" val="884709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27669-5A38-354B-930D-A9D0458C9BFC}"/>
              </a:ext>
            </a:extLst>
          </p:cNvPr>
          <p:cNvPicPr>
            <a:picLocks noChangeAspect="1"/>
          </p:cNvPicPr>
          <p:nvPr/>
        </p:nvPicPr>
        <p:blipFill>
          <a:blip r:embed="rId2"/>
          <a:stretch>
            <a:fillRect/>
          </a:stretch>
        </p:blipFill>
        <p:spPr>
          <a:xfrm>
            <a:off x="2359413" y="827380"/>
            <a:ext cx="7150100" cy="4000500"/>
          </a:xfrm>
          <a:prstGeom prst="rect">
            <a:avLst/>
          </a:prstGeom>
        </p:spPr>
      </p:pic>
      <p:sp>
        <p:nvSpPr>
          <p:cNvPr id="3" name="Rectangle 2">
            <a:extLst>
              <a:ext uri="{FF2B5EF4-FFF2-40B4-BE49-F238E27FC236}">
                <a16:creationId xmlns:a16="http://schemas.microsoft.com/office/drawing/2014/main" id="{0FE57E63-21A3-FC47-A190-E8725E815E5C}"/>
              </a:ext>
            </a:extLst>
          </p:cNvPr>
          <p:cNvSpPr/>
          <p:nvPr/>
        </p:nvSpPr>
        <p:spPr>
          <a:xfrm>
            <a:off x="4016405" y="5165900"/>
            <a:ext cx="3893823" cy="369332"/>
          </a:xfrm>
          <a:prstGeom prst="rect">
            <a:avLst/>
          </a:prstGeom>
        </p:spPr>
        <p:txBody>
          <a:bodyPr wrap="none">
            <a:spAutoFit/>
          </a:bodyPr>
          <a:lstStyle/>
          <a:p>
            <a:r>
              <a:rPr lang="en-US" dirty="0"/>
              <a:t>Alpers, </a:t>
            </a:r>
            <a:r>
              <a:rPr lang="en-US" i="1" dirty="0"/>
              <a:t>The Art of Describing,  </a:t>
            </a:r>
            <a:r>
              <a:rPr lang="en-US" dirty="0"/>
              <a:t>p. xxi</a:t>
            </a:r>
          </a:p>
        </p:txBody>
      </p:sp>
    </p:spTree>
    <p:extLst>
      <p:ext uri="{BB962C8B-B14F-4D97-AF65-F5344CB8AC3E}">
        <p14:creationId xmlns:p14="http://schemas.microsoft.com/office/powerpoint/2010/main" val="707068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BD1F373D-30FA-7F4F-87C4-77874141A7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660" y="0"/>
            <a:ext cx="47958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E08C5D53-DF22-3C49-B4A5-AE5AF1B264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2238" y="0"/>
            <a:ext cx="4732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34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36B3F998-47F7-C248-857A-537316F3F5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58875" y="0"/>
            <a:ext cx="9874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3F9E3F-B1DE-0142-866F-02EB8EBCC5C6}"/>
              </a:ext>
            </a:extLst>
          </p:cNvPr>
          <p:cNvSpPr txBox="1"/>
          <p:nvPr/>
        </p:nvSpPr>
        <p:spPr>
          <a:xfrm>
            <a:off x="4065069" y="6231689"/>
            <a:ext cx="4061861" cy="369332"/>
          </a:xfrm>
          <a:prstGeom prst="rect">
            <a:avLst/>
          </a:prstGeom>
          <a:noFill/>
        </p:spPr>
        <p:txBody>
          <a:bodyPr wrap="square" rtlCol="0">
            <a:spAutoFit/>
          </a:bodyPr>
          <a:lstStyle/>
          <a:p>
            <a:pPr algn="ctr"/>
            <a:r>
              <a:rPr lang="en-US" dirty="0"/>
              <a:t>Paulus Potter Young Bull (1647)</a:t>
            </a:r>
          </a:p>
        </p:txBody>
      </p:sp>
    </p:spTree>
    <p:extLst>
      <p:ext uri="{BB962C8B-B14F-4D97-AF65-F5344CB8AC3E}">
        <p14:creationId xmlns:p14="http://schemas.microsoft.com/office/powerpoint/2010/main" val="1273562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F939D-3ADB-7D47-9D9D-73B8C4BE17A4}"/>
              </a:ext>
            </a:extLst>
          </p:cNvPr>
          <p:cNvPicPr>
            <a:picLocks noChangeAspect="1"/>
          </p:cNvPicPr>
          <p:nvPr/>
        </p:nvPicPr>
        <p:blipFill>
          <a:blip r:embed="rId2"/>
          <a:stretch>
            <a:fillRect/>
          </a:stretch>
        </p:blipFill>
        <p:spPr>
          <a:xfrm>
            <a:off x="2172635" y="2313709"/>
            <a:ext cx="8359806" cy="1707598"/>
          </a:xfrm>
          <a:prstGeom prst="rect">
            <a:avLst/>
          </a:prstGeom>
        </p:spPr>
      </p:pic>
      <p:sp>
        <p:nvSpPr>
          <p:cNvPr id="3" name="TextBox 2">
            <a:extLst>
              <a:ext uri="{FF2B5EF4-FFF2-40B4-BE49-F238E27FC236}">
                <a16:creationId xmlns:a16="http://schemas.microsoft.com/office/drawing/2014/main" id="{313549AF-2866-3C4F-A369-D89CA187B7B1}"/>
              </a:ext>
            </a:extLst>
          </p:cNvPr>
          <p:cNvSpPr txBox="1"/>
          <p:nvPr/>
        </p:nvSpPr>
        <p:spPr>
          <a:xfrm>
            <a:off x="2729345" y="4544291"/>
            <a:ext cx="6785716" cy="369332"/>
          </a:xfrm>
          <a:prstGeom prst="rect">
            <a:avLst/>
          </a:prstGeom>
          <a:noFill/>
        </p:spPr>
        <p:txBody>
          <a:bodyPr wrap="square" rtlCol="0">
            <a:spAutoFit/>
          </a:bodyPr>
          <a:lstStyle/>
          <a:p>
            <a:pPr algn="ctr"/>
            <a:r>
              <a:rPr lang="en-US" dirty="0"/>
              <a:t>Alpers, </a:t>
            </a:r>
            <a:r>
              <a:rPr lang="en-US" i="1" dirty="0"/>
              <a:t>The Art of Describing,  </a:t>
            </a:r>
            <a:r>
              <a:rPr lang="en-US" dirty="0"/>
              <a:t>p. 22</a:t>
            </a:r>
          </a:p>
        </p:txBody>
      </p:sp>
    </p:spTree>
    <p:extLst>
      <p:ext uri="{BB962C8B-B14F-4D97-AF65-F5344CB8AC3E}">
        <p14:creationId xmlns:p14="http://schemas.microsoft.com/office/powerpoint/2010/main" val="3241612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384A0D85-E555-844E-9317-218FE94B3E0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549" y="0"/>
            <a:ext cx="6137996" cy="5097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E56E9E-55D0-064C-B864-FCD69E3E4D20}"/>
              </a:ext>
            </a:extLst>
          </p:cNvPr>
          <p:cNvSpPr txBox="1"/>
          <p:nvPr/>
        </p:nvSpPr>
        <p:spPr>
          <a:xfrm>
            <a:off x="332510" y="5444836"/>
            <a:ext cx="5763490" cy="923330"/>
          </a:xfrm>
          <a:prstGeom prst="rect">
            <a:avLst/>
          </a:prstGeom>
          <a:noFill/>
        </p:spPr>
        <p:txBody>
          <a:bodyPr wrap="square" rtlCol="0">
            <a:spAutoFit/>
          </a:bodyPr>
          <a:lstStyle/>
          <a:p>
            <a:r>
              <a:rPr lang="en-US" dirty="0"/>
              <a:t>L: Jan Vermeer, View of Delft (1660-1661)</a:t>
            </a:r>
          </a:p>
          <a:p>
            <a:endParaRPr lang="en-US" dirty="0"/>
          </a:p>
          <a:p>
            <a:r>
              <a:rPr lang="en-US" dirty="0"/>
              <a:t>R: Jan Vermeer, The Art of Painting (1666-68)</a:t>
            </a:r>
          </a:p>
        </p:txBody>
      </p:sp>
      <p:pic>
        <p:nvPicPr>
          <p:cNvPr id="41988" name="Picture 4">
            <a:extLst>
              <a:ext uri="{FF2B5EF4-FFF2-40B4-BE49-F238E27FC236}">
                <a16:creationId xmlns:a16="http://schemas.microsoft.com/office/drawing/2014/main" id="{B99707E4-01B9-EE44-A10D-6683330D6B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1846" y="0"/>
            <a:ext cx="5772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542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A47F-714E-A643-89AB-0F7782C00DD4}"/>
              </a:ext>
            </a:extLst>
          </p:cNvPr>
          <p:cNvSpPr>
            <a:spLocks noGrp="1"/>
          </p:cNvSpPr>
          <p:nvPr>
            <p:ph type="title"/>
          </p:nvPr>
        </p:nvSpPr>
        <p:spPr/>
        <p:txBody>
          <a:bodyPr/>
          <a:lstStyle/>
          <a:p>
            <a:r>
              <a:rPr lang="en-CZ" dirty="0"/>
              <a:t>Iconology as Social Memory</a:t>
            </a:r>
          </a:p>
        </p:txBody>
      </p:sp>
      <p:sp>
        <p:nvSpPr>
          <p:cNvPr id="3" name="Text Placeholder 2">
            <a:extLst>
              <a:ext uri="{FF2B5EF4-FFF2-40B4-BE49-F238E27FC236}">
                <a16:creationId xmlns:a16="http://schemas.microsoft.com/office/drawing/2014/main" id="{6EC593E0-7EE7-5346-859F-105EAC7B7592}"/>
              </a:ext>
            </a:extLst>
          </p:cNvPr>
          <p:cNvSpPr>
            <a:spLocks noGrp="1"/>
          </p:cNvSpPr>
          <p:nvPr>
            <p:ph type="body" idx="1"/>
          </p:nvPr>
        </p:nvSpPr>
        <p:spPr/>
        <p:txBody>
          <a:bodyPr/>
          <a:lstStyle/>
          <a:p>
            <a:r>
              <a:rPr lang="en-CZ" dirty="0"/>
              <a:t>Aby Warburg (1866-1929)</a:t>
            </a:r>
          </a:p>
        </p:txBody>
      </p:sp>
    </p:spTree>
    <p:extLst>
      <p:ext uri="{BB962C8B-B14F-4D97-AF65-F5344CB8AC3E}">
        <p14:creationId xmlns:p14="http://schemas.microsoft.com/office/powerpoint/2010/main" val="3254142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2C51CE37-A190-D54A-BC4D-DF4A846A7F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1425" y="0"/>
            <a:ext cx="5532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372F55-63F3-C941-924C-6E63C85E6785}"/>
              </a:ext>
            </a:extLst>
          </p:cNvPr>
          <p:cNvSpPr txBox="1"/>
          <p:nvPr/>
        </p:nvSpPr>
        <p:spPr>
          <a:xfrm>
            <a:off x="6983896" y="357809"/>
            <a:ext cx="4823791" cy="369332"/>
          </a:xfrm>
          <a:prstGeom prst="rect">
            <a:avLst/>
          </a:prstGeom>
          <a:noFill/>
        </p:spPr>
        <p:txBody>
          <a:bodyPr wrap="square" rtlCol="0">
            <a:spAutoFit/>
          </a:bodyPr>
          <a:lstStyle/>
          <a:p>
            <a:r>
              <a:rPr lang="en-US" dirty="0"/>
              <a:t>Aby Warburg (1866-1929)</a:t>
            </a:r>
          </a:p>
        </p:txBody>
      </p:sp>
    </p:spTree>
    <p:extLst>
      <p:ext uri="{BB962C8B-B14F-4D97-AF65-F5344CB8AC3E}">
        <p14:creationId xmlns:p14="http://schemas.microsoft.com/office/powerpoint/2010/main" val="1971010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5" name="Picture 13" descr="tallinn128">
            <a:extLst>
              <a:ext uri="{FF2B5EF4-FFF2-40B4-BE49-F238E27FC236}">
                <a16:creationId xmlns:a16="http://schemas.microsoft.com/office/drawing/2014/main" id="{7B6324AC-018F-C444-AF5E-D9AC586A871E}"/>
              </a:ext>
            </a:extLst>
          </p:cNvPr>
          <p:cNvPicPr>
            <a:picLocks noGrp="1" noChangeAspect="1" noChangeArrowheads="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a:xfrm>
            <a:off x="2135188" y="188913"/>
            <a:ext cx="7993062" cy="2544762"/>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44041" name="Picture 9" descr="tallinn127">
            <a:extLst>
              <a:ext uri="{FF2B5EF4-FFF2-40B4-BE49-F238E27FC236}">
                <a16:creationId xmlns:a16="http://schemas.microsoft.com/office/drawing/2014/main" id="{DD79B6EF-B395-5A4D-AB19-FEEC778CCE80}"/>
              </a:ext>
            </a:extLst>
          </p:cNvPr>
          <p:cNvPicPr>
            <a:picLocks noGrp="1" noChangeAspect="1" noChangeArrowheads="1"/>
          </p:cNvPicPr>
          <p:nvPr>
            <p:ph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1847850" y="2924175"/>
            <a:ext cx="2482850" cy="368300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pic>
        <p:nvPicPr>
          <p:cNvPr id="44050" name="Picture 18" descr="tallinn126">
            <a:extLst>
              <a:ext uri="{FF2B5EF4-FFF2-40B4-BE49-F238E27FC236}">
                <a16:creationId xmlns:a16="http://schemas.microsoft.com/office/drawing/2014/main" id="{A8D231B6-92D3-C347-8BFD-A082B00E7B84}"/>
              </a:ext>
            </a:extLst>
          </p:cNvPr>
          <p:cNvPicPr>
            <a:picLocks noGrp="1" noChangeAspect="1" noChangeArrowheads="1"/>
          </p:cNvPicPr>
          <p:nvPr>
            <p:ph sz="quarter" idx="4294967295"/>
          </p:nvPr>
        </p:nvPicPr>
        <p:blipFill>
          <a:blip r:embed="rId5" cstate="screen">
            <a:extLst>
              <a:ext uri="{28A0092B-C50C-407E-A947-70E740481C1C}">
                <a14:useLocalDpi xmlns:a14="http://schemas.microsoft.com/office/drawing/2010/main"/>
              </a:ext>
            </a:extLst>
          </a:blip>
          <a:srcRect/>
          <a:stretch>
            <a:fillRect/>
          </a:stretch>
        </p:blipFill>
        <p:spPr>
          <a:xfrm>
            <a:off x="4583114" y="2924175"/>
            <a:ext cx="2428875" cy="3676650"/>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4051" name="Text Box 19">
            <a:extLst>
              <a:ext uri="{FF2B5EF4-FFF2-40B4-BE49-F238E27FC236}">
                <a16:creationId xmlns:a16="http://schemas.microsoft.com/office/drawing/2014/main" id="{A54F8BC3-195D-7541-BF98-4CF251F2C0BF}"/>
              </a:ext>
            </a:extLst>
          </p:cNvPr>
          <p:cNvSpPr txBox="1">
            <a:spLocks noChangeArrowheads="1"/>
          </p:cNvSpPr>
          <p:nvPr/>
        </p:nvSpPr>
        <p:spPr bwMode="auto">
          <a:xfrm>
            <a:off x="7104064" y="3141664"/>
            <a:ext cx="3311525" cy="1614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2200" dirty="0">
                <a:latin typeface="Arial" charset="0"/>
                <a:ea typeface="ＭＳ Ｐゴシック" charset="0"/>
              </a:rPr>
              <a:t>Francesco </a:t>
            </a:r>
            <a:r>
              <a:rPr lang="en-GB" sz="2200" dirty="0" err="1">
                <a:latin typeface="Arial" charset="0"/>
                <a:ea typeface="ＭＳ Ｐゴシック" charset="0"/>
              </a:rPr>
              <a:t>Cossa</a:t>
            </a:r>
            <a:endParaRPr lang="en-GB" sz="2200" dirty="0">
              <a:latin typeface="Arial" charset="0"/>
              <a:ea typeface="ＭＳ Ｐゴシック" charset="0"/>
            </a:endParaRPr>
          </a:p>
          <a:p>
            <a:pPr algn="r">
              <a:spcBef>
                <a:spcPct val="50000"/>
              </a:spcBef>
              <a:defRPr/>
            </a:pPr>
            <a:r>
              <a:rPr lang="en-GB" sz="2200" dirty="0">
                <a:latin typeface="Arial" charset="0"/>
                <a:ea typeface="ＭＳ Ｐゴシック" charset="0"/>
              </a:rPr>
              <a:t>East Wall of the Palazzo </a:t>
            </a:r>
            <a:r>
              <a:rPr lang="en-GB" sz="2200" dirty="0" err="1">
                <a:latin typeface="Arial" charset="0"/>
                <a:ea typeface="ＭＳ Ｐゴシック" charset="0"/>
              </a:rPr>
              <a:t>Schifanoia</a:t>
            </a:r>
            <a:r>
              <a:rPr lang="en-GB" sz="2200" dirty="0">
                <a:latin typeface="Arial" charset="0"/>
                <a:ea typeface="ＭＳ Ｐゴシック" charset="0"/>
              </a:rPr>
              <a:t>, Ferrara </a:t>
            </a:r>
            <a:br>
              <a:rPr lang="en-GB" sz="2200" dirty="0">
                <a:latin typeface="Arial" charset="0"/>
                <a:ea typeface="ＭＳ Ｐゴシック" charset="0"/>
              </a:rPr>
            </a:br>
            <a:r>
              <a:rPr lang="en-GB" sz="2200" dirty="0">
                <a:latin typeface="Arial" charset="0"/>
                <a:ea typeface="ＭＳ Ｐゴシック" charset="0"/>
              </a:rPr>
              <a:t>(1469-70)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5C3566AD-E64C-FD4B-8F54-6A17F6151C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441" y="0"/>
            <a:ext cx="4960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Primavera">
            <a:extLst>
              <a:ext uri="{FF2B5EF4-FFF2-40B4-BE49-F238E27FC236}">
                <a16:creationId xmlns:a16="http://schemas.microsoft.com/office/drawing/2014/main" id="{A690D54E-F177-BA48-A77E-A7E5EA518E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6440557" y="0"/>
            <a:ext cx="4529558" cy="3213155"/>
          </a:xfrm>
          <a:prstGeom prst="rect">
            <a:avLst/>
          </a:prstGeom>
          <a:noFill/>
        </p:spPr>
      </p:pic>
      <p:pic>
        <p:nvPicPr>
          <p:cNvPr id="4" name="Picture 5" descr="Birth of venus">
            <a:extLst>
              <a:ext uri="{FF2B5EF4-FFF2-40B4-BE49-F238E27FC236}">
                <a16:creationId xmlns:a16="http://schemas.microsoft.com/office/drawing/2014/main" id="{9A93AAA1-6551-EB44-926D-0235337F2E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a:xfrm>
            <a:off x="6096000" y="3437350"/>
            <a:ext cx="5393634" cy="3420650"/>
          </a:xfrm>
          <a:prstGeom prst="rect">
            <a:avLst/>
          </a:prstGeom>
          <a:noFill/>
        </p:spPr>
      </p:pic>
    </p:spTree>
    <p:extLst>
      <p:ext uri="{BB962C8B-B14F-4D97-AF65-F5344CB8AC3E}">
        <p14:creationId xmlns:p14="http://schemas.microsoft.com/office/powerpoint/2010/main" val="4256443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783A0AD7-CAB2-A343-A487-379F4DF45CF5}"/>
              </a:ext>
            </a:extLst>
          </p:cNvPr>
          <p:cNvSpPr>
            <a:spLocks noGrp="1" noChangeArrowheads="1"/>
          </p:cNvSpPr>
          <p:nvPr>
            <p:ph type="body" idx="4294967295"/>
          </p:nvPr>
        </p:nvSpPr>
        <p:spPr>
          <a:xfrm>
            <a:off x="3321430" y="1166018"/>
            <a:ext cx="6334539" cy="4664765"/>
          </a:xfrm>
        </p:spPr>
        <p:txBody>
          <a:bodyPr>
            <a:normAutofit/>
          </a:bodyPr>
          <a:lstStyle/>
          <a:p>
            <a:pPr marL="0" indent="0">
              <a:lnSpc>
                <a:spcPct val="90000"/>
              </a:lnSpc>
              <a:buNone/>
            </a:pPr>
            <a:r>
              <a:rPr lang="en-GB" altLang="ja-JP" sz="2000" dirty="0">
                <a:solidFill>
                  <a:schemeClr val="tx1"/>
                </a:solidFill>
                <a:ea typeface="ＭＳ Ｐゴシック" panose="020B0600070205080204" pitchFamily="34" charset="-128"/>
              </a:rPr>
              <a:t>It is possible to trace., step by step, how the artists and their advisors recognised the antique as a model that demanded an intensification of outward movement, and how they turned to antique sources whenever accessory forms – those of garments and of hair – were to be represented in motion.</a:t>
            </a:r>
            <a:endParaRPr lang="en-GB" altLang="en-US" sz="2000" dirty="0">
              <a:solidFill>
                <a:schemeClr val="tx1"/>
              </a:solidFill>
              <a:ea typeface="ＭＳ Ｐゴシック" panose="020B0600070205080204" pitchFamily="34" charset="-128"/>
            </a:endParaRPr>
          </a:p>
          <a:p>
            <a:pPr marL="0" indent="0">
              <a:lnSpc>
                <a:spcPct val="90000"/>
              </a:lnSpc>
              <a:buNone/>
            </a:pPr>
            <a:r>
              <a:rPr lang="en-GB" altLang="en-US" sz="2000" dirty="0">
                <a:solidFill>
                  <a:schemeClr val="tx1"/>
                </a:solidFill>
                <a:ea typeface="ＭＳ Ｐゴシック" panose="020B0600070205080204" pitchFamily="34" charset="-128"/>
              </a:rPr>
              <a:t>It may be adduced that this evidence has its value for psychological aesthetics in that it enables us to observe, within a milieu of working artists, an emerging sense of the aesthetic act of </a:t>
            </a:r>
            <a:r>
              <a:rPr lang="ja-JP" altLang="en-GB" sz="2000">
                <a:solidFill>
                  <a:schemeClr val="tx1"/>
                </a:solidFill>
                <a:ea typeface="ＭＳ Ｐゴシック" panose="020B0600070205080204" pitchFamily="34" charset="-128"/>
              </a:rPr>
              <a:t>“</a:t>
            </a:r>
            <a:r>
              <a:rPr lang="en-GB" altLang="ja-JP" sz="2000" dirty="0">
                <a:solidFill>
                  <a:schemeClr val="tx1"/>
                </a:solidFill>
                <a:ea typeface="ＭＳ Ｐゴシック" panose="020B0600070205080204" pitchFamily="34" charset="-128"/>
              </a:rPr>
              <a:t>empathy</a:t>
            </a:r>
            <a:r>
              <a:rPr lang="ja-JP" altLang="en-GB" sz="2000">
                <a:solidFill>
                  <a:schemeClr val="tx1"/>
                </a:solidFill>
                <a:ea typeface="ＭＳ Ｐゴシック" panose="020B0600070205080204" pitchFamily="34" charset="-128"/>
              </a:rPr>
              <a:t>”</a:t>
            </a:r>
            <a:r>
              <a:rPr lang="en-GB" altLang="ja-JP" sz="2000" dirty="0">
                <a:solidFill>
                  <a:schemeClr val="tx1"/>
                </a:solidFill>
                <a:ea typeface="ＭＳ Ｐゴシック" panose="020B0600070205080204" pitchFamily="34" charset="-128"/>
              </a:rPr>
              <a:t> as a determinant of style.</a:t>
            </a:r>
            <a:r>
              <a:rPr lang="ja-JP" altLang="en-GB" sz="2000">
                <a:solidFill>
                  <a:schemeClr val="tx1"/>
                </a:solidFill>
                <a:ea typeface="ＭＳ Ｐゴシック" panose="020B0600070205080204" pitchFamily="34" charset="-128"/>
              </a:rPr>
              <a:t>’</a:t>
            </a:r>
            <a:endParaRPr lang="en-GB" altLang="ja-JP" sz="2000" dirty="0">
              <a:solidFill>
                <a:schemeClr val="tx1"/>
              </a:solidFill>
              <a:ea typeface="ＭＳ Ｐゴシック" panose="020B0600070205080204" pitchFamily="34" charset="-128"/>
            </a:endParaRPr>
          </a:p>
          <a:p>
            <a:pPr marL="0" indent="0">
              <a:lnSpc>
                <a:spcPct val="90000"/>
              </a:lnSpc>
              <a:buNone/>
            </a:pPr>
            <a:endParaRPr lang="en-GB" altLang="en-US" sz="2000" dirty="0">
              <a:solidFill>
                <a:schemeClr val="tx1"/>
              </a:solidFill>
              <a:ea typeface="ＭＳ Ｐゴシック" panose="020B0600070205080204" pitchFamily="34" charset="-128"/>
            </a:endParaRPr>
          </a:p>
          <a:p>
            <a:pPr marL="0" indent="0" algn="r">
              <a:lnSpc>
                <a:spcPct val="90000"/>
              </a:lnSpc>
              <a:buNone/>
            </a:pPr>
            <a:r>
              <a:rPr lang="en-GB" altLang="en-US" sz="2000" dirty="0">
                <a:solidFill>
                  <a:schemeClr val="tx1"/>
                </a:solidFill>
                <a:ea typeface="ＭＳ Ｐゴシック" panose="020B0600070205080204" pitchFamily="34" charset="-128"/>
              </a:rPr>
              <a:t>Warburg, ‘</a:t>
            </a:r>
            <a:r>
              <a:rPr lang="en-GB" altLang="ja-JP" sz="2000" dirty="0">
                <a:solidFill>
                  <a:schemeClr val="tx1"/>
                </a:solidFill>
                <a:ea typeface="ＭＳ Ｐゴシック" panose="020B0600070205080204" pitchFamily="34" charset="-128"/>
              </a:rPr>
              <a:t>Sandro Botticelli</a:t>
            </a:r>
            <a:r>
              <a:rPr lang="en-GB" altLang="en-US" sz="2000" dirty="0">
                <a:solidFill>
                  <a:schemeClr val="tx1"/>
                </a:solidFill>
                <a:ea typeface="ＭＳ Ｐゴシック" panose="020B0600070205080204" pitchFamily="34" charset="-128"/>
              </a:rPr>
              <a:t>’</a:t>
            </a:r>
            <a:r>
              <a:rPr lang="en-GB" altLang="ja-JP" sz="2000" dirty="0">
                <a:solidFill>
                  <a:schemeClr val="tx1"/>
                </a:solidFill>
                <a:ea typeface="ＭＳ Ｐゴシック" panose="020B0600070205080204" pitchFamily="34" charset="-128"/>
              </a:rPr>
              <a:t>s </a:t>
            </a:r>
            <a:r>
              <a:rPr lang="en-GB" altLang="ja-JP" sz="2000" i="1" dirty="0">
                <a:solidFill>
                  <a:schemeClr val="tx1"/>
                </a:solidFill>
                <a:ea typeface="ＭＳ Ｐゴシック" panose="020B0600070205080204" pitchFamily="34" charset="-128"/>
              </a:rPr>
              <a:t>Birth of Venus </a:t>
            </a:r>
            <a:r>
              <a:rPr lang="en-GB" altLang="ja-JP" sz="2000" dirty="0">
                <a:solidFill>
                  <a:schemeClr val="tx1"/>
                </a:solidFill>
                <a:ea typeface="ＭＳ Ｐゴシック" panose="020B0600070205080204" pitchFamily="34" charset="-128"/>
              </a:rPr>
              <a:t>and </a:t>
            </a:r>
            <a:r>
              <a:rPr lang="en-GB" altLang="ja-JP" sz="2000" i="1" dirty="0">
                <a:solidFill>
                  <a:schemeClr val="tx1"/>
                </a:solidFill>
                <a:ea typeface="ＭＳ Ｐゴシック" panose="020B0600070205080204" pitchFamily="34" charset="-128"/>
              </a:rPr>
              <a:t>Primavera</a:t>
            </a:r>
            <a:r>
              <a:rPr lang="en-GB" altLang="en-US" sz="2000" dirty="0">
                <a:solidFill>
                  <a:schemeClr val="tx1"/>
                </a:solidFill>
                <a:ea typeface="ＭＳ Ｐゴシック" panose="020B0600070205080204" pitchFamily="34" charset="-128"/>
              </a:rPr>
              <a:t>’</a:t>
            </a:r>
            <a:r>
              <a:rPr lang="en-GB" altLang="ja-JP" sz="2000" dirty="0">
                <a:solidFill>
                  <a:schemeClr val="tx1"/>
                </a:solidFill>
                <a:ea typeface="ＭＳ Ｐゴシック" panose="020B0600070205080204" pitchFamily="34" charset="-128"/>
              </a:rPr>
              <a:t> in </a:t>
            </a:r>
            <a:r>
              <a:rPr lang="en-GB" altLang="ja-JP" sz="2000" i="1" dirty="0">
                <a:solidFill>
                  <a:schemeClr val="tx1"/>
                </a:solidFill>
                <a:ea typeface="ＭＳ Ｐゴシック" panose="020B0600070205080204" pitchFamily="34" charset="-128"/>
              </a:rPr>
              <a:t>The Renewal of Pagan Antiquity </a:t>
            </a:r>
            <a:r>
              <a:rPr lang="en-GB" altLang="ja-JP" sz="2000" dirty="0">
                <a:solidFill>
                  <a:schemeClr val="tx1"/>
                </a:solidFill>
                <a:ea typeface="ＭＳ Ｐゴシック" panose="020B0600070205080204" pitchFamily="34" charset="-128"/>
              </a:rPr>
              <a:t>p. 89</a:t>
            </a:r>
            <a:r>
              <a:rPr lang="en-GB" altLang="ja-JP" sz="2000" i="1" dirty="0">
                <a:solidFill>
                  <a:schemeClr val="tx1"/>
                </a:solidFill>
                <a:ea typeface="ＭＳ Ｐゴシック" panose="020B0600070205080204" pitchFamily="34" charset="-128"/>
              </a:rPr>
              <a:t> </a:t>
            </a:r>
            <a:endParaRPr lang="en-GB" altLang="en-US" sz="2000" dirty="0">
              <a:solidFill>
                <a:schemeClr val="tx1"/>
              </a:solidFill>
              <a:ea typeface="ＭＳ Ｐゴシック" panose="020B0600070205080204" pitchFamily="34" charset="-128"/>
            </a:endParaRPr>
          </a:p>
        </p:txBody>
      </p:sp>
      <p:graphicFrame>
        <p:nvGraphicFramePr>
          <p:cNvPr id="3" name="Object 10">
            <a:extLst>
              <a:ext uri="{FF2B5EF4-FFF2-40B4-BE49-F238E27FC236}">
                <a16:creationId xmlns:a16="http://schemas.microsoft.com/office/drawing/2014/main" id="{74B53D23-AFBE-5648-89C2-9D07C99DC48A}"/>
              </a:ext>
            </a:extLst>
          </p:cNvPr>
          <p:cNvGraphicFramePr>
            <a:graphicFrameLocks noChangeAspect="1"/>
          </p:cNvGraphicFramePr>
          <p:nvPr>
            <p:extLst>
              <p:ext uri="{D42A27DB-BD31-4B8C-83A1-F6EECF244321}">
                <p14:modId xmlns:p14="http://schemas.microsoft.com/office/powerpoint/2010/main" val="1684244471"/>
              </p:ext>
            </p:extLst>
          </p:nvPr>
        </p:nvGraphicFramePr>
        <p:xfrm>
          <a:off x="9856236" y="1166019"/>
          <a:ext cx="1871662" cy="4525962"/>
        </p:xfrm>
        <a:graphic>
          <a:graphicData uri="http://schemas.openxmlformats.org/presentationml/2006/ole">
            <mc:AlternateContent xmlns:mc="http://schemas.openxmlformats.org/markup-compatibility/2006">
              <mc:Choice xmlns:v="urn:schemas-microsoft-com:vml" Requires="v">
                <p:oleObj spid="_x0000_s23567" name="Image" r:id="rId3" imgW="2794000" imgH="6756400" progId="PhotoshopElements.Image.2">
                  <p:embed/>
                </p:oleObj>
              </mc:Choice>
              <mc:Fallback>
                <p:oleObj name="Image" r:id="rId3" imgW="2794000" imgH="6756400" progId="PhotoshopElements.Image.2">
                  <p:embed/>
                  <p:pic>
                    <p:nvPicPr>
                      <p:cNvPr id="3" name="Object 10">
                        <a:extLst>
                          <a:ext uri="{FF2B5EF4-FFF2-40B4-BE49-F238E27FC236}">
                            <a16:creationId xmlns:a16="http://schemas.microsoft.com/office/drawing/2014/main" id="{74B53D23-AFBE-5648-89C2-9D07C99DC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236" y="1166019"/>
                        <a:ext cx="1871662"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a:extLst>
              <a:ext uri="{FF2B5EF4-FFF2-40B4-BE49-F238E27FC236}">
                <a16:creationId xmlns:a16="http://schemas.microsoft.com/office/drawing/2014/main" id="{098C3371-CC86-BA44-BA59-9A004EEE6987}"/>
              </a:ext>
            </a:extLst>
          </p:cNvPr>
          <p:cNvGraphicFramePr>
            <a:graphicFrameLocks noChangeAspect="1"/>
          </p:cNvGraphicFramePr>
          <p:nvPr>
            <p:extLst>
              <p:ext uri="{D42A27DB-BD31-4B8C-83A1-F6EECF244321}">
                <p14:modId xmlns:p14="http://schemas.microsoft.com/office/powerpoint/2010/main" val="1380460281"/>
              </p:ext>
            </p:extLst>
          </p:nvPr>
        </p:nvGraphicFramePr>
        <p:xfrm>
          <a:off x="154127" y="1166018"/>
          <a:ext cx="2967037" cy="4525963"/>
        </p:xfrm>
        <a:graphic>
          <a:graphicData uri="http://schemas.openxmlformats.org/presentationml/2006/ole">
            <mc:AlternateContent xmlns:mc="http://schemas.openxmlformats.org/markup-compatibility/2006">
              <mc:Choice xmlns:v="urn:schemas-microsoft-com:vml" Requires="v">
                <p:oleObj spid="_x0000_s23568" name="Image" r:id="rId5" imgW="3695700" imgH="5638800" progId="PhotoshopElements.Image.2">
                  <p:embed/>
                </p:oleObj>
              </mc:Choice>
              <mc:Fallback>
                <p:oleObj name="Image" r:id="rId5" imgW="3695700" imgH="5638800" progId="PhotoshopElements.Image.2">
                  <p:embed/>
                  <p:pic>
                    <p:nvPicPr>
                      <p:cNvPr id="4" name="Object 3">
                        <a:extLst>
                          <a:ext uri="{FF2B5EF4-FFF2-40B4-BE49-F238E27FC236}">
                            <a16:creationId xmlns:a16="http://schemas.microsoft.com/office/drawing/2014/main" id="{098C3371-CC86-BA44-BA59-9A004EEE6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127" y="1166018"/>
                        <a:ext cx="29670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AE5A22EB-98E6-504E-907D-10F00E8B6026}"/>
              </a:ext>
            </a:extLst>
          </p:cNvPr>
          <p:cNvSpPr>
            <a:spLocks noGrp="1" noChangeArrowheads="1"/>
          </p:cNvSpPr>
          <p:nvPr>
            <p:ph type="body" idx="1"/>
          </p:nvPr>
        </p:nvSpPr>
        <p:spPr>
          <a:xfrm>
            <a:off x="946703" y="490331"/>
            <a:ext cx="5616575" cy="5595834"/>
          </a:xfrm>
        </p:spPr>
        <p:txBody>
          <a:bodyPr/>
          <a:lstStyle/>
          <a:p>
            <a:pPr marL="0" indent="0">
              <a:buNone/>
            </a:pPr>
            <a:r>
              <a:rPr lang="ja-JP" altLang="en-GB" sz="2000" kern="0">
                <a:solidFill>
                  <a:srgbClr val="FFFFFF"/>
                </a:solidFill>
                <a:latin typeface="Avenir Light" panose="020B0402020203020204" pitchFamily="34" charset="77"/>
                <a:ea typeface="ＭＳ Ｐゴシック" panose="020B0600070205080204" pitchFamily="34" charset="-128"/>
              </a:rPr>
              <a:t>‘</a:t>
            </a:r>
            <a:r>
              <a:rPr lang="en-GB" altLang="ja-JP" sz="2000" kern="0" dirty="0">
                <a:solidFill>
                  <a:srgbClr val="FFFFFF"/>
                </a:solidFill>
                <a:ea typeface="ＭＳ Ｐゴシック" panose="020B0600070205080204" pitchFamily="34" charset="-128"/>
              </a:rPr>
              <a:t>In the late 15th century the antique as a source of poised and measured beauty – the hallmark of its influence as we have known it since Winckelmann – still counted for comparatively little. The figures of ancient myth appeared … as figures full of life and colour, in the festival pageants through which pagan </a:t>
            </a:r>
            <a:r>
              <a:rPr lang="en-GB" altLang="ja-JP" sz="2000" i="1" kern="0" dirty="0">
                <a:solidFill>
                  <a:srgbClr val="FFFFFF"/>
                </a:solidFill>
                <a:ea typeface="ＭＳ Ｐゴシック" panose="020B0600070205080204" pitchFamily="34" charset="-128"/>
              </a:rPr>
              <a:t>joie de vivre </a:t>
            </a:r>
            <a:r>
              <a:rPr lang="en-GB" altLang="ja-JP" sz="2000" kern="0" dirty="0">
                <a:solidFill>
                  <a:srgbClr val="FFFFFF"/>
                </a:solidFill>
                <a:ea typeface="ＭＳ Ｐゴシック" panose="020B0600070205080204" pitchFamily="34" charset="-128"/>
              </a:rPr>
              <a:t>had kept its foothold in popular culture.</a:t>
            </a:r>
            <a:r>
              <a:rPr lang="ja-JP" altLang="en-GB" sz="2000" kern="0">
                <a:solidFill>
                  <a:srgbClr val="FFFFFF"/>
                </a:solidFill>
                <a:ea typeface="ＭＳ Ｐゴシック" panose="020B0600070205080204" pitchFamily="34" charset="-128"/>
              </a:rPr>
              <a:t>’</a:t>
            </a:r>
            <a:endParaRPr lang="en-GB" altLang="ja-JP" sz="2000" kern="0" dirty="0">
              <a:solidFill>
                <a:srgbClr val="FFFFFF"/>
              </a:solidFill>
              <a:ea typeface="ＭＳ Ｐゴシック" panose="020B0600070205080204" pitchFamily="34" charset="-128"/>
            </a:endParaRPr>
          </a:p>
          <a:p>
            <a:pPr marL="0" indent="0">
              <a:buNone/>
            </a:pPr>
            <a:endParaRPr lang="en-GB" altLang="en-US" sz="2000" kern="0" dirty="0">
              <a:solidFill>
                <a:srgbClr val="FFFFFF"/>
              </a:solidFill>
              <a:ea typeface="ＭＳ Ｐゴシック" panose="020B0600070205080204" pitchFamily="34" charset="-128"/>
            </a:endParaRPr>
          </a:p>
          <a:p>
            <a:pPr marL="0" indent="0">
              <a:buNone/>
            </a:pPr>
            <a:r>
              <a:rPr lang="en-GB" altLang="en-US" sz="2000" kern="0" dirty="0">
                <a:solidFill>
                  <a:srgbClr val="FFFFFF"/>
                </a:solidFill>
                <a:ea typeface="ＭＳ Ｐゴシック" panose="020B0600070205080204" pitchFamily="34" charset="-128"/>
              </a:rPr>
              <a:t>Warburg, ‘</a:t>
            </a:r>
            <a:r>
              <a:rPr lang="en-GB" altLang="ja-JP" sz="2000" kern="0" dirty="0">
                <a:solidFill>
                  <a:srgbClr val="FFFFFF"/>
                </a:solidFill>
                <a:ea typeface="ＭＳ Ｐゴシック" panose="020B0600070205080204" pitchFamily="34" charset="-128"/>
              </a:rPr>
              <a:t>Sandro Botticelli</a:t>
            </a:r>
            <a:r>
              <a:rPr lang="en-GB" altLang="en-US" sz="2000" kern="0" dirty="0">
                <a:solidFill>
                  <a:srgbClr val="FFFFFF"/>
                </a:solidFill>
                <a:ea typeface="ＭＳ Ｐゴシック" panose="020B0600070205080204" pitchFamily="34" charset="-128"/>
              </a:rPr>
              <a:t>’</a:t>
            </a:r>
            <a:r>
              <a:rPr lang="en-GB" altLang="ja-JP" sz="2000" kern="0" dirty="0">
                <a:solidFill>
                  <a:srgbClr val="FFFFFF"/>
                </a:solidFill>
                <a:ea typeface="ＭＳ Ｐゴシック" panose="020B0600070205080204" pitchFamily="34" charset="-128"/>
              </a:rPr>
              <a:t> (1898) in The Renewal of Pagan Antiquity, p. 161</a:t>
            </a:r>
          </a:p>
          <a:p>
            <a:pPr marL="0" indent="0">
              <a:buNone/>
            </a:pPr>
            <a:endParaRPr lang="en-GB" altLang="en-US" sz="2000" kern="0" dirty="0">
              <a:ea typeface="ＭＳ Ｐゴシック" panose="020B0600070205080204" pitchFamily="34" charset="-128"/>
            </a:endParaRPr>
          </a:p>
        </p:txBody>
      </p:sp>
      <p:pic>
        <p:nvPicPr>
          <p:cNvPr id="30722" name="Picture 5" descr="Ghirlandaio Birth of St">
            <a:extLst>
              <a:ext uri="{FF2B5EF4-FFF2-40B4-BE49-F238E27FC236}">
                <a16:creationId xmlns:a16="http://schemas.microsoft.com/office/drawing/2014/main" id="{0446B40E-5BE8-5044-A106-2DC532A28F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80326" y="0"/>
            <a:ext cx="277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M-Heracles-Amaz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0826" y="0"/>
            <a:ext cx="4067175" cy="3384550"/>
          </a:xfrm>
          <a:prstGeom prst="rect">
            <a:avLst/>
          </a:prstGeom>
          <a:noFill/>
          <a:ln w="9525">
            <a:noFill/>
            <a:miter lim="800000"/>
            <a:headEnd/>
            <a:tailEnd/>
          </a:ln>
        </p:spPr>
      </p:pic>
      <p:pic>
        <p:nvPicPr>
          <p:cNvPr id="34819" name="Picture 7" descr="selinus_heracles_c_0802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1" y="3328988"/>
            <a:ext cx="2620963" cy="3529012"/>
          </a:xfrm>
          <a:prstGeom prst="rect">
            <a:avLst/>
          </a:prstGeom>
          <a:noFill/>
          <a:ln w="9525">
            <a:noFill/>
            <a:miter lim="800000"/>
            <a:headEnd/>
            <a:tailEnd/>
          </a:ln>
        </p:spPr>
      </p:pic>
      <p:pic>
        <p:nvPicPr>
          <p:cNvPr id="34820" name="Picture 9" descr="Herculesandthehydrabyantoniodelpollaiol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3751" y="3328988"/>
            <a:ext cx="2752725" cy="3529012"/>
          </a:xfrm>
          <a:prstGeom prst="rect">
            <a:avLst/>
          </a:prstGeom>
          <a:noFill/>
          <a:ln w="9525">
            <a:noFill/>
            <a:miter lim="800000"/>
            <a:headEnd/>
            <a:tailEnd/>
          </a:ln>
        </p:spPr>
      </p:pic>
      <p:pic>
        <p:nvPicPr>
          <p:cNvPr id="34821" name="Picture 13" descr="O-Herc-Cecrope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1" y="0"/>
            <a:ext cx="5076825" cy="3316288"/>
          </a:xfrm>
          <a:prstGeom prst="rect">
            <a:avLst/>
          </a:prstGeom>
          <a:noFill/>
          <a:ln w="9525">
            <a:noFill/>
            <a:miter lim="800000"/>
            <a:headEnd/>
            <a:tailEnd/>
          </a:ln>
        </p:spPr>
      </p:pic>
      <p:pic>
        <p:nvPicPr>
          <p:cNvPr id="34822" name="Picture 15" descr="N-Herc-Drun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91401" y="3357564"/>
            <a:ext cx="2665413" cy="350043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0" descr="0064301001"/>
          <p:cNvPicPr>
            <a:picLocks noGrp="1" noChangeAspect="1" noChangeArrowheads="1"/>
          </p:cNvPicPr>
          <p:nvPr>
            <p:ph sz="quarter" idx="3"/>
          </p:nvPr>
        </p:nvPicPr>
        <p:blipFill>
          <a:blip r:embed="rId3" cstate="print"/>
          <a:srcRect/>
          <a:stretch>
            <a:fillRect/>
          </a:stretch>
        </p:blipFill>
        <p:spPr>
          <a:xfrm>
            <a:off x="6259683" y="3459077"/>
            <a:ext cx="2109334" cy="3220818"/>
          </a:xfrm>
          <a:noFill/>
        </p:spPr>
      </p:pic>
      <p:pic>
        <p:nvPicPr>
          <p:cNvPr id="33796" name="Picture 14" descr="0816033013"/>
          <p:cNvPicPr>
            <a:picLocks noChangeAspect="1" noChangeArrowheads="1"/>
          </p:cNvPicPr>
          <p:nvPr/>
        </p:nvPicPr>
        <p:blipFill>
          <a:blip r:embed="rId4" cstate="print"/>
          <a:srcRect/>
          <a:stretch>
            <a:fillRect/>
          </a:stretch>
        </p:blipFill>
        <p:spPr bwMode="auto">
          <a:xfrm>
            <a:off x="3891191" y="110899"/>
            <a:ext cx="2206698" cy="3318101"/>
          </a:xfrm>
          <a:prstGeom prst="rect">
            <a:avLst/>
          </a:prstGeom>
          <a:noFill/>
          <a:ln w="9525">
            <a:noFill/>
            <a:miter lim="800000"/>
            <a:headEnd/>
            <a:tailEnd/>
          </a:ln>
        </p:spPr>
      </p:pic>
      <p:pic>
        <p:nvPicPr>
          <p:cNvPr id="26626" name="Picture 2">
            <a:extLst>
              <a:ext uri="{FF2B5EF4-FFF2-40B4-BE49-F238E27FC236}">
                <a16:creationId xmlns:a16="http://schemas.microsoft.com/office/drawing/2014/main" id="{2C524C96-F09E-1740-B3E5-FEFC09AF6F2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088" y="928149"/>
            <a:ext cx="3374571" cy="506185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a:extLst>
              <a:ext uri="{FF2B5EF4-FFF2-40B4-BE49-F238E27FC236}">
                <a16:creationId xmlns:a16="http://schemas.microsoft.com/office/drawing/2014/main" id="{7E206F7B-BF23-6F48-8D7F-E4D73F25781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94487" y="872699"/>
            <a:ext cx="3596981" cy="517275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a:extLst>
              <a:ext uri="{FF2B5EF4-FFF2-40B4-BE49-F238E27FC236}">
                <a16:creationId xmlns:a16="http://schemas.microsoft.com/office/drawing/2014/main" id="{4C3A3388-8290-3C48-A8FB-2D8E7AC7F56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54865" y="3459078"/>
            <a:ext cx="2279349" cy="3427355"/>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a:extLst>
              <a:ext uri="{FF2B5EF4-FFF2-40B4-BE49-F238E27FC236}">
                <a16:creationId xmlns:a16="http://schemas.microsoft.com/office/drawing/2014/main" id="{3A8BFF59-69A3-3C4C-A915-37228F6F877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182257" y="110899"/>
            <a:ext cx="2135591" cy="3220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07D2E7CB-96CC-F745-A4E1-1DF02C30C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855304" y="198783"/>
            <a:ext cx="8494644" cy="638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laocoon">
            <a:extLst>
              <a:ext uri="{FF2B5EF4-FFF2-40B4-BE49-F238E27FC236}">
                <a16:creationId xmlns:a16="http://schemas.microsoft.com/office/drawing/2014/main" id="{D40DA05A-20AA-5743-88A9-EE2CA9D816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65726" y="1006476"/>
            <a:ext cx="55022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1">
            <a:extLst>
              <a:ext uri="{FF2B5EF4-FFF2-40B4-BE49-F238E27FC236}">
                <a16:creationId xmlns:a16="http://schemas.microsoft.com/office/drawing/2014/main" id="{B4EF4D8C-387F-C945-8CEC-3EE6DD83275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1" y="6351"/>
            <a:ext cx="3795713"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a:extLst>
              <a:ext uri="{FF2B5EF4-FFF2-40B4-BE49-F238E27FC236}">
                <a16:creationId xmlns:a16="http://schemas.microsoft.com/office/drawing/2014/main" id="{90424854-7ECB-5447-BD36-C0A86DAF3118}"/>
              </a:ext>
            </a:extLst>
          </p:cNvPr>
          <p:cNvSpPr txBox="1">
            <a:spLocks noChangeArrowheads="1"/>
          </p:cNvSpPr>
          <p:nvPr/>
        </p:nvSpPr>
        <p:spPr bwMode="auto">
          <a:xfrm>
            <a:off x="1992313" y="6021388"/>
            <a:ext cx="3097212"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Friedrich Nietzsche (1873)</a:t>
            </a:r>
          </a:p>
          <a:p>
            <a:pPr eaLnBrk="1" hangingPunct="1"/>
            <a:r>
              <a:rPr lang="en-US" altLang="en-US" sz="1800"/>
              <a:t>Source: Bridgeman</a:t>
            </a:r>
          </a:p>
        </p:txBody>
      </p:sp>
      <p:sp>
        <p:nvSpPr>
          <p:cNvPr id="32772" name="TextBox 2">
            <a:extLst>
              <a:ext uri="{FF2B5EF4-FFF2-40B4-BE49-F238E27FC236}">
                <a16:creationId xmlns:a16="http://schemas.microsoft.com/office/drawing/2014/main" id="{B04620DF-6031-B84A-BDF0-F3D9562EE781}"/>
              </a:ext>
            </a:extLst>
          </p:cNvPr>
          <p:cNvSpPr txBox="1">
            <a:spLocks noChangeArrowheads="1"/>
          </p:cNvSpPr>
          <p:nvPr/>
        </p:nvSpPr>
        <p:spPr bwMode="auto">
          <a:xfrm>
            <a:off x="5519738" y="260350"/>
            <a:ext cx="4895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t>Laocoon, 1</a:t>
            </a:r>
            <a:r>
              <a:rPr lang="en-US" altLang="en-US" sz="1800" baseline="30000"/>
              <a:t>st</a:t>
            </a:r>
            <a:r>
              <a:rPr lang="en-US" altLang="en-US" sz="1800"/>
              <a:t> century BCE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Durer Orpheus 1494">
            <a:extLst>
              <a:ext uri="{FF2B5EF4-FFF2-40B4-BE49-F238E27FC236}">
                <a16:creationId xmlns:a16="http://schemas.microsoft.com/office/drawing/2014/main" id="{604123DF-E54D-1F4F-BAE3-4467A8509863}"/>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1703388" y="188914"/>
            <a:ext cx="4176712" cy="5405437"/>
          </a:xfrm>
          <a:noFill/>
        </p:spPr>
      </p:pic>
      <p:pic>
        <p:nvPicPr>
          <p:cNvPr id="35842" name="Picture 7" descr="tallinn124">
            <a:extLst>
              <a:ext uri="{FF2B5EF4-FFF2-40B4-BE49-F238E27FC236}">
                <a16:creationId xmlns:a16="http://schemas.microsoft.com/office/drawing/2014/main" id="{478F43CB-FF95-A64E-9C43-904F809CE4A5}"/>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6235700" y="0"/>
            <a:ext cx="4478338" cy="6858000"/>
          </a:xfrm>
          <a:noFill/>
        </p:spPr>
      </p:pic>
      <p:sp>
        <p:nvSpPr>
          <p:cNvPr id="35843" name="Rectangle 1">
            <a:extLst>
              <a:ext uri="{FF2B5EF4-FFF2-40B4-BE49-F238E27FC236}">
                <a16:creationId xmlns:a16="http://schemas.microsoft.com/office/drawing/2014/main" id="{BC21551A-0AB9-CC4C-84D1-FCD086032AA0}"/>
              </a:ext>
            </a:extLst>
          </p:cNvPr>
          <p:cNvSpPr>
            <a:spLocks noChangeArrowheads="1"/>
          </p:cNvSpPr>
          <p:nvPr/>
        </p:nvSpPr>
        <p:spPr bwMode="auto">
          <a:xfrm>
            <a:off x="1703388" y="5949950"/>
            <a:ext cx="39608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GB" altLang="en-US" sz="2200" dirty="0"/>
              <a:t>Albrecht D</a:t>
            </a:r>
            <a:r>
              <a:rPr lang="en-US" altLang="en-US" sz="2200" dirty="0" err="1">
                <a:cs typeface="Arial" panose="020B0604020202020204" pitchFamily="34" charset="0"/>
              </a:rPr>
              <a:t>ürer</a:t>
            </a:r>
            <a:br>
              <a:rPr lang="en-US" altLang="en-US" sz="2200" dirty="0">
                <a:cs typeface="Arial" panose="020B0604020202020204" pitchFamily="34" charset="0"/>
              </a:rPr>
            </a:br>
            <a:r>
              <a:rPr lang="en-US" altLang="en-US" sz="2200" i="1" dirty="0">
                <a:cs typeface="Arial" panose="020B0604020202020204" pitchFamily="34" charset="0"/>
              </a:rPr>
              <a:t>Death of Orpheus </a:t>
            </a:r>
            <a:r>
              <a:rPr lang="en-US" altLang="en-US" sz="2200" dirty="0">
                <a:cs typeface="Arial" panose="020B0604020202020204" pitchFamily="34" charset="0"/>
              </a:rPr>
              <a:t>(1494)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a:extLst>
              <a:ext uri="{FF2B5EF4-FFF2-40B4-BE49-F238E27FC236}">
                <a16:creationId xmlns:a16="http://schemas.microsoft.com/office/drawing/2014/main" id="{EBCAEBA0-45B9-9A4C-A8BF-4C527996C572}"/>
              </a:ext>
            </a:extLst>
          </p:cNvPr>
          <p:cNvSpPr txBox="1">
            <a:spLocks noChangeArrowheads="1"/>
          </p:cNvSpPr>
          <p:nvPr/>
        </p:nvSpPr>
        <p:spPr bwMode="auto">
          <a:xfrm>
            <a:off x="1662319" y="724315"/>
            <a:ext cx="40322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200" dirty="0">
                <a:cs typeface="Arial" panose="020B0604020202020204" pitchFamily="34" charset="0"/>
              </a:rPr>
              <a:t>‘I am by no means ashamed of being a Jew. On the contrary, I attempt to show to others that representatives of my kind are well suited to using their talents in order to fit in as useful members into the development of culture and the state.’</a:t>
            </a:r>
          </a:p>
          <a:p>
            <a:pPr eaLnBrk="1" hangingPunct="1"/>
            <a:endParaRPr lang="en-GB" altLang="en-US" sz="2200" dirty="0">
              <a:cs typeface="Arial" panose="020B0604020202020204" pitchFamily="34" charset="0"/>
            </a:endParaRPr>
          </a:p>
          <a:p>
            <a:pPr eaLnBrk="1" hangingPunct="1"/>
            <a:endParaRPr lang="en-GB" altLang="en-US" sz="2200" dirty="0">
              <a:cs typeface="Arial" panose="020B0604020202020204" pitchFamily="34" charset="0"/>
            </a:endParaRPr>
          </a:p>
          <a:p>
            <a:pPr algn="r" eaLnBrk="1" hangingPunct="1"/>
            <a:r>
              <a:rPr lang="en-GB" altLang="en-US" sz="2200" dirty="0">
                <a:cs typeface="Arial" panose="020B0604020202020204" pitchFamily="34" charset="0"/>
              </a:rPr>
              <a:t>Aby Warburg, Letter to his mother, </a:t>
            </a:r>
            <a:r>
              <a:rPr lang="de-DE" altLang="en-US" sz="2200" dirty="0">
                <a:cs typeface="Arial" panose="020B0604020202020204" pitchFamily="34" charset="0"/>
              </a:rPr>
              <a:t>26 </a:t>
            </a:r>
            <a:r>
              <a:rPr lang="de-DE" altLang="en-US" sz="2200" dirty="0" err="1">
                <a:cs typeface="Arial" panose="020B0604020202020204" pitchFamily="34" charset="0"/>
              </a:rPr>
              <a:t>January</a:t>
            </a:r>
            <a:r>
              <a:rPr lang="de-DE" altLang="en-US" sz="2200" dirty="0">
                <a:cs typeface="Arial" panose="020B0604020202020204" pitchFamily="34" charset="0"/>
              </a:rPr>
              <a:t> 1887</a:t>
            </a:r>
            <a:endParaRPr lang="en-GB" altLang="en-US" sz="2200" dirty="0">
              <a:cs typeface="Arial" panose="020B0604020202020204" pitchFamily="34" charset="0"/>
            </a:endParaRPr>
          </a:p>
          <a:p>
            <a:pPr eaLnBrk="1" hangingPunct="1"/>
            <a:endParaRPr lang="en-GB" altLang="en-US" sz="2200" dirty="0">
              <a:cs typeface="Arial" panose="020B0604020202020204" pitchFamily="34" charset="0"/>
            </a:endParaRPr>
          </a:p>
        </p:txBody>
      </p:sp>
      <p:pic>
        <p:nvPicPr>
          <p:cNvPr id="57346" name="Picture 2" descr="Warburg on military service.jpg">
            <a:extLst>
              <a:ext uri="{FF2B5EF4-FFF2-40B4-BE49-F238E27FC236}">
                <a16:creationId xmlns:a16="http://schemas.microsoft.com/office/drawing/2014/main" id="{4CF8206A-D3B3-584B-887F-32996797914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2337" y="803690"/>
            <a:ext cx="43418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0742FE22-5DCC-3F46-9662-43214D959D92}"/>
              </a:ext>
            </a:extLst>
          </p:cNvPr>
          <p:cNvSpPr>
            <a:spLocks noChangeArrowheads="1"/>
          </p:cNvSpPr>
          <p:nvPr/>
        </p:nvSpPr>
        <p:spPr bwMode="auto">
          <a:xfrm>
            <a:off x="5591175" y="58054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1800"/>
              <a:t>Aby Warburg on military service in Karlsruhe (1892-1893)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http://upload.wikimedia.org/wikipedia/en/8/87/Legend_of_the_Jew_calling_the_Devil_from_a_Vessel_of_Blood_Fac_simile_of_a_Woodcut_in_Boaistuau_s_Histoires_Prodigieuses_in_4to_Paris_Annet_Briere_1560.png">
            <a:extLst>
              <a:ext uri="{FF2B5EF4-FFF2-40B4-BE49-F238E27FC236}">
                <a16:creationId xmlns:a16="http://schemas.microsoft.com/office/drawing/2014/main" id="{A2035515-D88D-FC42-A65D-073A742219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16428" r="17249" b="7861"/>
          <a:stretch>
            <a:fillRect/>
          </a:stretch>
        </p:blipFill>
        <p:spPr bwMode="auto">
          <a:xfrm>
            <a:off x="4151313" y="260350"/>
            <a:ext cx="40449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a:extLst>
              <a:ext uri="{FF2B5EF4-FFF2-40B4-BE49-F238E27FC236}">
                <a16:creationId xmlns:a16="http://schemas.microsoft.com/office/drawing/2014/main" id="{7A36FE71-EDB1-2C4F-956F-50DC1D2EA04F}"/>
              </a:ext>
            </a:extLst>
          </p:cNvPr>
          <p:cNvSpPr txBox="1">
            <a:spLocks noChangeArrowheads="1"/>
          </p:cNvSpPr>
          <p:nvPr/>
        </p:nvSpPr>
        <p:spPr bwMode="auto">
          <a:xfrm>
            <a:off x="1703389" y="5949950"/>
            <a:ext cx="87137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000">
                <a:latin typeface="Calibri" panose="020F0502020204030204" pitchFamily="34" charset="0"/>
                <a:cs typeface="Arial" panose="020B0604020202020204" pitchFamily="34" charset="0"/>
              </a:rPr>
              <a:t>Legend of the Jew calling the Devil from a Vessel of Blood, from</a:t>
            </a:r>
            <a:br>
              <a:rPr lang="en-GB" altLang="en-US" sz="2000">
                <a:latin typeface="Calibri" panose="020F0502020204030204" pitchFamily="34" charset="0"/>
                <a:cs typeface="Arial" panose="020B0604020202020204" pitchFamily="34" charset="0"/>
              </a:rPr>
            </a:br>
            <a:r>
              <a:rPr lang="en-GB" altLang="en-US" sz="2000">
                <a:latin typeface="Calibri" panose="020F0502020204030204" pitchFamily="34" charset="0"/>
                <a:cs typeface="Arial" panose="020B0604020202020204" pitchFamily="34" charset="0"/>
              </a:rPr>
              <a:t> Pierre Boaistuau, </a:t>
            </a:r>
            <a:r>
              <a:rPr lang="en-GB" altLang="en-US" sz="2000" i="1">
                <a:latin typeface="Calibri" panose="020F0502020204030204" pitchFamily="34" charset="0"/>
                <a:cs typeface="Arial" panose="020B0604020202020204" pitchFamily="34" charset="0"/>
              </a:rPr>
              <a:t>Histoires Prodigieuses </a:t>
            </a:r>
            <a:r>
              <a:rPr lang="en-GB" altLang="en-US" sz="2000">
                <a:latin typeface="Calibri" panose="020F0502020204030204" pitchFamily="34" charset="0"/>
                <a:cs typeface="Arial" panose="020B0604020202020204" pitchFamily="34" charset="0"/>
              </a:rPr>
              <a:t>(Paris, 1560)</a:t>
            </a:r>
            <a:endParaRPr lang="en-GB" altLang="en-US" sz="2000" i="1">
              <a:latin typeface="Calibri" panose="020F050202020403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http://upload.wikimedia.org/wikipedia/commons/b/b1/Simonino.jpg">
            <a:extLst>
              <a:ext uri="{FF2B5EF4-FFF2-40B4-BE49-F238E27FC236}">
                <a16:creationId xmlns:a16="http://schemas.microsoft.com/office/drawing/2014/main" id="{B7C43B56-BEFF-B34C-8EDC-41EC3D9111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03388" y="260350"/>
            <a:ext cx="433070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Box 2">
            <a:extLst>
              <a:ext uri="{FF2B5EF4-FFF2-40B4-BE49-F238E27FC236}">
                <a16:creationId xmlns:a16="http://schemas.microsoft.com/office/drawing/2014/main" id="{D64A920B-B9A6-E441-842F-99362FE65936}"/>
              </a:ext>
            </a:extLst>
          </p:cNvPr>
          <p:cNvSpPr txBox="1">
            <a:spLocks noChangeArrowheads="1"/>
          </p:cNvSpPr>
          <p:nvPr/>
        </p:nvSpPr>
        <p:spPr bwMode="auto">
          <a:xfrm>
            <a:off x="7248524" y="5084764"/>
            <a:ext cx="34194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800" dirty="0">
                <a:latin typeface="Calibri" panose="020F0502020204030204" pitchFamily="34" charset="0"/>
                <a:cs typeface="Arial" panose="020B0604020202020204" pitchFamily="34" charset="0"/>
              </a:rPr>
              <a:t>L : Lucio </a:t>
            </a:r>
            <a:r>
              <a:rPr lang="it-IT" altLang="en-US" sz="1800" dirty="0" err="1">
                <a:latin typeface="Calibri" panose="020F0502020204030204" pitchFamily="34" charset="0"/>
                <a:cs typeface="Arial" panose="020B0604020202020204" pitchFamily="34" charset="0"/>
              </a:rPr>
              <a:t>Tosani</a:t>
            </a:r>
            <a:r>
              <a:rPr lang="it-IT" altLang="en-US" sz="1800" dirty="0">
                <a:latin typeface="Calibri" panose="020F0502020204030204" pitchFamily="34" charset="0"/>
                <a:cs typeface="Arial" panose="020B0604020202020204" pitchFamily="34" charset="0"/>
              </a:rPr>
              <a:t> - </a:t>
            </a:r>
            <a:r>
              <a:rPr lang="it-IT" altLang="en-US" sz="1800" dirty="0" err="1">
                <a:latin typeface="Calibri" panose="020F0502020204030204" pitchFamily="34" charset="0"/>
                <a:cs typeface="Arial" panose="020B0604020202020204" pitchFamily="34" charset="0"/>
              </a:rPr>
              <a:t>Medallion</a:t>
            </a:r>
            <a:r>
              <a:rPr lang="it-IT" altLang="en-US" sz="1800" dirty="0">
                <a:latin typeface="Calibri" panose="020F0502020204030204" pitchFamily="34" charset="0"/>
                <a:cs typeface="Arial" panose="020B0604020202020204" pitchFamily="34" charset="0"/>
              </a:rPr>
              <a:t> of  the </a:t>
            </a:r>
            <a:r>
              <a:rPr lang="it-IT" altLang="en-US" sz="1800" dirty="0" err="1">
                <a:latin typeface="Calibri" panose="020F0502020204030204" pitchFamily="34" charset="0"/>
                <a:cs typeface="Arial" panose="020B0604020202020204" pitchFamily="34" charset="0"/>
              </a:rPr>
              <a:t>legend</a:t>
            </a:r>
            <a:r>
              <a:rPr lang="it-IT" altLang="en-US" sz="1800" dirty="0">
                <a:latin typeface="Calibri" panose="020F0502020204030204" pitchFamily="34" charset="0"/>
                <a:cs typeface="Arial" panose="020B0604020202020204" pitchFamily="34" charset="0"/>
              </a:rPr>
              <a:t> of Simonino di Trento (Palazzo Salvadori, Trento, 1515)</a:t>
            </a:r>
          </a:p>
          <a:p>
            <a:pPr eaLnBrk="1" hangingPunct="1"/>
            <a:r>
              <a:rPr lang="it-IT" altLang="en-US" sz="1800" dirty="0" err="1">
                <a:latin typeface="Calibri" panose="020F0502020204030204" pitchFamily="34" charset="0"/>
                <a:cs typeface="Arial" panose="020B0604020202020204" pitchFamily="34" charset="0"/>
              </a:rPr>
              <a:t>R</a:t>
            </a:r>
            <a:r>
              <a:rPr lang="it-IT" altLang="en-US" sz="1800" dirty="0">
                <a:latin typeface="Calibri" panose="020F0502020204030204" pitchFamily="34" charset="0"/>
                <a:cs typeface="Arial" panose="020B0604020202020204" pitchFamily="34" charset="0"/>
              </a:rPr>
              <a:t>: </a:t>
            </a:r>
            <a:r>
              <a:rPr lang="it-IT" altLang="en-US" sz="1800" dirty="0" err="1">
                <a:latin typeface="Calibri" panose="020F0502020204030204" pitchFamily="34" charset="0"/>
                <a:cs typeface="Arial" panose="020B0604020202020204" pitchFamily="34" charset="0"/>
              </a:rPr>
              <a:t>Th</a:t>
            </a:r>
            <a:r>
              <a:rPr lang="en-GB" altLang="en-US" sz="1800" dirty="0">
                <a:latin typeface="Calibri" panose="020F0502020204030204" pitchFamily="34" charset="0"/>
                <a:cs typeface="Arial" panose="020B0604020202020204" pitchFamily="34" charset="0"/>
              </a:rPr>
              <a:t>e legend of Simon of Trent, from </a:t>
            </a:r>
            <a:r>
              <a:rPr lang="de-DE" altLang="en-US" sz="1800" dirty="0">
                <a:latin typeface="Calibri" panose="020F0502020204030204" pitchFamily="34" charset="0"/>
                <a:cs typeface="Arial" panose="020B0604020202020204" pitchFamily="34" charset="0"/>
              </a:rPr>
              <a:t>Hartmann </a:t>
            </a:r>
            <a:r>
              <a:rPr lang="de-DE" altLang="en-US" sz="1800" dirty="0" err="1">
                <a:latin typeface="Calibri" panose="020F0502020204030204" pitchFamily="34" charset="0"/>
                <a:cs typeface="Arial" panose="020B0604020202020204" pitchFamily="34" charset="0"/>
              </a:rPr>
              <a:t>Schedel</a:t>
            </a:r>
            <a:r>
              <a:rPr lang="de-DE" altLang="en-US" sz="1800" dirty="0">
                <a:latin typeface="Calibri" panose="020F0502020204030204" pitchFamily="34" charset="0"/>
                <a:cs typeface="Arial" panose="020B0604020202020204" pitchFamily="34" charset="0"/>
              </a:rPr>
              <a:t>,  </a:t>
            </a:r>
            <a:r>
              <a:rPr lang="de-DE" altLang="en-US" sz="1800" i="1" dirty="0">
                <a:latin typeface="Calibri" panose="020F0502020204030204" pitchFamily="34" charset="0"/>
                <a:cs typeface="Arial" panose="020B0604020202020204" pitchFamily="34" charset="0"/>
              </a:rPr>
              <a:t>Weltchronik</a:t>
            </a:r>
            <a:r>
              <a:rPr lang="de-DE" altLang="en-US" sz="1800" dirty="0">
                <a:latin typeface="Calibri" panose="020F0502020204030204" pitchFamily="34" charset="0"/>
                <a:cs typeface="Arial" panose="020B0604020202020204" pitchFamily="34" charset="0"/>
              </a:rPr>
              <a:t> (1493)</a:t>
            </a:r>
            <a:endParaRPr lang="en-GB" altLang="en-US" sz="1800" dirty="0">
              <a:latin typeface="Calibri" panose="020F0502020204030204" pitchFamily="34" charset="0"/>
              <a:cs typeface="Arial" panose="020B0604020202020204" pitchFamily="34" charset="0"/>
            </a:endParaRPr>
          </a:p>
          <a:p>
            <a:pPr eaLnBrk="1" hangingPunct="1"/>
            <a:endParaRPr lang="en-GB" altLang="en-US" sz="1800" dirty="0">
              <a:latin typeface="Calibri" panose="020F0502020204030204" pitchFamily="34" charset="0"/>
              <a:cs typeface="Arial" panose="020B0604020202020204" pitchFamily="34" charset="0"/>
            </a:endParaRPr>
          </a:p>
        </p:txBody>
      </p:sp>
      <p:pic>
        <p:nvPicPr>
          <p:cNvPr id="61443" name="Picture 1" descr="Schedel_judenfeindlichkeit.jpg">
            <a:extLst>
              <a:ext uri="{FF2B5EF4-FFF2-40B4-BE49-F238E27FC236}">
                <a16:creationId xmlns:a16="http://schemas.microsoft.com/office/drawing/2014/main" id="{72613547-385C-C944-862D-7E52B31AA23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48525" y="257176"/>
            <a:ext cx="310515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upload.wikimedia.org/wikipedia/commons/5/52/Bund_Odessa_1905.jpg">
            <a:extLst>
              <a:ext uri="{FF2B5EF4-FFF2-40B4-BE49-F238E27FC236}">
                <a16:creationId xmlns:a16="http://schemas.microsoft.com/office/drawing/2014/main" id="{99FBB5B9-978F-1A46-8537-4A392897BD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1900" y="2392778"/>
            <a:ext cx="45529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4" descr="http://upload.wikimedia.org/wikipedia/commons/8/86/Pogrom_bialystok2.jpg">
            <a:extLst>
              <a:ext uri="{FF2B5EF4-FFF2-40B4-BE49-F238E27FC236}">
                <a16:creationId xmlns:a16="http://schemas.microsoft.com/office/drawing/2014/main" id="{75F77A87-9BBC-7F4E-8890-D2433C666A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47851" y="260350"/>
            <a:ext cx="3933825"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a:extLst>
              <a:ext uri="{FF2B5EF4-FFF2-40B4-BE49-F238E27FC236}">
                <a16:creationId xmlns:a16="http://schemas.microsoft.com/office/drawing/2014/main" id="{B3555CAE-745B-654C-9BEF-1E5F511430A8}"/>
              </a:ext>
            </a:extLst>
          </p:cNvPr>
          <p:cNvSpPr txBox="1">
            <a:spLocks noChangeArrowheads="1"/>
          </p:cNvSpPr>
          <p:nvPr/>
        </p:nvSpPr>
        <p:spPr bwMode="auto">
          <a:xfrm>
            <a:off x="6311900" y="115888"/>
            <a:ext cx="40322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000">
                <a:cs typeface="Arial" panose="020B0604020202020204" pitchFamily="34" charset="0"/>
              </a:rPr>
              <a:t>‘Death of Orpheus: Return of the eternally unchanging beast, genus: homo sapiens’ (Warburg)</a:t>
            </a:r>
          </a:p>
          <a:p>
            <a:pPr eaLnBrk="1" hangingPunct="1"/>
            <a:endParaRPr lang="en-GB" altLang="en-US" sz="2000">
              <a:cs typeface="Arial" panose="020B0604020202020204" pitchFamily="34" charset="0"/>
            </a:endParaRPr>
          </a:p>
          <a:p>
            <a:pPr eaLnBrk="1" hangingPunct="1"/>
            <a:endParaRPr lang="en-GB" altLang="en-US" sz="2000">
              <a:cs typeface="Arial" panose="020B0604020202020204" pitchFamily="34" charset="0"/>
            </a:endParaRPr>
          </a:p>
        </p:txBody>
      </p:sp>
      <p:sp>
        <p:nvSpPr>
          <p:cNvPr id="63492" name="TextBox 4">
            <a:extLst>
              <a:ext uri="{FF2B5EF4-FFF2-40B4-BE49-F238E27FC236}">
                <a16:creationId xmlns:a16="http://schemas.microsoft.com/office/drawing/2014/main" id="{B731DA08-8345-EA44-80CF-2F099B32C397}"/>
              </a:ext>
            </a:extLst>
          </p:cNvPr>
          <p:cNvSpPr txBox="1">
            <a:spLocks noChangeArrowheads="1"/>
          </p:cNvSpPr>
          <p:nvPr/>
        </p:nvSpPr>
        <p:spPr bwMode="auto">
          <a:xfrm>
            <a:off x="1820864" y="5097878"/>
            <a:ext cx="3960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800" dirty="0">
                <a:cs typeface="Arial" panose="020B0604020202020204" pitchFamily="34" charset="0"/>
              </a:rPr>
              <a:t>L: The Pogrom in </a:t>
            </a:r>
            <a:r>
              <a:rPr lang="en-GB" altLang="en-US" sz="1800" dirty="0" err="1">
                <a:cs typeface="Arial" panose="020B0604020202020204" pitchFamily="34" charset="0"/>
              </a:rPr>
              <a:t>Białystok</a:t>
            </a:r>
            <a:r>
              <a:rPr lang="en-GB" altLang="en-US" sz="1800" dirty="0">
                <a:cs typeface="Arial" panose="020B0604020202020204" pitchFamily="34" charset="0"/>
              </a:rPr>
              <a:t>, 1906</a:t>
            </a:r>
          </a:p>
          <a:p>
            <a:pPr eaLnBrk="1" hangingPunct="1"/>
            <a:r>
              <a:rPr lang="en-GB" altLang="en-US" sz="1800" dirty="0">
                <a:cs typeface="Arial" panose="020B0604020202020204" pitchFamily="34" charset="0"/>
              </a:rPr>
              <a:t>R: Members of the Jewish workers’ Bund, with colleagues murdered in the 1905 pogrom.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12B248B4-DAF4-3248-AD1C-B083B0ECC6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0"/>
            <a:ext cx="4548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265C33-EA8E-F349-B233-59A5D3586291}"/>
              </a:ext>
            </a:extLst>
          </p:cNvPr>
          <p:cNvSpPr txBox="1"/>
          <p:nvPr/>
        </p:nvSpPr>
        <p:spPr>
          <a:xfrm>
            <a:off x="5257800" y="402772"/>
            <a:ext cx="6607629" cy="2031325"/>
          </a:xfrm>
          <a:prstGeom prst="rect">
            <a:avLst/>
          </a:prstGeom>
          <a:noFill/>
        </p:spPr>
        <p:txBody>
          <a:bodyPr wrap="square" rtlCol="0">
            <a:spAutoFit/>
          </a:bodyPr>
          <a:lstStyle/>
          <a:p>
            <a:r>
              <a:rPr lang="en-US" dirty="0"/>
              <a:t>Emile </a:t>
            </a:r>
            <a:r>
              <a:rPr lang="en-US" dirty="0" err="1"/>
              <a:t>Mâle</a:t>
            </a:r>
            <a:r>
              <a:rPr lang="en-US" dirty="0"/>
              <a:t> (1862-1954)</a:t>
            </a:r>
          </a:p>
          <a:p>
            <a:endParaRPr lang="en-US" dirty="0"/>
          </a:p>
          <a:p>
            <a:endParaRPr lang="en-US" dirty="0"/>
          </a:p>
          <a:p>
            <a:r>
              <a:rPr lang="en-GB" i="1" dirty="0" err="1"/>
              <a:t>L'Art</a:t>
            </a:r>
            <a:r>
              <a:rPr lang="en-GB" i="1" dirty="0"/>
              <a:t> religieux du </a:t>
            </a:r>
            <a:r>
              <a:rPr lang="en-GB" i="1" dirty="0" err="1"/>
              <a:t>XIIIe</a:t>
            </a:r>
            <a:r>
              <a:rPr lang="en-GB" i="1" dirty="0"/>
              <a:t> siècle </a:t>
            </a:r>
            <a:r>
              <a:rPr lang="en-GB" i="1" dirty="0" err="1"/>
              <a:t>en</a:t>
            </a:r>
            <a:r>
              <a:rPr lang="en-GB" i="1" dirty="0"/>
              <a:t> France</a:t>
            </a:r>
            <a:r>
              <a:rPr lang="en-GB" dirty="0"/>
              <a:t> (1899). Translated into English as </a:t>
            </a:r>
            <a:r>
              <a:rPr lang="en-GB" i="1" dirty="0"/>
              <a:t>The Gothic Idol</a:t>
            </a:r>
            <a:r>
              <a:rPr lang="en-GB" dirty="0"/>
              <a:t>.</a:t>
            </a:r>
          </a:p>
          <a:p>
            <a:endParaRPr lang="en-GB" dirty="0"/>
          </a:p>
          <a:p>
            <a:r>
              <a:rPr lang="en-GB" i="1" dirty="0" err="1"/>
              <a:t>L'Art</a:t>
            </a:r>
            <a:r>
              <a:rPr lang="en-GB" i="1" dirty="0"/>
              <a:t> religieux de la fin du </a:t>
            </a:r>
            <a:r>
              <a:rPr lang="en-GB" i="1" dirty="0" err="1"/>
              <a:t>Moyen</a:t>
            </a:r>
            <a:r>
              <a:rPr lang="en-GB" i="1" dirty="0"/>
              <a:t> </a:t>
            </a:r>
            <a:r>
              <a:rPr lang="en-GB" i="1" dirty="0" err="1"/>
              <a:t>Âge</a:t>
            </a:r>
            <a:r>
              <a:rPr lang="en-GB" i="1" dirty="0"/>
              <a:t> </a:t>
            </a:r>
            <a:r>
              <a:rPr lang="en-GB" i="1" dirty="0" err="1"/>
              <a:t>en</a:t>
            </a:r>
            <a:r>
              <a:rPr lang="en-GB" i="1" dirty="0"/>
              <a:t> France</a:t>
            </a:r>
            <a:r>
              <a:rPr lang="en-GB" dirty="0"/>
              <a:t> (1908)</a:t>
            </a:r>
            <a:endParaRPr lang="en-US" dirty="0"/>
          </a:p>
        </p:txBody>
      </p:sp>
    </p:spTree>
    <p:extLst>
      <p:ext uri="{BB962C8B-B14F-4D97-AF65-F5344CB8AC3E}">
        <p14:creationId xmlns:p14="http://schemas.microsoft.com/office/powerpoint/2010/main" val="557460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7B9FF6-A0E4-A346-A266-BA541468CC21}"/>
              </a:ext>
            </a:extLst>
          </p:cNvPr>
          <p:cNvSpPr txBox="1"/>
          <p:nvPr/>
        </p:nvSpPr>
        <p:spPr>
          <a:xfrm>
            <a:off x="327259" y="721895"/>
            <a:ext cx="5005136" cy="3139321"/>
          </a:xfrm>
          <a:prstGeom prst="rect">
            <a:avLst/>
          </a:prstGeom>
          <a:noFill/>
        </p:spPr>
        <p:txBody>
          <a:bodyPr wrap="square" rtlCol="0">
            <a:spAutoFit/>
          </a:bodyPr>
          <a:lstStyle/>
          <a:p>
            <a:r>
              <a:rPr lang="en-GB" dirty="0"/>
              <a:t>‘If we impose our categories on mediaeval thought, we run every risk of error, and for that reason we borrow our method of exposition from the Middle Age itself. The four books of Vincent of Beauvais's </a:t>
            </a:r>
            <a:r>
              <a:rPr lang="en-GB" i="1" dirty="0"/>
              <a:t>Mirror</a:t>
            </a:r>
            <a:r>
              <a:rPr lang="en-GB" dirty="0"/>
              <a:t> furnish us with the framework for the four divisions of our study of thirteenth century art.’</a:t>
            </a:r>
          </a:p>
          <a:p>
            <a:endParaRPr lang="en-GB" dirty="0"/>
          </a:p>
          <a:p>
            <a:endParaRPr lang="en-GB" dirty="0"/>
          </a:p>
          <a:p>
            <a:r>
              <a:rPr lang="en-GB" dirty="0" err="1"/>
              <a:t>Mâle</a:t>
            </a:r>
            <a:r>
              <a:rPr lang="en-GB" dirty="0"/>
              <a:t>, </a:t>
            </a:r>
            <a:r>
              <a:rPr lang="en-GB" i="1" dirty="0"/>
              <a:t>The Gothic Idol</a:t>
            </a:r>
            <a:r>
              <a:rPr lang="en-GB" dirty="0"/>
              <a:t>, p. 23</a:t>
            </a:r>
          </a:p>
          <a:p>
            <a:endParaRPr lang="en-US" dirty="0"/>
          </a:p>
        </p:txBody>
      </p:sp>
      <p:pic>
        <p:nvPicPr>
          <p:cNvPr id="28674" name="Picture 2">
            <a:extLst>
              <a:ext uri="{FF2B5EF4-FFF2-40B4-BE49-F238E27FC236}">
                <a16:creationId xmlns:a16="http://schemas.microsoft.com/office/drawing/2014/main" id="{1A694ECC-B4FE-4E49-A3D3-E1D1576355C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86400" y="721895"/>
            <a:ext cx="6544210" cy="4811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9991F6-9E8B-1542-8938-9E821261FEA6}"/>
              </a:ext>
            </a:extLst>
          </p:cNvPr>
          <p:cNvSpPr txBox="1"/>
          <p:nvPr/>
        </p:nvSpPr>
        <p:spPr>
          <a:xfrm>
            <a:off x="5486400" y="5688531"/>
            <a:ext cx="6705600" cy="923330"/>
          </a:xfrm>
          <a:prstGeom prst="rect">
            <a:avLst/>
          </a:prstGeom>
          <a:noFill/>
        </p:spPr>
        <p:txBody>
          <a:bodyPr wrap="square" rtlCol="0">
            <a:spAutoFit/>
          </a:bodyPr>
          <a:lstStyle/>
          <a:p>
            <a:r>
              <a:rPr lang="en-US" dirty="0"/>
              <a:t>Vincent of Beauvais, </a:t>
            </a:r>
            <a:r>
              <a:rPr lang="en-US" i="1" dirty="0"/>
              <a:t>Speculum </a:t>
            </a:r>
            <a:r>
              <a:rPr lang="en-US" i="1" dirty="0" err="1"/>
              <a:t>maius</a:t>
            </a:r>
            <a:r>
              <a:rPr lang="en-US" i="1" dirty="0"/>
              <a:t> </a:t>
            </a:r>
            <a:r>
              <a:rPr lang="en-US" dirty="0"/>
              <a:t>(1235-64)</a:t>
            </a:r>
          </a:p>
          <a:p>
            <a:endParaRPr lang="en-US" dirty="0"/>
          </a:p>
          <a:p>
            <a:r>
              <a:rPr lang="en-US" dirty="0"/>
              <a:t>Manuscript from the 14</a:t>
            </a:r>
            <a:r>
              <a:rPr lang="en-US" baseline="30000" dirty="0"/>
              <a:t>th</a:t>
            </a:r>
            <a:r>
              <a:rPr lang="en-US" dirty="0"/>
              <a:t> century</a:t>
            </a:r>
          </a:p>
        </p:txBody>
      </p:sp>
    </p:spTree>
    <p:extLst>
      <p:ext uri="{BB962C8B-B14F-4D97-AF65-F5344CB8AC3E}">
        <p14:creationId xmlns:p14="http://schemas.microsoft.com/office/powerpoint/2010/main" val="1707917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17E8DB-DD6B-F445-A5FA-BDB2942E2BAD}"/>
              </a:ext>
            </a:extLst>
          </p:cNvPr>
          <p:cNvSpPr txBox="1"/>
          <p:nvPr/>
        </p:nvSpPr>
        <p:spPr>
          <a:xfrm>
            <a:off x="1031621" y="1443841"/>
            <a:ext cx="10341429" cy="3970318"/>
          </a:xfrm>
          <a:prstGeom prst="rect">
            <a:avLst/>
          </a:prstGeom>
          <a:noFill/>
        </p:spPr>
        <p:txBody>
          <a:bodyPr wrap="square" rtlCol="0">
            <a:spAutoFit/>
          </a:bodyPr>
          <a:lstStyle/>
          <a:p>
            <a:r>
              <a:rPr lang="en-GB" dirty="0"/>
              <a:t>‘The third characteristic of mediaeval art lies in this, that it is a symbolic code. From the days of the catacombs Christian art has spoken in figures, showing men one thing and inviting them to see in it the figure of another. The artist, as the doctors might have put it, must imitate God who under the letter of Scripture hid profound meaning, and who willed that nature too should hold lessons for man. </a:t>
            </a:r>
          </a:p>
          <a:p>
            <a:endParaRPr lang="en-GB" dirty="0"/>
          </a:p>
          <a:p>
            <a:r>
              <a:rPr lang="en-GB" dirty="0"/>
              <a:t>In mediaeval art there are then intentions, a knowledge of which is necessary to any real understanding of the subject. When for example in scenes of the Last Judgment we see the Wise and Foolish Virgins to the right and left hand of Christ, we should thereby understand that they</a:t>
            </a:r>
          </a:p>
          <a:p>
            <a:r>
              <a:rPr lang="en-GB" dirty="0"/>
              <a:t>symbolise the elect and the lost.’</a:t>
            </a:r>
          </a:p>
          <a:p>
            <a:endParaRPr lang="en-GB" dirty="0"/>
          </a:p>
          <a:p>
            <a:r>
              <a:rPr lang="en-GB" dirty="0" err="1"/>
              <a:t>Mâle</a:t>
            </a:r>
            <a:r>
              <a:rPr lang="en-GB" dirty="0"/>
              <a:t>, </a:t>
            </a:r>
            <a:r>
              <a:rPr lang="en-GB" i="1" dirty="0"/>
              <a:t>The Gothic Idol</a:t>
            </a:r>
            <a:r>
              <a:rPr lang="en-GB" dirty="0"/>
              <a:t>, p. 15</a:t>
            </a:r>
          </a:p>
          <a:p>
            <a:endParaRPr lang="en-GB" dirty="0"/>
          </a:p>
          <a:p>
            <a:endParaRPr lang="en-US" dirty="0"/>
          </a:p>
        </p:txBody>
      </p:sp>
    </p:spTree>
    <p:extLst>
      <p:ext uri="{BB962C8B-B14F-4D97-AF65-F5344CB8AC3E}">
        <p14:creationId xmlns:p14="http://schemas.microsoft.com/office/powerpoint/2010/main" val="56282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1FA28-C9D9-4F4E-B239-2E53F95C8896}"/>
              </a:ext>
            </a:extLst>
          </p:cNvPr>
          <p:cNvSpPr txBox="1"/>
          <p:nvPr/>
        </p:nvSpPr>
        <p:spPr>
          <a:xfrm>
            <a:off x="163629" y="4855235"/>
            <a:ext cx="12028371" cy="2031325"/>
          </a:xfrm>
          <a:prstGeom prst="rect">
            <a:avLst/>
          </a:prstGeom>
          <a:noFill/>
        </p:spPr>
        <p:txBody>
          <a:bodyPr wrap="square" rtlCol="0">
            <a:spAutoFit/>
          </a:bodyPr>
          <a:lstStyle/>
          <a:p>
            <a:r>
              <a:rPr lang="en-GB" dirty="0"/>
              <a:t>‘The whole world is a symbol. The sun, the stars, the seasons, day and night, all speak in solemn accents. Of what were the Middle Ages thinking in the winter time when the days were shortening sadly and the darkness seemed to be triumphing for ever over the light ? They thought of the long centuries of twilight that preceded the coming of Christ, and they understood that in the divine drama both light and darkness have their place.’</a:t>
            </a:r>
          </a:p>
          <a:p>
            <a:endParaRPr lang="en-GB" dirty="0"/>
          </a:p>
          <a:p>
            <a:r>
              <a:rPr lang="en-GB" i="1" dirty="0"/>
              <a:t>The Gothic Idol</a:t>
            </a:r>
            <a:r>
              <a:rPr lang="en-GB" dirty="0"/>
              <a:t>, p. 31</a:t>
            </a:r>
            <a:endParaRPr lang="en-GB" i="1" dirty="0"/>
          </a:p>
          <a:p>
            <a:endParaRPr lang="en-US" dirty="0"/>
          </a:p>
        </p:txBody>
      </p:sp>
      <p:pic>
        <p:nvPicPr>
          <p:cNvPr id="29698" name="Picture 2">
            <a:extLst>
              <a:ext uri="{FF2B5EF4-FFF2-40B4-BE49-F238E27FC236}">
                <a16:creationId xmlns:a16="http://schemas.microsoft.com/office/drawing/2014/main" id="{FF6F834E-6139-D343-97F2-FBA43390E01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1882" y="627877"/>
            <a:ext cx="6825145" cy="413293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E04526C3-B61A-FA4C-877E-7541EC0C95E2}"/>
              </a:ext>
            </a:extLst>
          </p:cNvPr>
          <p:cNvSpPr>
            <a:spLocks noChangeAspect="1" noChangeArrowheads="1"/>
          </p:cNvSpPr>
          <p:nvPr/>
        </p:nvSpPr>
        <p:spPr bwMode="auto">
          <a:xfrm>
            <a:off x="5943599" y="862263"/>
            <a:ext cx="2719137" cy="27191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a:extLst>
              <a:ext uri="{FF2B5EF4-FFF2-40B4-BE49-F238E27FC236}">
                <a16:creationId xmlns:a16="http://schemas.microsoft.com/office/drawing/2014/main" id="{10B2B4DE-E589-DE45-8291-E7A6DBEB1B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D2772D5-2481-1C46-BB87-AEC83AD034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0913" y="627877"/>
            <a:ext cx="4797457" cy="3605605"/>
          </a:xfrm>
          <a:prstGeom prst="rect">
            <a:avLst/>
          </a:prstGeom>
        </p:spPr>
      </p:pic>
    </p:spTree>
    <p:extLst>
      <p:ext uri="{BB962C8B-B14F-4D97-AF65-F5344CB8AC3E}">
        <p14:creationId xmlns:p14="http://schemas.microsoft.com/office/powerpoint/2010/main" val="695717492"/>
      </p:ext>
    </p:extLst>
  </p:cSld>
  <p:clrMapOvr>
    <a:masterClrMapping/>
  </p:clrMapOvr>
</p:sld>
</file>

<file path=ppt/theme/theme1.xml><?xml version="1.0" encoding="utf-8"?>
<a:theme xmlns:a="http://schemas.openxmlformats.org/drawingml/2006/main" name="3DFloatVTI">
  <a:themeElements>
    <a:clrScheme name="AnalogousFromDarkSeedLeftStep">
      <a:dk1>
        <a:srgbClr val="000000"/>
      </a:dk1>
      <a:lt1>
        <a:srgbClr val="FFFFFF"/>
      </a:lt1>
      <a:dk2>
        <a:srgbClr val="1B2130"/>
      </a:dk2>
      <a:lt2>
        <a:srgbClr val="F2F3F0"/>
      </a:lt2>
      <a:accent1>
        <a:srgbClr val="952DE3"/>
      </a:accent1>
      <a:accent2>
        <a:srgbClr val="482ED4"/>
      </a:accent2>
      <a:accent3>
        <a:srgbClr val="2D5DE3"/>
      </a:accent3>
      <a:accent4>
        <a:srgbClr val="1B96D1"/>
      </a:accent4>
      <a:accent5>
        <a:srgbClr val="26BFB1"/>
      </a:accent5>
      <a:accent6>
        <a:srgbClr val="1AC66E"/>
      </a:accent6>
      <a:hlink>
        <a:srgbClr val="3599A0"/>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TotalTime>
  <Words>2000</Words>
  <Application>Microsoft Macintosh PowerPoint</Application>
  <PresentationFormat>Widescreen</PresentationFormat>
  <Paragraphs>136</Paragraphs>
  <Slides>56</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2" baseType="lpstr">
      <vt:lpstr>Arial</vt:lpstr>
      <vt:lpstr>Avenir Light</vt:lpstr>
      <vt:lpstr>Avenir Next LT Pro</vt:lpstr>
      <vt:lpstr>Calibri</vt:lpstr>
      <vt:lpstr>3DFloatVTI</vt:lpstr>
      <vt:lpstr>Image</vt:lpstr>
      <vt:lpstr>Iconology</vt:lpstr>
      <vt:lpstr>PowerPoint Presentation</vt:lpstr>
      <vt:lpstr>Cesare Ripa </vt:lpstr>
      <vt:lpstr>PowerPoint Presentation</vt:lpstr>
      <vt:lpstr>PowerPoint Presentation</vt:lpstr>
      <vt:lpstr>PowerPoint Presentation</vt:lpstr>
      <vt:lpstr>PowerPoint Presentation</vt:lpstr>
      <vt:lpstr>PowerPoint Presentation</vt:lpstr>
      <vt:lpstr>PowerPoint Presentation</vt:lpstr>
      <vt:lpstr>Iconology and Symbolic 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Criticisms of Iconography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Iconology as Social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Iconology</dc:title>
  <dc:creator>Matthew Rampley</dc:creator>
  <cp:lastModifiedBy>Matthew Rampley</cp:lastModifiedBy>
  <cp:revision>8</cp:revision>
  <dcterms:created xsi:type="dcterms:W3CDTF">2021-04-13T18:28:17Z</dcterms:created>
  <dcterms:modified xsi:type="dcterms:W3CDTF">2022-04-06T14:03:31Z</dcterms:modified>
</cp:coreProperties>
</file>