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8"/>
  </p:notesMasterIdLst>
  <p:sldIdLst>
    <p:sldId id="256" r:id="rId2"/>
    <p:sldId id="303" r:id="rId3"/>
    <p:sldId id="299" r:id="rId4"/>
    <p:sldId id="300" r:id="rId5"/>
    <p:sldId id="298" r:id="rId6"/>
    <p:sldId id="301" r:id="rId7"/>
    <p:sldId id="274" r:id="rId8"/>
    <p:sldId id="273" r:id="rId9"/>
    <p:sldId id="277" r:id="rId10"/>
    <p:sldId id="280" r:id="rId11"/>
    <p:sldId id="262" r:id="rId12"/>
    <p:sldId id="263" r:id="rId13"/>
    <p:sldId id="264" r:id="rId14"/>
    <p:sldId id="257" r:id="rId15"/>
    <p:sldId id="259" r:id="rId16"/>
    <p:sldId id="302" r:id="rId17"/>
    <p:sldId id="296" r:id="rId18"/>
    <p:sldId id="292" r:id="rId19"/>
    <p:sldId id="286" r:id="rId20"/>
    <p:sldId id="258" r:id="rId21"/>
    <p:sldId id="261" r:id="rId22"/>
    <p:sldId id="285" r:id="rId23"/>
    <p:sldId id="278" r:id="rId24"/>
    <p:sldId id="288" r:id="rId25"/>
    <p:sldId id="289" r:id="rId26"/>
    <p:sldId id="290" r:id="rId27"/>
    <p:sldId id="291" r:id="rId28"/>
    <p:sldId id="276" r:id="rId29"/>
    <p:sldId id="305" r:id="rId30"/>
    <p:sldId id="306" r:id="rId31"/>
    <p:sldId id="304" r:id="rId32"/>
    <p:sldId id="297" r:id="rId33"/>
    <p:sldId id="293" r:id="rId34"/>
    <p:sldId id="294" r:id="rId35"/>
    <p:sldId id="283" r:id="rId36"/>
    <p:sldId id="282" r:id="rId37"/>
    <p:sldId id="281" r:id="rId38"/>
    <p:sldId id="284" r:id="rId39"/>
    <p:sldId id="275" r:id="rId40"/>
    <p:sldId id="271" r:id="rId41"/>
    <p:sldId id="279" r:id="rId42"/>
    <p:sldId id="265" r:id="rId43"/>
    <p:sldId id="266" r:id="rId44"/>
    <p:sldId id="267" r:id="rId45"/>
    <p:sldId id="268" r:id="rId46"/>
    <p:sldId id="272"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63EFF7-3672-F948-B5BE-00A53B9B08F6}" v="35" dt="2022-05-05T09:12:02.1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79"/>
    <p:restoredTop sz="94653"/>
  </p:normalViewPr>
  <p:slideViewPr>
    <p:cSldViewPr snapToGrid="0" snapToObjects="1">
      <p:cViewPr varScale="1">
        <p:scale>
          <a:sx n="142" d="100"/>
          <a:sy n="142" d="100"/>
        </p:scale>
        <p:origin x="1568"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ew Rampley" userId="2e212c8a1ddac6fb" providerId="LiveId" clId="{AC63EFF7-3672-F948-B5BE-00A53B9B08F6}"/>
    <pc:docChg chg="custSel addSld delSld modSld sldOrd">
      <pc:chgData name="Matthew Rampley" userId="2e212c8a1ddac6fb" providerId="LiveId" clId="{AC63EFF7-3672-F948-B5BE-00A53B9B08F6}" dt="2022-05-05T09:12:02.110" v="445" actId="18331"/>
      <pc:docMkLst>
        <pc:docMk/>
      </pc:docMkLst>
      <pc:sldChg chg="modSp">
        <pc:chgData name="Matthew Rampley" userId="2e212c8a1ddac6fb" providerId="LiveId" clId="{AC63EFF7-3672-F948-B5BE-00A53B9B08F6}" dt="2022-05-05T09:12:02.110" v="445" actId="18331"/>
        <pc:sldMkLst>
          <pc:docMk/>
          <pc:sldMk cId="1397363841" sldId="259"/>
        </pc:sldMkLst>
        <pc:picChg chg="mod">
          <ac:chgData name="Matthew Rampley" userId="2e212c8a1ddac6fb" providerId="LiveId" clId="{AC63EFF7-3672-F948-B5BE-00A53B9B08F6}" dt="2022-05-05T09:12:02.110" v="445" actId="18331"/>
          <ac:picMkLst>
            <pc:docMk/>
            <pc:sldMk cId="1397363841" sldId="259"/>
            <ac:picMk id="2" creationId="{00000000-0000-0000-0000-000000000000}"/>
          </ac:picMkLst>
        </pc:picChg>
      </pc:sldChg>
      <pc:sldChg chg="del ord">
        <pc:chgData name="Matthew Rampley" userId="2e212c8a1ddac6fb" providerId="LiveId" clId="{AC63EFF7-3672-F948-B5BE-00A53B9B08F6}" dt="2022-05-05T07:26:12.820" v="204" actId="2696"/>
        <pc:sldMkLst>
          <pc:docMk/>
          <pc:sldMk cId="1044235188" sldId="269"/>
        </pc:sldMkLst>
      </pc:sldChg>
      <pc:sldChg chg="ord">
        <pc:chgData name="Matthew Rampley" userId="2e212c8a1ddac6fb" providerId="LiveId" clId="{AC63EFF7-3672-F948-B5BE-00A53B9B08F6}" dt="2022-05-05T07:44:02.485" v="391" actId="20578"/>
        <pc:sldMkLst>
          <pc:docMk/>
          <pc:sldMk cId="898651330" sldId="271"/>
        </pc:sldMkLst>
      </pc:sldChg>
      <pc:sldChg chg="addSp modSp mod ord">
        <pc:chgData name="Matthew Rampley" userId="2e212c8a1ddac6fb" providerId="LiveId" clId="{AC63EFF7-3672-F948-B5BE-00A53B9B08F6}" dt="2022-05-05T07:24:00.604" v="136" actId="114"/>
        <pc:sldMkLst>
          <pc:docMk/>
          <pc:sldMk cId="2737192174" sldId="276"/>
        </pc:sldMkLst>
        <pc:spChg chg="add mod">
          <ac:chgData name="Matthew Rampley" userId="2e212c8a1ddac6fb" providerId="LiveId" clId="{AC63EFF7-3672-F948-B5BE-00A53B9B08F6}" dt="2022-05-05T07:24:00.604" v="136" actId="114"/>
          <ac:spMkLst>
            <pc:docMk/>
            <pc:sldMk cId="2737192174" sldId="276"/>
            <ac:spMk id="2" creationId="{194DABDA-1F91-CD3C-10DC-D5DB93621F6A}"/>
          </ac:spMkLst>
        </pc:spChg>
        <pc:spChg chg="mod">
          <ac:chgData name="Matthew Rampley" userId="2e212c8a1ddac6fb" providerId="LiveId" clId="{AC63EFF7-3672-F948-B5BE-00A53B9B08F6}" dt="2022-05-05T07:22:44.271" v="71" actId="1076"/>
          <ac:spMkLst>
            <pc:docMk/>
            <pc:sldMk cId="2737192174" sldId="276"/>
            <ac:spMk id="5" creationId="{00000000-0000-0000-0000-000000000000}"/>
          </ac:spMkLst>
        </pc:spChg>
      </pc:sldChg>
      <pc:sldChg chg="ord">
        <pc:chgData name="Matthew Rampley" userId="2e212c8a1ddac6fb" providerId="LiveId" clId="{AC63EFF7-3672-F948-B5BE-00A53B9B08F6}" dt="2022-05-05T07:44:05.156" v="392" actId="20578"/>
        <pc:sldMkLst>
          <pc:docMk/>
          <pc:sldMk cId="2718409530" sldId="279"/>
        </pc:sldMkLst>
      </pc:sldChg>
      <pc:sldChg chg="modSp mod ord">
        <pc:chgData name="Matthew Rampley" userId="2e212c8a1ddac6fb" providerId="LiveId" clId="{AC63EFF7-3672-F948-B5BE-00A53B9B08F6}" dt="2022-05-05T07:45:22.309" v="444" actId="20577"/>
        <pc:sldMkLst>
          <pc:docMk/>
          <pc:sldMk cId="2440945909" sldId="280"/>
        </pc:sldMkLst>
        <pc:spChg chg="mod">
          <ac:chgData name="Matthew Rampley" userId="2e212c8a1ddac6fb" providerId="LiveId" clId="{AC63EFF7-3672-F948-B5BE-00A53B9B08F6}" dt="2022-05-05T07:45:22.309" v="444" actId="20577"/>
          <ac:spMkLst>
            <pc:docMk/>
            <pc:sldMk cId="2440945909" sldId="280"/>
            <ac:spMk id="4" creationId="{00000000-0000-0000-0000-000000000000}"/>
          </ac:spMkLst>
        </pc:spChg>
      </pc:sldChg>
      <pc:sldChg chg="ord">
        <pc:chgData name="Matthew Rampley" userId="2e212c8a1ddac6fb" providerId="LiveId" clId="{AC63EFF7-3672-F948-B5BE-00A53B9B08F6}" dt="2022-05-05T07:43:50.781" v="390" actId="20578"/>
        <pc:sldMkLst>
          <pc:docMk/>
          <pc:sldMk cId="1330475986" sldId="284"/>
        </pc:sldMkLst>
      </pc:sldChg>
      <pc:sldChg chg="ord">
        <pc:chgData name="Matthew Rampley" userId="2e212c8a1ddac6fb" providerId="LiveId" clId="{AC63EFF7-3672-F948-B5BE-00A53B9B08F6}" dt="2022-05-05T07:26:24.792" v="205" actId="20578"/>
        <pc:sldMkLst>
          <pc:docMk/>
          <pc:sldMk cId="1883892997" sldId="289"/>
        </pc:sldMkLst>
      </pc:sldChg>
      <pc:sldChg chg="ord">
        <pc:chgData name="Matthew Rampley" userId="2e212c8a1ddac6fb" providerId="LiveId" clId="{AC63EFF7-3672-F948-B5BE-00A53B9B08F6}" dt="2022-05-05T07:21:19.407" v="4" actId="20578"/>
        <pc:sldMkLst>
          <pc:docMk/>
          <pc:sldMk cId="2797829373" sldId="290"/>
        </pc:sldMkLst>
      </pc:sldChg>
      <pc:sldChg chg="ord">
        <pc:chgData name="Matthew Rampley" userId="2e212c8a1ddac6fb" providerId="LiveId" clId="{AC63EFF7-3672-F948-B5BE-00A53B9B08F6}" dt="2022-05-05T07:20:47.373" v="2" actId="20578"/>
        <pc:sldMkLst>
          <pc:docMk/>
          <pc:sldMk cId="2278825183" sldId="292"/>
        </pc:sldMkLst>
      </pc:sldChg>
      <pc:sldChg chg="del">
        <pc:chgData name="Matthew Rampley" userId="2e212c8a1ddac6fb" providerId="LiveId" clId="{AC63EFF7-3672-F948-B5BE-00A53B9B08F6}" dt="2022-05-05T07:27:04.373" v="206" actId="2696"/>
        <pc:sldMkLst>
          <pc:docMk/>
          <pc:sldMk cId="3742197206" sldId="295"/>
        </pc:sldMkLst>
      </pc:sldChg>
      <pc:sldChg chg="modSp mod">
        <pc:chgData name="Matthew Rampley" userId="2e212c8a1ddac6fb" providerId="LiveId" clId="{AC63EFF7-3672-F948-B5BE-00A53B9B08F6}" dt="2022-05-05T07:22:18.648" v="70" actId="20577"/>
        <pc:sldMkLst>
          <pc:docMk/>
          <pc:sldMk cId="1266462086" sldId="296"/>
        </pc:sldMkLst>
        <pc:spChg chg="mod">
          <ac:chgData name="Matthew Rampley" userId="2e212c8a1ddac6fb" providerId="LiveId" clId="{AC63EFF7-3672-F948-B5BE-00A53B9B08F6}" dt="2022-05-05T07:22:18.648" v="70" actId="20577"/>
          <ac:spMkLst>
            <pc:docMk/>
            <pc:sldMk cId="1266462086" sldId="296"/>
            <ac:spMk id="2" creationId="{00000000-0000-0000-0000-000000000000}"/>
          </ac:spMkLst>
        </pc:spChg>
      </pc:sldChg>
      <pc:sldChg chg="ord">
        <pc:chgData name="Matthew Rampley" userId="2e212c8a1ddac6fb" providerId="LiveId" clId="{AC63EFF7-3672-F948-B5BE-00A53B9B08F6}" dt="2022-05-05T07:44:50.956" v="394" actId="20578"/>
        <pc:sldMkLst>
          <pc:docMk/>
          <pc:sldMk cId="3668260046" sldId="298"/>
        </pc:sldMkLst>
      </pc:sldChg>
      <pc:sldChg chg="ord">
        <pc:chgData name="Matthew Rampley" userId="2e212c8a1ddac6fb" providerId="LiveId" clId="{AC63EFF7-3672-F948-B5BE-00A53B9B08F6}" dt="2022-05-05T07:44:26.415" v="393" actId="20578"/>
        <pc:sldMkLst>
          <pc:docMk/>
          <pc:sldMk cId="1086405007" sldId="300"/>
        </pc:sldMkLst>
      </pc:sldChg>
      <pc:sldChg chg="ord">
        <pc:chgData name="Matthew Rampley" userId="2e212c8a1ddac6fb" providerId="LiveId" clId="{AC63EFF7-3672-F948-B5BE-00A53B9B08F6}" dt="2022-05-05T07:44:57.574" v="396" actId="20578"/>
        <pc:sldMkLst>
          <pc:docMk/>
          <pc:sldMk cId="2369163455" sldId="301"/>
        </pc:sldMkLst>
      </pc:sldChg>
      <pc:sldChg chg="addSp modSp new mod">
        <pc:chgData name="Matthew Rampley" userId="2e212c8a1ddac6fb" providerId="LiveId" clId="{AC63EFF7-3672-F948-B5BE-00A53B9B08F6}" dt="2022-05-05T07:39:07.128" v="354" actId="20577"/>
        <pc:sldMkLst>
          <pc:docMk/>
          <pc:sldMk cId="878022651" sldId="304"/>
        </pc:sldMkLst>
        <pc:spChg chg="add mod">
          <ac:chgData name="Matthew Rampley" userId="2e212c8a1ddac6fb" providerId="LiveId" clId="{AC63EFF7-3672-F948-B5BE-00A53B9B08F6}" dt="2022-05-05T07:39:07.128" v="354" actId="20577"/>
          <ac:spMkLst>
            <pc:docMk/>
            <pc:sldMk cId="878022651" sldId="304"/>
            <ac:spMk id="2" creationId="{4F05A89D-4BFF-2B67-5F5A-BC641DFEE45E}"/>
          </ac:spMkLst>
        </pc:spChg>
      </pc:sldChg>
      <pc:sldChg chg="addSp modSp new mod ord">
        <pc:chgData name="Matthew Rampley" userId="2e212c8a1ddac6fb" providerId="LiveId" clId="{AC63EFF7-3672-F948-B5BE-00A53B9B08F6}" dt="2022-05-05T07:38:46.520" v="342" actId="20578"/>
        <pc:sldMkLst>
          <pc:docMk/>
          <pc:sldMk cId="1056255487" sldId="305"/>
        </pc:sldMkLst>
        <pc:spChg chg="add mod">
          <ac:chgData name="Matthew Rampley" userId="2e212c8a1ddac6fb" providerId="LiveId" clId="{AC63EFF7-3672-F948-B5BE-00A53B9B08F6}" dt="2022-05-05T07:38:36.017" v="341" actId="20577"/>
          <ac:spMkLst>
            <pc:docMk/>
            <pc:sldMk cId="1056255487" sldId="305"/>
            <ac:spMk id="2" creationId="{ABE4F9AF-B332-CD14-F6C0-509F0E4A327D}"/>
          </ac:spMkLst>
        </pc:spChg>
      </pc:sldChg>
      <pc:sldChg chg="addSp modSp new mod">
        <pc:chgData name="Matthew Rampley" userId="2e212c8a1ddac6fb" providerId="LiveId" clId="{AC63EFF7-3672-F948-B5BE-00A53B9B08F6}" dt="2022-05-05T07:42:39.668" v="389" actId="20577"/>
        <pc:sldMkLst>
          <pc:docMk/>
          <pc:sldMk cId="510449721" sldId="306"/>
        </pc:sldMkLst>
        <pc:spChg chg="add mod">
          <ac:chgData name="Matthew Rampley" userId="2e212c8a1ddac6fb" providerId="LiveId" clId="{AC63EFF7-3672-F948-B5BE-00A53B9B08F6}" dt="2022-05-05T07:42:39.668" v="389" actId="20577"/>
          <ac:spMkLst>
            <pc:docMk/>
            <pc:sldMk cId="510449721" sldId="306"/>
            <ac:spMk id="2" creationId="{42DB31AB-BDA3-C2DE-BF89-6050549F6A0F}"/>
          </ac:spMkLst>
        </pc:spChg>
        <pc:picChg chg="add mod">
          <ac:chgData name="Matthew Rampley" userId="2e212c8a1ddac6fb" providerId="LiveId" clId="{AC63EFF7-3672-F948-B5BE-00A53B9B08F6}" dt="2022-05-05T07:41:57.864" v="368" actId="1076"/>
          <ac:picMkLst>
            <pc:docMk/>
            <pc:sldMk cId="510449721" sldId="306"/>
            <ac:picMk id="3" creationId="{6732614D-46D2-8135-39B2-F48592DA810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049945-4087-D74F-8162-9054BB51871D}" type="datetimeFigureOut">
              <a:rPr lang="en-US" smtClean="0"/>
              <a:t>5/5/22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5B602B-5556-3644-96C7-BAD81C20D435}" type="slidenum">
              <a:rPr lang="en-US" smtClean="0"/>
              <a:t>‹#›</a:t>
            </a:fld>
            <a:endParaRPr lang="en-US"/>
          </a:p>
        </p:txBody>
      </p:sp>
    </p:spTree>
    <p:extLst>
      <p:ext uri="{BB962C8B-B14F-4D97-AF65-F5344CB8AC3E}">
        <p14:creationId xmlns:p14="http://schemas.microsoft.com/office/powerpoint/2010/main" val="59844222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035E491-04D0-4FB1-8B45-473827B81A20}" type="slidenum">
              <a:rPr lang="en-GB" smtClean="0"/>
              <a:pPr/>
              <a:t>8</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E59EFD85-4226-F748-875B-4A46168FFCBE}" type="datetimeFigureOut">
              <a:rPr lang="en-US" smtClean="0"/>
              <a:t>5/5/22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C4F346-65B9-AC47-ACE9-5F6122B5295C}"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59EFD85-4226-F748-875B-4A46168FFCBE}" type="datetimeFigureOut">
              <a:rPr lang="en-US" smtClean="0"/>
              <a:t>5/5/22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C4F346-65B9-AC47-ACE9-5F6122B5295C}"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59EFD85-4226-F748-875B-4A46168FFCBE}" type="datetimeFigureOut">
              <a:rPr lang="en-US" smtClean="0"/>
              <a:t>5/5/22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C4F346-65B9-AC47-ACE9-5F6122B5295C}"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59EFD85-4226-F748-875B-4A46168FFCBE}" type="datetimeFigureOut">
              <a:rPr lang="en-US" smtClean="0"/>
              <a:t>5/5/22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C4F346-65B9-AC47-ACE9-5F6122B5295C}"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59EFD85-4226-F748-875B-4A46168FFCBE}" type="datetimeFigureOut">
              <a:rPr lang="en-US" smtClean="0"/>
              <a:t>5/5/22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C4F346-65B9-AC47-ACE9-5F6122B5295C}"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E59EFD85-4226-F748-875B-4A46168FFCBE}" type="datetimeFigureOut">
              <a:rPr lang="en-US" smtClean="0"/>
              <a:t>5/5/22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C4F346-65B9-AC47-ACE9-5F6122B5295C}"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E59EFD85-4226-F748-875B-4A46168FFCBE}" type="datetimeFigureOut">
              <a:rPr lang="en-US" smtClean="0"/>
              <a:t>5/5/22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C4F346-65B9-AC47-ACE9-5F6122B5295C}"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E59EFD85-4226-F748-875B-4A46168FFCBE}" type="datetimeFigureOut">
              <a:rPr lang="en-US" smtClean="0"/>
              <a:t>5/5/22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C4F346-65B9-AC47-ACE9-5F6122B5295C}"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EFD85-4226-F748-875B-4A46168FFCBE}" type="datetimeFigureOut">
              <a:rPr lang="en-US" smtClean="0"/>
              <a:t>5/5/22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C4F346-65B9-AC47-ACE9-5F6122B5295C}"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E59EFD85-4226-F748-875B-4A46168FFCBE}" type="datetimeFigureOut">
              <a:rPr lang="en-US" smtClean="0"/>
              <a:t>5/5/22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C4F346-65B9-AC47-ACE9-5F6122B5295C}"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E59EFD85-4226-F748-875B-4A46168FFCBE}" type="datetimeFigureOut">
              <a:rPr lang="en-US" smtClean="0"/>
              <a:t>5/5/22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C4F346-65B9-AC47-ACE9-5F6122B5295C}"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EFD85-4226-F748-875B-4A46168FFCBE}" type="datetimeFigureOut">
              <a:rPr lang="en-US" smtClean="0"/>
              <a:t>5/5/22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C4F346-65B9-AC47-ACE9-5F6122B5295C}"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Queering Art History</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80373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2710672"/>
            <a:ext cx="5394898" cy="4147328"/>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67746" y="1"/>
            <a:ext cx="4776254" cy="3759634"/>
          </a:xfrm>
          <a:prstGeom prst="rect">
            <a:avLst/>
          </a:prstGeom>
        </p:spPr>
      </p:pic>
      <p:sp>
        <p:nvSpPr>
          <p:cNvPr id="4" name="TextBox 3"/>
          <p:cNvSpPr txBox="1"/>
          <p:nvPr/>
        </p:nvSpPr>
        <p:spPr>
          <a:xfrm>
            <a:off x="232327" y="325281"/>
            <a:ext cx="3934069" cy="1200329"/>
          </a:xfrm>
          <a:prstGeom prst="rect">
            <a:avLst/>
          </a:prstGeom>
          <a:noFill/>
        </p:spPr>
        <p:txBody>
          <a:bodyPr wrap="square" rtlCol="0">
            <a:spAutoFit/>
          </a:bodyPr>
          <a:lstStyle/>
          <a:p>
            <a:r>
              <a:rPr lang="en-US" dirty="0"/>
              <a:t>Thomas Eakins</a:t>
            </a:r>
          </a:p>
          <a:p>
            <a:r>
              <a:rPr lang="en-US" dirty="0"/>
              <a:t>The Swimming Hole (1885)</a:t>
            </a:r>
          </a:p>
          <a:p>
            <a:endParaRPr lang="en-US" dirty="0"/>
          </a:p>
          <a:p>
            <a:r>
              <a:rPr lang="en-US" dirty="0"/>
              <a:t>Homosocial or ‘Homosexual’? </a:t>
            </a:r>
          </a:p>
        </p:txBody>
      </p:sp>
    </p:spTree>
    <p:extLst>
      <p:ext uri="{BB962C8B-B14F-4D97-AF65-F5344CB8AC3E}">
        <p14:creationId xmlns:p14="http://schemas.microsoft.com/office/powerpoint/2010/main" val="2440945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581" y="0"/>
            <a:ext cx="4958539" cy="6858000"/>
          </a:xfrm>
          <a:prstGeom prst="rect">
            <a:avLst/>
          </a:prstGeom>
        </p:spPr>
      </p:pic>
      <p:sp>
        <p:nvSpPr>
          <p:cNvPr id="3" name="TextBox 2"/>
          <p:cNvSpPr txBox="1"/>
          <p:nvPr/>
        </p:nvSpPr>
        <p:spPr>
          <a:xfrm>
            <a:off x="5240784" y="5372526"/>
            <a:ext cx="3459793" cy="1200329"/>
          </a:xfrm>
          <a:prstGeom prst="rect">
            <a:avLst/>
          </a:prstGeom>
          <a:noFill/>
        </p:spPr>
        <p:txBody>
          <a:bodyPr wrap="square" rtlCol="0">
            <a:spAutoFit/>
          </a:bodyPr>
          <a:lstStyle/>
          <a:p>
            <a:r>
              <a:rPr lang="en-US" dirty="0"/>
              <a:t>Anton von </a:t>
            </a:r>
            <a:r>
              <a:rPr lang="en-US" dirty="0" err="1"/>
              <a:t>Maron</a:t>
            </a:r>
            <a:endParaRPr lang="en-US" dirty="0"/>
          </a:p>
          <a:p>
            <a:endParaRPr lang="en-US" dirty="0"/>
          </a:p>
          <a:p>
            <a:r>
              <a:rPr lang="en-US" dirty="0"/>
              <a:t>Portrait of Johann Winckelmann (1768)</a:t>
            </a:r>
          </a:p>
        </p:txBody>
      </p:sp>
    </p:spTree>
    <p:extLst>
      <p:ext uri="{BB962C8B-B14F-4D97-AF65-F5344CB8AC3E}">
        <p14:creationId xmlns:p14="http://schemas.microsoft.com/office/powerpoint/2010/main" val="3773998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l="-1" b="-2811"/>
          <a:stretch/>
        </p:blipFill>
        <p:spPr>
          <a:xfrm rot="21540000">
            <a:off x="2008267" y="-1854"/>
            <a:ext cx="4957877" cy="7054190"/>
          </a:xfrm>
          <a:prstGeom prst="rect">
            <a:avLst/>
          </a:prstGeom>
        </p:spPr>
      </p:pic>
    </p:spTree>
    <p:extLst>
      <p:ext uri="{BB962C8B-B14F-4D97-AF65-F5344CB8AC3E}">
        <p14:creationId xmlns:p14="http://schemas.microsoft.com/office/powerpoint/2010/main" val="1312134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9651" y="0"/>
            <a:ext cx="3284738" cy="6858000"/>
          </a:xfrm>
          <a:prstGeom prst="rect">
            <a:avLst/>
          </a:prstGeom>
        </p:spPr>
      </p:pic>
      <p:pic>
        <p:nvPicPr>
          <p:cNvPr id="3" name="Picture 2"/>
          <p:cNvPicPr>
            <a:picLocks noChangeAspect="1"/>
          </p:cNvPicPr>
          <p:nvPr/>
        </p:nvPicPr>
        <p:blipFill>
          <a:blip r:embed="rId3"/>
          <a:stretch>
            <a:fillRect/>
          </a:stretch>
        </p:blipFill>
        <p:spPr>
          <a:xfrm>
            <a:off x="4554665" y="0"/>
            <a:ext cx="4297740" cy="4994952"/>
          </a:xfrm>
          <a:prstGeom prst="rect">
            <a:avLst/>
          </a:prstGeom>
        </p:spPr>
      </p:pic>
      <p:sp>
        <p:nvSpPr>
          <p:cNvPr id="4" name="TextBox 3"/>
          <p:cNvSpPr txBox="1"/>
          <p:nvPr/>
        </p:nvSpPr>
        <p:spPr>
          <a:xfrm>
            <a:off x="4554665" y="5343327"/>
            <a:ext cx="4297740" cy="646331"/>
          </a:xfrm>
          <a:prstGeom prst="rect">
            <a:avLst/>
          </a:prstGeom>
          <a:noFill/>
        </p:spPr>
        <p:txBody>
          <a:bodyPr wrap="square" rtlCol="0">
            <a:spAutoFit/>
          </a:bodyPr>
          <a:lstStyle/>
          <a:p>
            <a:r>
              <a:rPr lang="en-US" dirty="0"/>
              <a:t>Roman copies of the lost Greek original sculpture the </a:t>
            </a:r>
            <a:r>
              <a:rPr lang="en-US" dirty="0" err="1"/>
              <a:t>Doryphoros</a:t>
            </a:r>
            <a:r>
              <a:rPr lang="en-US" dirty="0"/>
              <a:t> (“Spear carrier”)</a:t>
            </a:r>
          </a:p>
        </p:txBody>
      </p:sp>
    </p:spTree>
    <p:extLst>
      <p:ext uri="{BB962C8B-B14F-4D97-AF65-F5344CB8AC3E}">
        <p14:creationId xmlns:p14="http://schemas.microsoft.com/office/powerpoint/2010/main" val="98800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8491" y="0"/>
            <a:ext cx="6945125" cy="6858000"/>
          </a:xfrm>
          <a:prstGeom prst="rect">
            <a:avLst/>
          </a:prstGeom>
        </p:spPr>
      </p:pic>
      <p:sp>
        <p:nvSpPr>
          <p:cNvPr id="3" name="TextBox 2"/>
          <p:cNvSpPr txBox="1"/>
          <p:nvPr/>
        </p:nvSpPr>
        <p:spPr>
          <a:xfrm>
            <a:off x="6072886" y="6102489"/>
            <a:ext cx="2934255" cy="646331"/>
          </a:xfrm>
          <a:prstGeom prst="rect">
            <a:avLst/>
          </a:prstGeom>
          <a:noFill/>
        </p:spPr>
        <p:txBody>
          <a:bodyPr wrap="square" rtlCol="0">
            <a:spAutoFit/>
          </a:bodyPr>
          <a:lstStyle/>
          <a:p>
            <a:r>
              <a:rPr lang="en-US" dirty="0"/>
              <a:t>Achilles and </a:t>
            </a:r>
            <a:r>
              <a:rPr lang="en-US" dirty="0" err="1"/>
              <a:t>Patroclus</a:t>
            </a:r>
            <a:endParaRPr lang="en-US" dirty="0"/>
          </a:p>
          <a:p>
            <a:r>
              <a:rPr lang="en-US" dirty="0"/>
              <a:t>Red figure vase, ca. 440 BC</a:t>
            </a:r>
          </a:p>
        </p:txBody>
      </p:sp>
    </p:spTree>
    <p:extLst>
      <p:ext uri="{BB962C8B-B14F-4D97-AF65-F5344CB8AC3E}">
        <p14:creationId xmlns:p14="http://schemas.microsoft.com/office/powerpoint/2010/main" val="3377836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04088" y="0"/>
            <a:ext cx="5142496" cy="6858000"/>
          </a:xfrm>
          <a:prstGeom prst="rect">
            <a:avLst/>
          </a:prstGeom>
        </p:spPr>
      </p:pic>
      <p:sp>
        <p:nvSpPr>
          <p:cNvPr id="3" name="TextBox 2"/>
          <p:cNvSpPr txBox="1"/>
          <p:nvPr/>
        </p:nvSpPr>
        <p:spPr>
          <a:xfrm>
            <a:off x="160581" y="5469209"/>
            <a:ext cx="3343007" cy="923330"/>
          </a:xfrm>
          <a:prstGeom prst="rect">
            <a:avLst/>
          </a:prstGeom>
          <a:noFill/>
        </p:spPr>
        <p:txBody>
          <a:bodyPr wrap="square" rtlCol="0">
            <a:spAutoFit/>
          </a:bodyPr>
          <a:lstStyle/>
          <a:p>
            <a:r>
              <a:rPr lang="en-US" dirty="0"/>
              <a:t>Roman 2</a:t>
            </a:r>
            <a:r>
              <a:rPr lang="en-US" baseline="30000" dirty="0"/>
              <a:t>nd</a:t>
            </a:r>
            <a:r>
              <a:rPr lang="en-US" dirty="0"/>
              <a:t> century copy of a Greek sculptural pair of </a:t>
            </a:r>
            <a:r>
              <a:rPr lang="en-US" dirty="0" err="1"/>
              <a:t>Harmodius</a:t>
            </a:r>
            <a:r>
              <a:rPr lang="en-US" dirty="0"/>
              <a:t> and </a:t>
            </a:r>
            <a:r>
              <a:rPr lang="en-US" dirty="0" err="1"/>
              <a:t>Aristogeiton</a:t>
            </a:r>
            <a:endParaRPr lang="en-US" dirty="0"/>
          </a:p>
        </p:txBody>
      </p:sp>
    </p:spTree>
    <p:extLst>
      <p:ext uri="{BB962C8B-B14F-4D97-AF65-F5344CB8AC3E}">
        <p14:creationId xmlns:p14="http://schemas.microsoft.com/office/powerpoint/2010/main" val="1397363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AFD181-45CA-90DC-6B3E-0C14FDA75E6B}"/>
              </a:ext>
            </a:extLst>
          </p:cNvPr>
          <p:cNvSpPr txBox="1"/>
          <p:nvPr/>
        </p:nvSpPr>
        <p:spPr>
          <a:xfrm>
            <a:off x="546847" y="2905593"/>
            <a:ext cx="8292354" cy="3693319"/>
          </a:xfrm>
          <a:prstGeom prst="rect">
            <a:avLst/>
          </a:prstGeom>
          <a:noFill/>
        </p:spPr>
        <p:txBody>
          <a:bodyPr wrap="square">
            <a:spAutoFit/>
          </a:bodyPr>
          <a:lstStyle/>
          <a:p>
            <a:r>
              <a:rPr lang="en-GB" dirty="0">
                <a:effectLst/>
              </a:rPr>
              <a:t>‘I was interested in having my students challenge the rather sanitized, if not down right inaccurate, accounts propounded by various proponents of "our Western heritage." Lynne Cheney wants students to study Socrates; and why not? I thought. Socrates was surrounded with pretty boys; the dialogues, as narrated by Plato and others, are partly just fancy versions of the intellectual cultivation, the </a:t>
            </a:r>
            <a:r>
              <a:rPr lang="en-GB" dirty="0" err="1">
                <a:effectLst/>
              </a:rPr>
              <a:t>osten</a:t>
            </a:r>
            <a:r>
              <a:rPr lang="en-GB" dirty="0">
                <a:effectLst/>
              </a:rPr>
              <a:t> </a:t>
            </a:r>
            <a:r>
              <a:rPr lang="en-GB" dirty="0" err="1">
                <a:effectLst/>
              </a:rPr>
              <a:t>tation</a:t>
            </a:r>
            <a:r>
              <a:rPr lang="en-GB" dirty="0">
                <a:effectLst/>
              </a:rPr>
              <a:t>, contest, and romance, and the idealization of the merely sexual into the broadly ethical that characterized Greek male courtships. Certainly most of the standard textbooks of the his tory of art do not address the issue, despite the great importance that studies of gender and sexuality have come to have in art history generally and the obvious presence of an erotically meaningful representation of the male body in classical art.</a:t>
            </a:r>
            <a:r>
              <a:rPr lang="en-GB" dirty="0"/>
              <a:t>’</a:t>
            </a:r>
          </a:p>
          <a:p>
            <a:endParaRPr lang="en-GB" dirty="0"/>
          </a:p>
          <a:p>
            <a:r>
              <a:rPr lang="en-GB" dirty="0">
                <a:effectLst/>
              </a:rPr>
              <a:t>Whitney Davis, ‘Founding the Closet: Sexuality and the Creation of Art Histor</a:t>
            </a:r>
            <a:r>
              <a:rPr lang="en-GB" dirty="0"/>
              <a:t>y,’ </a:t>
            </a:r>
            <a:r>
              <a:rPr lang="en-GB" i="1" dirty="0"/>
              <a:t>Art Documentation </a:t>
            </a:r>
            <a:r>
              <a:rPr lang="en-GB" dirty="0"/>
              <a:t>11.4 (1992) p. 172</a:t>
            </a:r>
            <a:endParaRPr lang="en-GB" dirty="0">
              <a:effectLst/>
            </a:endParaRPr>
          </a:p>
        </p:txBody>
      </p:sp>
      <p:pic>
        <p:nvPicPr>
          <p:cNvPr id="4098" name="Picture 2">
            <a:extLst>
              <a:ext uri="{FF2B5EF4-FFF2-40B4-BE49-F238E27FC236}">
                <a16:creationId xmlns:a16="http://schemas.microsoft.com/office/drawing/2014/main" id="{87D88865-2EF2-66DA-01A6-EFCDA027713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93024" y="147545"/>
            <a:ext cx="4087906" cy="26848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B619A35-0C58-74B8-7473-BA5510DC282D}"/>
              </a:ext>
            </a:extLst>
          </p:cNvPr>
          <p:cNvSpPr txBox="1"/>
          <p:nvPr/>
        </p:nvSpPr>
        <p:spPr>
          <a:xfrm>
            <a:off x="412376" y="147545"/>
            <a:ext cx="4061012" cy="646331"/>
          </a:xfrm>
          <a:prstGeom prst="rect">
            <a:avLst/>
          </a:prstGeom>
          <a:noFill/>
        </p:spPr>
        <p:txBody>
          <a:bodyPr wrap="square" rtlCol="0">
            <a:spAutoFit/>
          </a:bodyPr>
          <a:lstStyle/>
          <a:p>
            <a:r>
              <a:rPr lang="en-US" dirty="0"/>
              <a:t>Jacques –Louis David, The Death of Socrates (1787) </a:t>
            </a:r>
          </a:p>
        </p:txBody>
      </p:sp>
    </p:spTree>
    <p:extLst>
      <p:ext uri="{BB962C8B-B14F-4D97-AF65-F5344CB8AC3E}">
        <p14:creationId xmlns:p14="http://schemas.microsoft.com/office/powerpoint/2010/main" val="3468297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Limits of concept: Classical and Renaissance sexuality</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66462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184555"/>
            <a:ext cx="7620000" cy="5422900"/>
          </a:xfrm>
          <a:prstGeom prst="rect">
            <a:avLst/>
          </a:prstGeom>
        </p:spPr>
      </p:pic>
      <p:sp>
        <p:nvSpPr>
          <p:cNvPr id="3" name="TextBox 2"/>
          <p:cNvSpPr txBox="1"/>
          <p:nvPr/>
        </p:nvSpPr>
        <p:spPr>
          <a:xfrm>
            <a:off x="898331" y="5901520"/>
            <a:ext cx="7483669" cy="369332"/>
          </a:xfrm>
          <a:prstGeom prst="rect">
            <a:avLst/>
          </a:prstGeom>
          <a:noFill/>
        </p:spPr>
        <p:txBody>
          <a:bodyPr wrap="square" rtlCol="0">
            <a:spAutoFit/>
          </a:bodyPr>
          <a:lstStyle/>
          <a:p>
            <a:pPr algn="ctr"/>
            <a:r>
              <a:rPr lang="en-US" dirty="0"/>
              <a:t>Copy of Michelangelo </a:t>
            </a:r>
            <a:r>
              <a:rPr lang="en-US" i="1" dirty="0"/>
              <a:t>Ganymede </a:t>
            </a:r>
            <a:r>
              <a:rPr lang="en-US" dirty="0"/>
              <a:t>(1532). Original now lost.</a:t>
            </a:r>
          </a:p>
        </p:txBody>
      </p:sp>
    </p:spTree>
    <p:extLst>
      <p:ext uri="{BB962C8B-B14F-4D97-AF65-F5344CB8AC3E}">
        <p14:creationId xmlns:p14="http://schemas.microsoft.com/office/powerpoint/2010/main" val="2278825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4681" y="0"/>
            <a:ext cx="5143500" cy="6858000"/>
          </a:xfrm>
          <a:prstGeom prst="rect">
            <a:avLst/>
          </a:prstGeom>
        </p:spPr>
      </p:pic>
      <p:sp>
        <p:nvSpPr>
          <p:cNvPr id="3" name="TextBox 2"/>
          <p:cNvSpPr txBox="1"/>
          <p:nvPr/>
        </p:nvSpPr>
        <p:spPr>
          <a:xfrm>
            <a:off x="5681133" y="4569418"/>
            <a:ext cx="3097692" cy="2031325"/>
          </a:xfrm>
          <a:prstGeom prst="rect">
            <a:avLst/>
          </a:prstGeom>
          <a:noFill/>
        </p:spPr>
        <p:txBody>
          <a:bodyPr wrap="square" rtlCol="0">
            <a:spAutoFit/>
          </a:bodyPr>
          <a:lstStyle/>
          <a:p>
            <a:r>
              <a:rPr lang="en-US" dirty="0"/>
              <a:t>L: Zeus </a:t>
            </a:r>
            <a:r>
              <a:rPr lang="en-US" dirty="0" err="1"/>
              <a:t>abucting</a:t>
            </a:r>
            <a:r>
              <a:rPr lang="en-US" dirty="0"/>
              <a:t> Ganymede</a:t>
            </a:r>
          </a:p>
          <a:p>
            <a:r>
              <a:rPr lang="en-US" dirty="0"/>
              <a:t>6</a:t>
            </a:r>
            <a:r>
              <a:rPr lang="en-US" baseline="30000" dirty="0"/>
              <a:t>th</a:t>
            </a:r>
            <a:r>
              <a:rPr lang="en-US" dirty="0"/>
              <a:t> century BCE</a:t>
            </a:r>
          </a:p>
          <a:p>
            <a:endParaRPr lang="en-US" dirty="0"/>
          </a:p>
          <a:p>
            <a:r>
              <a:rPr lang="en-US" dirty="0"/>
              <a:t>R: Zeus and Ganymede</a:t>
            </a:r>
            <a:br>
              <a:rPr lang="en-US" dirty="0"/>
            </a:br>
            <a:r>
              <a:rPr lang="en-US" dirty="0"/>
              <a:t>mid-5</a:t>
            </a:r>
            <a:r>
              <a:rPr lang="en-US" baseline="30000" dirty="0"/>
              <a:t>th</a:t>
            </a:r>
            <a:r>
              <a:rPr lang="en-US" dirty="0"/>
              <a:t> century BCE</a:t>
            </a:r>
          </a:p>
          <a:p>
            <a:endParaRPr lang="en-US" dirty="0"/>
          </a:p>
          <a:p>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81133" y="232343"/>
            <a:ext cx="3131802" cy="3144380"/>
          </a:xfrm>
          <a:prstGeom prst="rect">
            <a:avLst/>
          </a:prstGeom>
        </p:spPr>
      </p:pic>
    </p:spTree>
    <p:extLst>
      <p:ext uri="{BB962C8B-B14F-4D97-AF65-F5344CB8AC3E}">
        <p14:creationId xmlns:p14="http://schemas.microsoft.com/office/powerpoint/2010/main" val="3665815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DA1787-0E4B-0C52-A475-139CEC65794E}"/>
              </a:ext>
            </a:extLst>
          </p:cNvPr>
          <p:cNvSpPr txBox="1"/>
          <p:nvPr/>
        </p:nvSpPr>
        <p:spPr>
          <a:xfrm>
            <a:off x="421341" y="1094217"/>
            <a:ext cx="8444753" cy="4524315"/>
          </a:xfrm>
          <a:prstGeom prst="rect">
            <a:avLst/>
          </a:prstGeom>
          <a:noFill/>
        </p:spPr>
        <p:txBody>
          <a:bodyPr wrap="square" rtlCol="0">
            <a:spAutoFit/>
          </a:bodyPr>
          <a:lstStyle/>
          <a:p>
            <a:r>
              <a:rPr lang="en-GB" dirty="0"/>
              <a:t>‘As a category of identity, “queer” is used to denote non-normative sexualities. It sometimes includes or is aligned with nonnormative genders, but it should not be conflated with transgender or other trans-identities. </a:t>
            </a:r>
          </a:p>
          <a:p>
            <a:r>
              <a:rPr lang="en-GB" dirty="0"/>
              <a:t>[ … ]</a:t>
            </a:r>
          </a:p>
          <a:p>
            <a:r>
              <a:rPr lang="en-GB" dirty="0"/>
              <a:t>Queer studies as an academic discipline also emerged in the 1990s, in conversation with post-colonial theory, feminist theory, critical race theory, and other schools of thought that </a:t>
            </a:r>
            <a:r>
              <a:rPr lang="en-GB" dirty="0" err="1"/>
              <a:t>center</a:t>
            </a:r>
            <a:r>
              <a:rPr lang="en-GB" dirty="0"/>
              <a:t> on ideas and experiences of difference. The ways in which multiple marginalized subjectivities intersect and interact is essential to the methodology of queer studies. </a:t>
            </a:r>
          </a:p>
          <a:p>
            <a:endParaRPr lang="en-GB" dirty="0"/>
          </a:p>
          <a:p>
            <a:r>
              <a:rPr lang="en-GB" dirty="0"/>
              <a:t>Queer studies also introduced the use of “queer” as a verb. To “queer” something or to do something “queerly” is not only to resist normativity but to point out and articulate the conventions that sustain and perpetuate normativity.’</a:t>
            </a:r>
          </a:p>
          <a:p>
            <a:endParaRPr lang="en-GB" dirty="0"/>
          </a:p>
          <a:p>
            <a:r>
              <a:rPr lang="en-GB" dirty="0"/>
              <a:t>Sylvia Page, ‘ “Making Visible the Otherwise.” Queering the Art Library,’ </a:t>
            </a:r>
            <a:r>
              <a:rPr lang="en-GB" i="1" dirty="0"/>
              <a:t>Art Documentation </a:t>
            </a:r>
            <a:r>
              <a:rPr lang="en-GB" dirty="0"/>
              <a:t>37 (2018) p. 21</a:t>
            </a:r>
            <a:endParaRPr lang="en-US" dirty="0"/>
          </a:p>
        </p:txBody>
      </p:sp>
    </p:spTree>
    <p:extLst>
      <p:ext uri="{BB962C8B-B14F-4D97-AF65-F5344CB8AC3E}">
        <p14:creationId xmlns:p14="http://schemas.microsoft.com/office/powerpoint/2010/main" val="30282081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13744" y="0"/>
            <a:ext cx="6930256" cy="6858000"/>
          </a:xfrm>
          <a:prstGeom prst="rect">
            <a:avLst/>
          </a:prstGeom>
        </p:spPr>
      </p:pic>
      <p:sp>
        <p:nvSpPr>
          <p:cNvPr id="3" name="TextBox 2"/>
          <p:cNvSpPr txBox="1"/>
          <p:nvPr/>
        </p:nvSpPr>
        <p:spPr>
          <a:xfrm>
            <a:off x="277367" y="4876151"/>
            <a:ext cx="2204341" cy="1754327"/>
          </a:xfrm>
          <a:prstGeom prst="rect">
            <a:avLst/>
          </a:prstGeom>
          <a:noFill/>
        </p:spPr>
        <p:txBody>
          <a:bodyPr wrap="square" rtlCol="0">
            <a:spAutoFit/>
          </a:bodyPr>
          <a:lstStyle/>
          <a:p>
            <a:r>
              <a:rPr lang="en-US" dirty="0"/>
              <a:t>Red figure vase depicting an older man bargaining for sex with a younger man (mid 5</a:t>
            </a:r>
            <a:r>
              <a:rPr lang="en-US" baseline="30000" dirty="0"/>
              <a:t>th</a:t>
            </a:r>
            <a:r>
              <a:rPr lang="en-US" dirty="0"/>
              <a:t> century BCE)</a:t>
            </a:r>
          </a:p>
        </p:txBody>
      </p:sp>
    </p:spTree>
    <p:extLst>
      <p:ext uri="{BB962C8B-B14F-4D97-AF65-F5344CB8AC3E}">
        <p14:creationId xmlns:p14="http://schemas.microsoft.com/office/powerpoint/2010/main" val="2421724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24285" y="0"/>
            <a:ext cx="6432378" cy="6858000"/>
          </a:xfrm>
          <a:prstGeom prst="rect">
            <a:avLst/>
          </a:prstGeom>
        </p:spPr>
      </p:pic>
      <p:sp>
        <p:nvSpPr>
          <p:cNvPr id="3" name="TextBox 2"/>
          <p:cNvSpPr txBox="1"/>
          <p:nvPr/>
        </p:nvSpPr>
        <p:spPr>
          <a:xfrm>
            <a:off x="116786" y="5547717"/>
            <a:ext cx="2788272" cy="923330"/>
          </a:xfrm>
          <a:prstGeom prst="rect">
            <a:avLst/>
          </a:prstGeom>
          <a:noFill/>
        </p:spPr>
        <p:txBody>
          <a:bodyPr wrap="square" rtlCol="0">
            <a:spAutoFit/>
          </a:bodyPr>
          <a:lstStyle/>
          <a:p>
            <a:r>
              <a:rPr lang="en-US" dirty="0"/>
              <a:t>Ganymede on a crater by the so-called Berlin Painter (ca. 500-490 BCE)</a:t>
            </a:r>
          </a:p>
        </p:txBody>
      </p:sp>
    </p:spTree>
    <p:extLst>
      <p:ext uri="{BB962C8B-B14F-4D97-AF65-F5344CB8AC3E}">
        <p14:creationId xmlns:p14="http://schemas.microsoft.com/office/powerpoint/2010/main" val="1913019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816" y="4569418"/>
            <a:ext cx="2832100" cy="923330"/>
          </a:xfrm>
          <a:prstGeom prst="rect">
            <a:avLst/>
          </a:prstGeom>
          <a:noFill/>
        </p:spPr>
        <p:txBody>
          <a:bodyPr wrap="square" rtlCol="0">
            <a:spAutoFit/>
          </a:bodyPr>
          <a:lstStyle/>
          <a:p>
            <a:r>
              <a:rPr lang="en-US" dirty="0"/>
              <a:t>Andrea </a:t>
            </a:r>
            <a:r>
              <a:rPr lang="en-US" dirty="0" err="1"/>
              <a:t>Alciati</a:t>
            </a:r>
            <a:endParaRPr lang="en-US" dirty="0"/>
          </a:p>
          <a:p>
            <a:r>
              <a:rPr lang="en-US" dirty="0"/>
              <a:t>The Rape of Ganymede in </a:t>
            </a:r>
            <a:r>
              <a:rPr lang="en-US" i="1" dirty="0" err="1"/>
              <a:t>Emblemata</a:t>
            </a:r>
            <a:r>
              <a:rPr lang="en-US" i="1" dirty="0"/>
              <a:t> </a:t>
            </a:r>
            <a:r>
              <a:rPr lang="en-US" dirty="0"/>
              <a:t>(1531)</a:t>
            </a:r>
          </a:p>
        </p:txBody>
      </p:sp>
      <p:pic>
        <p:nvPicPr>
          <p:cNvPr id="4" name="Picture 3"/>
          <p:cNvPicPr>
            <a:picLocks noChangeAspect="1"/>
          </p:cNvPicPr>
          <p:nvPr/>
        </p:nvPicPr>
        <p:blipFill>
          <a:blip r:embed="rId2"/>
          <a:stretch>
            <a:fillRect/>
          </a:stretch>
        </p:blipFill>
        <p:spPr>
          <a:xfrm>
            <a:off x="5114177" y="163343"/>
            <a:ext cx="3810000" cy="2032000"/>
          </a:xfrm>
          <a:prstGeom prst="rect">
            <a:avLst/>
          </a:prstGeom>
        </p:spPr>
      </p:pic>
      <p:sp>
        <p:nvSpPr>
          <p:cNvPr id="6" name="TextBox 5"/>
          <p:cNvSpPr txBox="1"/>
          <p:nvPr/>
        </p:nvSpPr>
        <p:spPr>
          <a:xfrm>
            <a:off x="4971796" y="2571266"/>
            <a:ext cx="3794673" cy="923330"/>
          </a:xfrm>
          <a:prstGeom prst="rect">
            <a:avLst/>
          </a:prstGeom>
          <a:noFill/>
        </p:spPr>
        <p:txBody>
          <a:bodyPr wrap="square" rtlCol="0">
            <a:spAutoFit/>
          </a:bodyPr>
          <a:lstStyle/>
          <a:p>
            <a:r>
              <a:rPr lang="en-US" dirty="0" err="1"/>
              <a:t>Nicolò</a:t>
            </a:r>
            <a:r>
              <a:rPr lang="en-US" dirty="0"/>
              <a:t> degli </a:t>
            </a:r>
            <a:r>
              <a:rPr lang="en-US" dirty="0" err="1"/>
              <a:t>Agostini</a:t>
            </a:r>
            <a:r>
              <a:rPr lang="en-US" dirty="0"/>
              <a:t> – Zeus and Ganymede from Ovid, </a:t>
            </a:r>
            <a:r>
              <a:rPr lang="en-US" i="1" dirty="0" err="1"/>
              <a:t>Metamorphosi</a:t>
            </a:r>
            <a:r>
              <a:rPr lang="en-US" i="1" dirty="0"/>
              <a:t> </a:t>
            </a:r>
            <a:r>
              <a:rPr lang="en-US" dirty="0"/>
              <a:t>(Venice, 1522)</a:t>
            </a:r>
          </a:p>
        </p:txBody>
      </p:sp>
      <p:pic>
        <p:nvPicPr>
          <p:cNvPr id="8" name="Picture 7"/>
          <p:cNvPicPr>
            <a:picLocks noChangeAspect="1"/>
          </p:cNvPicPr>
          <p:nvPr/>
        </p:nvPicPr>
        <p:blipFill>
          <a:blip r:embed="rId3"/>
          <a:stretch>
            <a:fillRect/>
          </a:stretch>
        </p:blipFill>
        <p:spPr>
          <a:xfrm>
            <a:off x="225436" y="163343"/>
            <a:ext cx="4222416" cy="4019740"/>
          </a:xfrm>
          <a:prstGeom prst="rect">
            <a:avLst/>
          </a:prstGeom>
        </p:spPr>
      </p:pic>
    </p:spTree>
    <p:extLst>
      <p:ext uri="{BB962C8B-B14F-4D97-AF65-F5344CB8AC3E}">
        <p14:creationId xmlns:p14="http://schemas.microsoft.com/office/powerpoint/2010/main" val="93457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8793" y="0"/>
            <a:ext cx="3903306" cy="6858000"/>
          </a:xfrm>
          <a:prstGeom prst="rect">
            <a:avLst/>
          </a:prstGeom>
        </p:spPr>
      </p:pic>
      <p:sp>
        <p:nvSpPr>
          <p:cNvPr id="3" name="TextBox 2"/>
          <p:cNvSpPr txBox="1"/>
          <p:nvPr/>
        </p:nvSpPr>
        <p:spPr>
          <a:xfrm>
            <a:off x="4646538" y="5529771"/>
            <a:ext cx="4135419" cy="1200329"/>
          </a:xfrm>
          <a:prstGeom prst="rect">
            <a:avLst/>
          </a:prstGeom>
          <a:noFill/>
        </p:spPr>
        <p:txBody>
          <a:bodyPr wrap="square" rtlCol="0">
            <a:spAutoFit/>
          </a:bodyPr>
          <a:lstStyle/>
          <a:p>
            <a:r>
              <a:rPr lang="en-US" dirty="0"/>
              <a:t>Michelangelo</a:t>
            </a:r>
          </a:p>
          <a:p>
            <a:r>
              <a:rPr lang="en-US" dirty="0"/>
              <a:t>The Fall of Phaethon (1533)</a:t>
            </a:r>
          </a:p>
          <a:p>
            <a:endParaRPr lang="en-US" dirty="0"/>
          </a:p>
          <a:p>
            <a:r>
              <a:rPr lang="en-US" dirty="0"/>
              <a:t>Given to </a:t>
            </a:r>
            <a:r>
              <a:rPr lang="en-US" dirty="0" err="1"/>
              <a:t>Tommaso</a:t>
            </a:r>
            <a:r>
              <a:rPr lang="en-US" dirty="0"/>
              <a:t> </a:t>
            </a:r>
            <a:r>
              <a:rPr lang="en-US" dirty="0" err="1"/>
              <a:t>dei</a:t>
            </a:r>
            <a:r>
              <a:rPr lang="en-US" dirty="0"/>
              <a:t> </a:t>
            </a:r>
            <a:r>
              <a:rPr lang="en-US" dirty="0" err="1"/>
              <a:t>Cavalieri</a:t>
            </a:r>
            <a:endParaRPr lang="en-US" dirty="0"/>
          </a:p>
        </p:txBody>
      </p:sp>
    </p:spTree>
    <p:extLst>
      <p:ext uri="{BB962C8B-B14F-4D97-AF65-F5344CB8AC3E}">
        <p14:creationId xmlns:p14="http://schemas.microsoft.com/office/powerpoint/2010/main" val="2887046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11500" y="0"/>
            <a:ext cx="2914650" cy="6858000"/>
          </a:xfrm>
          <a:prstGeom prst="rect">
            <a:avLst/>
          </a:prstGeom>
        </p:spPr>
      </p:pic>
      <p:sp>
        <p:nvSpPr>
          <p:cNvPr id="3" name="TextBox 2"/>
          <p:cNvSpPr txBox="1"/>
          <p:nvPr/>
        </p:nvSpPr>
        <p:spPr>
          <a:xfrm>
            <a:off x="6257338" y="4879209"/>
            <a:ext cx="2694992" cy="1200329"/>
          </a:xfrm>
          <a:prstGeom prst="rect">
            <a:avLst/>
          </a:prstGeom>
          <a:noFill/>
        </p:spPr>
        <p:txBody>
          <a:bodyPr wrap="square" rtlCol="0">
            <a:spAutoFit/>
          </a:bodyPr>
          <a:lstStyle/>
          <a:p>
            <a:r>
              <a:rPr lang="en-US" dirty="0"/>
              <a:t>Correggio</a:t>
            </a:r>
          </a:p>
          <a:p>
            <a:endParaRPr lang="en-US" dirty="0"/>
          </a:p>
          <a:p>
            <a:r>
              <a:rPr lang="en-US" dirty="0"/>
              <a:t>The Rape of Ganymede (1530)</a:t>
            </a:r>
          </a:p>
        </p:txBody>
      </p:sp>
    </p:spTree>
    <p:extLst>
      <p:ext uri="{BB962C8B-B14F-4D97-AF65-F5344CB8AC3E}">
        <p14:creationId xmlns:p14="http://schemas.microsoft.com/office/powerpoint/2010/main" val="29596006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9639" y="0"/>
            <a:ext cx="4850892" cy="6858000"/>
          </a:xfrm>
          <a:prstGeom prst="rect">
            <a:avLst/>
          </a:prstGeom>
        </p:spPr>
      </p:pic>
      <p:sp>
        <p:nvSpPr>
          <p:cNvPr id="4" name="TextBox 3"/>
          <p:cNvSpPr txBox="1"/>
          <p:nvPr/>
        </p:nvSpPr>
        <p:spPr>
          <a:xfrm>
            <a:off x="5374496" y="4956657"/>
            <a:ext cx="3438438" cy="1200329"/>
          </a:xfrm>
          <a:prstGeom prst="rect">
            <a:avLst/>
          </a:prstGeom>
          <a:noFill/>
        </p:spPr>
        <p:txBody>
          <a:bodyPr wrap="square" rtlCol="0">
            <a:spAutoFit/>
          </a:bodyPr>
          <a:lstStyle/>
          <a:p>
            <a:r>
              <a:rPr lang="en-US" dirty="0" err="1"/>
              <a:t>Benvenuto</a:t>
            </a:r>
            <a:r>
              <a:rPr lang="en-US" dirty="0"/>
              <a:t> Cellini</a:t>
            </a:r>
          </a:p>
          <a:p>
            <a:endParaRPr lang="en-US" dirty="0"/>
          </a:p>
          <a:p>
            <a:r>
              <a:rPr lang="en-US" dirty="0"/>
              <a:t>Ganymede and the Eagle (1545-46)</a:t>
            </a:r>
          </a:p>
        </p:txBody>
      </p:sp>
      <p:sp>
        <p:nvSpPr>
          <p:cNvPr id="5" name="Rectangle 4"/>
          <p:cNvSpPr/>
          <p:nvPr/>
        </p:nvSpPr>
        <p:spPr>
          <a:xfrm>
            <a:off x="5479978" y="324186"/>
            <a:ext cx="3433014" cy="3970318"/>
          </a:xfrm>
          <a:prstGeom prst="rect">
            <a:avLst/>
          </a:prstGeom>
        </p:spPr>
        <p:txBody>
          <a:bodyPr wrap="square">
            <a:spAutoFit/>
          </a:bodyPr>
          <a:lstStyle/>
          <a:p>
            <a:r>
              <a:rPr lang="en-US" dirty="0"/>
              <a:t>‘If you would share in my society</a:t>
            </a:r>
          </a:p>
          <a:p>
            <a:r>
              <a:rPr lang="en-US" dirty="0"/>
              <a:t>Do not discourse on female love to me</a:t>
            </a:r>
          </a:p>
          <a:p>
            <a:endParaRPr lang="en-US" dirty="0"/>
          </a:p>
          <a:p>
            <a:r>
              <a:rPr lang="en-US" dirty="0"/>
              <a:t>How pitiful the man who changes his mind</a:t>
            </a:r>
          </a:p>
          <a:p>
            <a:r>
              <a:rPr lang="en-US" dirty="0"/>
              <a:t>For woman, or for her feels joy or dismay</a:t>
            </a:r>
          </a:p>
          <a:p>
            <a:r>
              <a:rPr lang="en-US" dirty="0"/>
              <a:t>Or who permits her his liberty to bind</a:t>
            </a:r>
          </a:p>
          <a:p>
            <a:r>
              <a:rPr lang="en-US" dirty="0"/>
              <a:t>Or trusts her words or glances that betray’</a:t>
            </a:r>
          </a:p>
          <a:p>
            <a:endParaRPr lang="en-US" dirty="0"/>
          </a:p>
          <a:p>
            <a:r>
              <a:rPr lang="en-US" dirty="0"/>
              <a:t>Angelo </a:t>
            </a:r>
            <a:r>
              <a:rPr lang="en-US" dirty="0" err="1"/>
              <a:t>Poliziano</a:t>
            </a:r>
            <a:r>
              <a:rPr lang="en-US" dirty="0"/>
              <a:t>, </a:t>
            </a:r>
            <a:r>
              <a:rPr lang="en-US" i="1" dirty="0" err="1"/>
              <a:t>Orfeo</a:t>
            </a:r>
            <a:r>
              <a:rPr lang="en-US" i="1" dirty="0"/>
              <a:t> </a:t>
            </a:r>
            <a:r>
              <a:rPr lang="en-US" dirty="0"/>
              <a:t>(1480)</a:t>
            </a:r>
          </a:p>
        </p:txBody>
      </p:sp>
    </p:spTree>
    <p:extLst>
      <p:ext uri="{BB962C8B-B14F-4D97-AF65-F5344CB8AC3E}">
        <p14:creationId xmlns:p14="http://schemas.microsoft.com/office/powerpoint/2010/main" val="18838929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9354" y="0"/>
            <a:ext cx="4914900" cy="6858000"/>
          </a:xfrm>
          <a:prstGeom prst="rect">
            <a:avLst/>
          </a:prstGeom>
        </p:spPr>
      </p:pic>
      <p:sp>
        <p:nvSpPr>
          <p:cNvPr id="3" name="TextBox 2"/>
          <p:cNvSpPr txBox="1"/>
          <p:nvPr/>
        </p:nvSpPr>
        <p:spPr>
          <a:xfrm>
            <a:off x="5699754" y="5003126"/>
            <a:ext cx="3097692" cy="923330"/>
          </a:xfrm>
          <a:prstGeom prst="rect">
            <a:avLst/>
          </a:prstGeom>
          <a:noFill/>
        </p:spPr>
        <p:txBody>
          <a:bodyPr wrap="square" rtlCol="0">
            <a:spAutoFit/>
          </a:bodyPr>
          <a:lstStyle/>
          <a:p>
            <a:r>
              <a:rPr lang="en-US" dirty="0" err="1"/>
              <a:t>Benvenuto</a:t>
            </a:r>
            <a:r>
              <a:rPr lang="en-US" dirty="0"/>
              <a:t> Cellini</a:t>
            </a:r>
          </a:p>
          <a:p>
            <a:endParaRPr lang="en-US" dirty="0"/>
          </a:p>
          <a:p>
            <a:r>
              <a:rPr lang="en-US" dirty="0"/>
              <a:t>Narcissus (1545)</a:t>
            </a:r>
          </a:p>
        </p:txBody>
      </p:sp>
    </p:spTree>
    <p:extLst>
      <p:ext uri="{BB962C8B-B14F-4D97-AF65-F5344CB8AC3E}">
        <p14:creationId xmlns:p14="http://schemas.microsoft.com/office/powerpoint/2010/main" val="2797829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5315" y="0"/>
            <a:ext cx="3281162" cy="6858000"/>
          </a:xfrm>
          <a:prstGeom prst="rect">
            <a:avLst/>
          </a:prstGeom>
        </p:spPr>
      </p:pic>
      <p:sp>
        <p:nvSpPr>
          <p:cNvPr id="3" name="TextBox 2"/>
          <p:cNvSpPr txBox="1"/>
          <p:nvPr/>
        </p:nvSpPr>
        <p:spPr>
          <a:xfrm>
            <a:off x="4816911" y="4956657"/>
            <a:ext cx="3856627" cy="923330"/>
          </a:xfrm>
          <a:prstGeom prst="rect">
            <a:avLst/>
          </a:prstGeom>
          <a:noFill/>
        </p:spPr>
        <p:txBody>
          <a:bodyPr wrap="square" rtlCol="0">
            <a:spAutoFit/>
          </a:bodyPr>
          <a:lstStyle/>
          <a:p>
            <a:r>
              <a:rPr lang="en-US" dirty="0"/>
              <a:t>Parmigianino</a:t>
            </a:r>
          </a:p>
          <a:p>
            <a:endParaRPr lang="en-US" dirty="0"/>
          </a:p>
          <a:p>
            <a:r>
              <a:rPr lang="en-US" dirty="0"/>
              <a:t>Amor (1532-33)</a:t>
            </a:r>
          </a:p>
        </p:txBody>
      </p:sp>
    </p:spTree>
    <p:extLst>
      <p:ext uri="{BB962C8B-B14F-4D97-AF65-F5344CB8AC3E}">
        <p14:creationId xmlns:p14="http://schemas.microsoft.com/office/powerpoint/2010/main" val="14185498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4828" y="0"/>
            <a:ext cx="4569143" cy="6858000"/>
          </a:xfrm>
          <a:prstGeom prst="rect">
            <a:avLst/>
          </a:prstGeom>
        </p:spPr>
      </p:pic>
      <p:sp>
        <p:nvSpPr>
          <p:cNvPr id="5" name="TextBox 4"/>
          <p:cNvSpPr txBox="1"/>
          <p:nvPr/>
        </p:nvSpPr>
        <p:spPr>
          <a:xfrm>
            <a:off x="5340154" y="5977526"/>
            <a:ext cx="3469416" cy="646331"/>
          </a:xfrm>
          <a:prstGeom prst="rect">
            <a:avLst/>
          </a:prstGeom>
          <a:noFill/>
        </p:spPr>
        <p:txBody>
          <a:bodyPr wrap="square" rtlCol="0">
            <a:spAutoFit/>
          </a:bodyPr>
          <a:lstStyle/>
          <a:p>
            <a:r>
              <a:rPr lang="en-US" dirty="0"/>
              <a:t>Donatello</a:t>
            </a:r>
          </a:p>
          <a:p>
            <a:r>
              <a:rPr lang="en-US" dirty="0"/>
              <a:t>David (1440s)</a:t>
            </a:r>
          </a:p>
        </p:txBody>
      </p:sp>
      <p:sp>
        <p:nvSpPr>
          <p:cNvPr id="2" name="TextBox 1">
            <a:extLst>
              <a:ext uri="{FF2B5EF4-FFF2-40B4-BE49-F238E27FC236}">
                <a16:creationId xmlns:a16="http://schemas.microsoft.com/office/drawing/2014/main" id="{194DABDA-1F91-CD3C-10DC-D5DB93621F6A}"/>
              </a:ext>
            </a:extLst>
          </p:cNvPr>
          <p:cNvSpPr txBox="1"/>
          <p:nvPr/>
        </p:nvSpPr>
        <p:spPr>
          <a:xfrm>
            <a:off x="5340154" y="197963"/>
            <a:ext cx="3568176" cy="4524315"/>
          </a:xfrm>
          <a:prstGeom prst="rect">
            <a:avLst/>
          </a:prstGeom>
          <a:noFill/>
        </p:spPr>
        <p:txBody>
          <a:bodyPr wrap="square" rtlCol="0">
            <a:spAutoFit/>
          </a:bodyPr>
          <a:lstStyle/>
          <a:p>
            <a:r>
              <a:rPr lang="en-GB" dirty="0"/>
              <a:t>‘In Florence, Donato di Niccolò di </a:t>
            </a:r>
            <a:r>
              <a:rPr lang="en-GB" dirty="0" err="1"/>
              <a:t>Betto</a:t>
            </a:r>
            <a:r>
              <a:rPr lang="en-GB" dirty="0"/>
              <a:t> </a:t>
            </a:r>
            <a:r>
              <a:rPr lang="en-GB" dirty="0" err="1"/>
              <a:t>Bardi</a:t>
            </a:r>
            <a:r>
              <a:rPr lang="en-GB" dirty="0"/>
              <a:t>, known as Donatello (1386–1466), never married</a:t>
            </a:r>
          </a:p>
          <a:p>
            <a:r>
              <a:rPr lang="en-GB" dirty="0"/>
              <a:t>and the records from his patron </a:t>
            </a:r>
            <a:r>
              <a:rPr lang="en-GB" dirty="0" err="1"/>
              <a:t>Cosimo</a:t>
            </a:r>
            <a:r>
              <a:rPr lang="en-GB" dirty="0"/>
              <a:t> de Medici repeatedly refute  </a:t>
            </a:r>
            <a:r>
              <a:rPr lang="en-GB" dirty="0" err="1"/>
              <a:t>rumors</a:t>
            </a:r>
            <a:r>
              <a:rPr lang="en-GB" dirty="0"/>
              <a:t> that the artist’s erotic</a:t>
            </a:r>
          </a:p>
          <a:p>
            <a:r>
              <a:rPr lang="en-GB" dirty="0"/>
              <a:t>interests led him to choose apprentices more for their beauty than for their talent. This has led</a:t>
            </a:r>
          </a:p>
          <a:p>
            <a:r>
              <a:rPr lang="en-GB" dirty="0"/>
              <a:t>some scholars to interpret his winsome statue of David, the boy warrior of the Bible as a record of the artist’s erotic desires.’</a:t>
            </a:r>
          </a:p>
          <a:p>
            <a:endParaRPr lang="en-GB" dirty="0"/>
          </a:p>
          <a:p>
            <a:r>
              <a:rPr lang="en-GB" dirty="0"/>
              <a:t>Reed, </a:t>
            </a:r>
            <a:r>
              <a:rPr lang="en-GB" i="1" dirty="0"/>
              <a:t>Art and Homosexuality, </a:t>
            </a:r>
            <a:r>
              <a:rPr lang="en-GB" dirty="0"/>
              <a:t>p. 44</a:t>
            </a:r>
          </a:p>
          <a:p>
            <a:endParaRPr lang="en-US" dirty="0"/>
          </a:p>
        </p:txBody>
      </p:sp>
    </p:spTree>
    <p:extLst>
      <p:ext uri="{BB962C8B-B14F-4D97-AF65-F5344CB8AC3E}">
        <p14:creationId xmlns:p14="http://schemas.microsoft.com/office/powerpoint/2010/main" val="27371921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E4F9AF-B332-CD14-F6C0-509F0E4A327D}"/>
              </a:ext>
            </a:extLst>
          </p:cNvPr>
          <p:cNvSpPr txBox="1"/>
          <p:nvPr/>
        </p:nvSpPr>
        <p:spPr>
          <a:xfrm>
            <a:off x="923365" y="1837764"/>
            <a:ext cx="7117976" cy="3416320"/>
          </a:xfrm>
          <a:prstGeom prst="rect">
            <a:avLst/>
          </a:prstGeom>
          <a:noFill/>
        </p:spPr>
        <p:txBody>
          <a:bodyPr wrap="square" rtlCol="0">
            <a:spAutoFit/>
          </a:bodyPr>
          <a:lstStyle/>
          <a:p>
            <a:r>
              <a:rPr lang="en-GB" dirty="0"/>
              <a:t>‘The argument for civic iconology would alleviate both Janson's and Schneider Adams' assertions of intentional homoeroticism from problems inherent in a presumed </a:t>
            </a:r>
            <a:r>
              <a:rPr lang="en-GB" dirty="0" err="1"/>
              <a:t>contem</a:t>
            </a:r>
            <a:r>
              <a:rPr lang="en-GB" dirty="0"/>
              <a:t> </a:t>
            </a:r>
            <a:r>
              <a:rPr lang="en-GB" dirty="0" err="1"/>
              <a:t>rary</a:t>
            </a:r>
            <a:r>
              <a:rPr lang="en-GB" dirty="0"/>
              <a:t> Florentine religious reaction. In other words, had the s </a:t>
            </a:r>
            <a:r>
              <a:rPr lang="en-GB" dirty="0" err="1"/>
              <a:t>ue</a:t>
            </a:r>
            <a:r>
              <a:rPr lang="en-GB" dirty="0"/>
              <a:t> been consciously commissioned as both religious symbol and homoerotic emblem, one could plausibly argue that the Church and contemporary Catholic sensibilities would have unconditionally condemned a blatant eroticizing of so potent a connection to Christ, particularly one conspicuously visible in the palace cortile of an eminent Florentine patrician.’</a:t>
            </a:r>
          </a:p>
          <a:p>
            <a:endParaRPr lang="en-GB" dirty="0"/>
          </a:p>
          <a:p>
            <a:r>
              <a:rPr lang="en-GB" dirty="0"/>
              <a:t>Peter Weller, ‘A Reassessment in Historiography and Gender,’ </a:t>
            </a:r>
            <a:r>
              <a:rPr lang="en-GB" i="1" dirty="0" err="1"/>
              <a:t>Artibus</a:t>
            </a:r>
            <a:r>
              <a:rPr lang="en-GB" i="1" dirty="0"/>
              <a:t> et Historiae</a:t>
            </a:r>
            <a:r>
              <a:rPr lang="en-GB" dirty="0"/>
              <a:t>, 33.65 (2012) pp. 52-53</a:t>
            </a:r>
            <a:endParaRPr lang="en-US" dirty="0"/>
          </a:p>
        </p:txBody>
      </p:sp>
    </p:spTree>
    <p:extLst>
      <p:ext uri="{BB962C8B-B14F-4D97-AF65-F5344CB8AC3E}">
        <p14:creationId xmlns:p14="http://schemas.microsoft.com/office/powerpoint/2010/main" val="1056255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81AF046-3B43-89FC-CEA0-B3C0CBBC7F7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1771" y="83671"/>
            <a:ext cx="3664365" cy="54206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B4431E6-F3CC-57D0-1275-E2EE80D53034}"/>
              </a:ext>
            </a:extLst>
          </p:cNvPr>
          <p:cNvSpPr txBox="1"/>
          <p:nvPr/>
        </p:nvSpPr>
        <p:spPr>
          <a:xfrm>
            <a:off x="121771" y="5647765"/>
            <a:ext cx="4199217" cy="1200329"/>
          </a:xfrm>
          <a:prstGeom prst="rect">
            <a:avLst/>
          </a:prstGeom>
          <a:noFill/>
        </p:spPr>
        <p:txBody>
          <a:bodyPr wrap="square" rtlCol="0">
            <a:spAutoFit/>
          </a:bodyPr>
          <a:lstStyle/>
          <a:p>
            <a:r>
              <a:rPr lang="en-US" dirty="0"/>
              <a:t>L: Emmanuel Cooper, </a:t>
            </a:r>
            <a:r>
              <a:rPr lang="en-US" i="1" dirty="0"/>
              <a:t>The Sexual Perspective </a:t>
            </a:r>
            <a:r>
              <a:rPr lang="en-US" dirty="0"/>
              <a:t>(London, 1986)</a:t>
            </a:r>
          </a:p>
          <a:p>
            <a:r>
              <a:rPr lang="en-US" dirty="0"/>
              <a:t>R: Christopher Reed, </a:t>
            </a:r>
            <a:r>
              <a:rPr lang="en-US" i="1" dirty="0"/>
              <a:t>Art and Homosexuality </a:t>
            </a:r>
            <a:r>
              <a:rPr lang="en-US" dirty="0"/>
              <a:t>(Oxford, 2011) </a:t>
            </a:r>
          </a:p>
        </p:txBody>
      </p:sp>
      <p:pic>
        <p:nvPicPr>
          <p:cNvPr id="3" name="Picture 2">
            <a:extLst>
              <a:ext uri="{FF2B5EF4-FFF2-40B4-BE49-F238E27FC236}">
                <a16:creationId xmlns:a16="http://schemas.microsoft.com/office/drawing/2014/main" id="{F72BABE6-CD86-4EF3-645D-914326B637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8814" y="83671"/>
            <a:ext cx="4463821" cy="6374778"/>
          </a:xfrm>
          <a:prstGeom prst="rect">
            <a:avLst/>
          </a:prstGeom>
        </p:spPr>
      </p:pic>
    </p:spTree>
    <p:extLst>
      <p:ext uri="{BB962C8B-B14F-4D97-AF65-F5344CB8AC3E}">
        <p14:creationId xmlns:p14="http://schemas.microsoft.com/office/powerpoint/2010/main" val="2570188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DB31AB-BDA3-C2DE-BF89-6050549F6A0F}"/>
              </a:ext>
            </a:extLst>
          </p:cNvPr>
          <p:cNvSpPr txBox="1"/>
          <p:nvPr/>
        </p:nvSpPr>
        <p:spPr>
          <a:xfrm>
            <a:off x="5100917" y="373005"/>
            <a:ext cx="3907595" cy="5355312"/>
          </a:xfrm>
          <a:prstGeom prst="rect">
            <a:avLst/>
          </a:prstGeom>
          <a:noFill/>
        </p:spPr>
        <p:txBody>
          <a:bodyPr wrap="square" rtlCol="0">
            <a:spAutoFit/>
          </a:bodyPr>
          <a:lstStyle/>
          <a:p>
            <a:r>
              <a:rPr lang="en-GB" dirty="0"/>
              <a:t>‘When one looks upward at the statue from this more severe angle and distance below the base, di sotto in </a:t>
            </a:r>
            <a:r>
              <a:rPr lang="en-GB" dirty="0" err="1"/>
              <a:t>sù</a:t>
            </a:r>
            <a:r>
              <a:rPr lang="en-GB" dirty="0"/>
              <a:t>, the elongated lower abdomen visually col lapses by means of Donatello's gift of intentional foreshortening and the viewing angle now emphasizes an adolescent chest that may be gendered with a hetero-prowess and self-confidence. As </a:t>
            </a:r>
            <a:r>
              <a:rPr lang="en-GB" dirty="0" err="1"/>
              <a:t>Munman</a:t>
            </a:r>
            <a:r>
              <a:rPr lang="en-GB" dirty="0"/>
              <a:t> opines, the statue's legs become stronger and the countenance more defiant, the entire body evokes torsion and dynamism that overpowers the modern eye's notion of effeminacy endowed by the current view displayed from the shallower angle and shorter height.’</a:t>
            </a:r>
          </a:p>
          <a:p>
            <a:endParaRPr lang="en-GB" dirty="0"/>
          </a:p>
          <a:p>
            <a:r>
              <a:rPr lang="en-GB" dirty="0"/>
              <a:t>Weller, p. 54</a:t>
            </a:r>
            <a:endParaRPr lang="en-US" dirty="0"/>
          </a:p>
        </p:txBody>
      </p:sp>
      <p:pic>
        <p:nvPicPr>
          <p:cNvPr id="3" name="Picture 2">
            <a:extLst>
              <a:ext uri="{FF2B5EF4-FFF2-40B4-BE49-F238E27FC236}">
                <a16:creationId xmlns:a16="http://schemas.microsoft.com/office/drawing/2014/main" id="{6732614D-46D2-8135-39B2-F48592DA810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5487" y="0"/>
            <a:ext cx="4737538" cy="6858000"/>
          </a:xfrm>
          <a:prstGeom prst="rect">
            <a:avLst/>
          </a:prstGeom>
        </p:spPr>
      </p:pic>
    </p:spTree>
    <p:extLst>
      <p:ext uri="{BB962C8B-B14F-4D97-AF65-F5344CB8AC3E}">
        <p14:creationId xmlns:p14="http://schemas.microsoft.com/office/powerpoint/2010/main" val="5104497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05A89D-4BFF-2B67-5F5A-BC641DFEE45E}"/>
              </a:ext>
            </a:extLst>
          </p:cNvPr>
          <p:cNvSpPr txBox="1"/>
          <p:nvPr/>
        </p:nvSpPr>
        <p:spPr>
          <a:xfrm>
            <a:off x="909594" y="1328718"/>
            <a:ext cx="7126941" cy="3693319"/>
          </a:xfrm>
          <a:prstGeom prst="rect">
            <a:avLst/>
          </a:prstGeom>
          <a:noFill/>
        </p:spPr>
        <p:txBody>
          <a:bodyPr wrap="square" rtlCol="0">
            <a:spAutoFit/>
          </a:bodyPr>
          <a:lstStyle/>
          <a:p>
            <a:r>
              <a:rPr lang="en-GB" dirty="0"/>
              <a:t>Furthermore ….</a:t>
            </a:r>
          </a:p>
          <a:p>
            <a:endParaRPr lang="en-GB" dirty="0"/>
          </a:p>
          <a:p>
            <a:r>
              <a:rPr lang="en-GB" dirty="0"/>
              <a:t>’ … records suggest that sexual </a:t>
            </a:r>
            <a:r>
              <a:rPr lang="en-GB" dirty="0" err="1"/>
              <a:t>behavior</a:t>
            </a:r>
            <a:r>
              <a:rPr lang="en-GB" dirty="0"/>
              <a:t> in Renaissance Italy was</a:t>
            </a:r>
          </a:p>
          <a:p>
            <a:r>
              <a:rPr lang="en-GB" dirty="0"/>
              <a:t>not seen as a basis for individual identity. When preachers fulminated</a:t>
            </a:r>
          </a:p>
          <a:p>
            <a:r>
              <a:rPr lang="en-GB" dirty="0"/>
              <a:t>against sodomites as a group, their hyperbolic claims about the seriousness of the problem cast sodomy as a ubiquitous form of youthful</a:t>
            </a:r>
          </a:p>
          <a:p>
            <a:r>
              <a:rPr lang="en-GB" dirty="0"/>
              <a:t>delinquency, rather than a characteristic of an identifiable minority.</a:t>
            </a:r>
          </a:p>
          <a:p>
            <a:r>
              <a:rPr lang="en-GB" dirty="0"/>
              <a:t>Their ongoing recourse to such rhetoric also suggests that sermons did</a:t>
            </a:r>
          </a:p>
          <a:p>
            <a:r>
              <a:rPr lang="en-GB" dirty="0"/>
              <a:t>little to change </a:t>
            </a:r>
            <a:r>
              <a:rPr lang="en-GB" dirty="0" err="1"/>
              <a:t>behavior</a:t>
            </a:r>
            <a:r>
              <a:rPr lang="en-GB" dirty="0"/>
              <a:t>. The absence of modern notions of homosexual</a:t>
            </a:r>
          </a:p>
          <a:p>
            <a:r>
              <a:rPr lang="en-GB" dirty="0"/>
              <a:t>identity in the fi </a:t>
            </a:r>
            <a:r>
              <a:rPr lang="en-GB" dirty="0" err="1"/>
              <a:t>fteenth</a:t>
            </a:r>
            <a:r>
              <a:rPr lang="en-GB" dirty="0"/>
              <a:t> century should not be surprising, however, for</a:t>
            </a:r>
          </a:p>
          <a:p>
            <a:r>
              <a:rPr lang="en-GB" dirty="0"/>
              <a:t>modern ideas of individual identity in general postdate the Renaissance.’</a:t>
            </a:r>
          </a:p>
          <a:p>
            <a:endParaRPr lang="en-GB" dirty="0"/>
          </a:p>
          <a:p>
            <a:r>
              <a:rPr lang="en-GB" dirty="0"/>
              <a:t>Reed, </a:t>
            </a:r>
            <a:r>
              <a:rPr lang="en-GB" i="1" dirty="0"/>
              <a:t>Art and Homosexuality</a:t>
            </a:r>
            <a:r>
              <a:rPr lang="en-GB" dirty="0"/>
              <a:t>, p. 43.</a:t>
            </a:r>
          </a:p>
        </p:txBody>
      </p:sp>
    </p:spTree>
    <p:extLst>
      <p:ext uri="{BB962C8B-B14F-4D97-AF65-F5344CB8AC3E}">
        <p14:creationId xmlns:p14="http://schemas.microsoft.com/office/powerpoint/2010/main" val="8780226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Modernist readings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864813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1535" y="0"/>
            <a:ext cx="5505152" cy="6858000"/>
          </a:xfrm>
          <a:prstGeom prst="rect">
            <a:avLst/>
          </a:prstGeom>
        </p:spPr>
      </p:pic>
      <p:sp>
        <p:nvSpPr>
          <p:cNvPr id="3" name="TextBox 2"/>
          <p:cNvSpPr txBox="1"/>
          <p:nvPr/>
        </p:nvSpPr>
        <p:spPr>
          <a:xfrm>
            <a:off x="6210873" y="5018615"/>
            <a:ext cx="2602061" cy="1200329"/>
          </a:xfrm>
          <a:prstGeom prst="rect">
            <a:avLst/>
          </a:prstGeom>
          <a:noFill/>
        </p:spPr>
        <p:txBody>
          <a:bodyPr wrap="square" rtlCol="0">
            <a:spAutoFit/>
          </a:bodyPr>
          <a:lstStyle/>
          <a:p>
            <a:r>
              <a:rPr lang="en-US" dirty="0"/>
              <a:t>Marsden Hartley</a:t>
            </a:r>
          </a:p>
          <a:p>
            <a:endParaRPr lang="en-US" dirty="0"/>
          </a:p>
          <a:p>
            <a:r>
              <a:rPr lang="en-US" dirty="0"/>
              <a:t>Portrait of a German Officer (1914-15)</a:t>
            </a:r>
          </a:p>
        </p:txBody>
      </p:sp>
    </p:spTree>
    <p:extLst>
      <p:ext uri="{BB962C8B-B14F-4D97-AF65-F5344CB8AC3E}">
        <p14:creationId xmlns:p14="http://schemas.microsoft.com/office/powerpoint/2010/main" val="39307513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6804422" cy="6858000"/>
          </a:xfrm>
          <a:prstGeom prst="rect">
            <a:avLst/>
          </a:prstGeom>
        </p:spPr>
      </p:pic>
      <p:sp>
        <p:nvSpPr>
          <p:cNvPr id="3" name="TextBox 2"/>
          <p:cNvSpPr txBox="1"/>
          <p:nvPr/>
        </p:nvSpPr>
        <p:spPr>
          <a:xfrm>
            <a:off x="6804422" y="5526749"/>
            <a:ext cx="2194374" cy="1200329"/>
          </a:xfrm>
          <a:prstGeom prst="rect">
            <a:avLst/>
          </a:prstGeom>
          <a:noFill/>
        </p:spPr>
        <p:txBody>
          <a:bodyPr wrap="square" rtlCol="0">
            <a:spAutoFit/>
          </a:bodyPr>
          <a:lstStyle/>
          <a:p>
            <a:r>
              <a:rPr lang="en-US" dirty="0"/>
              <a:t>Marsden Hartley</a:t>
            </a:r>
          </a:p>
          <a:p>
            <a:endParaRPr lang="en-US" dirty="0"/>
          </a:p>
          <a:p>
            <a:r>
              <a:rPr lang="en-US" dirty="0"/>
              <a:t>Painting No. 48 (1913)</a:t>
            </a:r>
          </a:p>
        </p:txBody>
      </p:sp>
    </p:spTree>
    <p:extLst>
      <p:ext uri="{BB962C8B-B14F-4D97-AF65-F5344CB8AC3E}">
        <p14:creationId xmlns:p14="http://schemas.microsoft.com/office/powerpoint/2010/main" val="9980827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4504" y="0"/>
            <a:ext cx="5069386" cy="6858000"/>
          </a:xfrm>
          <a:prstGeom prst="rect">
            <a:avLst/>
          </a:prstGeom>
        </p:spPr>
      </p:pic>
      <p:sp>
        <p:nvSpPr>
          <p:cNvPr id="3" name="TextBox 2"/>
          <p:cNvSpPr txBox="1"/>
          <p:nvPr/>
        </p:nvSpPr>
        <p:spPr>
          <a:xfrm>
            <a:off x="5963057" y="5576239"/>
            <a:ext cx="2803412" cy="646331"/>
          </a:xfrm>
          <a:prstGeom prst="rect">
            <a:avLst/>
          </a:prstGeom>
          <a:noFill/>
        </p:spPr>
        <p:txBody>
          <a:bodyPr wrap="square" rtlCol="0">
            <a:spAutoFit/>
          </a:bodyPr>
          <a:lstStyle/>
          <a:p>
            <a:r>
              <a:rPr lang="en-US" dirty="0"/>
              <a:t>Claude </a:t>
            </a:r>
            <a:r>
              <a:rPr lang="en-US" dirty="0" err="1"/>
              <a:t>Cahun</a:t>
            </a:r>
            <a:endParaRPr lang="en-US" dirty="0"/>
          </a:p>
          <a:p>
            <a:r>
              <a:rPr lang="en-US" dirty="0"/>
              <a:t>Self-Portrait (1920)</a:t>
            </a:r>
          </a:p>
        </p:txBody>
      </p:sp>
    </p:spTree>
    <p:extLst>
      <p:ext uri="{BB962C8B-B14F-4D97-AF65-F5344CB8AC3E}">
        <p14:creationId xmlns:p14="http://schemas.microsoft.com/office/powerpoint/2010/main" val="26977641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323229"/>
          </a:xfrm>
          <a:prstGeom prst="rect">
            <a:avLst/>
          </a:prstGeom>
        </p:spPr>
      </p:pic>
      <p:sp>
        <p:nvSpPr>
          <p:cNvPr id="3" name="TextBox 2"/>
          <p:cNvSpPr txBox="1"/>
          <p:nvPr/>
        </p:nvSpPr>
        <p:spPr>
          <a:xfrm>
            <a:off x="1146146" y="6323229"/>
            <a:ext cx="6830411" cy="369332"/>
          </a:xfrm>
          <a:prstGeom prst="rect">
            <a:avLst/>
          </a:prstGeom>
          <a:noFill/>
        </p:spPr>
        <p:txBody>
          <a:bodyPr wrap="square" rtlCol="0">
            <a:spAutoFit/>
          </a:bodyPr>
          <a:lstStyle/>
          <a:p>
            <a:pPr algn="ctr"/>
            <a:r>
              <a:rPr lang="en-US" dirty="0"/>
              <a:t>Claude </a:t>
            </a:r>
            <a:r>
              <a:rPr lang="en-US" dirty="0" err="1"/>
              <a:t>Cahun</a:t>
            </a:r>
            <a:r>
              <a:rPr lang="en-US" dirty="0"/>
              <a:t> – What Do You Want? (1929)</a:t>
            </a:r>
          </a:p>
        </p:txBody>
      </p:sp>
    </p:spTree>
    <p:extLst>
      <p:ext uri="{BB962C8B-B14F-4D97-AF65-F5344CB8AC3E}">
        <p14:creationId xmlns:p14="http://schemas.microsoft.com/office/powerpoint/2010/main" val="36697522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6046" y="0"/>
            <a:ext cx="5463540" cy="6858000"/>
          </a:xfrm>
          <a:prstGeom prst="rect">
            <a:avLst/>
          </a:prstGeom>
        </p:spPr>
      </p:pic>
      <p:sp>
        <p:nvSpPr>
          <p:cNvPr id="3" name="TextBox 2"/>
          <p:cNvSpPr txBox="1"/>
          <p:nvPr/>
        </p:nvSpPr>
        <p:spPr>
          <a:xfrm>
            <a:off x="5885615" y="5514281"/>
            <a:ext cx="2958296" cy="923330"/>
          </a:xfrm>
          <a:prstGeom prst="rect">
            <a:avLst/>
          </a:prstGeom>
          <a:noFill/>
        </p:spPr>
        <p:txBody>
          <a:bodyPr wrap="square" rtlCol="0">
            <a:spAutoFit/>
          </a:bodyPr>
          <a:lstStyle/>
          <a:p>
            <a:r>
              <a:rPr lang="en-US" dirty="0"/>
              <a:t>Claude </a:t>
            </a:r>
            <a:r>
              <a:rPr lang="en-US" dirty="0" err="1"/>
              <a:t>Cahun</a:t>
            </a:r>
            <a:endParaRPr lang="en-US" dirty="0"/>
          </a:p>
          <a:p>
            <a:endParaRPr lang="en-US" dirty="0"/>
          </a:p>
          <a:p>
            <a:r>
              <a:rPr lang="en-US" dirty="0"/>
              <a:t>Self Portrait (1929)</a:t>
            </a:r>
          </a:p>
        </p:txBody>
      </p:sp>
    </p:spTree>
    <p:extLst>
      <p:ext uri="{BB962C8B-B14F-4D97-AF65-F5344CB8AC3E}">
        <p14:creationId xmlns:p14="http://schemas.microsoft.com/office/powerpoint/2010/main" val="16719043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0008" y="0"/>
            <a:ext cx="5391509" cy="6858000"/>
          </a:xfrm>
          <a:prstGeom prst="rect">
            <a:avLst/>
          </a:prstGeom>
        </p:spPr>
      </p:pic>
      <p:sp>
        <p:nvSpPr>
          <p:cNvPr id="3" name="TextBox 2"/>
          <p:cNvSpPr txBox="1"/>
          <p:nvPr/>
        </p:nvSpPr>
        <p:spPr>
          <a:xfrm>
            <a:off x="6009523" y="5328407"/>
            <a:ext cx="2725969" cy="1477328"/>
          </a:xfrm>
          <a:prstGeom prst="rect">
            <a:avLst/>
          </a:prstGeom>
          <a:noFill/>
        </p:spPr>
        <p:txBody>
          <a:bodyPr wrap="square" rtlCol="0">
            <a:spAutoFit/>
          </a:bodyPr>
          <a:lstStyle/>
          <a:p>
            <a:r>
              <a:rPr lang="en-US" dirty="0"/>
              <a:t>Man Ray</a:t>
            </a:r>
          </a:p>
          <a:p>
            <a:endParaRPr lang="en-US" dirty="0"/>
          </a:p>
          <a:p>
            <a:r>
              <a:rPr lang="en-US" dirty="0"/>
              <a:t>Photograph of Marcel Duchamp as </a:t>
            </a:r>
            <a:r>
              <a:rPr lang="en-US" dirty="0" err="1"/>
              <a:t>Rrose</a:t>
            </a:r>
            <a:r>
              <a:rPr lang="en-US" dirty="0"/>
              <a:t> </a:t>
            </a:r>
            <a:r>
              <a:rPr lang="en-US" dirty="0" err="1"/>
              <a:t>Selavy</a:t>
            </a:r>
            <a:r>
              <a:rPr lang="en-US" dirty="0"/>
              <a:t> (1921)</a:t>
            </a:r>
          </a:p>
        </p:txBody>
      </p:sp>
    </p:spTree>
    <p:extLst>
      <p:ext uri="{BB962C8B-B14F-4D97-AF65-F5344CB8AC3E}">
        <p14:creationId xmlns:p14="http://schemas.microsoft.com/office/powerpoint/2010/main" val="13304759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8760" y="0"/>
            <a:ext cx="5772265" cy="6858000"/>
          </a:xfrm>
          <a:prstGeom prst="rect">
            <a:avLst/>
          </a:prstGeom>
        </p:spPr>
      </p:pic>
      <p:sp>
        <p:nvSpPr>
          <p:cNvPr id="3" name="TextBox 2"/>
          <p:cNvSpPr txBox="1"/>
          <p:nvPr/>
        </p:nvSpPr>
        <p:spPr>
          <a:xfrm>
            <a:off x="6248065" y="5606114"/>
            <a:ext cx="2671486" cy="923330"/>
          </a:xfrm>
          <a:prstGeom prst="rect">
            <a:avLst/>
          </a:prstGeom>
          <a:noFill/>
        </p:spPr>
        <p:txBody>
          <a:bodyPr wrap="square" rtlCol="0">
            <a:spAutoFit/>
          </a:bodyPr>
          <a:lstStyle/>
          <a:p>
            <a:r>
              <a:rPr lang="en-US" dirty="0"/>
              <a:t>Marcel Duchamp</a:t>
            </a:r>
          </a:p>
          <a:p>
            <a:endParaRPr lang="en-US" dirty="0"/>
          </a:p>
          <a:p>
            <a:r>
              <a:rPr lang="en-US" dirty="0"/>
              <a:t>Fountain (1917)</a:t>
            </a:r>
          </a:p>
        </p:txBody>
      </p:sp>
    </p:spTree>
    <p:extLst>
      <p:ext uri="{BB962C8B-B14F-4D97-AF65-F5344CB8AC3E}">
        <p14:creationId xmlns:p14="http://schemas.microsoft.com/office/powerpoint/2010/main" val="3026135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C0A439D-306B-93F2-D38F-13033412304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9192" y="170329"/>
            <a:ext cx="4042149" cy="52787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E71A347-C398-25BC-CCFC-98CF61DCAC84}"/>
              </a:ext>
            </a:extLst>
          </p:cNvPr>
          <p:cNvSpPr txBox="1"/>
          <p:nvPr/>
        </p:nvSpPr>
        <p:spPr>
          <a:xfrm>
            <a:off x="189192" y="5629835"/>
            <a:ext cx="4042149" cy="646331"/>
          </a:xfrm>
          <a:prstGeom prst="rect">
            <a:avLst/>
          </a:prstGeom>
          <a:noFill/>
        </p:spPr>
        <p:txBody>
          <a:bodyPr wrap="square" rtlCol="0">
            <a:spAutoFit/>
          </a:bodyPr>
          <a:lstStyle/>
          <a:p>
            <a:r>
              <a:rPr lang="en-US" dirty="0"/>
              <a:t>Catalogue cover of the </a:t>
            </a:r>
            <a:r>
              <a:rPr lang="en-US" i="1" dirty="0"/>
              <a:t>Queer British Art </a:t>
            </a:r>
            <a:r>
              <a:rPr lang="en-US" dirty="0"/>
              <a:t>exhibition, Tate Britain, London 2017</a:t>
            </a:r>
          </a:p>
        </p:txBody>
      </p:sp>
      <p:pic>
        <p:nvPicPr>
          <p:cNvPr id="3" name="Picture 2">
            <a:extLst>
              <a:ext uri="{FF2B5EF4-FFF2-40B4-BE49-F238E27FC236}">
                <a16:creationId xmlns:a16="http://schemas.microsoft.com/office/drawing/2014/main" id="{1D8516AC-FE80-1297-649B-99398F2AB2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91595" y="170329"/>
            <a:ext cx="4063213" cy="5540188"/>
          </a:xfrm>
          <a:prstGeom prst="rect">
            <a:avLst/>
          </a:prstGeom>
        </p:spPr>
      </p:pic>
      <p:sp>
        <p:nvSpPr>
          <p:cNvPr id="4" name="TextBox 3">
            <a:extLst>
              <a:ext uri="{FF2B5EF4-FFF2-40B4-BE49-F238E27FC236}">
                <a16:creationId xmlns:a16="http://schemas.microsoft.com/office/drawing/2014/main" id="{046D1BAA-EDA7-CC51-5960-76DC98595C4F}"/>
              </a:ext>
            </a:extLst>
          </p:cNvPr>
          <p:cNvSpPr txBox="1"/>
          <p:nvPr/>
        </p:nvSpPr>
        <p:spPr>
          <a:xfrm>
            <a:off x="4891595" y="5871882"/>
            <a:ext cx="4063213" cy="646331"/>
          </a:xfrm>
          <a:prstGeom prst="rect">
            <a:avLst/>
          </a:prstGeom>
          <a:noFill/>
        </p:spPr>
        <p:txBody>
          <a:bodyPr wrap="square" rtlCol="0">
            <a:spAutoFit/>
          </a:bodyPr>
          <a:lstStyle/>
          <a:p>
            <a:r>
              <a:rPr lang="en-US" dirty="0"/>
              <a:t>Catherine Lord and Richard Meyer, </a:t>
            </a:r>
            <a:r>
              <a:rPr lang="en-US" i="1" dirty="0"/>
              <a:t>Art and Queer Culture </a:t>
            </a:r>
            <a:r>
              <a:rPr lang="en-US" dirty="0"/>
              <a:t>(London, 2019)</a:t>
            </a:r>
          </a:p>
        </p:txBody>
      </p:sp>
    </p:spTree>
    <p:extLst>
      <p:ext uri="{BB962C8B-B14F-4D97-AF65-F5344CB8AC3E}">
        <p14:creationId xmlns:p14="http://schemas.microsoft.com/office/powerpoint/2010/main" val="10864050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59827" y="0"/>
            <a:ext cx="6405991" cy="5877056"/>
          </a:xfrm>
          <a:prstGeom prst="rect">
            <a:avLst/>
          </a:prstGeom>
        </p:spPr>
      </p:pic>
      <p:sp>
        <p:nvSpPr>
          <p:cNvPr id="3" name="TextBox 2"/>
          <p:cNvSpPr txBox="1"/>
          <p:nvPr/>
        </p:nvSpPr>
        <p:spPr>
          <a:xfrm>
            <a:off x="1021880" y="6190084"/>
            <a:ext cx="7372133" cy="369332"/>
          </a:xfrm>
          <a:prstGeom prst="rect">
            <a:avLst/>
          </a:prstGeom>
          <a:noFill/>
        </p:spPr>
        <p:txBody>
          <a:bodyPr wrap="square" rtlCol="0">
            <a:spAutoFit/>
          </a:bodyPr>
          <a:lstStyle/>
          <a:p>
            <a:pPr algn="ctr"/>
            <a:r>
              <a:rPr lang="en-US" dirty="0"/>
              <a:t>Charles Demuth – Three Sailors Urinating (1930)</a:t>
            </a:r>
          </a:p>
        </p:txBody>
      </p:sp>
    </p:spTree>
    <p:extLst>
      <p:ext uri="{BB962C8B-B14F-4D97-AF65-F5344CB8AC3E}">
        <p14:creationId xmlns:p14="http://schemas.microsoft.com/office/powerpoint/2010/main" val="8986513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9777" y="0"/>
            <a:ext cx="5383530" cy="6858000"/>
          </a:xfrm>
          <a:prstGeom prst="rect">
            <a:avLst/>
          </a:prstGeom>
        </p:spPr>
      </p:pic>
      <p:sp>
        <p:nvSpPr>
          <p:cNvPr id="3" name="TextBox 2"/>
          <p:cNvSpPr txBox="1"/>
          <p:nvPr/>
        </p:nvSpPr>
        <p:spPr>
          <a:xfrm>
            <a:off x="5916592" y="5080574"/>
            <a:ext cx="2849877" cy="923330"/>
          </a:xfrm>
          <a:prstGeom prst="rect">
            <a:avLst/>
          </a:prstGeom>
          <a:noFill/>
        </p:spPr>
        <p:txBody>
          <a:bodyPr wrap="square" rtlCol="0">
            <a:spAutoFit/>
          </a:bodyPr>
          <a:lstStyle/>
          <a:p>
            <a:r>
              <a:rPr lang="en-US" dirty="0"/>
              <a:t>Charles Demuth</a:t>
            </a:r>
          </a:p>
          <a:p>
            <a:endParaRPr lang="en-US" dirty="0"/>
          </a:p>
          <a:p>
            <a:r>
              <a:rPr lang="en-US" dirty="0"/>
              <a:t>Sailors urinating (1930) </a:t>
            </a:r>
          </a:p>
        </p:txBody>
      </p:sp>
    </p:spTree>
    <p:extLst>
      <p:ext uri="{BB962C8B-B14F-4D97-AF65-F5344CB8AC3E}">
        <p14:creationId xmlns:p14="http://schemas.microsoft.com/office/powerpoint/2010/main" val="27184095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49944"/>
            <a:ext cx="9144000" cy="3811015"/>
          </a:xfrm>
          <a:prstGeom prst="rect">
            <a:avLst/>
          </a:prstGeom>
        </p:spPr>
      </p:pic>
      <p:sp>
        <p:nvSpPr>
          <p:cNvPr id="3" name="TextBox 2"/>
          <p:cNvSpPr txBox="1"/>
          <p:nvPr/>
        </p:nvSpPr>
        <p:spPr>
          <a:xfrm>
            <a:off x="1109470" y="5095140"/>
            <a:ext cx="6948783" cy="923330"/>
          </a:xfrm>
          <a:prstGeom prst="rect">
            <a:avLst/>
          </a:prstGeom>
          <a:noFill/>
        </p:spPr>
        <p:txBody>
          <a:bodyPr wrap="square" rtlCol="0">
            <a:spAutoFit/>
          </a:bodyPr>
          <a:lstStyle/>
          <a:p>
            <a:pPr algn="ctr"/>
            <a:r>
              <a:rPr lang="en-US" dirty="0"/>
              <a:t>Andy Warhol – Oxidation Painting (1978) </a:t>
            </a:r>
          </a:p>
          <a:p>
            <a:pPr algn="ctr"/>
            <a:endParaRPr lang="en-US" dirty="0"/>
          </a:p>
          <a:p>
            <a:pPr algn="ctr"/>
            <a:r>
              <a:rPr lang="en-US" dirty="0"/>
              <a:t>(Copper metallic pigment mixed with acrylic and urine)</a:t>
            </a:r>
          </a:p>
        </p:txBody>
      </p:sp>
    </p:spTree>
    <p:extLst>
      <p:ext uri="{BB962C8B-B14F-4D97-AF65-F5344CB8AC3E}">
        <p14:creationId xmlns:p14="http://schemas.microsoft.com/office/powerpoint/2010/main" val="10733277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973349"/>
          </a:xfrm>
          <a:prstGeom prst="rect">
            <a:avLst/>
          </a:prstGeom>
        </p:spPr>
      </p:pic>
      <p:sp>
        <p:nvSpPr>
          <p:cNvPr id="3" name="TextBox 2"/>
          <p:cNvSpPr txBox="1"/>
          <p:nvPr/>
        </p:nvSpPr>
        <p:spPr>
          <a:xfrm>
            <a:off x="1313846" y="6219283"/>
            <a:ext cx="6700612" cy="369332"/>
          </a:xfrm>
          <a:prstGeom prst="rect">
            <a:avLst/>
          </a:prstGeom>
          <a:noFill/>
        </p:spPr>
        <p:txBody>
          <a:bodyPr wrap="square" rtlCol="0">
            <a:spAutoFit/>
          </a:bodyPr>
          <a:lstStyle/>
          <a:p>
            <a:pPr algn="ctr"/>
            <a:r>
              <a:rPr lang="en-US" dirty="0"/>
              <a:t>Jackson Pollock – Number 1 (1948)</a:t>
            </a:r>
          </a:p>
        </p:txBody>
      </p:sp>
    </p:spTree>
    <p:extLst>
      <p:ext uri="{BB962C8B-B14F-4D97-AF65-F5344CB8AC3E}">
        <p14:creationId xmlns:p14="http://schemas.microsoft.com/office/powerpoint/2010/main" val="2852554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0603" y="0"/>
            <a:ext cx="4240804" cy="4321379"/>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2369" y="2511070"/>
            <a:ext cx="4018373" cy="4098741"/>
          </a:xfrm>
          <a:prstGeom prst="rect">
            <a:avLst/>
          </a:prstGeom>
        </p:spPr>
      </p:pic>
      <p:sp>
        <p:nvSpPr>
          <p:cNvPr id="4" name="TextBox 3"/>
          <p:cNvSpPr txBox="1"/>
          <p:nvPr/>
        </p:nvSpPr>
        <p:spPr>
          <a:xfrm>
            <a:off x="330603" y="5095140"/>
            <a:ext cx="4240804" cy="923330"/>
          </a:xfrm>
          <a:prstGeom prst="rect">
            <a:avLst/>
          </a:prstGeom>
          <a:noFill/>
        </p:spPr>
        <p:txBody>
          <a:bodyPr wrap="square" rtlCol="0">
            <a:spAutoFit/>
          </a:bodyPr>
          <a:lstStyle/>
          <a:p>
            <a:r>
              <a:rPr lang="en-US" dirty="0"/>
              <a:t>Robert Mapplethorpe</a:t>
            </a:r>
          </a:p>
          <a:p>
            <a:endParaRPr lang="en-US" dirty="0"/>
          </a:p>
          <a:p>
            <a:r>
              <a:rPr lang="en-US" dirty="0"/>
              <a:t>Jim and Tom, </a:t>
            </a:r>
            <a:r>
              <a:rPr lang="en-US" dirty="0" err="1"/>
              <a:t>Sausolito</a:t>
            </a:r>
            <a:r>
              <a:rPr lang="en-US" dirty="0"/>
              <a:t> (1977)</a:t>
            </a:r>
          </a:p>
        </p:txBody>
      </p:sp>
    </p:spTree>
    <p:extLst>
      <p:ext uri="{BB962C8B-B14F-4D97-AF65-F5344CB8AC3E}">
        <p14:creationId xmlns:p14="http://schemas.microsoft.com/office/powerpoint/2010/main" val="9806568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6689" y="0"/>
            <a:ext cx="4684851" cy="6858000"/>
          </a:xfrm>
          <a:prstGeom prst="rect">
            <a:avLst/>
          </a:prstGeom>
        </p:spPr>
      </p:pic>
      <p:sp>
        <p:nvSpPr>
          <p:cNvPr id="3" name="TextBox 2"/>
          <p:cNvSpPr txBox="1"/>
          <p:nvPr/>
        </p:nvSpPr>
        <p:spPr>
          <a:xfrm>
            <a:off x="5561946" y="5226533"/>
            <a:ext cx="3138631" cy="923330"/>
          </a:xfrm>
          <a:prstGeom prst="rect">
            <a:avLst/>
          </a:prstGeom>
          <a:noFill/>
        </p:spPr>
        <p:txBody>
          <a:bodyPr wrap="square" rtlCol="0">
            <a:spAutoFit/>
          </a:bodyPr>
          <a:lstStyle/>
          <a:p>
            <a:r>
              <a:rPr lang="en-US" dirty="0"/>
              <a:t>Andres Serrano</a:t>
            </a:r>
          </a:p>
          <a:p>
            <a:endParaRPr lang="en-US" dirty="0"/>
          </a:p>
          <a:p>
            <a:r>
              <a:rPr lang="en-US" dirty="0"/>
              <a:t>Piss Christ (1987)</a:t>
            </a:r>
          </a:p>
        </p:txBody>
      </p:sp>
    </p:spTree>
    <p:extLst>
      <p:ext uri="{BB962C8B-B14F-4D97-AF65-F5344CB8AC3E}">
        <p14:creationId xmlns:p14="http://schemas.microsoft.com/office/powerpoint/2010/main" val="40555945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3709" y="2058495"/>
            <a:ext cx="7634902" cy="2554545"/>
          </a:xfrm>
          <a:prstGeom prst="rect">
            <a:avLst/>
          </a:prstGeom>
          <a:noFill/>
        </p:spPr>
        <p:txBody>
          <a:bodyPr wrap="square" rtlCol="0">
            <a:spAutoFit/>
          </a:bodyPr>
          <a:lstStyle/>
          <a:p>
            <a:r>
              <a:rPr lang="en-US" sz="2000" dirty="0"/>
              <a:t>‘These bad boys of modern art – metaphorical bed-</a:t>
            </a:r>
            <a:r>
              <a:rPr lang="en-US" sz="2000" dirty="0" err="1"/>
              <a:t>wetters</a:t>
            </a:r>
            <a:r>
              <a:rPr lang="en-US" sz="2000" dirty="0"/>
              <a:t> all – Duchamp, Demuth, Mapplethorpe, Warhol, Serrano and perhaps even Pollock … </a:t>
            </a:r>
            <a:r>
              <a:rPr lang="en-US" sz="2000" i="1" dirty="0"/>
              <a:t>void </a:t>
            </a:r>
            <a:r>
              <a:rPr lang="en-US" sz="2000" dirty="0"/>
              <a:t>the civilized boundaries placed on our concept of the body’s beauty, on what is clean and dirty, and finally on what is sexually permissible.’</a:t>
            </a:r>
          </a:p>
          <a:p>
            <a:endParaRPr lang="en-US" sz="2000" dirty="0"/>
          </a:p>
          <a:p>
            <a:pPr algn="r"/>
            <a:r>
              <a:rPr lang="en-US" sz="2000" dirty="0"/>
              <a:t>Jonathan Weinberg, ‘Urination and its Discontents’ in Davis, </a:t>
            </a:r>
            <a:r>
              <a:rPr lang="en-US" sz="2000" dirty="0" err="1"/>
              <a:t>ed</a:t>
            </a:r>
            <a:r>
              <a:rPr lang="en-US" sz="2000" dirty="0"/>
              <a:t>, </a:t>
            </a:r>
            <a:r>
              <a:rPr lang="en-US" sz="2000" i="1" dirty="0"/>
              <a:t>Gay and Lesbian Studies in Art History</a:t>
            </a:r>
            <a:r>
              <a:rPr lang="en-US" sz="2000" dirty="0"/>
              <a:t>, p. 242</a:t>
            </a:r>
          </a:p>
        </p:txBody>
      </p:sp>
    </p:spTree>
    <p:extLst>
      <p:ext uri="{BB962C8B-B14F-4D97-AF65-F5344CB8AC3E}">
        <p14:creationId xmlns:p14="http://schemas.microsoft.com/office/powerpoint/2010/main" val="1225467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5FB926-0351-12EC-0E80-6D79F29B24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352223" y="0"/>
            <a:ext cx="5319836" cy="6858000"/>
          </a:xfrm>
          <a:prstGeom prst="rect">
            <a:avLst/>
          </a:prstGeom>
        </p:spPr>
      </p:pic>
      <p:sp>
        <p:nvSpPr>
          <p:cNvPr id="4" name="TextBox 3">
            <a:extLst>
              <a:ext uri="{FF2B5EF4-FFF2-40B4-BE49-F238E27FC236}">
                <a16:creationId xmlns:a16="http://schemas.microsoft.com/office/drawing/2014/main" id="{9721C927-781F-45D4-9ABD-37EDDDAC72B5}"/>
              </a:ext>
            </a:extLst>
          </p:cNvPr>
          <p:cNvSpPr txBox="1"/>
          <p:nvPr/>
        </p:nvSpPr>
        <p:spPr>
          <a:xfrm>
            <a:off x="5782235" y="143435"/>
            <a:ext cx="3074894" cy="3693319"/>
          </a:xfrm>
          <a:prstGeom prst="rect">
            <a:avLst/>
          </a:prstGeom>
          <a:noFill/>
        </p:spPr>
        <p:txBody>
          <a:bodyPr wrap="square" rtlCol="0">
            <a:spAutoFit/>
          </a:bodyPr>
          <a:lstStyle/>
          <a:p>
            <a:r>
              <a:rPr lang="en-US" dirty="0"/>
              <a:t>Piotr Piotrowski</a:t>
            </a:r>
          </a:p>
          <a:p>
            <a:r>
              <a:rPr lang="en-US" i="1" dirty="0"/>
              <a:t>Ars Homo Erotica </a:t>
            </a:r>
            <a:r>
              <a:rPr lang="en-US" dirty="0"/>
              <a:t>(National Museum, Warsaw, 2010)</a:t>
            </a:r>
          </a:p>
          <a:p>
            <a:endParaRPr lang="en-US" i="1" dirty="0"/>
          </a:p>
          <a:p>
            <a:r>
              <a:rPr lang="en-US" dirty="0"/>
              <a:t>Themes:</a:t>
            </a:r>
          </a:p>
          <a:p>
            <a:endParaRPr lang="en-US" dirty="0"/>
          </a:p>
          <a:p>
            <a:endParaRPr lang="en-US" dirty="0"/>
          </a:p>
          <a:p>
            <a:pPr marL="285750" indent="-285750">
              <a:buFont typeface="Arial" panose="020B0604020202020204" pitchFamily="34" charset="0"/>
              <a:buChar char="•"/>
            </a:pPr>
            <a:r>
              <a:rPr lang="en-US" dirty="0"/>
              <a:t>Homoerotic Classicism</a:t>
            </a:r>
          </a:p>
          <a:p>
            <a:pPr marL="285750" indent="-285750">
              <a:buFont typeface="Arial" panose="020B0604020202020204" pitchFamily="34" charset="0"/>
              <a:buChar char="•"/>
            </a:pPr>
            <a:r>
              <a:rPr lang="en-US" dirty="0"/>
              <a:t>Male Nudes</a:t>
            </a:r>
          </a:p>
          <a:p>
            <a:pPr marL="285750" indent="-285750">
              <a:buFont typeface="Arial" panose="020B0604020202020204" pitchFamily="34" charset="0"/>
              <a:buChar char="•"/>
            </a:pPr>
            <a:r>
              <a:rPr lang="en-US" dirty="0"/>
              <a:t>Ganymede</a:t>
            </a:r>
          </a:p>
          <a:p>
            <a:pPr marL="285750" indent="-285750">
              <a:buFont typeface="Arial" panose="020B0604020202020204" pitchFamily="34" charset="0"/>
              <a:buChar char="•"/>
            </a:pPr>
            <a:r>
              <a:rPr lang="en-US" dirty="0"/>
              <a:t>Saint Sebastian</a:t>
            </a:r>
          </a:p>
          <a:p>
            <a:pPr marL="285750" indent="-285750">
              <a:buFont typeface="Arial" panose="020B0604020202020204" pitchFamily="34" charset="0"/>
              <a:buChar char="•"/>
            </a:pPr>
            <a:r>
              <a:rPr lang="en-US" dirty="0"/>
              <a:t>Lesbian </a:t>
            </a:r>
            <a:r>
              <a:rPr lang="en-US" dirty="0" err="1"/>
              <a:t>Imaginarium</a:t>
            </a:r>
            <a:endParaRPr lang="en-US" dirty="0"/>
          </a:p>
          <a:p>
            <a:pPr marL="285750" indent="-285750">
              <a:buFont typeface="Arial" panose="020B0604020202020204" pitchFamily="34" charset="0"/>
              <a:buChar char="•"/>
            </a:pPr>
            <a:r>
              <a:rPr lang="en-US" dirty="0"/>
              <a:t>Transgender / Androgyny</a:t>
            </a:r>
          </a:p>
        </p:txBody>
      </p:sp>
    </p:spTree>
    <p:extLst>
      <p:ext uri="{BB962C8B-B14F-4D97-AF65-F5344CB8AC3E}">
        <p14:creationId xmlns:p14="http://schemas.microsoft.com/office/powerpoint/2010/main" val="3668260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C62F0A38-3996-6E89-3824-A9AD00CA337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AC3A875-90B1-34BB-DE7E-B7A1DC0B64A4}"/>
              </a:ext>
            </a:extLst>
          </p:cNvPr>
          <p:cNvSpPr txBox="1"/>
          <p:nvPr/>
        </p:nvSpPr>
        <p:spPr>
          <a:xfrm>
            <a:off x="116542" y="6188822"/>
            <a:ext cx="8525436" cy="584775"/>
          </a:xfrm>
          <a:prstGeom prst="rect">
            <a:avLst/>
          </a:prstGeom>
          <a:noFill/>
        </p:spPr>
        <p:txBody>
          <a:bodyPr wrap="square" rtlCol="0">
            <a:spAutoFit/>
          </a:bodyPr>
          <a:lstStyle/>
          <a:p>
            <a:pPr algn="ctr"/>
            <a:r>
              <a:rPr lang="en-US" sz="1600" dirty="0"/>
              <a:t>Installation short of Ars Homo Erotic with (l) </a:t>
            </a:r>
            <a:r>
              <a:rPr lang="en-US" sz="1600" dirty="0" err="1"/>
              <a:t>Harmodius</a:t>
            </a:r>
            <a:r>
              <a:rPr lang="en-US" sz="1600" dirty="0"/>
              <a:t> &amp; </a:t>
            </a:r>
            <a:r>
              <a:rPr lang="en-US" sz="1600" dirty="0" err="1"/>
              <a:t>Aristogeiton</a:t>
            </a:r>
            <a:r>
              <a:rPr lang="en-US" sz="1600" dirty="0"/>
              <a:t> and </a:t>
            </a:r>
          </a:p>
          <a:p>
            <a:pPr algn="ctr"/>
            <a:r>
              <a:rPr lang="en-US" sz="1600" dirty="0"/>
              <a:t>(r) David </a:t>
            </a:r>
            <a:r>
              <a:rPr lang="en-US" sz="1600" dirty="0" err="1"/>
              <a:t>Černý</a:t>
            </a:r>
            <a:r>
              <a:rPr lang="en-US" sz="1600" dirty="0"/>
              <a:t>, Poland (from </a:t>
            </a:r>
            <a:r>
              <a:rPr lang="en-US" sz="1600" dirty="0" err="1"/>
              <a:t>Entropa</a:t>
            </a:r>
            <a:r>
              <a:rPr lang="en-US" sz="1600" dirty="0"/>
              <a:t>, 2008)  </a:t>
            </a:r>
          </a:p>
        </p:txBody>
      </p:sp>
    </p:spTree>
    <p:extLst>
      <p:ext uri="{BB962C8B-B14F-4D97-AF65-F5344CB8AC3E}">
        <p14:creationId xmlns:p14="http://schemas.microsoft.com/office/powerpoint/2010/main" val="2369163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50264" y="116794"/>
            <a:ext cx="6350000" cy="6477000"/>
          </a:xfrm>
          <a:prstGeom prst="rect">
            <a:avLst/>
          </a:prstGeom>
        </p:spPr>
      </p:pic>
      <p:sp>
        <p:nvSpPr>
          <p:cNvPr id="3" name="TextBox 2"/>
          <p:cNvSpPr txBox="1"/>
          <p:nvPr/>
        </p:nvSpPr>
        <p:spPr>
          <a:xfrm>
            <a:off x="116786" y="4919949"/>
            <a:ext cx="2218939" cy="1200329"/>
          </a:xfrm>
          <a:prstGeom prst="rect">
            <a:avLst/>
          </a:prstGeom>
          <a:noFill/>
        </p:spPr>
        <p:txBody>
          <a:bodyPr wrap="square" rtlCol="0">
            <a:spAutoFit/>
          </a:bodyPr>
          <a:lstStyle/>
          <a:p>
            <a:r>
              <a:rPr lang="en-US" dirty="0"/>
              <a:t>David </a:t>
            </a:r>
            <a:r>
              <a:rPr lang="en-US" dirty="0" err="1"/>
              <a:t>Hockney</a:t>
            </a:r>
            <a:endParaRPr lang="en-US" dirty="0"/>
          </a:p>
          <a:p>
            <a:endParaRPr lang="en-US" dirty="0"/>
          </a:p>
          <a:p>
            <a:r>
              <a:rPr lang="en-US" dirty="0"/>
              <a:t>Peter Getting out of Nick’s Pool (1966)</a:t>
            </a:r>
          </a:p>
        </p:txBody>
      </p:sp>
    </p:spTree>
    <p:extLst>
      <p:ext uri="{BB962C8B-B14F-4D97-AF65-F5344CB8AC3E}">
        <p14:creationId xmlns:p14="http://schemas.microsoft.com/office/powerpoint/2010/main" val="3040827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B Scans20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6658687" cy="6858000"/>
          </a:xfrm>
          <a:prstGeom prst="rect">
            <a:avLst/>
          </a:prstGeom>
        </p:spPr>
      </p:pic>
      <p:sp>
        <p:nvSpPr>
          <p:cNvPr id="3" name="TextBox 2"/>
          <p:cNvSpPr txBox="1"/>
          <p:nvPr/>
        </p:nvSpPr>
        <p:spPr>
          <a:xfrm>
            <a:off x="6084168" y="5877272"/>
            <a:ext cx="2880320" cy="923330"/>
          </a:xfrm>
          <a:prstGeom prst="rect">
            <a:avLst/>
          </a:prstGeom>
          <a:solidFill>
            <a:schemeClr val="bg1"/>
          </a:solidFill>
        </p:spPr>
        <p:txBody>
          <a:bodyPr wrap="square" rtlCol="0">
            <a:spAutoFit/>
          </a:bodyPr>
          <a:lstStyle/>
          <a:p>
            <a:r>
              <a:rPr lang="en-GB" dirty="0"/>
              <a:t>David </a:t>
            </a:r>
            <a:r>
              <a:rPr lang="en-GB" dirty="0" err="1"/>
              <a:t>Hockney</a:t>
            </a:r>
            <a:endParaRPr lang="en-GB" dirty="0"/>
          </a:p>
          <a:p>
            <a:r>
              <a:rPr lang="en-GB" dirty="0"/>
              <a:t>Domestic Scene, Los Angeles (1963)</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4027000" cy="5059163"/>
          </a:xfrm>
          <a:prstGeom prst="rect">
            <a:avLst/>
          </a:prstGeom>
        </p:spPr>
      </p:pic>
      <p:pic>
        <p:nvPicPr>
          <p:cNvPr id="3" name="Picture 2"/>
          <p:cNvPicPr>
            <a:picLocks noChangeAspect="1"/>
          </p:cNvPicPr>
          <p:nvPr/>
        </p:nvPicPr>
        <p:blipFill>
          <a:blip r:embed="rId3"/>
          <a:stretch>
            <a:fillRect/>
          </a:stretch>
        </p:blipFill>
        <p:spPr>
          <a:xfrm>
            <a:off x="3846380" y="2602244"/>
            <a:ext cx="5297620" cy="4255755"/>
          </a:xfrm>
          <a:prstGeom prst="rect">
            <a:avLst/>
          </a:prstGeom>
          <a:ln>
            <a:solidFill>
              <a:schemeClr val="bg1"/>
            </a:solidFill>
          </a:ln>
        </p:spPr>
      </p:pic>
      <p:sp>
        <p:nvSpPr>
          <p:cNvPr id="4" name="TextBox 3"/>
          <p:cNvSpPr txBox="1"/>
          <p:nvPr/>
        </p:nvSpPr>
        <p:spPr>
          <a:xfrm>
            <a:off x="4259327" y="263322"/>
            <a:ext cx="4584584" cy="1477328"/>
          </a:xfrm>
          <a:prstGeom prst="rect">
            <a:avLst/>
          </a:prstGeom>
          <a:noFill/>
        </p:spPr>
        <p:txBody>
          <a:bodyPr wrap="square" rtlCol="0">
            <a:spAutoFit/>
          </a:bodyPr>
          <a:lstStyle/>
          <a:p>
            <a:r>
              <a:rPr lang="en-US" dirty="0"/>
              <a:t>Robert </a:t>
            </a:r>
            <a:r>
              <a:rPr lang="en-US" dirty="0" err="1"/>
              <a:t>Gober</a:t>
            </a:r>
            <a:endParaRPr lang="en-US" dirty="0"/>
          </a:p>
          <a:p>
            <a:endParaRPr lang="en-US" dirty="0"/>
          </a:p>
          <a:p>
            <a:r>
              <a:rPr lang="en-US" dirty="0"/>
              <a:t>L: </a:t>
            </a:r>
          </a:p>
          <a:p>
            <a:endParaRPr lang="en-US" dirty="0"/>
          </a:p>
          <a:p>
            <a:r>
              <a:rPr lang="en-US" dirty="0"/>
              <a:t>R: X Playpen (1987)</a:t>
            </a:r>
          </a:p>
        </p:txBody>
      </p:sp>
    </p:spTree>
    <p:extLst>
      <p:ext uri="{BB962C8B-B14F-4D97-AF65-F5344CB8AC3E}">
        <p14:creationId xmlns:p14="http://schemas.microsoft.com/office/powerpoint/2010/main" val="95171327"/>
      </p:ext>
    </p:extLst>
  </p:cSld>
  <p:clrMapOvr>
    <a:masterClrMapping/>
  </p:clrMapOvr>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2550</TotalTime>
  <Words>1389</Words>
  <Application>Microsoft Macintosh PowerPoint</Application>
  <PresentationFormat>On-screen Show (4:3)</PresentationFormat>
  <Paragraphs>150</Paragraphs>
  <Slides>46</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46</vt:i4>
      </vt:variant>
    </vt:vector>
  </HeadingPairs>
  <TitlesOfParts>
    <vt:vector size="49" baseType="lpstr">
      <vt:lpstr>Arial</vt:lpstr>
      <vt:lpstr>Calibri</vt:lpstr>
      <vt:lpstr>Black</vt:lpstr>
      <vt:lpstr>Queering Art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Limits of concept: Classical and Renaissance sexuality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Modernist readings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Queer Art History</dc:title>
  <dc:creator>Matthew Rampley</dc:creator>
  <cp:lastModifiedBy>Matthew Rampley</cp:lastModifiedBy>
  <cp:revision>20</cp:revision>
  <dcterms:created xsi:type="dcterms:W3CDTF">2012-11-14T20:03:49Z</dcterms:created>
  <dcterms:modified xsi:type="dcterms:W3CDTF">2022-05-05T09:12:11Z</dcterms:modified>
</cp:coreProperties>
</file>