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447" r:id="rId3"/>
    <p:sldId id="452" r:id="rId4"/>
    <p:sldId id="453" r:id="rId5"/>
    <p:sldId id="283" r:id="rId6"/>
    <p:sldId id="286" r:id="rId7"/>
    <p:sldId id="288" r:id="rId8"/>
    <p:sldId id="273" r:id="rId9"/>
    <p:sldId id="274" r:id="rId10"/>
    <p:sldId id="342" r:id="rId11"/>
    <p:sldId id="343" r:id="rId12"/>
    <p:sldId id="363" r:id="rId13"/>
    <p:sldId id="364" r:id="rId14"/>
    <p:sldId id="264" r:id="rId15"/>
    <p:sldId id="266" r:id="rId16"/>
    <p:sldId id="258" r:id="rId17"/>
    <p:sldId id="259" r:id="rId18"/>
    <p:sldId id="261" r:id="rId19"/>
    <p:sldId id="263" r:id="rId20"/>
    <p:sldId id="289" r:id="rId21"/>
    <p:sldId id="443" r:id="rId22"/>
    <p:sldId id="281" r:id="rId23"/>
    <p:sldId id="444" r:id="rId24"/>
    <p:sldId id="328" r:id="rId25"/>
    <p:sldId id="333" r:id="rId26"/>
    <p:sldId id="332" r:id="rId27"/>
    <p:sldId id="344" r:id="rId28"/>
    <p:sldId id="345" r:id="rId29"/>
    <p:sldId id="346" r:id="rId30"/>
    <p:sldId id="348" r:id="rId31"/>
    <p:sldId id="352" r:id="rId32"/>
    <p:sldId id="351" r:id="rId33"/>
    <p:sldId id="262" r:id="rId34"/>
    <p:sldId id="282" r:id="rId35"/>
    <p:sldId id="445" r:id="rId36"/>
    <p:sldId id="279" r:id="rId37"/>
    <p:sldId id="284" r:id="rId38"/>
    <p:sldId id="285" r:id="rId39"/>
    <p:sldId id="446" r:id="rId40"/>
    <p:sldId id="353" r:id="rId41"/>
    <p:sldId id="368" r:id="rId42"/>
    <p:sldId id="374" r:id="rId43"/>
    <p:sldId id="373" r:id="rId44"/>
    <p:sldId id="370" r:id="rId45"/>
    <p:sldId id="369" r:id="rId46"/>
    <p:sldId id="372" r:id="rId47"/>
    <p:sldId id="371" r:id="rId48"/>
    <p:sldId id="381" r:id="rId49"/>
    <p:sldId id="378" r:id="rId50"/>
    <p:sldId id="448" r:id="rId51"/>
    <p:sldId id="377" r:id="rId52"/>
    <p:sldId id="449" r:id="rId53"/>
    <p:sldId id="451" r:id="rId54"/>
    <p:sldId id="379" r:id="rId55"/>
    <p:sldId id="437" r:id="rId56"/>
    <p:sldId id="438" r:id="rId57"/>
    <p:sldId id="440" r:id="rId58"/>
    <p:sldId id="441" r:id="rId59"/>
    <p:sldId id="442"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451735-A277-E343-A991-4837DFDA73B5}" v="38" dt="2022-03-24T10:43:06.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21"/>
    <p:restoredTop sz="94710"/>
  </p:normalViewPr>
  <p:slideViewPr>
    <p:cSldViewPr>
      <p:cViewPr varScale="1">
        <p:scale>
          <a:sx n="142" d="100"/>
          <a:sy n="142" d="100"/>
        </p:scale>
        <p:origin x="1328"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Rampley" userId="2e212c8a1ddac6fb" providerId="LiveId" clId="{D5451735-A277-E343-A991-4837DFDA73B5}"/>
    <pc:docChg chg="custSel addSld modSld">
      <pc:chgData name="Matthew Rampley" userId="2e212c8a1ddac6fb" providerId="LiveId" clId="{D5451735-A277-E343-A991-4837DFDA73B5}" dt="2022-03-24T10:43:06.464" v="19" actId="14100"/>
      <pc:docMkLst>
        <pc:docMk/>
      </pc:docMkLst>
      <pc:sldChg chg="addSp delSp add mod">
        <pc:chgData name="Matthew Rampley" userId="2e212c8a1ddac6fb" providerId="LiveId" clId="{D5451735-A277-E343-A991-4837DFDA73B5}" dt="2022-03-24T10:39:09.342" v="2"/>
        <pc:sldMkLst>
          <pc:docMk/>
          <pc:sldMk cId="1377647918" sldId="452"/>
        </pc:sldMkLst>
        <pc:picChg chg="del">
          <ac:chgData name="Matthew Rampley" userId="2e212c8a1ddac6fb" providerId="LiveId" clId="{D5451735-A277-E343-A991-4837DFDA73B5}" dt="2022-03-24T10:39:08.402" v="1" actId="478"/>
          <ac:picMkLst>
            <pc:docMk/>
            <pc:sldMk cId="1377647918" sldId="452"/>
            <ac:picMk id="4" creationId="{FEEFB007-952A-0840-B421-FCCB719FC994}"/>
          </ac:picMkLst>
        </pc:picChg>
        <pc:picChg chg="add">
          <ac:chgData name="Matthew Rampley" userId="2e212c8a1ddac6fb" providerId="LiveId" clId="{D5451735-A277-E343-A991-4837DFDA73B5}" dt="2022-03-24T10:39:09.342" v="2"/>
          <ac:picMkLst>
            <pc:docMk/>
            <pc:sldMk cId="1377647918" sldId="452"/>
            <ac:picMk id="1026" creationId="{FE05AF18-EFA4-544B-8976-3AE232AE3CDD}"/>
          </ac:picMkLst>
        </pc:picChg>
      </pc:sldChg>
      <pc:sldChg chg="addSp delSp modSp add">
        <pc:chgData name="Matthew Rampley" userId="2e212c8a1ddac6fb" providerId="LiveId" clId="{D5451735-A277-E343-A991-4837DFDA73B5}" dt="2022-03-24T10:43:06.464" v="19" actId="14100"/>
        <pc:sldMkLst>
          <pc:docMk/>
          <pc:sldMk cId="1421322608" sldId="453"/>
        </pc:sldMkLst>
        <pc:picChg chg="del">
          <ac:chgData name="Matthew Rampley" userId="2e212c8a1ddac6fb" providerId="LiveId" clId="{D5451735-A277-E343-A991-4837DFDA73B5}" dt="2022-03-24T10:40:55.378" v="4" actId="478"/>
          <ac:picMkLst>
            <pc:docMk/>
            <pc:sldMk cId="1421322608" sldId="453"/>
            <ac:picMk id="1026" creationId="{FE05AF18-EFA4-544B-8976-3AE232AE3CDD}"/>
          </ac:picMkLst>
        </pc:picChg>
        <pc:picChg chg="add mod">
          <ac:chgData name="Matthew Rampley" userId="2e212c8a1ddac6fb" providerId="LiveId" clId="{D5451735-A277-E343-A991-4837DFDA73B5}" dt="2022-03-24T10:41:02.035" v="7" actId="1076"/>
          <ac:picMkLst>
            <pc:docMk/>
            <pc:sldMk cId="1421322608" sldId="453"/>
            <ac:picMk id="3074" creationId="{6810A84F-9084-3045-8C32-4A3A78AEAADB}"/>
          </ac:picMkLst>
        </pc:picChg>
        <pc:picChg chg="add mod">
          <ac:chgData name="Matthew Rampley" userId="2e212c8a1ddac6fb" providerId="LiveId" clId="{D5451735-A277-E343-A991-4837DFDA73B5}" dt="2022-03-24T10:41:43.057" v="11" actId="14100"/>
          <ac:picMkLst>
            <pc:docMk/>
            <pc:sldMk cId="1421322608" sldId="453"/>
            <ac:picMk id="3076" creationId="{71E440EA-CB5B-C545-ACE3-6085F030D3E5}"/>
          </ac:picMkLst>
        </pc:picChg>
        <pc:picChg chg="add mod">
          <ac:chgData name="Matthew Rampley" userId="2e212c8a1ddac6fb" providerId="LiveId" clId="{D5451735-A277-E343-A991-4837DFDA73B5}" dt="2022-03-24T10:42:26.330" v="15" actId="14100"/>
          <ac:picMkLst>
            <pc:docMk/>
            <pc:sldMk cId="1421322608" sldId="453"/>
            <ac:picMk id="3078" creationId="{CA5A820D-2379-294C-AAC8-1B0255DFAA10}"/>
          </ac:picMkLst>
        </pc:picChg>
        <pc:picChg chg="add mod">
          <ac:chgData name="Matthew Rampley" userId="2e212c8a1ddac6fb" providerId="LiveId" clId="{D5451735-A277-E343-A991-4837DFDA73B5}" dt="2022-03-24T10:43:06.464" v="19" actId="14100"/>
          <ac:picMkLst>
            <pc:docMk/>
            <pc:sldMk cId="1421322608" sldId="453"/>
            <ac:picMk id="3080" creationId="{F53257DC-BFE7-EA47-A5C8-C2B11C7C316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79173-1E37-9745-B6FD-8C6353C0A611}" type="datetimeFigureOut">
              <a:rPr lang="en-US" smtClean="0"/>
              <a:t>3/24/22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482DA-5546-9F4A-B321-6FD0B9BDE635}" type="slidenum">
              <a:rPr lang="en-US" smtClean="0"/>
              <a:t>‹#›</a:t>
            </a:fld>
            <a:endParaRPr lang="en-US"/>
          </a:p>
        </p:txBody>
      </p:sp>
    </p:spTree>
    <p:extLst>
      <p:ext uri="{BB962C8B-B14F-4D97-AF65-F5344CB8AC3E}">
        <p14:creationId xmlns:p14="http://schemas.microsoft.com/office/powerpoint/2010/main" val="3661034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149459B0-5C7D-044E-B037-82B5291D03F4}"/>
              </a:ext>
            </a:extLst>
          </p:cNvPr>
          <p:cNvSpPr>
            <a:spLocks noGrp="1" noRot="1" noChangeAspect="1" noTextEdit="1"/>
          </p:cNvSpPr>
          <p:nvPr>
            <p:ph type="sldImg"/>
          </p:nvPr>
        </p:nvSpPr>
        <p:spPr/>
      </p:sp>
      <p:sp>
        <p:nvSpPr>
          <p:cNvPr id="54274" name="Notes Placeholder 2">
            <a:extLst>
              <a:ext uri="{FF2B5EF4-FFF2-40B4-BE49-F238E27FC236}">
                <a16:creationId xmlns:a16="http://schemas.microsoft.com/office/drawing/2014/main" id="{DE3B039B-6608-4A4C-8AAA-20C6626E48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734F1D91-482E-574E-9968-71D74E746B16}"/>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2615CC39-D75D-4F47-B677-395B4F445B61}" type="slidenum">
              <a:rPr lang="en-GB" altLang="en-US" sz="1400">
                <a:solidFill>
                  <a:srgbClr val="000000"/>
                </a:solidFill>
                <a:latin typeface="Times New Roman" panose="02020603050405020304" pitchFamily="18" charset="0"/>
              </a:rPr>
              <a:pPr eaLnBrk="1"/>
              <a:t>24</a:t>
            </a:fld>
            <a:endParaRPr lang="en-GB" altLang="en-US" sz="1400">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B3DF48F5-B94A-EE4F-ABB9-CF7F34C1468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1pPr>
            <a:lvl2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2pPr>
            <a:lvl3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3pPr>
            <a:lvl4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4pPr>
            <a:lvl5pPr eaLnBrk="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tx1"/>
                </a:solidFill>
                <a:latin typeface="Arial" panose="020B0604020202020204" pitchFamily="34" charset="0"/>
                <a:ea typeface="ＭＳ Ｐゴシック" panose="020B0600070205080204" pitchFamily="34" charset="-128"/>
              </a:defRPr>
            </a:lvl9pPr>
          </a:lstStyle>
          <a:p>
            <a:pPr eaLnBrk="1"/>
            <a:fld id="{4A47B66C-0366-A745-A913-CAD96B3AA12E}" type="slidenum">
              <a:rPr lang="en-US" altLang="en-US" sz="1400">
                <a:solidFill>
                  <a:srgbClr val="000000"/>
                </a:solidFill>
                <a:latin typeface="Times New Roman" panose="02020603050405020304" pitchFamily="18" charset="0"/>
              </a:rPr>
              <a:pPr eaLnBrk="1"/>
              <a:t>48</a:t>
            </a:fld>
            <a:endParaRPr lang="en-US" altLang="en-US" sz="1400">
              <a:solidFill>
                <a:srgbClr val="000000"/>
              </a:solidFill>
              <a:latin typeface="Times New Roman" panose="02020603050405020304" pitchFamily="18" charset="0"/>
            </a:endParaRPr>
          </a:p>
        </p:txBody>
      </p:sp>
      <p:sp>
        <p:nvSpPr>
          <p:cNvPr id="68610" name="Rectangle 2">
            <a:extLst>
              <a:ext uri="{FF2B5EF4-FFF2-40B4-BE49-F238E27FC236}">
                <a16:creationId xmlns:a16="http://schemas.microsoft.com/office/drawing/2014/main" id="{F2325115-AE30-B144-8165-645DB645233C}"/>
              </a:ext>
            </a:extLst>
          </p:cNvPr>
          <p:cNvSpPr>
            <a:spLocks noGrp="1" noRot="1" noChangeAspect="1" noChangeArrowheads="1" noTextEdit="1"/>
          </p:cNvSpPr>
          <p:nvPr>
            <p:ph type="sldImg"/>
          </p:nvPr>
        </p:nvSpPr>
        <p:spPr/>
      </p:sp>
      <p:sp>
        <p:nvSpPr>
          <p:cNvPr id="68611" name="Rectangle 3">
            <a:extLst>
              <a:ext uri="{FF2B5EF4-FFF2-40B4-BE49-F238E27FC236}">
                <a16:creationId xmlns:a16="http://schemas.microsoft.com/office/drawing/2014/main" id="{B5A53D39-B10E-0E43-BF60-A7404A3E45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6693726-8F90-4B2B-93F6-DDAE75F987F4}" type="datetimeFigureOut">
              <a:rPr lang="en-GB" smtClean="0"/>
              <a:pPr/>
              <a:t>24/03/2022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EAD410-D610-41F3-AD97-5B5069386126}"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6693726-8F90-4B2B-93F6-DDAE75F987F4}" type="datetimeFigureOut">
              <a:rPr lang="en-GB" smtClean="0"/>
              <a:pPr/>
              <a:t>24/03/2022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EAD410-D610-41F3-AD97-5B506938612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6693726-8F90-4B2B-93F6-DDAE75F987F4}" type="datetimeFigureOut">
              <a:rPr lang="en-GB" smtClean="0"/>
              <a:pPr/>
              <a:t>24/03/2022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EAD410-D610-41F3-AD97-5B5069386126}"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6565D-C0B1-E14D-8338-16B823580E1B}"/>
              </a:ext>
            </a:extLst>
          </p:cNvPr>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A9E0DBE-62B1-3946-A3BE-C5BBE38F23C3}"/>
              </a:ext>
            </a:extLst>
          </p:cNvPr>
          <p:cNvSpPr>
            <a:spLocks noGrp="1"/>
          </p:cNvSpPr>
          <p:nvPr>
            <p:ph type="body" sz="half" idx="1"/>
          </p:nvPr>
        </p:nvSpPr>
        <p:spPr>
          <a:xfrm>
            <a:off x="457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270CCB7-1157-504C-B701-B0A92AFC7886}"/>
              </a:ext>
            </a:extLst>
          </p:cNvPr>
          <p:cNvSpPr>
            <a:spLocks noGrp="1"/>
          </p:cNvSpPr>
          <p:nvPr>
            <p:ph sz="half" idx="2"/>
          </p:nvPr>
        </p:nvSpPr>
        <p:spPr>
          <a:xfrm>
            <a:off x="4648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933AFAE-BBB8-B148-9768-E3AD9320B97C}"/>
              </a:ext>
            </a:extLst>
          </p:cNvPr>
          <p:cNvSpPr>
            <a:spLocks noGrp="1"/>
          </p:cNvSpPr>
          <p:nvPr>
            <p:ph type="dt" sz="half" idx="10"/>
          </p:nvPr>
        </p:nvSpPr>
        <p:spPr>
          <a:xfrm>
            <a:off x="457200" y="6245225"/>
            <a:ext cx="2133600" cy="476250"/>
          </a:xfrm>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FD146121-0AF8-004C-9021-224B9F30684F}"/>
              </a:ext>
            </a:extLst>
          </p:cNvPr>
          <p:cNvSpPr>
            <a:spLocks noGrp="1"/>
          </p:cNvSpPr>
          <p:nvPr>
            <p:ph type="ftr" sz="quarter" idx="11"/>
          </p:nvPr>
        </p:nvSpPr>
        <p:spPr>
          <a:xfrm>
            <a:off x="3124200" y="6245225"/>
            <a:ext cx="2895600" cy="476250"/>
          </a:xfrm>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A681DCCD-73BA-2D48-876D-C73D890B3948}"/>
              </a:ext>
            </a:extLst>
          </p:cNvPr>
          <p:cNvSpPr>
            <a:spLocks noGrp="1"/>
          </p:cNvSpPr>
          <p:nvPr>
            <p:ph type="sldNum" sz="quarter" idx="12"/>
          </p:nvPr>
        </p:nvSpPr>
        <p:spPr>
          <a:xfrm>
            <a:off x="6553200" y="6245225"/>
            <a:ext cx="2133600" cy="476250"/>
          </a:xfrm>
        </p:spPr>
        <p:txBody>
          <a:bodyPr/>
          <a:lstStyle>
            <a:lvl1pPr>
              <a:defRPr/>
            </a:lvl1pPr>
          </a:lstStyle>
          <a:p>
            <a:fld id="{4767878D-A50D-2841-B52D-39F5383761E3}" type="slidenum">
              <a:rPr lang="en-GB" altLang="en-US"/>
              <a:pPr/>
              <a:t>‹#›</a:t>
            </a:fld>
            <a:endParaRPr lang="en-GB" altLang="en-US"/>
          </a:p>
        </p:txBody>
      </p:sp>
    </p:spTree>
    <p:extLst>
      <p:ext uri="{BB962C8B-B14F-4D97-AF65-F5344CB8AC3E}">
        <p14:creationId xmlns:p14="http://schemas.microsoft.com/office/powerpoint/2010/main" val="144568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6693726-8F90-4B2B-93F6-DDAE75F987F4}" type="datetimeFigureOut">
              <a:rPr lang="en-GB" smtClean="0"/>
              <a:pPr/>
              <a:t>24/03/2022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EAD410-D610-41F3-AD97-5B5069386126}"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693726-8F90-4B2B-93F6-DDAE75F987F4}" type="datetimeFigureOut">
              <a:rPr lang="en-GB" smtClean="0"/>
              <a:pPr/>
              <a:t>24/03/2022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EAD410-D610-41F3-AD97-5B506938612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6693726-8F90-4B2B-93F6-DDAE75F987F4}" type="datetimeFigureOut">
              <a:rPr lang="en-GB" smtClean="0"/>
              <a:pPr/>
              <a:t>24/03/2022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EAD410-D610-41F3-AD97-5B506938612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6693726-8F90-4B2B-93F6-DDAE75F987F4}" type="datetimeFigureOut">
              <a:rPr lang="en-GB" smtClean="0"/>
              <a:pPr/>
              <a:t>24/03/2022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EAD410-D610-41F3-AD97-5B506938612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6693726-8F90-4B2B-93F6-DDAE75F987F4}" type="datetimeFigureOut">
              <a:rPr lang="en-GB" smtClean="0"/>
              <a:pPr/>
              <a:t>24/03/2022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EAD410-D610-41F3-AD97-5B506938612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93726-8F90-4B2B-93F6-DDAE75F987F4}" type="datetimeFigureOut">
              <a:rPr lang="en-GB" smtClean="0"/>
              <a:pPr/>
              <a:t>24/03/2022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EAD410-D610-41F3-AD97-5B506938612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693726-8F90-4B2B-93F6-DDAE75F987F4}" type="datetimeFigureOut">
              <a:rPr lang="en-GB" smtClean="0"/>
              <a:pPr/>
              <a:t>24/03/2022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EAD410-D610-41F3-AD97-5B506938612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693726-8F90-4B2B-93F6-DDAE75F987F4}" type="datetimeFigureOut">
              <a:rPr lang="en-GB" smtClean="0"/>
              <a:pPr/>
              <a:t>24/03/2022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EAD410-D610-41F3-AD97-5B506938612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93726-8F90-4B2B-93F6-DDAE75F987F4}" type="datetimeFigureOut">
              <a:rPr lang="en-GB" smtClean="0"/>
              <a:pPr/>
              <a:t>24/03/2022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AD410-D610-41F3-AD97-5B5069386126}"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The meanings of ‘style’</a:t>
            </a:r>
            <a:br>
              <a:rPr lang="en-GB" dirty="0"/>
            </a:br>
            <a:endParaRPr lang="en-GB" dirty="0"/>
          </a:p>
        </p:txBody>
      </p:sp>
      <p:sp>
        <p:nvSpPr>
          <p:cNvPr id="3" name="Subtitle 2"/>
          <p:cNvSpPr>
            <a:spLocks noGrp="1"/>
          </p:cNvSpPr>
          <p:nvPr>
            <p:ph type="subTitle" idx="1"/>
          </p:nvPr>
        </p:nvSpPr>
        <p:spPr/>
        <p:txBody>
          <a:bodyPr/>
          <a:lstStyle/>
          <a:p>
            <a:r>
              <a:rPr lang="en-US" dirty="0"/>
              <a:t>Formalism and the </a:t>
            </a:r>
          </a:p>
          <a:p>
            <a:r>
              <a:rPr lang="en-US" dirty="0"/>
              <a:t>Social History of Art</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5059" name="Picture 4">
            <a:extLst>
              <a:ext uri="{FF2B5EF4-FFF2-40B4-BE49-F238E27FC236}">
                <a16:creationId xmlns:a16="http://schemas.microsoft.com/office/drawing/2014/main" id="{2F1B7C96-795D-6744-A9DC-250A92DD874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903788" y="2557211"/>
            <a:ext cx="39878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5">
            <a:extLst>
              <a:ext uri="{FF2B5EF4-FFF2-40B4-BE49-F238E27FC236}">
                <a16:creationId xmlns:a16="http://schemas.microsoft.com/office/drawing/2014/main" id="{063AE6D0-63FD-0D4C-A05A-111728F546A8}"/>
              </a:ext>
            </a:extLst>
          </p:cNvPr>
          <p:cNvSpPr txBox="1">
            <a:spLocks noChangeArrowheads="1"/>
          </p:cNvSpPr>
          <p:nvPr/>
        </p:nvSpPr>
        <p:spPr bwMode="auto">
          <a:xfrm>
            <a:off x="5003800" y="5611941"/>
            <a:ext cx="3887788"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t>The Dresden Opera House designed by Semper (1871-79)</a:t>
            </a:r>
          </a:p>
          <a:p>
            <a:r>
              <a:rPr lang="en-US" altLang="en-US" dirty="0"/>
              <a:t>Photo: after 1880</a:t>
            </a:r>
          </a:p>
        </p:txBody>
      </p:sp>
      <p:pic>
        <p:nvPicPr>
          <p:cNvPr id="7" name="Picture 4" descr="http://www.museum-gestaltung.ch/Htmls/Ausstellungen/Archiv/2003/semper/IMG12.jpg">
            <a:extLst>
              <a:ext uri="{FF2B5EF4-FFF2-40B4-BE49-F238E27FC236}">
                <a16:creationId xmlns:a16="http://schemas.microsoft.com/office/drawing/2014/main" id="{4DBA6B97-3517-D148-A94E-9229C50CD8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3154" y="382745"/>
            <a:ext cx="3294022" cy="5112568"/>
          </a:xfrm>
          <a:prstGeom prst="rect">
            <a:avLst/>
          </a:prstGeom>
          <a:noFill/>
        </p:spPr>
      </p:pic>
      <p:sp>
        <p:nvSpPr>
          <p:cNvPr id="3" name="TextBox 2">
            <a:extLst>
              <a:ext uri="{FF2B5EF4-FFF2-40B4-BE49-F238E27FC236}">
                <a16:creationId xmlns:a16="http://schemas.microsoft.com/office/drawing/2014/main" id="{CD555D58-F50A-1843-98D8-9DB90A0B12DE}"/>
              </a:ext>
            </a:extLst>
          </p:cNvPr>
          <p:cNvSpPr txBox="1"/>
          <p:nvPr/>
        </p:nvSpPr>
        <p:spPr>
          <a:xfrm>
            <a:off x="773154" y="5816094"/>
            <a:ext cx="3294022" cy="646331"/>
          </a:xfrm>
          <a:prstGeom prst="rect">
            <a:avLst/>
          </a:prstGeom>
          <a:noFill/>
        </p:spPr>
        <p:txBody>
          <a:bodyPr wrap="square" rtlCol="0">
            <a:spAutoFit/>
          </a:bodyPr>
          <a:lstStyle/>
          <a:p>
            <a:r>
              <a:rPr lang="en-US" dirty="0"/>
              <a:t>Wilhelm Unger, Gottfried Semper (1871)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FC0AB001-B6FA-C649-B503-D76DA8E5AFC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7544" y="435857"/>
            <a:ext cx="322938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3">
            <a:extLst>
              <a:ext uri="{FF2B5EF4-FFF2-40B4-BE49-F238E27FC236}">
                <a16:creationId xmlns:a16="http://schemas.microsoft.com/office/drawing/2014/main" id="{97141179-C023-9E47-BBF0-8EA95245EC7F}"/>
              </a:ext>
            </a:extLst>
          </p:cNvPr>
          <p:cNvSpPr txBox="1">
            <a:spLocks noChangeArrowheads="1"/>
          </p:cNvSpPr>
          <p:nvPr/>
        </p:nvSpPr>
        <p:spPr bwMode="auto">
          <a:xfrm>
            <a:off x="467544" y="5229200"/>
            <a:ext cx="51845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a:t>Semper’s </a:t>
            </a:r>
            <a:r>
              <a:rPr lang="en-US" altLang="en-US" i="1" dirty="0"/>
              <a:t>Style in the Technical and Tectonic Arts </a:t>
            </a:r>
            <a:r>
              <a:rPr lang="en-US" altLang="en-US" dirty="0"/>
              <a:t>(1860-1863)</a:t>
            </a:r>
          </a:p>
          <a:p>
            <a:endParaRPr lang="en-US" altLang="en-US" dirty="0"/>
          </a:p>
          <a:p>
            <a:r>
              <a:rPr lang="en-US" altLang="en-US" dirty="0"/>
              <a:t>(Front cover of the Getty translation of 2004)</a:t>
            </a:r>
          </a:p>
        </p:txBody>
      </p:sp>
      <p:pic>
        <p:nvPicPr>
          <p:cNvPr id="5" name="Picture 2">
            <a:extLst>
              <a:ext uri="{FF2B5EF4-FFF2-40B4-BE49-F238E27FC236}">
                <a16:creationId xmlns:a16="http://schemas.microsoft.com/office/drawing/2014/main" id="{47AAAD9E-4F1A-974F-8D18-804E84AC30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91716" y="400451"/>
            <a:ext cx="3604956" cy="602907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CA0C1-3C43-5E4B-B70C-647445CDF75E}"/>
              </a:ext>
            </a:extLst>
          </p:cNvPr>
          <p:cNvSpPr>
            <a:spLocks noGrp="1"/>
          </p:cNvSpPr>
          <p:nvPr>
            <p:ph type="dt" sz="quarter" idx="10"/>
          </p:nvPr>
        </p:nvSpPr>
        <p:spPr/>
        <p:txBody>
          <a:bodyPr/>
          <a:lstStyle/>
          <a:p>
            <a:fld id="{50B61F4D-9F6B-CB4C-81A2-A6C8E5D50D7F}" type="datetime1">
              <a:rPr lang="en-US" altLang="en-US"/>
              <a:pPr/>
              <a:t>3/24/22</a:t>
            </a:fld>
            <a:endParaRPr lang="en-US" altLang="en-US"/>
          </a:p>
        </p:txBody>
      </p:sp>
      <p:sp>
        <p:nvSpPr>
          <p:cNvPr id="3" name="TextBox 2">
            <a:extLst>
              <a:ext uri="{FF2B5EF4-FFF2-40B4-BE49-F238E27FC236}">
                <a16:creationId xmlns:a16="http://schemas.microsoft.com/office/drawing/2014/main" id="{7BED5112-9C14-FC41-99CC-44C5D36182ED}"/>
              </a:ext>
            </a:extLst>
          </p:cNvPr>
          <p:cNvSpPr txBox="1"/>
          <p:nvPr/>
        </p:nvSpPr>
        <p:spPr>
          <a:xfrm>
            <a:off x="539750" y="1773238"/>
            <a:ext cx="7993063" cy="3139321"/>
          </a:xfrm>
          <a:prstGeom prst="rect">
            <a:avLst/>
          </a:prstGeom>
          <a:noFill/>
        </p:spPr>
        <p:txBody>
          <a:bodyPr>
            <a:spAutoFit/>
          </a:bodyPr>
          <a:lstStyle/>
          <a:p>
            <a:r>
              <a:rPr lang="en-US" altLang="en-US" dirty="0"/>
              <a:t>‘ … the fundamental principles of style in the technical arts are identical with those governing architecture … They will be … examined from the following two points of view: </a:t>
            </a:r>
          </a:p>
          <a:p>
            <a:endParaRPr lang="en-US" altLang="en-US" dirty="0"/>
          </a:p>
          <a:p>
            <a:endParaRPr lang="en-US" altLang="en-US" dirty="0"/>
          </a:p>
          <a:p>
            <a:pPr>
              <a:buFont typeface="Times New Roman" panose="02020603050405020304" pitchFamily="18" charset="0"/>
              <a:buAutoNum type="arabicPeriod"/>
            </a:pPr>
            <a:r>
              <a:rPr lang="en-US" altLang="en-US" dirty="0">
                <a:solidFill>
                  <a:srgbClr val="FFFFFF"/>
                </a:solidFill>
              </a:rPr>
              <a:t>1. The work as a result of the material service or use that is intended, whether actual or only presumed, and taken in a higher symbolic sense.</a:t>
            </a:r>
          </a:p>
          <a:p>
            <a:pPr>
              <a:buFont typeface="Times New Roman" panose="02020603050405020304" pitchFamily="18" charset="0"/>
              <a:buAutoNum type="arabicPeriod"/>
            </a:pPr>
            <a:r>
              <a:rPr lang="en-US" altLang="en-US" dirty="0">
                <a:solidFill>
                  <a:srgbClr val="FFFFFF"/>
                </a:solidFill>
              </a:rPr>
              <a:t>2. The work as a result of the material used to produce it, as well as of the tool and procedures applied.’</a:t>
            </a:r>
          </a:p>
          <a:p>
            <a:pPr algn="r"/>
            <a:endParaRPr lang="en-US" altLang="en-US" dirty="0">
              <a:solidFill>
                <a:srgbClr val="FFFFFF"/>
              </a:solidFill>
            </a:endParaRPr>
          </a:p>
          <a:p>
            <a:pPr algn="r"/>
            <a:r>
              <a:rPr lang="en-US" altLang="en-US" dirty="0">
                <a:solidFill>
                  <a:srgbClr val="FFFFFF"/>
                </a:solidFill>
              </a:rPr>
              <a:t>Semper, </a:t>
            </a:r>
            <a:r>
              <a:rPr lang="en-US" altLang="en-US" i="1" dirty="0">
                <a:solidFill>
                  <a:srgbClr val="FFFFFF"/>
                </a:solidFill>
              </a:rPr>
              <a:t>Style </a:t>
            </a:r>
            <a:r>
              <a:rPr lang="en-US" altLang="en-US" dirty="0">
                <a:solidFill>
                  <a:srgbClr val="FFFFFF"/>
                </a:solidFill>
              </a:rPr>
              <a:t>(Los Angeles, 2004) p. 107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7C8FF0-5F28-4E40-BBAD-10F732A8FC71}"/>
              </a:ext>
            </a:extLst>
          </p:cNvPr>
          <p:cNvSpPr>
            <a:spLocks noGrp="1"/>
          </p:cNvSpPr>
          <p:nvPr>
            <p:ph type="dt" sz="quarter" idx="10"/>
          </p:nvPr>
        </p:nvSpPr>
        <p:spPr/>
        <p:txBody>
          <a:bodyPr/>
          <a:lstStyle/>
          <a:p>
            <a:fld id="{5FB97283-7462-1148-B64D-584A3EC3FE63}" type="datetime1">
              <a:rPr lang="en-US" altLang="en-US"/>
              <a:pPr/>
              <a:t>3/24/22</a:t>
            </a:fld>
            <a:endParaRPr lang="en-US" altLang="en-US"/>
          </a:p>
        </p:txBody>
      </p:sp>
      <p:sp>
        <p:nvSpPr>
          <p:cNvPr id="48130" name="TextBox 2">
            <a:extLst>
              <a:ext uri="{FF2B5EF4-FFF2-40B4-BE49-F238E27FC236}">
                <a16:creationId xmlns:a16="http://schemas.microsoft.com/office/drawing/2014/main" id="{CEFC8E2F-2D6E-EE47-916E-B3245955DE59}"/>
              </a:ext>
            </a:extLst>
          </p:cNvPr>
          <p:cNvSpPr txBox="1">
            <a:spLocks noChangeArrowheads="1"/>
          </p:cNvSpPr>
          <p:nvPr/>
        </p:nvSpPr>
        <p:spPr bwMode="auto">
          <a:xfrm>
            <a:off x="395288" y="549275"/>
            <a:ext cx="3384550"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‘The peculiar style of Egyptian sculpture … can be explained at least in part by the technical demands imposed by the hard materials employed and by the simple means used to overcome them. Those granite colossi with their compact extremities and accessories, their sharpy accented, refined and yet restrained contours amount to a conventional compromise as it were between a hard and resistant material and the soft human hand with its simple tools …’</a:t>
            </a:r>
          </a:p>
          <a:p>
            <a:endParaRPr lang="en-US" altLang="en-US"/>
          </a:p>
          <a:p>
            <a:r>
              <a:rPr lang="en-US" altLang="en-US"/>
              <a:t>Semper, </a:t>
            </a:r>
            <a:r>
              <a:rPr lang="en-US" altLang="en-US" i="1"/>
              <a:t>Style </a:t>
            </a:r>
            <a:r>
              <a:rPr lang="en-US" altLang="en-US"/>
              <a:t>(Los Angeles, 2004) p. 176</a:t>
            </a:r>
          </a:p>
        </p:txBody>
      </p:sp>
      <p:pic>
        <p:nvPicPr>
          <p:cNvPr id="48131" name="Picture 2">
            <a:extLst>
              <a:ext uri="{FF2B5EF4-FFF2-40B4-BE49-F238E27FC236}">
                <a16:creationId xmlns:a16="http://schemas.microsoft.com/office/drawing/2014/main" id="{FD1C57AB-9EBA-F946-B9F9-902C7FCE8AC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87900" y="599532"/>
            <a:ext cx="3168476" cy="623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3">
            <a:extLst>
              <a:ext uri="{FF2B5EF4-FFF2-40B4-BE49-F238E27FC236}">
                <a16:creationId xmlns:a16="http://schemas.microsoft.com/office/drawing/2014/main" id="{0DD1BEB6-D1A6-9A41-B498-CBE396A03040}"/>
              </a:ext>
            </a:extLst>
          </p:cNvPr>
          <p:cNvSpPr txBox="1">
            <a:spLocks noChangeArrowheads="1"/>
          </p:cNvSpPr>
          <p:nvPr/>
        </p:nvSpPr>
        <p:spPr bwMode="auto">
          <a:xfrm>
            <a:off x="4572000" y="5805488"/>
            <a:ext cx="417671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Late Egyptian Sculptural Frieze, 7</a:t>
            </a:r>
            <a:r>
              <a:rPr lang="en-US" altLang="en-US" baseline="30000"/>
              <a:t>th</a:t>
            </a:r>
            <a:r>
              <a:rPr lang="en-US" altLang="en-US"/>
              <a:t> Century BCE. Cleveland Museum of Art. Source: Bridgeman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539552" y="751344"/>
            <a:ext cx="8424936" cy="5078313"/>
          </a:xfrm>
          <a:prstGeom prst="rect">
            <a:avLst/>
          </a:prstGeom>
          <a:noFill/>
        </p:spPr>
        <p:txBody>
          <a:bodyPr wrap="square" rtlCol="0">
            <a:spAutoFit/>
          </a:bodyPr>
          <a:lstStyle/>
          <a:p>
            <a:r>
              <a:rPr lang="en-GB" dirty="0"/>
              <a:t>‘Every technical product is a result of purpose and material.</a:t>
            </a:r>
          </a:p>
          <a:p>
            <a:endParaRPr lang="en-GB" dirty="0"/>
          </a:p>
          <a:p>
            <a:r>
              <a:rPr lang="en-GB" dirty="0"/>
              <a:t>The use of any technical product remains essentially the same at all times. It is based on universal human needs and on natural principles seeking formal expression that are valid everywhere and at all times. </a:t>
            </a:r>
          </a:p>
          <a:p>
            <a:endParaRPr lang="en-GB" dirty="0"/>
          </a:p>
          <a:p>
            <a:r>
              <a:rPr lang="en-GB" dirty="0"/>
              <a:t>It is thus more appropriate to link more general formal-aesthetic considerations to the question of purpose and to link considerations of the history of style to materials.’</a:t>
            </a:r>
          </a:p>
          <a:p>
            <a:pPr algn="r"/>
            <a:endParaRPr lang="en-GB" dirty="0"/>
          </a:p>
          <a:p>
            <a:pPr algn="r"/>
            <a:r>
              <a:rPr lang="en-GB" dirty="0"/>
              <a:t>Gottfried Semper, </a:t>
            </a:r>
            <a:r>
              <a:rPr lang="en-GB" i="1" dirty="0"/>
              <a:t>Style </a:t>
            </a:r>
            <a:r>
              <a:rPr lang="en-GB" dirty="0"/>
              <a:t>(Los Angeles, Getty, 2004) p. 107.</a:t>
            </a:r>
          </a:p>
          <a:p>
            <a:pPr algn="r"/>
            <a:endParaRPr lang="en-GB" dirty="0"/>
          </a:p>
          <a:p>
            <a:pPr algn="r"/>
            <a:endParaRPr lang="en-GB" dirty="0"/>
          </a:p>
          <a:p>
            <a:r>
              <a:rPr lang="en-GB" dirty="0"/>
              <a:t>‘… textiles should undoubtedly take precedence because they can be seen, as it were, as the primeval art from which all other arts – </a:t>
            </a:r>
            <a:r>
              <a:rPr lang="en-GB" i="1" dirty="0"/>
              <a:t>not excepting ceramics </a:t>
            </a:r>
            <a:r>
              <a:rPr lang="en-GB" dirty="0"/>
              <a:t>– borrowed their types and symbols …. Textile types evolved within the art itself or were borrowed directly from nature. There can be no doubt that the first principles of style are bound up with this earliest of artistic techniques.’</a:t>
            </a:r>
          </a:p>
          <a:p>
            <a:pPr algn="r"/>
            <a:r>
              <a:rPr lang="en-GB" dirty="0"/>
              <a:t>Semper, </a:t>
            </a:r>
            <a:r>
              <a:rPr lang="en-GB" i="1" dirty="0"/>
              <a:t>Style</a:t>
            </a:r>
            <a:r>
              <a:rPr lang="en-GB" dirty="0"/>
              <a:t>, p. 113.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1853607" y="1743397"/>
            <a:ext cx="3312368" cy="453513"/>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rot="5400000">
            <a:off x="829907" y="1384370"/>
            <a:ext cx="3074293" cy="931868"/>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3931261" y="312448"/>
            <a:ext cx="4961220" cy="6006134"/>
          </a:xfrm>
          <a:prstGeom prst="rect">
            <a:avLst/>
          </a:prstGeom>
          <a:noFill/>
          <a:ln w="9525">
            <a:noFill/>
            <a:miter lim="800000"/>
            <a:headEnd/>
            <a:tailEnd/>
          </a:ln>
        </p:spPr>
      </p:pic>
      <p:pic>
        <p:nvPicPr>
          <p:cNvPr id="8197"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444" y="336891"/>
            <a:ext cx="1001990" cy="4475559"/>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716016" y="188640"/>
            <a:ext cx="3816424" cy="3416320"/>
          </a:xfrm>
          <a:prstGeom prst="rect">
            <a:avLst/>
          </a:prstGeom>
          <a:noFill/>
        </p:spPr>
        <p:txBody>
          <a:bodyPr wrap="square" rtlCol="0">
            <a:spAutoFit/>
          </a:bodyPr>
          <a:lstStyle/>
          <a:p>
            <a:r>
              <a:rPr lang="en-GB" dirty="0"/>
              <a:t>Alois Riegl, </a:t>
            </a:r>
            <a:r>
              <a:rPr lang="en-GB" i="1" dirty="0"/>
              <a:t>Questions of Style </a:t>
            </a:r>
            <a:r>
              <a:rPr lang="en-GB" dirty="0"/>
              <a:t>(1893)</a:t>
            </a:r>
          </a:p>
          <a:p>
            <a:endParaRPr lang="en-GB" i="1" dirty="0"/>
          </a:p>
          <a:p>
            <a:r>
              <a:rPr lang="en-GB" dirty="0"/>
              <a:t>Concerned with </a:t>
            </a:r>
            <a:r>
              <a:rPr lang="en-GB" i="1" dirty="0"/>
              <a:t>internal</a:t>
            </a:r>
            <a:r>
              <a:rPr lang="en-GB" dirty="0"/>
              <a:t> development of floral motifs from ancient Egypt to early Islamic art.</a:t>
            </a:r>
          </a:p>
          <a:p>
            <a:endParaRPr lang="en-GB" dirty="0"/>
          </a:p>
          <a:p>
            <a:endParaRPr lang="en-GB" dirty="0"/>
          </a:p>
          <a:p>
            <a:r>
              <a:rPr lang="en-GB" dirty="0"/>
              <a:t>In contrast to </a:t>
            </a:r>
            <a:r>
              <a:rPr lang="en-GB" dirty="0" err="1"/>
              <a:t>Semper’s</a:t>
            </a:r>
            <a:r>
              <a:rPr lang="en-GB" dirty="0"/>
              <a:t> materialism, style is a function of the ‘artistic idea’ (‘</a:t>
            </a:r>
            <a:r>
              <a:rPr lang="en-GB" dirty="0" err="1"/>
              <a:t>Kunstschaffende</a:t>
            </a:r>
            <a:r>
              <a:rPr lang="en-GB" dirty="0"/>
              <a:t> </a:t>
            </a:r>
            <a:r>
              <a:rPr lang="en-GB" dirty="0" err="1"/>
              <a:t>Gedanke</a:t>
            </a:r>
            <a:r>
              <a:rPr lang="en-GB" dirty="0"/>
              <a:t>’) or ‘artistic volition’ (‘</a:t>
            </a:r>
            <a:r>
              <a:rPr lang="en-GB" dirty="0" err="1"/>
              <a:t>Kunstwollen</a:t>
            </a:r>
            <a:r>
              <a:rPr lang="en-GB" dirty="0"/>
              <a:t>’).</a:t>
            </a:r>
          </a:p>
          <a:p>
            <a:endParaRPr lang="en-GB" dirty="0"/>
          </a:p>
        </p:txBody>
      </p:sp>
      <p:pic>
        <p:nvPicPr>
          <p:cNvPr id="1026" name="Picture 2"/>
          <p:cNvPicPr>
            <a:picLocks noChangeAspect="1" noChangeArrowheads="1"/>
          </p:cNvPicPr>
          <p:nvPr/>
        </p:nvPicPr>
        <p:blipFill>
          <a:blip r:embed="rId2" cstate="print"/>
          <a:srcRect/>
          <a:stretch>
            <a:fillRect/>
          </a:stretch>
        </p:blipFill>
        <p:spPr bwMode="auto">
          <a:xfrm>
            <a:off x="251521" y="116632"/>
            <a:ext cx="4136206" cy="6336704"/>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4848228" y="4077072"/>
            <a:ext cx="4076326" cy="2368151"/>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23122" y="3799192"/>
            <a:ext cx="4608512" cy="2228487"/>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6012160" y="548680"/>
            <a:ext cx="2409825" cy="2076450"/>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223122" y="548680"/>
            <a:ext cx="5143500" cy="2524125"/>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5395859" y="3426160"/>
            <a:ext cx="3525019" cy="30083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l="4526" r="4526" b="4440"/>
          <a:stretch>
            <a:fillRect/>
          </a:stretch>
        </p:blipFill>
        <p:spPr bwMode="auto">
          <a:xfrm>
            <a:off x="107504" y="188640"/>
            <a:ext cx="4536504" cy="6479198"/>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5220072" y="188641"/>
            <a:ext cx="3697610" cy="4747870"/>
          </a:xfrm>
          <a:prstGeom prst="rect">
            <a:avLst/>
          </a:prstGeom>
          <a:noFill/>
          <a:ln w="9525">
            <a:noFill/>
            <a:miter lim="800000"/>
            <a:headEnd/>
            <a:tailEnd/>
          </a:ln>
        </p:spPr>
      </p:pic>
      <p:pic>
        <p:nvPicPr>
          <p:cNvPr id="410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00800" y="5013176"/>
            <a:ext cx="3726138" cy="1660401"/>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516216" y="260648"/>
            <a:ext cx="2376264" cy="2957797"/>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51519" y="3140968"/>
            <a:ext cx="4058851" cy="1368152"/>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179513" y="5060174"/>
            <a:ext cx="4104456" cy="1451478"/>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179512" y="188640"/>
            <a:ext cx="4848225" cy="2362200"/>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5076056" y="4005064"/>
            <a:ext cx="3787638" cy="254280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FB007-952A-0840-B421-FCCB719FC994}"/>
              </a:ext>
            </a:extLst>
          </p:cNvPr>
          <p:cNvPicPr>
            <a:picLocks noChangeAspect="1"/>
          </p:cNvPicPr>
          <p:nvPr/>
        </p:nvPicPr>
        <p:blipFill>
          <a:blip r:embed="rId2"/>
          <a:stretch>
            <a:fillRect/>
          </a:stretch>
        </p:blipFill>
        <p:spPr>
          <a:xfrm>
            <a:off x="0" y="2414326"/>
            <a:ext cx="9144000" cy="2029347"/>
          </a:xfrm>
          <a:prstGeom prst="rect">
            <a:avLst/>
          </a:prstGeom>
        </p:spPr>
      </p:pic>
    </p:spTree>
    <p:extLst>
      <p:ext uri="{BB962C8B-B14F-4D97-AF65-F5344CB8AC3E}">
        <p14:creationId xmlns:p14="http://schemas.microsoft.com/office/powerpoint/2010/main" val="3972709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B83C88-70EE-AD46-9382-B7FCB2BF9090}"/>
              </a:ext>
            </a:extLst>
          </p:cNvPr>
          <p:cNvSpPr txBox="1"/>
          <p:nvPr/>
        </p:nvSpPr>
        <p:spPr>
          <a:xfrm>
            <a:off x="899592" y="1196752"/>
            <a:ext cx="7128792" cy="2862322"/>
          </a:xfrm>
          <a:prstGeom prst="rect">
            <a:avLst/>
          </a:prstGeom>
          <a:noFill/>
        </p:spPr>
        <p:txBody>
          <a:bodyPr wrap="square" rtlCol="0">
            <a:spAutoFit/>
          </a:bodyPr>
          <a:lstStyle/>
          <a:p>
            <a:r>
              <a:rPr lang="en-US" sz="2000" dirty="0"/>
              <a:t>So …..</a:t>
            </a:r>
          </a:p>
          <a:p>
            <a:endParaRPr lang="en-US" sz="2000" dirty="0"/>
          </a:p>
          <a:p>
            <a:endParaRPr lang="en-US" sz="2000" dirty="0"/>
          </a:p>
          <a:p>
            <a:r>
              <a:rPr lang="en-US" sz="2000" dirty="0"/>
              <a:t>Style is either:</a:t>
            </a:r>
          </a:p>
          <a:p>
            <a:endParaRPr lang="en-US" sz="2000" dirty="0"/>
          </a:p>
          <a:p>
            <a:endParaRPr lang="en-US" sz="2000" dirty="0"/>
          </a:p>
          <a:p>
            <a:pPr marL="342900" indent="-342900">
              <a:buFont typeface="Arial" panose="020B0604020202020204" pitchFamily="34" charset="0"/>
              <a:buChar char="•"/>
            </a:pPr>
            <a:r>
              <a:rPr lang="en-US" sz="2000" dirty="0"/>
              <a:t> a function of climate and environment (Winckelmann)</a:t>
            </a:r>
          </a:p>
          <a:p>
            <a:pPr marL="342900" indent="-342900">
              <a:buFont typeface="Arial" panose="020B0604020202020204" pitchFamily="34" charset="0"/>
              <a:buChar char="•"/>
            </a:pPr>
            <a:r>
              <a:rPr lang="en-US" sz="2000" dirty="0"/>
              <a:t>or practical techniques and the limitations of material (Semper) </a:t>
            </a:r>
          </a:p>
          <a:p>
            <a:pPr marL="342900" indent="-342900">
              <a:buFont typeface="Arial" panose="020B0604020202020204" pitchFamily="34" charset="0"/>
              <a:buChar char="•"/>
            </a:pPr>
            <a:r>
              <a:rPr lang="en-US" sz="2000" dirty="0"/>
              <a:t>or … aesthetic impulse (Riegl)</a:t>
            </a:r>
          </a:p>
        </p:txBody>
      </p:sp>
    </p:spTree>
    <p:extLst>
      <p:ext uri="{BB962C8B-B14F-4D97-AF65-F5344CB8AC3E}">
        <p14:creationId xmlns:p14="http://schemas.microsoft.com/office/powerpoint/2010/main" val="3507758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FBD7-87F4-0547-B605-846C91A98EF9}"/>
              </a:ext>
            </a:extLst>
          </p:cNvPr>
          <p:cNvSpPr>
            <a:spLocks noGrp="1"/>
          </p:cNvSpPr>
          <p:nvPr>
            <p:ph type="title"/>
          </p:nvPr>
        </p:nvSpPr>
        <p:spPr/>
        <p:txBody>
          <a:bodyPr/>
          <a:lstStyle/>
          <a:p>
            <a:r>
              <a:rPr lang="en-US" dirty="0"/>
              <a:t>Style as a scientific method</a:t>
            </a:r>
          </a:p>
        </p:txBody>
      </p:sp>
      <p:sp>
        <p:nvSpPr>
          <p:cNvPr id="3" name="Text Placeholder 2">
            <a:extLst>
              <a:ext uri="{FF2B5EF4-FFF2-40B4-BE49-F238E27FC236}">
                <a16:creationId xmlns:a16="http://schemas.microsoft.com/office/drawing/2014/main" id="{6629053F-EDCD-8E48-995D-1B3E5DEB9D0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23050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11560" y="692696"/>
            <a:ext cx="7920880" cy="5324535"/>
          </a:xfrm>
          <a:prstGeom prst="rect">
            <a:avLst/>
          </a:prstGeom>
          <a:noFill/>
        </p:spPr>
        <p:txBody>
          <a:bodyPr wrap="square" rtlCol="0">
            <a:spAutoFit/>
          </a:bodyPr>
          <a:lstStyle/>
          <a:p>
            <a:endParaRPr lang="en-GB" sz="2400" dirty="0"/>
          </a:p>
          <a:p>
            <a:endParaRPr lang="en-GB" dirty="0"/>
          </a:p>
          <a:p>
            <a:r>
              <a:rPr lang="en-GB" sz="2000" dirty="0"/>
              <a:t>The driver behind the renewed interest in ‘style’ (or its equivalents)</a:t>
            </a:r>
          </a:p>
          <a:p>
            <a:endParaRPr lang="en-GB" sz="2000" dirty="0"/>
          </a:p>
          <a:p>
            <a:r>
              <a:rPr lang="en-GB" sz="2000" dirty="0"/>
              <a:t>Debate (from the 1870s onwards) over the ‘scientific’ (‘</a:t>
            </a:r>
            <a:r>
              <a:rPr lang="en-GB" sz="2000" dirty="0" err="1"/>
              <a:t>wissenschaftlich</a:t>
            </a:r>
            <a:r>
              <a:rPr lang="en-GB" sz="2000" dirty="0"/>
              <a:t>’) status of the humanities (and art history ).</a:t>
            </a:r>
          </a:p>
          <a:p>
            <a:endParaRPr lang="en-GB" sz="2000" dirty="0"/>
          </a:p>
          <a:p>
            <a:pPr marL="266700" indent="-266700">
              <a:buFont typeface="Arial" pitchFamily="34" charset="0"/>
              <a:buChar char="•"/>
            </a:pPr>
            <a:r>
              <a:rPr lang="en-GB" sz="2000" dirty="0"/>
              <a:t>What prevents art history from being a dilettantish reflection of mere ‘taste’?</a:t>
            </a:r>
          </a:p>
          <a:p>
            <a:pPr marL="266700" indent="-266700">
              <a:buFont typeface="Arial" pitchFamily="34" charset="0"/>
              <a:buChar char="•"/>
            </a:pPr>
            <a:endParaRPr lang="en-GB" sz="2000" dirty="0"/>
          </a:p>
          <a:p>
            <a:pPr marL="266700" indent="-266700">
              <a:buFont typeface="Arial" pitchFamily="34" charset="0"/>
              <a:buChar char="•"/>
            </a:pPr>
            <a:r>
              <a:rPr lang="en-GB" sz="2000" dirty="0"/>
              <a:t>How does one overcome the limits of the positivistic attention to historical / art historical facts?</a:t>
            </a:r>
          </a:p>
          <a:p>
            <a:pPr marL="266700" indent="-266700">
              <a:buFont typeface="Arial" pitchFamily="34" charset="0"/>
              <a:buChar char="•"/>
            </a:pPr>
            <a:endParaRPr lang="en-GB" sz="2000" dirty="0"/>
          </a:p>
          <a:p>
            <a:pPr marL="266700" indent="-266700">
              <a:buFont typeface="Arial" pitchFamily="34" charset="0"/>
              <a:buChar char="•"/>
            </a:pPr>
            <a:r>
              <a:rPr lang="en-GB" sz="2000" dirty="0"/>
              <a:t>Can the humanities demonstrate that they are ‘nomothetic’ are they like the natural sciences in identifying lawlike, predictable patterns in history?</a:t>
            </a:r>
          </a:p>
          <a:p>
            <a:endParaRPr lang="en-GB"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FB7550-9E3A-0442-9B0C-3B86243B552E}"/>
              </a:ext>
            </a:extLst>
          </p:cNvPr>
          <p:cNvPicPr>
            <a:picLocks noChangeAspect="1"/>
          </p:cNvPicPr>
          <p:nvPr/>
        </p:nvPicPr>
        <p:blipFill>
          <a:blip r:embed="rId2"/>
          <a:stretch>
            <a:fillRect/>
          </a:stretch>
        </p:blipFill>
        <p:spPr>
          <a:xfrm>
            <a:off x="611560" y="0"/>
            <a:ext cx="4128533" cy="6858000"/>
          </a:xfrm>
          <a:prstGeom prst="rect">
            <a:avLst/>
          </a:prstGeom>
        </p:spPr>
      </p:pic>
      <p:sp>
        <p:nvSpPr>
          <p:cNvPr id="5" name="TextBox 4">
            <a:extLst>
              <a:ext uri="{FF2B5EF4-FFF2-40B4-BE49-F238E27FC236}">
                <a16:creationId xmlns:a16="http://schemas.microsoft.com/office/drawing/2014/main" id="{4F2D2039-4626-1341-ABB2-AAE5A653C7A5}"/>
              </a:ext>
            </a:extLst>
          </p:cNvPr>
          <p:cNvSpPr txBox="1"/>
          <p:nvPr/>
        </p:nvSpPr>
        <p:spPr>
          <a:xfrm>
            <a:off x="4932040" y="332656"/>
            <a:ext cx="3888432" cy="2862322"/>
          </a:xfrm>
          <a:prstGeom prst="rect">
            <a:avLst/>
          </a:prstGeom>
          <a:noFill/>
        </p:spPr>
        <p:txBody>
          <a:bodyPr wrap="square" rtlCol="0">
            <a:spAutoFit/>
          </a:bodyPr>
          <a:lstStyle/>
          <a:p>
            <a:r>
              <a:rPr lang="en-US" dirty="0"/>
              <a:t>‘The object of these considerations is the question, which always seemed to me to be a quite remarkable one: How is it possible for architectural forms to express something mental , a mood?’</a:t>
            </a:r>
          </a:p>
          <a:p>
            <a:endParaRPr lang="en-US" dirty="0"/>
          </a:p>
          <a:p>
            <a:endParaRPr lang="en-US" dirty="0"/>
          </a:p>
          <a:p>
            <a:r>
              <a:rPr lang="en-US" altLang="en-US" dirty="0" err="1">
                <a:solidFill>
                  <a:srgbClr val="FFFFFF"/>
                </a:solidFill>
              </a:rPr>
              <a:t>Wölfflin</a:t>
            </a:r>
            <a:r>
              <a:rPr lang="en-US" altLang="en-US" dirty="0">
                <a:solidFill>
                  <a:srgbClr val="FFFFFF"/>
                </a:solidFill>
              </a:rPr>
              <a:t>, ‘Prolegomena’ in Harry Francis </a:t>
            </a:r>
            <a:r>
              <a:rPr lang="en-US" altLang="en-US" dirty="0" err="1">
                <a:solidFill>
                  <a:srgbClr val="FFFFFF"/>
                </a:solidFill>
              </a:rPr>
              <a:t>Mallgrave</a:t>
            </a:r>
            <a:r>
              <a:rPr lang="en-US" altLang="en-US" dirty="0">
                <a:solidFill>
                  <a:srgbClr val="FFFFFF"/>
                </a:solidFill>
              </a:rPr>
              <a:t>, ed., </a:t>
            </a:r>
            <a:r>
              <a:rPr lang="en-US" altLang="en-US" i="1" dirty="0">
                <a:solidFill>
                  <a:srgbClr val="FFFFFF"/>
                </a:solidFill>
              </a:rPr>
              <a:t>Empathy Form and Space </a:t>
            </a:r>
            <a:r>
              <a:rPr lang="en-US" altLang="en-US" dirty="0">
                <a:solidFill>
                  <a:srgbClr val="FFFFFF"/>
                </a:solidFill>
              </a:rPr>
              <a:t>(Los Angeles, 1994) p. 150</a:t>
            </a:r>
          </a:p>
        </p:txBody>
      </p:sp>
    </p:spTree>
    <p:extLst>
      <p:ext uri="{BB962C8B-B14F-4D97-AF65-F5344CB8AC3E}">
        <p14:creationId xmlns:p14="http://schemas.microsoft.com/office/powerpoint/2010/main" val="146368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3249" name="TextBox 4">
            <a:extLst>
              <a:ext uri="{FF2B5EF4-FFF2-40B4-BE49-F238E27FC236}">
                <a16:creationId xmlns:a16="http://schemas.microsoft.com/office/drawing/2014/main" id="{6EB212B6-A498-E44B-8AB3-1888D6290513}"/>
              </a:ext>
            </a:extLst>
          </p:cNvPr>
          <p:cNvSpPr txBox="1">
            <a:spLocks noChangeArrowheads="1"/>
          </p:cNvSpPr>
          <p:nvPr/>
        </p:nvSpPr>
        <p:spPr bwMode="auto">
          <a:xfrm>
            <a:off x="5622261" y="333375"/>
            <a:ext cx="288032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000" dirty="0"/>
              <a:t>Heinrich </a:t>
            </a:r>
            <a:r>
              <a:rPr lang="en-GB" altLang="en-US" sz="2000" dirty="0" err="1"/>
              <a:t>Wölfflin</a:t>
            </a:r>
            <a:endParaRPr lang="en-GB" altLang="en-US" sz="2000" dirty="0"/>
          </a:p>
          <a:p>
            <a:r>
              <a:rPr lang="en-GB" altLang="en-US" sz="2000" dirty="0"/>
              <a:t>‘Prolegomena to a Psychology of Architecture’ (1886)</a:t>
            </a:r>
          </a:p>
        </p:txBody>
      </p:sp>
      <p:sp>
        <p:nvSpPr>
          <p:cNvPr id="53250" name="TextBox 1">
            <a:extLst>
              <a:ext uri="{FF2B5EF4-FFF2-40B4-BE49-F238E27FC236}">
                <a16:creationId xmlns:a16="http://schemas.microsoft.com/office/drawing/2014/main" id="{0ABC5A5A-35D5-E442-976C-B4695E8A8FC9}"/>
              </a:ext>
            </a:extLst>
          </p:cNvPr>
          <p:cNvSpPr txBox="1">
            <a:spLocks noChangeArrowheads="1"/>
          </p:cNvSpPr>
          <p:nvPr/>
        </p:nvSpPr>
        <p:spPr bwMode="auto">
          <a:xfrm>
            <a:off x="539750" y="4005263"/>
            <a:ext cx="8280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000" dirty="0">
                <a:solidFill>
                  <a:srgbClr val="FFFFFF"/>
                </a:solidFill>
              </a:rPr>
              <a:t>‘Physical forms possess a character only because we ourselves possess a body. If we were purely visual beings, we would be denied an aesthetic judgement of the physical world. But as human beings with a body that teaches us the nature of gravity, contraction, strength and so on we gather the experience that enables us to identify with the conditions of other forms.’</a:t>
            </a:r>
          </a:p>
          <a:p>
            <a:endParaRPr lang="en-US" altLang="en-US" sz="2000" dirty="0">
              <a:solidFill>
                <a:srgbClr val="FFFFFF"/>
              </a:solidFill>
            </a:endParaRPr>
          </a:p>
          <a:p>
            <a:r>
              <a:rPr lang="en-US" altLang="en-US" sz="2000" dirty="0" err="1">
                <a:solidFill>
                  <a:srgbClr val="FFFFFF"/>
                </a:solidFill>
              </a:rPr>
              <a:t>Wölfflin</a:t>
            </a:r>
            <a:r>
              <a:rPr lang="en-US" altLang="en-US" sz="2000" dirty="0">
                <a:solidFill>
                  <a:srgbClr val="FFFFFF"/>
                </a:solidFill>
              </a:rPr>
              <a:t>, ‘Prolegomena’ in Harry Francis </a:t>
            </a:r>
            <a:r>
              <a:rPr lang="en-US" altLang="en-US" sz="2000" dirty="0" err="1">
                <a:solidFill>
                  <a:srgbClr val="FFFFFF"/>
                </a:solidFill>
              </a:rPr>
              <a:t>Mallgrave</a:t>
            </a:r>
            <a:r>
              <a:rPr lang="en-US" altLang="en-US" sz="2000" dirty="0">
                <a:solidFill>
                  <a:srgbClr val="FFFFFF"/>
                </a:solidFill>
              </a:rPr>
              <a:t>, ed., </a:t>
            </a:r>
            <a:r>
              <a:rPr lang="en-US" altLang="en-US" sz="2000" i="1" dirty="0">
                <a:solidFill>
                  <a:srgbClr val="FFFFFF"/>
                </a:solidFill>
              </a:rPr>
              <a:t>Empathy Form and Space </a:t>
            </a:r>
            <a:r>
              <a:rPr lang="en-US" altLang="en-US" sz="2000" dirty="0">
                <a:solidFill>
                  <a:srgbClr val="FFFFFF"/>
                </a:solidFill>
              </a:rPr>
              <a:t>(Los Angeles, 1994) p. 151</a:t>
            </a:r>
          </a:p>
        </p:txBody>
      </p:sp>
      <p:pic>
        <p:nvPicPr>
          <p:cNvPr id="53251" name="Picture 1">
            <a:extLst>
              <a:ext uri="{FF2B5EF4-FFF2-40B4-BE49-F238E27FC236}">
                <a16:creationId xmlns:a16="http://schemas.microsoft.com/office/drawing/2014/main" id="{5A93277F-88F5-3548-8045-352E0340BFB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333375"/>
            <a:ext cx="47371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2">
            <a:extLst>
              <a:ext uri="{FF2B5EF4-FFF2-40B4-BE49-F238E27FC236}">
                <a16:creationId xmlns:a16="http://schemas.microsoft.com/office/drawing/2014/main" id="{6D652BE8-AE57-334F-9253-E0DA4E9418DD}"/>
              </a:ext>
            </a:extLst>
          </p:cNvPr>
          <p:cNvSpPr txBox="1">
            <a:spLocks noChangeArrowheads="1"/>
          </p:cNvSpPr>
          <p:nvPr/>
        </p:nvSpPr>
        <p:spPr bwMode="auto">
          <a:xfrm>
            <a:off x="5652120" y="3128744"/>
            <a:ext cx="3024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t>Rudolf </a:t>
            </a:r>
            <a:r>
              <a:rPr lang="en-US" altLang="en-US" dirty="0" err="1"/>
              <a:t>Dührkoop</a:t>
            </a:r>
            <a:r>
              <a:rPr lang="en-US" altLang="en-US" dirty="0"/>
              <a:t>, Photo of Heinrich </a:t>
            </a:r>
            <a:r>
              <a:rPr lang="en-US" altLang="en-US" dirty="0" err="1"/>
              <a:t>Wölfflin</a:t>
            </a:r>
            <a:r>
              <a:rPr lang="en-US" altLang="en-US" dirty="0"/>
              <a:t> (n.d.)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8370" name="Rectangle 3">
            <a:extLst>
              <a:ext uri="{FF2B5EF4-FFF2-40B4-BE49-F238E27FC236}">
                <a16:creationId xmlns:a16="http://schemas.microsoft.com/office/drawing/2014/main" id="{D0898013-BA58-4047-A968-87CA65AA6500}"/>
              </a:ext>
            </a:extLst>
          </p:cNvPr>
          <p:cNvSpPr>
            <a:spLocks noChangeArrowheads="1"/>
          </p:cNvSpPr>
          <p:nvPr/>
        </p:nvSpPr>
        <p:spPr bwMode="auto">
          <a:xfrm>
            <a:off x="4499992" y="3573016"/>
            <a:ext cx="44279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a:t>L: King’s College Chapel, Cambridge (1446)</a:t>
            </a:r>
          </a:p>
          <a:p>
            <a:endParaRPr lang="en-US" altLang="en-US" dirty="0"/>
          </a:p>
          <a:p>
            <a:r>
              <a:rPr lang="en-US" altLang="en-US" dirty="0"/>
              <a:t>R: Durham Cathedral (1093-ca. 1200)</a:t>
            </a:r>
          </a:p>
        </p:txBody>
      </p:sp>
      <p:pic>
        <p:nvPicPr>
          <p:cNvPr id="12290" name="Picture 2">
            <a:extLst>
              <a:ext uri="{FF2B5EF4-FFF2-40B4-BE49-F238E27FC236}">
                <a16:creationId xmlns:a16="http://schemas.microsoft.com/office/drawing/2014/main" id="{078E9B74-EDF2-8744-BF13-5176629A61B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9992" y="315925"/>
            <a:ext cx="4427984" cy="285128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5557B34D-63BD-E34D-AF6A-03EDA3D6D3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016" y="315925"/>
            <a:ext cx="4157539" cy="6063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7345" name="TextBox 1">
            <a:extLst>
              <a:ext uri="{FF2B5EF4-FFF2-40B4-BE49-F238E27FC236}">
                <a16:creationId xmlns:a16="http://schemas.microsoft.com/office/drawing/2014/main" id="{D2C77E61-09AB-3D4D-8D6C-17C176540078}"/>
              </a:ext>
            </a:extLst>
          </p:cNvPr>
          <p:cNvSpPr txBox="1">
            <a:spLocks noChangeArrowheads="1"/>
          </p:cNvSpPr>
          <p:nvPr/>
        </p:nvSpPr>
        <p:spPr bwMode="auto">
          <a:xfrm>
            <a:off x="251520" y="197346"/>
            <a:ext cx="4536504"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a:solidFill>
                  <a:srgbClr val="FFFFFF"/>
                </a:solidFill>
              </a:rPr>
              <a:t>‘ … any architectural style reflects the attitude and movement of people in the period concerned. How people like to move and carry themselves in expressed above all in their costume, and it is not difficult to show that architecture corresponds to the costume of its period.</a:t>
            </a:r>
          </a:p>
          <a:p>
            <a:endParaRPr lang="en-US" altLang="en-US" dirty="0">
              <a:solidFill>
                <a:srgbClr val="FFFFFF"/>
              </a:solidFill>
            </a:endParaRPr>
          </a:p>
          <a:p>
            <a:r>
              <a:rPr lang="en-US" altLang="en-US" dirty="0">
                <a:solidFill>
                  <a:srgbClr val="FFFFFF"/>
                </a:solidFill>
              </a:rPr>
              <a:t>[ … ]</a:t>
            </a:r>
          </a:p>
          <a:p>
            <a:endParaRPr lang="en-US" altLang="en-US" dirty="0">
              <a:solidFill>
                <a:srgbClr val="FFFFFF"/>
              </a:solidFill>
            </a:endParaRPr>
          </a:p>
          <a:p>
            <a:r>
              <a:rPr lang="en-US" altLang="en-US" dirty="0">
                <a:solidFill>
                  <a:srgbClr val="FFFFFF"/>
                </a:solidFill>
              </a:rPr>
              <a:t>Scholasticism and spiritualism can be considered the expression of the Gothic period only if one keeps in mind this intermediate stage, during which a psychological feeling is directly transformed into a bodily form. The sophisticated subtlety of the scholastic centuries and the spiritualism that tolerated no matter divested of will can have shaped architectural form only through their bodily expression.’</a:t>
            </a:r>
          </a:p>
          <a:p>
            <a:endParaRPr lang="en-US" altLang="en-US" dirty="0">
              <a:solidFill>
                <a:srgbClr val="FFFFFF"/>
              </a:solidFill>
            </a:endParaRPr>
          </a:p>
          <a:p>
            <a:r>
              <a:rPr lang="en-US" altLang="en-US" dirty="0" err="1">
                <a:solidFill>
                  <a:srgbClr val="FFFFFF"/>
                </a:solidFill>
              </a:rPr>
              <a:t>Wölfflin</a:t>
            </a:r>
            <a:r>
              <a:rPr lang="en-US" altLang="en-US" dirty="0">
                <a:solidFill>
                  <a:srgbClr val="FFFFFF"/>
                </a:solidFill>
              </a:rPr>
              <a:t>, ‘Prolegomena,’ pp. 182 and 183</a:t>
            </a:r>
          </a:p>
        </p:txBody>
      </p:sp>
      <p:pic>
        <p:nvPicPr>
          <p:cNvPr id="13314" name="Picture 2">
            <a:extLst>
              <a:ext uri="{FF2B5EF4-FFF2-40B4-BE49-F238E27FC236}">
                <a16:creationId xmlns:a16="http://schemas.microsoft.com/office/drawing/2014/main" id="{B58802ED-FC63-AE4F-9708-21A111A5F64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056" y="202119"/>
            <a:ext cx="3653334" cy="44900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9394" name="TextBox 2">
            <a:extLst>
              <a:ext uri="{FF2B5EF4-FFF2-40B4-BE49-F238E27FC236}">
                <a16:creationId xmlns:a16="http://schemas.microsoft.com/office/drawing/2014/main" id="{FAD7037A-301E-2E49-B995-8561BF7CBC96}"/>
              </a:ext>
            </a:extLst>
          </p:cNvPr>
          <p:cNvSpPr txBox="1">
            <a:spLocks noChangeArrowheads="1"/>
          </p:cNvSpPr>
          <p:nvPr/>
        </p:nvSpPr>
        <p:spPr bwMode="auto">
          <a:xfrm>
            <a:off x="250825" y="260350"/>
            <a:ext cx="4537075"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t>‘Every artist finds certain visual possibilities before him, to which he is bound. Not everything is possible at all times. </a:t>
            </a:r>
            <a:r>
              <a:rPr lang="en-US" altLang="en-US" i="1" dirty="0"/>
              <a:t>Vision has its history</a:t>
            </a:r>
            <a:r>
              <a:rPr lang="en-US" altLang="en-US" dirty="0"/>
              <a:t>, and the </a:t>
            </a:r>
            <a:r>
              <a:rPr lang="en-US" altLang="en-US" dirty="0" err="1"/>
              <a:t>relevation</a:t>
            </a:r>
            <a:r>
              <a:rPr lang="en-US" altLang="en-US" dirty="0"/>
              <a:t> of these visual strata must be regarded as the primary task of art history.</a:t>
            </a:r>
          </a:p>
          <a:p>
            <a:endParaRPr lang="en-US" altLang="en-US" dirty="0"/>
          </a:p>
          <a:p>
            <a:r>
              <a:rPr lang="en-US" altLang="en-US" dirty="0"/>
              <a:t>[ … ]</a:t>
            </a:r>
          </a:p>
          <a:p>
            <a:endParaRPr lang="en-US" altLang="en-US" dirty="0"/>
          </a:p>
          <a:p>
            <a:r>
              <a:rPr lang="en-US" altLang="en-US" dirty="0"/>
              <a:t>In other words there can be discovered in the history of style a substratum of concepts referring to representation as such and one could envisage a history of the development of occidental seeing for which the variations in individual and national characteristics would cease to have any importance.’</a:t>
            </a:r>
          </a:p>
          <a:p>
            <a:endParaRPr lang="en-US" altLang="en-US" dirty="0"/>
          </a:p>
          <a:p>
            <a:endParaRPr lang="en-US" altLang="en-US" dirty="0"/>
          </a:p>
          <a:p>
            <a:endParaRPr lang="en-US" altLang="en-US" dirty="0"/>
          </a:p>
          <a:p>
            <a:r>
              <a:rPr lang="en-US" altLang="en-US" dirty="0" err="1"/>
              <a:t>Wölfflin</a:t>
            </a:r>
            <a:r>
              <a:rPr lang="en-US" altLang="en-US" dirty="0"/>
              <a:t>, </a:t>
            </a:r>
            <a:r>
              <a:rPr lang="en-US" altLang="en-US" i="1" dirty="0"/>
              <a:t>Principles of Art History </a:t>
            </a:r>
            <a:r>
              <a:rPr lang="en-US" altLang="en-US" dirty="0"/>
              <a:t>(1915)</a:t>
            </a:r>
          </a:p>
          <a:p>
            <a:r>
              <a:rPr lang="en-US" altLang="en-US" dirty="0"/>
              <a:t>(New York: Dover, 1950) p. 11 and 12.</a:t>
            </a:r>
          </a:p>
          <a:p>
            <a:endParaRPr lang="en-US" altLang="en-US" dirty="0"/>
          </a:p>
          <a:p>
            <a:r>
              <a:rPr lang="en-US" altLang="en-US" dirty="0"/>
              <a:t> </a:t>
            </a:r>
          </a:p>
        </p:txBody>
      </p:sp>
      <p:pic>
        <p:nvPicPr>
          <p:cNvPr id="14338" name="Picture 2">
            <a:extLst>
              <a:ext uri="{FF2B5EF4-FFF2-40B4-BE49-F238E27FC236}">
                <a16:creationId xmlns:a16="http://schemas.microsoft.com/office/drawing/2014/main" id="{A239D9BD-803E-6F48-995E-0B0425A77CB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96059" y="332656"/>
            <a:ext cx="3894829" cy="57469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499412-A7D6-B540-BFE1-C8FE7373069F}"/>
              </a:ext>
            </a:extLst>
          </p:cNvPr>
          <p:cNvSpPr txBox="1"/>
          <p:nvPr/>
        </p:nvSpPr>
        <p:spPr>
          <a:xfrm>
            <a:off x="684213" y="765175"/>
            <a:ext cx="7488237" cy="5016758"/>
          </a:xfrm>
          <a:prstGeom prst="rect">
            <a:avLst/>
          </a:prstGeom>
          <a:noFill/>
        </p:spPr>
        <p:txBody>
          <a:bodyPr>
            <a:spAutoFit/>
          </a:bodyPr>
          <a:lstStyle/>
          <a:p>
            <a:pPr>
              <a:buFont typeface="Times New Roman" charset="0"/>
              <a:buNone/>
              <a:defRPr/>
            </a:pPr>
            <a:r>
              <a:rPr lang="en-US" sz="2000" dirty="0">
                <a:ea typeface="ＭＳ Ｐゴシック" charset="0"/>
                <a:cs typeface="ＭＳ Ｐゴシック" charset="0"/>
              </a:rPr>
              <a:t>Five binary oppositions:</a:t>
            </a:r>
          </a:p>
          <a:p>
            <a:pPr>
              <a:buFont typeface="Times New Roman" charset="0"/>
              <a:buNone/>
              <a:defRPr/>
            </a:pPr>
            <a:endParaRPr lang="en-US" sz="2000" dirty="0">
              <a:ea typeface="ＭＳ Ｐゴシック" charset="0"/>
              <a:cs typeface="ＭＳ Ｐゴシック" charset="0"/>
            </a:endParaRPr>
          </a:p>
          <a:p>
            <a:pPr>
              <a:buFont typeface="Times New Roman" charset="0"/>
              <a:buNone/>
              <a:defRPr/>
            </a:pPr>
            <a:endParaRPr lang="en-US" sz="2000" dirty="0">
              <a:ea typeface="ＭＳ Ｐゴシック" charset="0"/>
              <a:cs typeface="ＭＳ Ｐゴシック" charset="0"/>
            </a:endParaRPr>
          </a:p>
          <a:p>
            <a:pPr marL="342900" indent="-342900">
              <a:buFont typeface="+mj-lt"/>
              <a:buAutoNum type="arabicPeriod"/>
              <a:defRPr/>
            </a:pPr>
            <a:r>
              <a:rPr lang="en-US" sz="2000" dirty="0">
                <a:ea typeface="ＭＳ Ｐゴシック" charset="0"/>
                <a:cs typeface="ＭＳ Ｐゴシック" charset="0"/>
              </a:rPr>
              <a:t>Linear			vs. 		Painterly</a:t>
            </a:r>
          </a:p>
          <a:p>
            <a:pPr marL="342900" indent="-342900">
              <a:buFont typeface="+mj-lt"/>
              <a:buAutoNum type="arabicPeriod"/>
              <a:defRPr/>
            </a:pPr>
            <a:endParaRPr lang="en-US" sz="2000" dirty="0">
              <a:ea typeface="ＭＳ Ｐゴシック" charset="0"/>
              <a:cs typeface="ＭＳ Ｐゴシック" charset="0"/>
            </a:endParaRPr>
          </a:p>
          <a:p>
            <a:pPr marL="342900" indent="-342900">
              <a:buFont typeface="+mj-lt"/>
              <a:buAutoNum type="arabicPeriod"/>
              <a:defRPr/>
            </a:pPr>
            <a:endParaRPr lang="en-US" sz="2000" dirty="0">
              <a:ea typeface="ＭＳ Ｐゴシック" charset="0"/>
              <a:cs typeface="ＭＳ Ｐゴシック" charset="0"/>
            </a:endParaRPr>
          </a:p>
          <a:p>
            <a:pPr marL="342900" indent="-342900">
              <a:buFont typeface="+mj-lt"/>
              <a:buAutoNum type="arabicPeriod"/>
              <a:defRPr/>
            </a:pPr>
            <a:r>
              <a:rPr lang="en-US" sz="2000" dirty="0">
                <a:ea typeface="ＭＳ Ｐゴシック" charset="0"/>
                <a:cs typeface="ＭＳ Ｐゴシック" charset="0"/>
              </a:rPr>
              <a:t>Planar			vs.		Recessive</a:t>
            </a:r>
          </a:p>
          <a:p>
            <a:pPr marL="342900" indent="-342900">
              <a:buFont typeface="+mj-lt"/>
              <a:buAutoNum type="arabicPeriod"/>
              <a:defRPr/>
            </a:pPr>
            <a:endParaRPr lang="en-US" sz="2000" dirty="0">
              <a:ea typeface="ＭＳ Ｐゴシック" charset="0"/>
              <a:cs typeface="ＭＳ Ｐゴシック" charset="0"/>
            </a:endParaRPr>
          </a:p>
          <a:p>
            <a:pPr marL="342900" indent="-342900">
              <a:buFont typeface="+mj-lt"/>
              <a:buAutoNum type="arabicPeriod"/>
              <a:defRPr/>
            </a:pPr>
            <a:endParaRPr lang="en-US" sz="2000" dirty="0">
              <a:ea typeface="ＭＳ Ｐゴシック" charset="0"/>
              <a:cs typeface="ＭＳ Ｐゴシック" charset="0"/>
            </a:endParaRPr>
          </a:p>
          <a:p>
            <a:pPr marL="342900" indent="-342900">
              <a:buFont typeface="+mj-lt"/>
              <a:buAutoNum type="arabicPeriod"/>
              <a:defRPr/>
            </a:pPr>
            <a:r>
              <a:rPr lang="en-US" sz="2000" dirty="0">
                <a:ea typeface="ＭＳ Ｐゴシック" charset="0"/>
                <a:cs typeface="ＭＳ Ｐゴシック" charset="0"/>
              </a:rPr>
              <a:t>Closed			vs.		Open</a:t>
            </a:r>
          </a:p>
          <a:p>
            <a:pPr marL="342900" indent="-342900">
              <a:buFont typeface="+mj-lt"/>
              <a:buAutoNum type="arabicPeriod"/>
              <a:defRPr/>
            </a:pPr>
            <a:endParaRPr lang="en-US" sz="2000" dirty="0">
              <a:ea typeface="ＭＳ Ｐゴシック" charset="0"/>
              <a:cs typeface="ＭＳ Ｐゴシック" charset="0"/>
            </a:endParaRPr>
          </a:p>
          <a:p>
            <a:pPr marL="342900" indent="-342900">
              <a:buFont typeface="+mj-lt"/>
              <a:buAutoNum type="arabicPeriod"/>
              <a:defRPr/>
            </a:pPr>
            <a:endParaRPr lang="en-US" sz="2000" dirty="0">
              <a:ea typeface="ＭＳ Ｐゴシック" charset="0"/>
              <a:cs typeface="ＭＳ Ｐゴシック" charset="0"/>
            </a:endParaRPr>
          </a:p>
          <a:p>
            <a:pPr marL="342900" indent="-342900">
              <a:buFont typeface="+mj-lt"/>
              <a:buAutoNum type="arabicPeriod"/>
              <a:defRPr/>
            </a:pPr>
            <a:r>
              <a:rPr lang="en-US" sz="2000" dirty="0">
                <a:ea typeface="ＭＳ Ｐゴシック" charset="0"/>
                <a:cs typeface="ＭＳ Ｐゴシック" charset="0"/>
              </a:rPr>
              <a:t>Unity				vs.		Multiplicity</a:t>
            </a:r>
          </a:p>
          <a:p>
            <a:pPr marL="342900" indent="-342900">
              <a:buFont typeface="+mj-lt"/>
              <a:buAutoNum type="arabicPeriod"/>
              <a:defRPr/>
            </a:pPr>
            <a:endParaRPr lang="en-US" sz="2000" dirty="0">
              <a:ea typeface="ＭＳ Ｐゴシック" charset="0"/>
              <a:cs typeface="ＭＳ Ｐゴシック" charset="0"/>
            </a:endParaRPr>
          </a:p>
          <a:p>
            <a:pPr marL="342900" indent="-342900">
              <a:buFont typeface="+mj-lt"/>
              <a:buAutoNum type="arabicPeriod"/>
              <a:defRPr/>
            </a:pPr>
            <a:endParaRPr lang="en-US" sz="2000" dirty="0">
              <a:ea typeface="ＭＳ Ｐゴシック" charset="0"/>
              <a:cs typeface="ＭＳ Ｐゴシック" charset="0"/>
            </a:endParaRPr>
          </a:p>
          <a:p>
            <a:pPr marL="342900" indent="-342900">
              <a:buFont typeface="+mj-lt"/>
              <a:buAutoNum type="arabicPeriod"/>
              <a:defRPr/>
            </a:pPr>
            <a:r>
              <a:rPr lang="en-US" sz="2000" dirty="0">
                <a:ea typeface="ＭＳ Ｐゴシック" charset="0"/>
                <a:cs typeface="ＭＳ Ｐゴシック" charset="0"/>
              </a:rPr>
              <a:t>Absolute clarity		vs.		Relative clarity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1441" name="TextBox 3">
            <a:extLst>
              <a:ext uri="{FF2B5EF4-FFF2-40B4-BE49-F238E27FC236}">
                <a16:creationId xmlns:a16="http://schemas.microsoft.com/office/drawing/2014/main" id="{C40AAE8F-8C29-204A-AE9A-62F29745F87D}"/>
              </a:ext>
            </a:extLst>
          </p:cNvPr>
          <p:cNvSpPr txBox="1">
            <a:spLocks noChangeArrowheads="1"/>
          </p:cNvSpPr>
          <p:nvPr/>
        </p:nvSpPr>
        <p:spPr bwMode="auto">
          <a:xfrm>
            <a:off x="468313" y="5876925"/>
            <a:ext cx="381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err="1"/>
              <a:t>Bronzino</a:t>
            </a:r>
            <a:r>
              <a:rPr lang="en-US" altLang="en-US" dirty="0"/>
              <a:t> – Eleanor of Toledo (before 1544-45)</a:t>
            </a:r>
          </a:p>
        </p:txBody>
      </p:sp>
      <p:sp>
        <p:nvSpPr>
          <p:cNvPr id="61442" name="TextBox 5">
            <a:extLst>
              <a:ext uri="{FF2B5EF4-FFF2-40B4-BE49-F238E27FC236}">
                <a16:creationId xmlns:a16="http://schemas.microsoft.com/office/drawing/2014/main" id="{D181678F-1020-8A42-8E3F-7A7366D6A017}"/>
              </a:ext>
            </a:extLst>
          </p:cNvPr>
          <p:cNvSpPr txBox="1">
            <a:spLocks noChangeArrowheads="1"/>
          </p:cNvSpPr>
          <p:nvPr/>
        </p:nvSpPr>
        <p:spPr bwMode="auto">
          <a:xfrm>
            <a:off x="5219700" y="5876925"/>
            <a:ext cx="36718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t>Frans Hals – Portrait of a Man (1654-5). KHM Vienna</a:t>
            </a:r>
          </a:p>
        </p:txBody>
      </p:sp>
      <p:sp>
        <p:nvSpPr>
          <p:cNvPr id="61443" name="TextBox 2">
            <a:extLst>
              <a:ext uri="{FF2B5EF4-FFF2-40B4-BE49-F238E27FC236}">
                <a16:creationId xmlns:a16="http://schemas.microsoft.com/office/drawing/2014/main" id="{14D98784-07E8-5642-A402-D5945D1FC9CD}"/>
              </a:ext>
            </a:extLst>
          </p:cNvPr>
          <p:cNvSpPr txBox="1">
            <a:spLocks noChangeArrowheads="1"/>
          </p:cNvSpPr>
          <p:nvPr/>
        </p:nvSpPr>
        <p:spPr bwMode="auto">
          <a:xfrm>
            <a:off x="611188" y="115888"/>
            <a:ext cx="446563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Linear vs. Painterly</a:t>
            </a:r>
          </a:p>
        </p:txBody>
      </p:sp>
      <p:pic>
        <p:nvPicPr>
          <p:cNvPr id="61445" name="Picture 3">
            <a:extLst>
              <a:ext uri="{FF2B5EF4-FFF2-40B4-BE49-F238E27FC236}">
                <a16:creationId xmlns:a16="http://schemas.microsoft.com/office/drawing/2014/main" id="{3E7B9238-F7FF-CF46-920F-D91C8D06371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219700" y="671513"/>
            <a:ext cx="3673475"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a:extLst>
              <a:ext uri="{FF2B5EF4-FFF2-40B4-BE49-F238E27FC236}">
                <a16:creationId xmlns:a16="http://schemas.microsoft.com/office/drawing/2014/main" id="{53F6F93B-6757-E349-AAC8-793495D3EA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188" y="671513"/>
            <a:ext cx="4194100" cy="50851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E05AF18-EFA4-544B-8976-3AE232AE3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0"/>
            <a:ext cx="91440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647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2465" name="TextBox 5">
            <a:extLst>
              <a:ext uri="{FF2B5EF4-FFF2-40B4-BE49-F238E27FC236}">
                <a16:creationId xmlns:a16="http://schemas.microsoft.com/office/drawing/2014/main" id="{B34B231B-5DE1-FE41-A513-535A7AAAE572}"/>
              </a:ext>
            </a:extLst>
          </p:cNvPr>
          <p:cNvSpPr txBox="1">
            <a:spLocks noChangeArrowheads="1"/>
          </p:cNvSpPr>
          <p:nvPr/>
        </p:nvSpPr>
        <p:spPr bwMode="auto">
          <a:xfrm>
            <a:off x="148489" y="5633482"/>
            <a:ext cx="39861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a:t>L: Raphael, Marriage of the Virgin (1504)</a:t>
            </a:r>
          </a:p>
          <a:p>
            <a:r>
              <a:rPr lang="en-US" altLang="en-US" dirty="0"/>
              <a:t>R: Rembrandt, Medea or the Marriage of Jason and Creusa (1648)</a:t>
            </a:r>
          </a:p>
        </p:txBody>
      </p:sp>
      <p:sp>
        <p:nvSpPr>
          <p:cNvPr id="62466" name="TextBox 2">
            <a:extLst>
              <a:ext uri="{FF2B5EF4-FFF2-40B4-BE49-F238E27FC236}">
                <a16:creationId xmlns:a16="http://schemas.microsoft.com/office/drawing/2014/main" id="{C48205BC-636A-9F4A-B543-D75BE181DDE8}"/>
              </a:ext>
            </a:extLst>
          </p:cNvPr>
          <p:cNvSpPr txBox="1">
            <a:spLocks noChangeArrowheads="1"/>
          </p:cNvSpPr>
          <p:nvPr/>
        </p:nvSpPr>
        <p:spPr bwMode="auto">
          <a:xfrm>
            <a:off x="323850" y="260350"/>
            <a:ext cx="84963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Planar vs. Recessional</a:t>
            </a:r>
          </a:p>
        </p:txBody>
      </p:sp>
      <p:pic>
        <p:nvPicPr>
          <p:cNvPr id="62467" name="Picture 2">
            <a:extLst>
              <a:ext uri="{FF2B5EF4-FFF2-40B4-BE49-F238E27FC236}">
                <a16:creationId xmlns:a16="http://schemas.microsoft.com/office/drawing/2014/main" id="{545035AC-4E2B-A642-8F5E-806E34382A0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8246" y="811237"/>
            <a:ext cx="3068932" cy="458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712F321A-DC73-1D46-9BFA-ED503A0785B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3968" y="219956"/>
            <a:ext cx="4711543" cy="630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5537" name="TextBox 3">
            <a:extLst>
              <a:ext uri="{FF2B5EF4-FFF2-40B4-BE49-F238E27FC236}">
                <a16:creationId xmlns:a16="http://schemas.microsoft.com/office/drawing/2014/main" id="{54BA01B1-C136-0E4A-AE3E-4ECD90FB2AC5}"/>
              </a:ext>
            </a:extLst>
          </p:cNvPr>
          <p:cNvSpPr txBox="1">
            <a:spLocks noChangeArrowheads="1"/>
          </p:cNvSpPr>
          <p:nvPr/>
        </p:nvSpPr>
        <p:spPr bwMode="auto">
          <a:xfrm>
            <a:off x="323850" y="5589588"/>
            <a:ext cx="4392613"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Joachim Patenir</a:t>
            </a:r>
          </a:p>
          <a:p>
            <a:r>
              <a:rPr lang="en-US" altLang="en-US"/>
              <a:t>Baptism of Christ (1510-20)</a:t>
            </a:r>
          </a:p>
          <a:p>
            <a:r>
              <a:rPr lang="en-US" altLang="en-US"/>
              <a:t>Vienna, Kunsthistorisches Museum</a:t>
            </a:r>
          </a:p>
        </p:txBody>
      </p:sp>
      <p:sp>
        <p:nvSpPr>
          <p:cNvPr id="65538" name="TextBox 4">
            <a:extLst>
              <a:ext uri="{FF2B5EF4-FFF2-40B4-BE49-F238E27FC236}">
                <a16:creationId xmlns:a16="http://schemas.microsoft.com/office/drawing/2014/main" id="{5C7F85FE-D918-7B4B-B87C-4F7B45946E03}"/>
              </a:ext>
            </a:extLst>
          </p:cNvPr>
          <p:cNvSpPr txBox="1">
            <a:spLocks noChangeArrowheads="1"/>
          </p:cNvSpPr>
          <p:nvPr/>
        </p:nvSpPr>
        <p:spPr bwMode="auto">
          <a:xfrm>
            <a:off x="6156325" y="981075"/>
            <a:ext cx="273685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‘The tree is thoroughly felt in its relation to the picture edge, from which it draws strength …</a:t>
            </a:r>
          </a:p>
          <a:p>
            <a:endParaRPr lang="en-US" altLang="en-US"/>
          </a:p>
          <a:p>
            <a:r>
              <a:rPr lang="en-US" altLang="en-US"/>
              <a:t>The horizontality of the landscape zone conforms to the base line’</a:t>
            </a:r>
          </a:p>
          <a:p>
            <a:endParaRPr lang="en-US" altLang="en-US"/>
          </a:p>
          <a:p>
            <a:r>
              <a:rPr lang="en-US" altLang="en-US"/>
              <a:t>Wölfflin, </a:t>
            </a:r>
            <a:r>
              <a:rPr lang="en-US" altLang="en-US" i="1"/>
              <a:t>Principles</a:t>
            </a:r>
            <a:r>
              <a:rPr lang="en-US" altLang="en-US"/>
              <a:t>, p. 145 </a:t>
            </a:r>
          </a:p>
        </p:txBody>
      </p:sp>
      <p:sp>
        <p:nvSpPr>
          <p:cNvPr id="65539" name="TextBox 2">
            <a:extLst>
              <a:ext uri="{FF2B5EF4-FFF2-40B4-BE49-F238E27FC236}">
                <a16:creationId xmlns:a16="http://schemas.microsoft.com/office/drawing/2014/main" id="{E9062168-C3D9-2B4B-BCBC-62F30B9D079A}"/>
              </a:ext>
            </a:extLst>
          </p:cNvPr>
          <p:cNvSpPr txBox="1">
            <a:spLocks noChangeArrowheads="1"/>
          </p:cNvSpPr>
          <p:nvPr/>
        </p:nvSpPr>
        <p:spPr bwMode="auto">
          <a:xfrm>
            <a:off x="250825" y="260350"/>
            <a:ext cx="56165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Closed vs. Open</a:t>
            </a:r>
          </a:p>
        </p:txBody>
      </p:sp>
      <p:pic>
        <p:nvPicPr>
          <p:cNvPr id="65540" name="Picture 2">
            <a:extLst>
              <a:ext uri="{FF2B5EF4-FFF2-40B4-BE49-F238E27FC236}">
                <a16:creationId xmlns:a16="http://schemas.microsoft.com/office/drawing/2014/main" id="{652EA80A-F384-8647-BA6F-46BBBCF358D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765175"/>
            <a:ext cx="58007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6561" name="Picture 2">
            <a:extLst>
              <a:ext uri="{FF2B5EF4-FFF2-40B4-BE49-F238E27FC236}">
                <a16:creationId xmlns:a16="http://schemas.microsoft.com/office/drawing/2014/main" id="{C6779284-A813-C64A-BE2E-902324EDECD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188913"/>
            <a:ext cx="535940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3">
            <a:extLst>
              <a:ext uri="{FF2B5EF4-FFF2-40B4-BE49-F238E27FC236}">
                <a16:creationId xmlns:a16="http://schemas.microsoft.com/office/drawing/2014/main" id="{2D3BD7F5-A454-B64E-8CBF-5C9580467D83}"/>
              </a:ext>
            </a:extLst>
          </p:cNvPr>
          <p:cNvSpPr txBox="1">
            <a:spLocks noChangeArrowheads="1"/>
          </p:cNvSpPr>
          <p:nvPr/>
        </p:nvSpPr>
        <p:spPr bwMode="auto">
          <a:xfrm>
            <a:off x="6084888" y="260350"/>
            <a:ext cx="2808287"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Jakob Ruysdael</a:t>
            </a:r>
          </a:p>
          <a:p>
            <a:r>
              <a:rPr lang="en-US" altLang="en-US"/>
              <a:t>View of Haarlem with Bleaching Fields (1670)</a:t>
            </a:r>
          </a:p>
        </p:txBody>
      </p:sp>
      <p:sp>
        <p:nvSpPr>
          <p:cNvPr id="66563" name="TextBox 4">
            <a:extLst>
              <a:ext uri="{FF2B5EF4-FFF2-40B4-BE49-F238E27FC236}">
                <a16:creationId xmlns:a16="http://schemas.microsoft.com/office/drawing/2014/main" id="{C9A329C4-35C0-E749-955B-73DE4F783D48}"/>
              </a:ext>
            </a:extLst>
          </p:cNvPr>
          <p:cNvSpPr txBox="1">
            <a:spLocks noChangeArrowheads="1"/>
          </p:cNvSpPr>
          <p:nvPr/>
        </p:nvSpPr>
        <p:spPr bwMode="auto">
          <a:xfrm>
            <a:off x="6084888" y="3716338"/>
            <a:ext cx="2735262"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‘We feel only the limitless extent of space and the picture is the characteristic model for that beauty of the infinite …’</a:t>
            </a:r>
          </a:p>
          <a:p>
            <a:endParaRPr lang="en-US" altLang="en-US"/>
          </a:p>
          <a:p>
            <a:r>
              <a:rPr lang="en-US" altLang="en-US"/>
              <a:t>Wölfflin, </a:t>
            </a:r>
            <a:r>
              <a:rPr lang="en-US" altLang="en-US" i="1"/>
              <a:t>Principles</a:t>
            </a:r>
            <a:r>
              <a:rPr lang="en-US" altLang="en-US"/>
              <a:t>, p. 145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95536" y="404664"/>
            <a:ext cx="4176464" cy="5078313"/>
          </a:xfrm>
          <a:prstGeom prst="rect">
            <a:avLst/>
          </a:prstGeom>
          <a:noFill/>
        </p:spPr>
        <p:txBody>
          <a:bodyPr wrap="square" rtlCol="0">
            <a:spAutoFit/>
          </a:bodyPr>
          <a:lstStyle/>
          <a:p>
            <a:r>
              <a:rPr lang="en-GB" dirty="0"/>
              <a:t>In </a:t>
            </a:r>
            <a:r>
              <a:rPr lang="en-GB" i="1" dirty="0"/>
              <a:t>Late Roman Art Industry </a:t>
            </a:r>
            <a:r>
              <a:rPr lang="en-GB" dirty="0"/>
              <a:t>(1901) Riegl provides ‘Kunstwollen’ with a theoretical basis, namely, psychology of perception.</a:t>
            </a:r>
          </a:p>
          <a:p>
            <a:endParaRPr lang="en-GB" dirty="0"/>
          </a:p>
          <a:p>
            <a:endParaRPr lang="en-GB" dirty="0"/>
          </a:p>
          <a:p>
            <a:r>
              <a:rPr lang="en-GB" dirty="0"/>
              <a:t>Stylistic shifts reflect shifts in the development of vision</a:t>
            </a:r>
          </a:p>
          <a:p>
            <a:endParaRPr lang="en-GB" dirty="0"/>
          </a:p>
          <a:p>
            <a:endParaRPr lang="en-GB" dirty="0"/>
          </a:p>
          <a:p>
            <a:pPr marL="266700" indent="-266700">
              <a:buFont typeface="Arial" pitchFamily="34" charset="0"/>
              <a:buChar char="•"/>
            </a:pPr>
            <a:r>
              <a:rPr lang="en-GB" dirty="0"/>
              <a:t>‘</a:t>
            </a:r>
            <a:r>
              <a:rPr lang="en-GB" dirty="0" err="1"/>
              <a:t>Nahsicht</a:t>
            </a:r>
            <a:r>
              <a:rPr lang="en-GB" dirty="0"/>
              <a:t>’ (‘Proximate seeing’) – also ‘</a:t>
            </a:r>
            <a:r>
              <a:rPr lang="en-GB" dirty="0" err="1"/>
              <a:t>haptic</a:t>
            </a:r>
            <a:r>
              <a:rPr lang="en-GB" dirty="0"/>
              <a:t> vision’</a:t>
            </a:r>
          </a:p>
          <a:p>
            <a:pPr marL="266700" indent="-266700">
              <a:buFont typeface="Arial" pitchFamily="34" charset="0"/>
              <a:buChar char="•"/>
            </a:pPr>
            <a:endParaRPr lang="en-GB" dirty="0"/>
          </a:p>
          <a:p>
            <a:pPr marL="266700" indent="-266700">
              <a:buFont typeface="Arial" pitchFamily="34" charset="0"/>
              <a:buChar char="•"/>
            </a:pPr>
            <a:endParaRPr lang="en-GB" dirty="0"/>
          </a:p>
          <a:p>
            <a:pPr marL="266700" indent="-266700">
              <a:buFont typeface="Arial" pitchFamily="34" charset="0"/>
              <a:buChar char="•"/>
            </a:pPr>
            <a:r>
              <a:rPr lang="en-GB" dirty="0"/>
              <a:t>‘</a:t>
            </a:r>
            <a:r>
              <a:rPr lang="en-GB" dirty="0" err="1"/>
              <a:t>Normalsicht</a:t>
            </a:r>
            <a:r>
              <a:rPr lang="en-GB" dirty="0"/>
              <a:t>’ (‘Normal seeing’)</a:t>
            </a:r>
          </a:p>
          <a:p>
            <a:pPr marL="266700" indent="-266700">
              <a:buFont typeface="Arial" pitchFamily="34" charset="0"/>
              <a:buChar char="•"/>
            </a:pPr>
            <a:endParaRPr lang="en-GB" dirty="0"/>
          </a:p>
          <a:p>
            <a:pPr marL="266700" indent="-266700">
              <a:buFont typeface="Arial" pitchFamily="34" charset="0"/>
              <a:buChar char="•"/>
            </a:pPr>
            <a:endParaRPr lang="en-GB" dirty="0"/>
          </a:p>
          <a:p>
            <a:pPr marL="266700" indent="-266700">
              <a:buFont typeface="Arial" pitchFamily="34" charset="0"/>
              <a:buChar char="•"/>
            </a:pPr>
            <a:r>
              <a:rPr lang="en-GB" dirty="0"/>
              <a:t>‘</a:t>
            </a:r>
            <a:r>
              <a:rPr lang="en-GB" dirty="0" err="1"/>
              <a:t>Fernsicht</a:t>
            </a:r>
            <a:r>
              <a:rPr lang="en-GB" dirty="0"/>
              <a:t>’ (‘</a:t>
            </a:r>
            <a:r>
              <a:rPr lang="en-GB" dirty="0" err="1"/>
              <a:t>Distantiated</a:t>
            </a:r>
            <a:r>
              <a:rPr lang="en-GB" dirty="0"/>
              <a:t> seeing’) – also ‘optical vision’</a:t>
            </a:r>
          </a:p>
        </p:txBody>
      </p:sp>
      <p:pic>
        <p:nvPicPr>
          <p:cNvPr id="4" name="Picture 2" descr="http://2.bp.blogspot.com/_x6Esk5tpsJs/TDG8diY0NiI/AAAAAAAAAO4/Y_zX0aHwxq8/s1600/Horemheb001.jpg">
            <a:extLst>
              <a:ext uri="{FF2B5EF4-FFF2-40B4-BE49-F238E27FC236}">
                <a16:creationId xmlns:a16="http://schemas.microsoft.com/office/drawing/2014/main" id="{5241457D-F1AD-AC44-91B4-6E451394228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056" y="382216"/>
            <a:ext cx="2904111" cy="2110680"/>
          </a:xfrm>
          <a:prstGeom prst="rect">
            <a:avLst/>
          </a:prstGeom>
          <a:noFill/>
        </p:spPr>
      </p:pic>
      <p:pic>
        <p:nvPicPr>
          <p:cNvPr id="5" name="Picture 4" descr="http://upload.wikimedia.org/wikipedia/commons/b/b7/Parthenon-frieze-bb.jpg">
            <a:extLst>
              <a:ext uri="{FF2B5EF4-FFF2-40B4-BE49-F238E27FC236}">
                <a16:creationId xmlns:a16="http://schemas.microsoft.com/office/drawing/2014/main" id="{BD3BE4FE-1161-0843-A322-DC64B72AB6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3426" y="2636912"/>
            <a:ext cx="2929807" cy="1821678"/>
          </a:xfrm>
          <a:prstGeom prst="rect">
            <a:avLst/>
          </a:prstGeom>
          <a:noFill/>
        </p:spPr>
      </p:pic>
      <p:pic>
        <p:nvPicPr>
          <p:cNvPr id="6" name="Picture 2" descr="http://4.bp.blogspot.com/_oaKWRDtMdbQ/TMeElJsuDjI/AAAAAAAAAeo/6fVtxO7a4OY/s1600/1054_-_Roma,_Museo_d._civilt%C3%A0_Romana_-_Calco_sarcofago_Giunio_Basso_-_Foto_Giovanni_Dall%27Orto,_12-Apr-2008.jpg">
            <a:extLst>
              <a:ext uri="{FF2B5EF4-FFF2-40B4-BE49-F238E27FC236}">
                <a16:creationId xmlns:a16="http://schemas.microsoft.com/office/drawing/2014/main" id="{11599D57-B41F-F640-8EBD-0DC3A391B0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92860" y="4602606"/>
            <a:ext cx="2972394" cy="2156494"/>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83568" y="692696"/>
            <a:ext cx="7776864" cy="5078313"/>
          </a:xfrm>
          <a:prstGeom prst="rect">
            <a:avLst/>
          </a:prstGeom>
          <a:noFill/>
        </p:spPr>
        <p:txBody>
          <a:bodyPr wrap="square" rtlCol="0">
            <a:spAutoFit/>
          </a:bodyPr>
          <a:lstStyle/>
          <a:p>
            <a:r>
              <a:rPr lang="en-GB" dirty="0"/>
              <a:t>‘Late Roman </a:t>
            </a:r>
            <a:r>
              <a:rPr lang="en-GB" i="1" dirty="0" err="1"/>
              <a:t>Kunstwollen</a:t>
            </a:r>
            <a:r>
              <a:rPr lang="en-GB" i="1" dirty="0"/>
              <a:t> </a:t>
            </a:r>
            <a:r>
              <a:rPr lang="en-GB" dirty="0"/>
              <a:t>differs from previous art periods in antiquity … in that it was not satisfied with looking at the individual shape in its two-dimensional expansion, but it wanted to see it in its three-dimensional, fully spatial boundaries.</a:t>
            </a:r>
          </a:p>
          <a:p>
            <a:endParaRPr lang="en-GB" dirty="0"/>
          </a:p>
          <a:p>
            <a:r>
              <a:rPr lang="en-GB" dirty="0"/>
              <a:t>[ … ]</a:t>
            </a:r>
          </a:p>
          <a:p>
            <a:endParaRPr lang="en-GB" dirty="0"/>
          </a:p>
          <a:p>
            <a:r>
              <a:rPr lang="en-GB" dirty="0"/>
              <a:t>Not only was the classic attempt to erect a mechanistic system of causality between individual phenomena no longer valued, but one went so far as to bring externally,  individual shapes in reciprocal isolation from each other … a mechanistic theory of connection between individual shapes … was replaced with a different kind of connection – magic. The latter found expression in the entire late-pagan early Christian world in </a:t>
            </a:r>
            <a:r>
              <a:rPr lang="en-GB" dirty="0" err="1"/>
              <a:t>neoplatonism</a:t>
            </a:r>
            <a:r>
              <a:rPr lang="en-GB" dirty="0"/>
              <a:t> and in </a:t>
            </a:r>
            <a:r>
              <a:rPr lang="en-GB" dirty="0" err="1"/>
              <a:t>syncretic</a:t>
            </a:r>
            <a:r>
              <a:rPr lang="en-GB" dirty="0"/>
              <a:t> cults as well as in the beliefs of the early Christian church.’</a:t>
            </a:r>
          </a:p>
          <a:p>
            <a:endParaRPr lang="en-GB" dirty="0"/>
          </a:p>
          <a:p>
            <a:endParaRPr lang="en-GB" dirty="0"/>
          </a:p>
          <a:p>
            <a:pPr algn="r"/>
            <a:r>
              <a:rPr lang="en-GB" dirty="0"/>
              <a:t>Riegl, ‘The Characteristics of Late Roman </a:t>
            </a:r>
            <a:r>
              <a:rPr lang="en-GB" i="1" dirty="0" err="1"/>
              <a:t>Kunstwollen</a:t>
            </a:r>
            <a:r>
              <a:rPr lang="en-GB" dirty="0"/>
              <a:t>,’ in Preziosi, </a:t>
            </a:r>
            <a:r>
              <a:rPr lang="en-GB" i="1" dirty="0"/>
              <a:t>The Art of Art History</a:t>
            </a:r>
            <a:r>
              <a:rPr lang="en-GB" dirty="0"/>
              <a:t>, pp. 170 and 175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0849-1117-FB45-B485-19F186C71F89}"/>
              </a:ext>
            </a:extLst>
          </p:cNvPr>
          <p:cNvSpPr>
            <a:spLocks noGrp="1"/>
          </p:cNvSpPr>
          <p:nvPr>
            <p:ph type="title"/>
          </p:nvPr>
        </p:nvSpPr>
        <p:spPr/>
        <p:txBody>
          <a:bodyPr/>
          <a:lstStyle/>
          <a:p>
            <a:r>
              <a:rPr lang="en-US" dirty="0"/>
              <a:t>The problem with style</a:t>
            </a:r>
          </a:p>
        </p:txBody>
      </p:sp>
      <p:sp>
        <p:nvSpPr>
          <p:cNvPr id="3" name="Text Placeholder 2">
            <a:extLst>
              <a:ext uri="{FF2B5EF4-FFF2-40B4-BE49-F238E27FC236}">
                <a16:creationId xmlns:a16="http://schemas.microsoft.com/office/drawing/2014/main" id="{999414AB-D6D4-6C41-82A0-0AB45CF599A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97509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75773" y="404664"/>
            <a:ext cx="6120680" cy="5355312"/>
          </a:xfrm>
          <a:prstGeom prst="rect">
            <a:avLst/>
          </a:prstGeom>
          <a:noFill/>
        </p:spPr>
        <p:txBody>
          <a:bodyPr wrap="square" rtlCol="0">
            <a:spAutoFit/>
          </a:bodyPr>
          <a:lstStyle/>
          <a:p>
            <a:r>
              <a:rPr lang="en-GB" dirty="0"/>
              <a:t>‘… it must never be forgotten that terms such as “complexity” and “elements” do not here refer to measurable entities … What may appear to one critic as the classic moment of an art may carry, for another, the seeds of corruption … the naturalism of Jan van Eyck can be seen as the climax of late Gothic tendencies … or as the primitive start of a new era.</a:t>
            </a:r>
          </a:p>
          <a:p>
            <a:endParaRPr lang="en-GB" dirty="0"/>
          </a:p>
          <a:p>
            <a:endParaRPr lang="en-GB" dirty="0"/>
          </a:p>
          <a:p>
            <a:endParaRPr lang="en-GB" dirty="0"/>
          </a:p>
          <a:p>
            <a:r>
              <a:rPr lang="en-GB" dirty="0"/>
              <a:t>It is evident, moreover, that the units, or styles, by which the evolution [of art] will be traced will always be rather arbitrarily chosen … we may find, for instance, that what was a late phase for portrait painting (e.g. mannerism) was an early one for landscape painting.’</a:t>
            </a:r>
          </a:p>
          <a:p>
            <a:endParaRPr lang="en-GB" dirty="0"/>
          </a:p>
          <a:p>
            <a:endParaRPr lang="en-GB" dirty="0"/>
          </a:p>
          <a:p>
            <a:endParaRPr lang="en-GB" dirty="0"/>
          </a:p>
          <a:p>
            <a:pPr algn="r"/>
            <a:r>
              <a:rPr lang="en-GB" dirty="0"/>
              <a:t>E H Gombrich, ‘Style’ in Preziosi, </a:t>
            </a:r>
            <a:r>
              <a:rPr lang="en-GB" dirty="0" err="1"/>
              <a:t>ed</a:t>
            </a:r>
            <a:r>
              <a:rPr lang="en-GB" dirty="0"/>
              <a:t>, </a:t>
            </a:r>
            <a:r>
              <a:rPr lang="en-GB" i="1" dirty="0"/>
              <a:t>The Art of Art History </a:t>
            </a:r>
            <a:r>
              <a:rPr lang="en-GB" dirty="0"/>
              <a:t>(2003) p. 157</a:t>
            </a:r>
          </a:p>
        </p:txBody>
      </p:sp>
      <p:pic>
        <p:nvPicPr>
          <p:cNvPr id="37890" name="Picture 2" descr="http://www.wga.hu/art/e/eyck_van/jan/01page/03tript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88224" y="188639"/>
            <a:ext cx="2258009" cy="6529559"/>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83568" y="764704"/>
            <a:ext cx="7488832" cy="5078313"/>
          </a:xfrm>
          <a:prstGeom prst="rect">
            <a:avLst/>
          </a:prstGeom>
          <a:noFill/>
        </p:spPr>
        <p:txBody>
          <a:bodyPr wrap="square" rtlCol="0">
            <a:spAutoFit/>
          </a:bodyPr>
          <a:lstStyle/>
          <a:p>
            <a:r>
              <a:rPr lang="en-GB" dirty="0"/>
              <a:t>Style as a Comparative Construction</a:t>
            </a:r>
          </a:p>
          <a:p>
            <a:endParaRPr lang="en-GB" dirty="0"/>
          </a:p>
          <a:p>
            <a:endParaRPr lang="en-GB" dirty="0"/>
          </a:p>
          <a:p>
            <a:endParaRPr lang="en-GB" dirty="0"/>
          </a:p>
          <a:p>
            <a:r>
              <a:rPr lang="en-GB" dirty="0"/>
              <a:t>‘I suggested that the concept of style is a means of establishing relationships among individual works of art …. There is no objective correlative for our image of a style; we may observe and define certain traits or characteristics in a single work of art, but we cannot call them traits of Rembrandt's style, Gothic style, or Tuscan style without summoning our experience of other works by Rembrandt, or the "Gothic period" (which is itself a historian's invention), or from Tuscany. A particular work of art therefore may represent or exemplify characteristics of a style in the way that a person may be representative of a society, but to say that it "has a style," as we often do, is not illuminating.’</a:t>
            </a:r>
          </a:p>
          <a:p>
            <a:endParaRPr lang="en-GB" dirty="0"/>
          </a:p>
          <a:p>
            <a:endParaRPr lang="en-GB" dirty="0"/>
          </a:p>
          <a:p>
            <a:pPr algn="r"/>
            <a:r>
              <a:rPr lang="en-US" dirty="0"/>
              <a:t>James S. Ackerman, ‘A Theory of Style,’ </a:t>
            </a:r>
            <a:br>
              <a:rPr lang="en-US" dirty="0"/>
            </a:br>
            <a:r>
              <a:rPr lang="en-US" i="1" dirty="0"/>
              <a:t>The Journal of Aesthetics and Art Criticism</a:t>
            </a:r>
            <a:r>
              <a:rPr lang="en-US" dirty="0"/>
              <a:t> 20.3 (1962) p. 227</a:t>
            </a:r>
            <a:endParaRPr lang="en-GB"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79512" y="116632"/>
            <a:ext cx="5976664" cy="3139321"/>
          </a:xfrm>
          <a:prstGeom prst="rect">
            <a:avLst/>
          </a:prstGeom>
          <a:noFill/>
        </p:spPr>
        <p:txBody>
          <a:bodyPr wrap="square" rtlCol="0">
            <a:spAutoFit/>
          </a:bodyPr>
          <a:lstStyle/>
          <a:p>
            <a:r>
              <a:rPr lang="en-GB" dirty="0"/>
              <a:t>‘ … since the selection of a style as the object of study inevitably involves a presumption of cohesiveness, it should follow and not precede the hypothesis that a certain group of works is closely integrated and clearly distinguished from other groups. If we assume the existence of a style at the start (a danger with pat concepts such as "Classic" and "Romantic" periods, etc.), we shall delude ourselves into crowding into it what does not belong.’</a:t>
            </a:r>
          </a:p>
          <a:p>
            <a:endParaRPr lang="en-GB" dirty="0"/>
          </a:p>
          <a:p>
            <a:pPr algn="r"/>
            <a:r>
              <a:rPr lang="en-US" dirty="0"/>
              <a:t>James S. Ackerman, ‘A Theory of Style,’ </a:t>
            </a:r>
            <a:br>
              <a:rPr lang="en-US" dirty="0"/>
            </a:br>
            <a:r>
              <a:rPr lang="en-US" i="1" dirty="0"/>
              <a:t>The Journal of Aesthetics and Art Criticism</a:t>
            </a:r>
            <a:r>
              <a:rPr lang="en-US" dirty="0"/>
              <a:t> 20.3 (1962) p. 237</a:t>
            </a:r>
            <a:endParaRPr lang="en-GB" dirty="0"/>
          </a:p>
        </p:txBody>
      </p:sp>
      <p:pic>
        <p:nvPicPr>
          <p:cNvPr id="1026" name="Picture 2" descr="http://upload.wikimedia.org/wikipedia/commons/f/fb/Pieter_de_Hooch_01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28184" y="116632"/>
            <a:ext cx="2689548" cy="3240360"/>
          </a:xfrm>
          <a:prstGeom prst="rect">
            <a:avLst/>
          </a:prstGeom>
          <a:noFill/>
        </p:spPr>
      </p:pic>
      <p:pic>
        <p:nvPicPr>
          <p:cNvPr id="1028" name="Picture 4" descr="http://upload.wikimedia.org/wikipedia/commons/d/d5/Medusa_Bernini_Musei_Capitolini_MC1166_n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8184" y="3393922"/>
            <a:ext cx="2667117" cy="3316747"/>
          </a:xfrm>
          <a:prstGeom prst="rect">
            <a:avLst/>
          </a:prstGeom>
          <a:noFill/>
        </p:spPr>
      </p:pic>
      <p:pic>
        <p:nvPicPr>
          <p:cNvPr id="1030" name="Picture 6" descr="http://upload.wikimedia.org/wikipedia/commons/2/23/BR%C3%BCHLschloss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2" y="3387062"/>
            <a:ext cx="5904656" cy="332375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619E7B-CEAD-4D4A-88A2-5DF305FDA796}"/>
              </a:ext>
            </a:extLst>
          </p:cNvPr>
          <p:cNvSpPr txBox="1"/>
          <p:nvPr/>
        </p:nvSpPr>
        <p:spPr>
          <a:xfrm>
            <a:off x="539552" y="1556792"/>
            <a:ext cx="8064896" cy="4339650"/>
          </a:xfrm>
          <a:prstGeom prst="rect">
            <a:avLst/>
          </a:prstGeom>
          <a:noFill/>
        </p:spPr>
        <p:txBody>
          <a:bodyPr wrap="square" rtlCol="0">
            <a:spAutoFit/>
          </a:bodyPr>
          <a:lstStyle/>
          <a:p>
            <a:r>
              <a:rPr lang="en-GB" sz="2000" dirty="0"/>
              <a:t>‘The basic stylistic reflex, then, is the grouping of like with like and the disjunction of </a:t>
            </a:r>
            <a:r>
              <a:rPr lang="en-GB" sz="2000" dirty="0" err="1"/>
              <a:t>unlikes</a:t>
            </a:r>
            <a:r>
              <a:rPr lang="en-GB" sz="2000" dirty="0"/>
              <a:t>, on the basis of morphological or formal analysis … There are plenty of similarities among objects that may or may not need to be excluded (weight, </a:t>
            </a:r>
            <a:r>
              <a:rPr lang="en-GB" sz="2000" dirty="0" err="1"/>
              <a:t>color</a:t>
            </a:r>
            <a:r>
              <a:rPr lang="en-GB" sz="2000" dirty="0"/>
              <a:t>, kind of stone, and so forth, depending on the particular comparison in hand), and the decision of relevance as to what one must take account of is one of the great critical judgments inherent in the function of the art-historical eye. For all the jargon of objectivity, stylistic analysis is subjective and judgmental … ‘</a:t>
            </a:r>
          </a:p>
          <a:p>
            <a:endParaRPr lang="en-GB" sz="2000" dirty="0"/>
          </a:p>
          <a:p>
            <a:endParaRPr lang="en-GB" sz="2000" dirty="0"/>
          </a:p>
          <a:p>
            <a:r>
              <a:rPr lang="en-GB" sz="2000" dirty="0" err="1"/>
              <a:t>Jaś</a:t>
            </a:r>
            <a:r>
              <a:rPr lang="en-GB" sz="2000" dirty="0"/>
              <a:t> Elsner, ‘Style’ from Nelson and Schiff, eds, </a:t>
            </a:r>
            <a:r>
              <a:rPr lang="en-GB" sz="2000" i="1" dirty="0"/>
              <a:t>Critical Terms for Art History </a:t>
            </a:r>
            <a:r>
              <a:rPr lang="en-GB" sz="2000" dirty="0"/>
              <a:t>(Chicago, 2003)</a:t>
            </a:r>
          </a:p>
          <a:p>
            <a:endParaRPr lang="en-GB" dirty="0"/>
          </a:p>
          <a:p>
            <a:endParaRPr lang="en-US" dirty="0"/>
          </a:p>
        </p:txBody>
      </p:sp>
    </p:spTree>
    <p:extLst>
      <p:ext uri="{BB962C8B-B14F-4D97-AF65-F5344CB8AC3E}">
        <p14:creationId xmlns:p14="http://schemas.microsoft.com/office/powerpoint/2010/main" val="853602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810A84F-9084-3045-8C32-4A3A78AEA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68144" cy="36013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1E440EA-CB5B-C545-ACE3-6085F030D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719" y="0"/>
            <a:ext cx="3366281" cy="360137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A5A820D-2379-294C-AAC8-1B0255DFA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3587469"/>
            <a:ext cx="4932040" cy="32871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F53257DC-BFE7-EA47-A5C8-C2B11C7C31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619172"/>
            <a:ext cx="3240360"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22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3028C-CFA2-0F43-A0EE-E3BC65A56219}"/>
              </a:ext>
            </a:extLst>
          </p:cNvPr>
          <p:cNvSpPr>
            <a:spLocks noGrp="1"/>
          </p:cNvSpPr>
          <p:nvPr>
            <p:ph type="title"/>
          </p:nvPr>
        </p:nvSpPr>
        <p:spPr/>
        <p:txBody>
          <a:bodyPr/>
          <a:lstStyle/>
          <a:p>
            <a:r>
              <a:rPr lang="en-US" dirty="0"/>
              <a:t>Social history of art</a:t>
            </a:r>
          </a:p>
        </p:txBody>
      </p:sp>
      <p:sp>
        <p:nvSpPr>
          <p:cNvPr id="3" name="Text Placeholder 2">
            <a:extLst>
              <a:ext uri="{FF2B5EF4-FFF2-40B4-BE49-F238E27FC236}">
                <a16:creationId xmlns:a16="http://schemas.microsoft.com/office/drawing/2014/main" id="{22628793-FE90-4A43-A021-68129CE304F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81675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1137" name="Picture 2">
            <a:extLst>
              <a:ext uri="{FF2B5EF4-FFF2-40B4-BE49-F238E27FC236}">
                <a16:creationId xmlns:a16="http://schemas.microsoft.com/office/drawing/2014/main" id="{461A633E-FFDD-4B4B-9C8C-25E81E431B3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0" y="260350"/>
            <a:ext cx="4573588"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Box 3">
            <a:extLst>
              <a:ext uri="{FF2B5EF4-FFF2-40B4-BE49-F238E27FC236}">
                <a16:creationId xmlns:a16="http://schemas.microsoft.com/office/drawing/2014/main" id="{04BC9D60-D41C-EF4B-8374-A69D734BED3F}"/>
              </a:ext>
            </a:extLst>
          </p:cNvPr>
          <p:cNvSpPr txBox="1">
            <a:spLocks noChangeArrowheads="1"/>
          </p:cNvSpPr>
          <p:nvPr/>
        </p:nvSpPr>
        <p:spPr bwMode="auto">
          <a:xfrm>
            <a:off x="5148263" y="404813"/>
            <a:ext cx="360045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Frederick / Frigyes Antal</a:t>
            </a:r>
          </a:p>
          <a:p>
            <a:r>
              <a:rPr lang="en-US" altLang="en-US"/>
              <a:t>(1887-1954)</a:t>
            </a:r>
          </a:p>
          <a:p>
            <a:endParaRPr lang="en-US" altLang="en-US"/>
          </a:p>
          <a:p>
            <a:r>
              <a:rPr lang="en-US" altLang="en-US"/>
              <a:t>Front cover of first edition of </a:t>
            </a:r>
            <a:r>
              <a:rPr lang="en-US" altLang="en-US" i="1"/>
              <a:t>Florentine Painting and its Social Background</a:t>
            </a:r>
            <a:r>
              <a:rPr lang="en-US" altLang="en-US"/>
              <a:t> (London, 1948)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48DE44-0D96-FB4A-B6B5-0F5EE8335456}"/>
              </a:ext>
            </a:extLst>
          </p:cNvPr>
          <p:cNvSpPr>
            <a:spLocks noGrp="1"/>
          </p:cNvSpPr>
          <p:nvPr>
            <p:ph type="dt" sz="quarter" idx="10"/>
          </p:nvPr>
        </p:nvSpPr>
        <p:spPr/>
        <p:txBody>
          <a:bodyPr/>
          <a:lstStyle/>
          <a:p>
            <a:fld id="{43D9E231-63D5-254E-B701-1184E879E56C}" type="datetime1">
              <a:rPr lang="en-US" altLang="en-US"/>
              <a:pPr/>
              <a:t>3/24/22</a:t>
            </a:fld>
            <a:endParaRPr lang="en-US" altLang="en-US"/>
          </a:p>
        </p:txBody>
      </p:sp>
      <p:sp>
        <p:nvSpPr>
          <p:cNvPr id="92162" name="TextBox 2">
            <a:extLst>
              <a:ext uri="{FF2B5EF4-FFF2-40B4-BE49-F238E27FC236}">
                <a16:creationId xmlns:a16="http://schemas.microsoft.com/office/drawing/2014/main" id="{52E5BFB1-9E98-B543-828B-D16FEF2CAE8D}"/>
              </a:ext>
            </a:extLst>
          </p:cNvPr>
          <p:cNvSpPr txBox="1">
            <a:spLocks noChangeArrowheads="1"/>
          </p:cNvSpPr>
          <p:nvPr/>
        </p:nvSpPr>
        <p:spPr bwMode="auto">
          <a:xfrm>
            <a:off x="755650" y="2492375"/>
            <a:ext cx="770413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t>‘In the pre-bourgeois era the Church … was still in general very unsympathetic towards the things of this world, and placed little value on art considered as observation of nature … art could never give anything more than a pale reflection of absolute beauty, the transcendental beauty of God.’</a:t>
            </a:r>
          </a:p>
          <a:p>
            <a:endParaRPr lang="en-US" altLang="en-US" dirty="0"/>
          </a:p>
          <a:p>
            <a:pPr algn="r"/>
            <a:r>
              <a:rPr lang="en-US" altLang="en-US" dirty="0" err="1"/>
              <a:t>Antal</a:t>
            </a:r>
            <a:r>
              <a:rPr lang="en-US" altLang="en-US" dirty="0"/>
              <a:t>, </a:t>
            </a:r>
            <a:r>
              <a:rPr lang="en-US" altLang="en-US" i="1" dirty="0"/>
              <a:t>Florentine Painting and its Social Background</a:t>
            </a:r>
            <a:r>
              <a:rPr lang="en-US" altLang="en-US" dirty="0"/>
              <a:t>,  p.  274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3185" name="Picture 2">
            <a:extLst>
              <a:ext uri="{FF2B5EF4-FFF2-40B4-BE49-F238E27FC236}">
                <a16:creationId xmlns:a16="http://schemas.microsoft.com/office/drawing/2014/main" id="{BDD96C41-0FE1-E64C-938D-31B579CE055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55650" y="-9525"/>
            <a:ext cx="76200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Box 3">
            <a:extLst>
              <a:ext uri="{FF2B5EF4-FFF2-40B4-BE49-F238E27FC236}">
                <a16:creationId xmlns:a16="http://schemas.microsoft.com/office/drawing/2014/main" id="{90102BF4-7DD8-E348-88D7-E12707B1FB5D}"/>
              </a:ext>
            </a:extLst>
          </p:cNvPr>
          <p:cNvSpPr txBox="1">
            <a:spLocks noChangeArrowheads="1"/>
          </p:cNvSpPr>
          <p:nvPr/>
        </p:nvSpPr>
        <p:spPr bwMode="auto">
          <a:xfrm>
            <a:off x="359569" y="6165304"/>
            <a:ext cx="8424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dirty="0"/>
              <a:t>Cimabue – Crucifixion (ca. 1270). San Francesco, Assisi.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4209" name="Picture 3">
            <a:extLst>
              <a:ext uri="{FF2B5EF4-FFF2-40B4-BE49-F238E27FC236}">
                <a16:creationId xmlns:a16="http://schemas.microsoft.com/office/drawing/2014/main" id="{308973BD-5EC9-DA47-B24A-D8656CD7D92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520" y="142875"/>
            <a:ext cx="6192812" cy="587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TextBox 4">
            <a:extLst>
              <a:ext uri="{FF2B5EF4-FFF2-40B4-BE49-F238E27FC236}">
                <a16:creationId xmlns:a16="http://schemas.microsoft.com/office/drawing/2014/main" id="{B054ACAC-13D9-574F-B6D1-28D67C3B316B}"/>
              </a:ext>
            </a:extLst>
          </p:cNvPr>
          <p:cNvSpPr txBox="1">
            <a:spLocks noChangeArrowheads="1"/>
          </p:cNvSpPr>
          <p:nvPr/>
        </p:nvSpPr>
        <p:spPr bwMode="auto">
          <a:xfrm>
            <a:off x="5470525" y="5453421"/>
            <a:ext cx="3673475" cy="1125537"/>
          </a:xfrm>
          <a:prstGeom prst="rect">
            <a:avLst/>
          </a:prstGeom>
          <a:solidFill>
            <a:schemeClr val="accent1">
              <a:lumMod val="50000"/>
            </a:schemeClr>
          </a:solidFill>
          <a:ln>
            <a:noFill/>
          </a:ln>
        </p:spPr>
        <p:txBody>
          <a:bodyPr>
            <a:spAutoFit/>
          </a:bodyPr>
          <a:lstStyle/>
          <a:p>
            <a:r>
              <a:rPr lang="en-US" altLang="en-US" dirty="0"/>
              <a:t>Giotto</a:t>
            </a:r>
          </a:p>
          <a:p>
            <a:r>
              <a:rPr lang="en-US" altLang="en-US" dirty="0"/>
              <a:t>The Lamentation of Christ (1305)</a:t>
            </a:r>
          </a:p>
          <a:p>
            <a:r>
              <a:rPr lang="en-US" altLang="en-US" dirty="0"/>
              <a:t>Arena Chapel, Padua</a:t>
            </a:r>
          </a:p>
          <a:p>
            <a:r>
              <a:rPr lang="en-US" altLang="en-US" dirty="0"/>
              <a:t>Source: Bridgeman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5233" name="TextBox 2">
            <a:extLst>
              <a:ext uri="{FF2B5EF4-FFF2-40B4-BE49-F238E27FC236}">
                <a16:creationId xmlns:a16="http://schemas.microsoft.com/office/drawing/2014/main" id="{F61C7205-57D1-4C43-B171-82CE8454F7FB}"/>
              </a:ext>
            </a:extLst>
          </p:cNvPr>
          <p:cNvSpPr txBox="1">
            <a:spLocks noChangeArrowheads="1"/>
          </p:cNvSpPr>
          <p:nvPr/>
        </p:nvSpPr>
        <p:spPr bwMode="auto">
          <a:xfrm>
            <a:off x="539750" y="620713"/>
            <a:ext cx="7920038"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 … as the urban bourgeoisie became pre-eminent, the purpose of art tended to gravitate towards a humanisation of the Divine …. Obviously, a class which, despite its religious sentiment, was so sober-minded and so close to reality as was this could find satisfaction only in a religious are which already showed a considerable degree of fidelity to nature’</a:t>
            </a:r>
          </a:p>
          <a:p>
            <a:endParaRPr lang="en-US" altLang="en-US"/>
          </a:p>
          <a:p>
            <a:pPr algn="r"/>
            <a:r>
              <a:rPr lang="en-US" altLang="en-US"/>
              <a:t>Antal, </a:t>
            </a:r>
            <a:r>
              <a:rPr lang="en-US" altLang="en-US" i="1"/>
              <a:t>Florentine Painting and its Social Background</a:t>
            </a:r>
            <a:r>
              <a:rPr lang="en-US" altLang="en-US"/>
              <a:t>, pp. 120-1</a:t>
            </a:r>
          </a:p>
          <a:p>
            <a:pPr algn="r"/>
            <a:endParaRPr lang="en-US" altLang="en-US"/>
          </a:p>
          <a:p>
            <a:pPr algn="r"/>
            <a:endParaRPr lang="en-US" altLang="en-US"/>
          </a:p>
          <a:p>
            <a:pPr algn="r"/>
            <a:endParaRPr lang="en-US" altLang="en-US"/>
          </a:p>
          <a:p>
            <a:r>
              <a:rPr lang="en-US" altLang="en-US"/>
              <a:t>‘… the old formulas of composition – memory images, they might be called – no longer played their decisive part … [there was] a new criterion for judging truth to nature, and a new and independent way of looking at nature itself. Figures were now portrayed in quite a new manner, as the result of this independent and individual observation of nature, and the old traditional types of figure presentation were more or less abandoned.’</a:t>
            </a:r>
          </a:p>
          <a:p>
            <a:endParaRPr lang="en-US" altLang="en-US"/>
          </a:p>
          <a:p>
            <a:pPr algn="r"/>
            <a:r>
              <a:rPr lang="en-US" altLang="en-US"/>
              <a:t>Antal, </a:t>
            </a:r>
            <a:r>
              <a:rPr lang="en-US" altLang="en-US" i="1"/>
              <a:t>Florentine Painting and its Social Background</a:t>
            </a:r>
            <a:r>
              <a:rPr lang="en-US" altLang="en-US"/>
              <a:t>, p. 138</a:t>
            </a:r>
          </a:p>
          <a:p>
            <a:pPr algn="r"/>
            <a:endParaRPr lang="en-US" altLang="en-US"/>
          </a:p>
          <a:p>
            <a:pPr algn="r"/>
            <a:endParaRPr lang="en-US" altLang="en-US"/>
          </a:p>
          <a:p>
            <a:pPr algn="r"/>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DB63561F-23FF-9E4A-A8D0-46C8912EBE5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35317"/>
            <a:ext cx="91440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Box 3">
            <a:extLst>
              <a:ext uri="{FF2B5EF4-FFF2-40B4-BE49-F238E27FC236}">
                <a16:creationId xmlns:a16="http://schemas.microsoft.com/office/drawing/2014/main" id="{F71B0DD6-1CEF-B443-86AA-27BA676FA1AF}"/>
              </a:ext>
            </a:extLst>
          </p:cNvPr>
          <p:cNvSpPr txBox="1">
            <a:spLocks noChangeArrowheads="1"/>
          </p:cNvSpPr>
          <p:nvPr/>
        </p:nvSpPr>
        <p:spPr bwMode="auto">
          <a:xfrm>
            <a:off x="575468" y="5085184"/>
            <a:ext cx="7993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dirty="0"/>
              <a:t>Masaccio – Adoration of the Magi (1426). Staatliche </a:t>
            </a:r>
            <a:r>
              <a:rPr lang="en-US" altLang="en-US" dirty="0" err="1"/>
              <a:t>Museen</a:t>
            </a:r>
            <a:r>
              <a:rPr lang="en-US" altLang="en-US" dirty="0"/>
              <a:t> </a:t>
            </a:r>
            <a:r>
              <a:rPr lang="en-US" altLang="en-US" dirty="0" err="1"/>
              <a:t>zu</a:t>
            </a:r>
            <a:r>
              <a:rPr lang="en-US" altLang="en-US" dirty="0"/>
              <a:t> Berlin.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3F799A72-0374-5543-863E-08C1931E66E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55650" y="476250"/>
            <a:ext cx="7620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Box 3">
            <a:extLst>
              <a:ext uri="{FF2B5EF4-FFF2-40B4-BE49-F238E27FC236}">
                <a16:creationId xmlns:a16="http://schemas.microsoft.com/office/drawing/2014/main" id="{67D40139-723F-2346-8BB2-F6E579677753}"/>
              </a:ext>
            </a:extLst>
          </p:cNvPr>
          <p:cNvSpPr txBox="1">
            <a:spLocks noChangeArrowheads="1"/>
          </p:cNvSpPr>
          <p:nvPr/>
        </p:nvSpPr>
        <p:spPr bwMode="auto">
          <a:xfrm>
            <a:off x="755650" y="6092825"/>
            <a:ext cx="7632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dirty="0"/>
              <a:t>Gentile da </a:t>
            </a:r>
            <a:r>
              <a:rPr lang="en-US" altLang="en-US" dirty="0" err="1"/>
              <a:t>Fabriano</a:t>
            </a:r>
            <a:r>
              <a:rPr lang="en-US" altLang="en-US" dirty="0"/>
              <a:t> – Adoration of the Magi (1423). Uffizi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6868" name="Picture 4">
            <a:extLst>
              <a:ext uri="{FF2B5EF4-FFF2-40B4-BE49-F238E27FC236}">
                <a16:creationId xmlns:a16="http://schemas.microsoft.com/office/drawing/2014/main" id="{A300465E-F032-BF47-A424-71D624343D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088" y="0"/>
            <a:ext cx="461803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7586" name="TextBox 1">
            <a:extLst>
              <a:ext uri="{FF2B5EF4-FFF2-40B4-BE49-F238E27FC236}">
                <a16:creationId xmlns:a16="http://schemas.microsoft.com/office/drawing/2014/main" id="{2D5A230A-EE87-EA41-A809-064B9E772BC5}"/>
              </a:ext>
            </a:extLst>
          </p:cNvPr>
          <p:cNvSpPr txBox="1">
            <a:spLocks noChangeArrowheads="1"/>
          </p:cNvSpPr>
          <p:nvPr/>
        </p:nvSpPr>
        <p:spPr bwMode="auto">
          <a:xfrm>
            <a:off x="5651500" y="5229225"/>
            <a:ext cx="309721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Front cover of 1988 edition of Baxandall, </a:t>
            </a:r>
            <a:r>
              <a:rPr lang="en-US" altLang="en-US" i="1"/>
              <a:t>Painting and Experience in Fifteenth-century Italy</a:t>
            </a:r>
            <a:r>
              <a:rPr lang="en-US" altLang="en-US"/>
              <a:t> (Oxford, 1972)</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5233" name="Picture 2">
            <a:extLst>
              <a:ext uri="{FF2B5EF4-FFF2-40B4-BE49-F238E27FC236}">
                <a16:creationId xmlns:a16="http://schemas.microsoft.com/office/drawing/2014/main" id="{2C7B4A5A-AB2B-C244-81D8-6C8402864A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0"/>
            <a:ext cx="5097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Box 3">
            <a:extLst>
              <a:ext uri="{FF2B5EF4-FFF2-40B4-BE49-F238E27FC236}">
                <a16:creationId xmlns:a16="http://schemas.microsoft.com/office/drawing/2014/main" id="{B27E9D95-10CD-9545-BE32-E77A2283748D}"/>
              </a:ext>
            </a:extLst>
          </p:cNvPr>
          <p:cNvSpPr txBox="1">
            <a:spLocks noChangeArrowheads="1"/>
          </p:cNvSpPr>
          <p:nvPr/>
        </p:nvSpPr>
        <p:spPr bwMode="auto">
          <a:xfrm>
            <a:off x="5940425" y="4868863"/>
            <a:ext cx="287972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The Head of Niccolo da Tolentino, detail from Paolo Uccello – The Battle of San Romano</a:t>
            </a:r>
          </a:p>
          <a:p>
            <a:endParaRPr lang="en-US" altLang="en-US"/>
          </a:p>
          <a:p>
            <a:r>
              <a:rPr lang="en-US" altLang="en-US"/>
              <a:t>Source: Bridgeman Education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791580" y="1196752"/>
            <a:ext cx="7560840" cy="4247317"/>
          </a:xfrm>
          <a:prstGeom prst="rect">
            <a:avLst/>
          </a:prstGeom>
          <a:noFill/>
        </p:spPr>
        <p:txBody>
          <a:bodyPr wrap="square" rtlCol="0">
            <a:spAutoFit/>
          </a:bodyPr>
          <a:lstStyle/>
          <a:p>
            <a:r>
              <a:rPr lang="en-GB" dirty="0"/>
              <a:t>‘ … style is any distinctive, and therefore recognizable, </a:t>
            </a:r>
            <a:r>
              <a:rPr lang="en-GB" i="1" dirty="0"/>
              <a:t>way</a:t>
            </a:r>
            <a:r>
              <a:rPr lang="en-GB" dirty="0"/>
              <a:t> in which an act is performed or an artefact made or ought to be performed and made.’</a:t>
            </a:r>
          </a:p>
          <a:p>
            <a:endParaRPr lang="en-GB" dirty="0"/>
          </a:p>
          <a:p>
            <a:pPr algn="r"/>
            <a:r>
              <a:rPr lang="en-GB" dirty="0"/>
              <a:t>E H Gombrich, ‘Style’ in Preziosi, </a:t>
            </a:r>
            <a:r>
              <a:rPr lang="en-GB" i="1" dirty="0"/>
              <a:t>The Art of Art History</a:t>
            </a:r>
            <a:r>
              <a:rPr lang="en-GB" dirty="0"/>
              <a:t> (2003) p. 150</a:t>
            </a:r>
          </a:p>
          <a:p>
            <a:endParaRPr lang="en-GB" dirty="0"/>
          </a:p>
          <a:p>
            <a:endParaRPr lang="en-GB" dirty="0"/>
          </a:p>
          <a:p>
            <a:endParaRPr lang="en-GB" dirty="0"/>
          </a:p>
          <a:p>
            <a:r>
              <a:rPr lang="en-GB" dirty="0"/>
              <a:t>‘By style is usually meant the constant form – and sometimes the constant elements, qualities, and expression – in the art of an individual or a group. The term is also applied to the whole activity of an individual or society, as in speaking of a “life-style” or the “style of a civilization”.’</a:t>
            </a:r>
          </a:p>
          <a:p>
            <a:endParaRPr lang="en-GB" dirty="0"/>
          </a:p>
          <a:p>
            <a:endParaRPr lang="en-GB" dirty="0"/>
          </a:p>
          <a:p>
            <a:pPr algn="r"/>
            <a:r>
              <a:rPr lang="en-GB" dirty="0"/>
              <a:t>Meyer Schapiro, ‘Style’ in Alfred Kroeber, </a:t>
            </a:r>
            <a:br>
              <a:rPr lang="en-GB" dirty="0"/>
            </a:br>
            <a:r>
              <a:rPr lang="en-GB" i="1" dirty="0"/>
              <a:t>Anthropology Today </a:t>
            </a:r>
            <a:r>
              <a:rPr lang="en-GB" dirty="0"/>
              <a:t>(Chicago, 1953) p. 287</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E5FEA5-FDBE-6043-9C84-02BF67EE6BC2}"/>
              </a:ext>
            </a:extLst>
          </p:cNvPr>
          <p:cNvPicPr>
            <a:picLocks noChangeAspect="1"/>
          </p:cNvPicPr>
          <p:nvPr/>
        </p:nvPicPr>
        <p:blipFill>
          <a:blip r:embed="rId2"/>
          <a:stretch>
            <a:fillRect/>
          </a:stretch>
        </p:blipFill>
        <p:spPr>
          <a:xfrm>
            <a:off x="0" y="692696"/>
            <a:ext cx="9144000" cy="4719881"/>
          </a:xfrm>
          <a:prstGeom prst="rect">
            <a:avLst/>
          </a:prstGeom>
        </p:spPr>
      </p:pic>
      <p:sp>
        <p:nvSpPr>
          <p:cNvPr id="3" name="TextBox 2">
            <a:extLst>
              <a:ext uri="{FF2B5EF4-FFF2-40B4-BE49-F238E27FC236}">
                <a16:creationId xmlns:a16="http://schemas.microsoft.com/office/drawing/2014/main" id="{F9DFCC63-B0AA-2645-BFEB-7634FEF147AF}"/>
              </a:ext>
            </a:extLst>
          </p:cNvPr>
          <p:cNvSpPr txBox="1"/>
          <p:nvPr/>
        </p:nvSpPr>
        <p:spPr>
          <a:xfrm>
            <a:off x="971600" y="5661248"/>
            <a:ext cx="7560840" cy="369332"/>
          </a:xfrm>
          <a:prstGeom prst="rect">
            <a:avLst/>
          </a:prstGeom>
          <a:noFill/>
        </p:spPr>
        <p:txBody>
          <a:bodyPr wrap="square" rtlCol="0">
            <a:spAutoFit/>
          </a:bodyPr>
          <a:lstStyle/>
          <a:p>
            <a:r>
              <a:rPr lang="en-US" dirty="0"/>
              <a:t>Baxandall, </a:t>
            </a:r>
            <a:r>
              <a:rPr lang="en-US" i="1" dirty="0"/>
              <a:t>Painting and Experience</a:t>
            </a:r>
            <a:r>
              <a:rPr lang="en-US" dirty="0"/>
              <a:t>, p. 40</a:t>
            </a:r>
          </a:p>
        </p:txBody>
      </p:sp>
    </p:spTree>
    <p:extLst>
      <p:ext uri="{BB962C8B-B14F-4D97-AF65-F5344CB8AC3E}">
        <p14:creationId xmlns:p14="http://schemas.microsoft.com/office/powerpoint/2010/main" val="3637202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4209" name="Picture 2">
            <a:extLst>
              <a:ext uri="{FF2B5EF4-FFF2-40B4-BE49-F238E27FC236}">
                <a16:creationId xmlns:a16="http://schemas.microsoft.com/office/drawing/2014/main" id="{F919E5C8-FE3A-C447-9699-5C3AB94C52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0163"/>
            <a:ext cx="7620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TextBox 3">
            <a:extLst>
              <a:ext uri="{FF2B5EF4-FFF2-40B4-BE49-F238E27FC236}">
                <a16:creationId xmlns:a16="http://schemas.microsoft.com/office/drawing/2014/main" id="{C44C3BFA-6E75-9641-B458-99866F5EAF66}"/>
              </a:ext>
            </a:extLst>
          </p:cNvPr>
          <p:cNvSpPr txBox="1">
            <a:spLocks noChangeArrowheads="1"/>
          </p:cNvSpPr>
          <p:nvPr/>
        </p:nvSpPr>
        <p:spPr bwMode="auto">
          <a:xfrm>
            <a:off x="755650" y="6165850"/>
            <a:ext cx="7632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Paolo Uccello – Battle of San Romano (1456). Louvre.</a:t>
            </a:r>
          </a:p>
          <a:p>
            <a:pPr algn="ctr"/>
            <a:r>
              <a:rPr lang="en-US" altLang="en-US"/>
              <a:t>Source: Bridgeman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C2614C-458E-194D-B78F-07F3EB529BC9}"/>
              </a:ext>
            </a:extLst>
          </p:cNvPr>
          <p:cNvPicPr>
            <a:picLocks noChangeAspect="1"/>
          </p:cNvPicPr>
          <p:nvPr/>
        </p:nvPicPr>
        <p:blipFill>
          <a:blip r:embed="rId2"/>
          <a:stretch>
            <a:fillRect/>
          </a:stretch>
        </p:blipFill>
        <p:spPr>
          <a:xfrm>
            <a:off x="395536" y="116632"/>
            <a:ext cx="3871470" cy="5229200"/>
          </a:xfrm>
          <a:prstGeom prst="rect">
            <a:avLst/>
          </a:prstGeom>
        </p:spPr>
      </p:pic>
      <p:pic>
        <p:nvPicPr>
          <p:cNvPr id="3" name="Picture 2">
            <a:extLst>
              <a:ext uri="{FF2B5EF4-FFF2-40B4-BE49-F238E27FC236}">
                <a16:creationId xmlns:a16="http://schemas.microsoft.com/office/drawing/2014/main" id="{0A328C90-622E-7441-9E0A-F3264FFA1294}"/>
              </a:ext>
            </a:extLst>
          </p:cNvPr>
          <p:cNvPicPr>
            <a:picLocks noChangeAspect="1"/>
          </p:cNvPicPr>
          <p:nvPr/>
        </p:nvPicPr>
        <p:blipFill>
          <a:blip r:embed="rId3"/>
          <a:stretch>
            <a:fillRect/>
          </a:stretch>
        </p:blipFill>
        <p:spPr>
          <a:xfrm>
            <a:off x="4604289" y="1268760"/>
            <a:ext cx="3760060" cy="5408046"/>
          </a:xfrm>
          <a:prstGeom prst="rect">
            <a:avLst/>
          </a:prstGeom>
        </p:spPr>
      </p:pic>
    </p:spTree>
    <p:extLst>
      <p:ext uri="{BB962C8B-B14F-4D97-AF65-F5344CB8AC3E}">
        <p14:creationId xmlns:p14="http://schemas.microsoft.com/office/powerpoint/2010/main" val="40368380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07D24-3A09-034B-910E-A75AFC021FD2}"/>
              </a:ext>
            </a:extLst>
          </p:cNvPr>
          <p:cNvPicPr>
            <a:picLocks noChangeAspect="1"/>
          </p:cNvPicPr>
          <p:nvPr/>
        </p:nvPicPr>
        <p:blipFill>
          <a:blip r:embed="rId2"/>
          <a:stretch>
            <a:fillRect/>
          </a:stretch>
        </p:blipFill>
        <p:spPr>
          <a:xfrm>
            <a:off x="395536" y="260648"/>
            <a:ext cx="6048672" cy="4178260"/>
          </a:xfrm>
          <a:prstGeom prst="rect">
            <a:avLst/>
          </a:prstGeom>
        </p:spPr>
      </p:pic>
      <p:pic>
        <p:nvPicPr>
          <p:cNvPr id="4" name="Picture 3">
            <a:extLst>
              <a:ext uri="{FF2B5EF4-FFF2-40B4-BE49-F238E27FC236}">
                <a16:creationId xmlns:a16="http://schemas.microsoft.com/office/drawing/2014/main" id="{18C01648-A712-3548-A5CB-C56C041726CE}"/>
              </a:ext>
            </a:extLst>
          </p:cNvPr>
          <p:cNvPicPr>
            <a:picLocks noChangeAspect="1"/>
          </p:cNvPicPr>
          <p:nvPr/>
        </p:nvPicPr>
        <p:blipFill>
          <a:blip r:embed="rId3"/>
          <a:stretch>
            <a:fillRect/>
          </a:stretch>
        </p:blipFill>
        <p:spPr>
          <a:xfrm>
            <a:off x="395536" y="4365104"/>
            <a:ext cx="6045085" cy="1197046"/>
          </a:xfrm>
          <a:prstGeom prst="rect">
            <a:avLst/>
          </a:prstGeom>
        </p:spPr>
      </p:pic>
      <p:sp>
        <p:nvSpPr>
          <p:cNvPr id="5" name="TextBox 4">
            <a:extLst>
              <a:ext uri="{FF2B5EF4-FFF2-40B4-BE49-F238E27FC236}">
                <a16:creationId xmlns:a16="http://schemas.microsoft.com/office/drawing/2014/main" id="{B906D2D2-6E9D-1B43-A271-DF07106472F0}"/>
              </a:ext>
            </a:extLst>
          </p:cNvPr>
          <p:cNvSpPr txBox="1"/>
          <p:nvPr/>
        </p:nvSpPr>
        <p:spPr>
          <a:xfrm>
            <a:off x="539552" y="5805264"/>
            <a:ext cx="5688632" cy="369332"/>
          </a:xfrm>
          <a:prstGeom prst="rect">
            <a:avLst/>
          </a:prstGeom>
          <a:noFill/>
        </p:spPr>
        <p:txBody>
          <a:bodyPr wrap="square" rtlCol="0">
            <a:spAutoFit/>
          </a:bodyPr>
          <a:lstStyle/>
          <a:p>
            <a:r>
              <a:rPr lang="en-US" dirty="0"/>
              <a:t>From:  </a:t>
            </a:r>
            <a:r>
              <a:rPr lang="en-US" i="1" dirty="0"/>
              <a:t>Painting and Experience</a:t>
            </a:r>
            <a:r>
              <a:rPr lang="en-US" dirty="0"/>
              <a:t>, p. 101-102.</a:t>
            </a:r>
          </a:p>
        </p:txBody>
      </p:sp>
    </p:spTree>
    <p:extLst>
      <p:ext uri="{BB962C8B-B14F-4D97-AF65-F5344CB8AC3E}">
        <p14:creationId xmlns:p14="http://schemas.microsoft.com/office/powerpoint/2010/main" val="1453418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6257" name="Picture 3">
            <a:extLst>
              <a:ext uri="{FF2B5EF4-FFF2-40B4-BE49-F238E27FC236}">
                <a16:creationId xmlns:a16="http://schemas.microsoft.com/office/drawing/2014/main" id="{C68DB4C0-2BF4-FB42-ABC2-7DCB3D12E4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1125538"/>
            <a:ext cx="9144001"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TextBox 4">
            <a:extLst>
              <a:ext uri="{FF2B5EF4-FFF2-40B4-BE49-F238E27FC236}">
                <a16:creationId xmlns:a16="http://schemas.microsoft.com/office/drawing/2014/main" id="{2CB634B7-44DF-BC49-9193-B687154AEF59}"/>
              </a:ext>
            </a:extLst>
          </p:cNvPr>
          <p:cNvSpPr txBox="1">
            <a:spLocks noChangeArrowheads="1"/>
          </p:cNvSpPr>
          <p:nvPr/>
        </p:nvSpPr>
        <p:spPr bwMode="auto">
          <a:xfrm>
            <a:off x="684213" y="5229225"/>
            <a:ext cx="76327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a:t>Paolo Uccello – The Hunt in the Forest (1465-70). Ashmolean Museum, Oxford. Source: Bridgeman Education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48835" name="Picture 3">
            <a:extLst>
              <a:ext uri="{FF2B5EF4-FFF2-40B4-BE49-F238E27FC236}">
                <a16:creationId xmlns:a16="http://schemas.microsoft.com/office/drawing/2014/main" id="{11086604-4729-BA45-86D9-432D8E85D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49275"/>
            <a:ext cx="3932238"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8837" name="Text Box 5">
            <a:extLst>
              <a:ext uri="{FF2B5EF4-FFF2-40B4-BE49-F238E27FC236}">
                <a16:creationId xmlns:a16="http://schemas.microsoft.com/office/drawing/2014/main" id="{45EEEBF0-6062-744C-8EE0-5C5D98CC2586}"/>
              </a:ext>
            </a:extLst>
          </p:cNvPr>
          <p:cNvSpPr txBox="1">
            <a:spLocks noChangeArrowheads="1"/>
          </p:cNvSpPr>
          <p:nvPr/>
        </p:nvSpPr>
        <p:spPr bwMode="auto">
          <a:xfrm>
            <a:off x="4643438" y="476250"/>
            <a:ext cx="4321175" cy="545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GB" altLang="en-US" sz="2000" dirty="0"/>
              <a:t>Crow’s </a:t>
            </a:r>
            <a:r>
              <a:rPr lang="en-GB" altLang="en-US" sz="2000" i="1" dirty="0"/>
              <a:t>Painters and Public Life </a:t>
            </a:r>
            <a:r>
              <a:rPr lang="en-GB" altLang="en-US" sz="2000" dirty="0"/>
              <a:t>(London, 1985). Major themes:</a:t>
            </a:r>
          </a:p>
          <a:p>
            <a:pPr>
              <a:spcBef>
                <a:spcPct val="20000"/>
              </a:spcBef>
            </a:pPr>
            <a:endParaRPr lang="en-GB" altLang="en-US" sz="2000" dirty="0"/>
          </a:p>
          <a:p>
            <a:pPr>
              <a:spcBef>
                <a:spcPct val="20000"/>
              </a:spcBef>
            </a:pPr>
            <a:endParaRPr lang="en-GB" altLang="en-US" sz="2000" dirty="0"/>
          </a:p>
          <a:p>
            <a:pPr>
              <a:spcBef>
                <a:spcPct val="20000"/>
              </a:spcBef>
            </a:pPr>
            <a:r>
              <a:rPr lang="en-GB" altLang="en-US" sz="2000" dirty="0"/>
              <a:t>a) The Spaces of Exhibition and the Audiences for Art, including;</a:t>
            </a:r>
          </a:p>
          <a:p>
            <a:pPr>
              <a:spcBef>
                <a:spcPct val="20000"/>
              </a:spcBef>
            </a:pPr>
            <a:endParaRPr lang="en-GB" altLang="en-US" sz="2000" dirty="0"/>
          </a:p>
          <a:p>
            <a:pPr>
              <a:spcBef>
                <a:spcPct val="20000"/>
              </a:spcBef>
            </a:pPr>
            <a:r>
              <a:rPr lang="en-GB" altLang="en-US" sz="2000" dirty="0"/>
              <a:t>- The Academy and Royal Patronage</a:t>
            </a:r>
          </a:p>
          <a:p>
            <a:pPr>
              <a:spcBef>
                <a:spcPct val="20000"/>
              </a:spcBef>
            </a:pPr>
            <a:r>
              <a:rPr lang="en-GB" altLang="en-US" sz="2000" dirty="0"/>
              <a:t>- The Fairs</a:t>
            </a:r>
          </a:p>
          <a:p>
            <a:pPr>
              <a:spcBef>
                <a:spcPct val="20000"/>
              </a:spcBef>
            </a:pPr>
            <a:r>
              <a:rPr lang="en-GB" altLang="en-US" sz="2000" dirty="0"/>
              <a:t>- The Public Salon (from 1737)</a:t>
            </a:r>
          </a:p>
          <a:p>
            <a:pPr>
              <a:spcBef>
                <a:spcPct val="20000"/>
              </a:spcBef>
            </a:pPr>
            <a:endParaRPr lang="en-GB" altLang="en-US" sz="2000" dirty="0"/>
          </a:p>
          <a:p>
            <a:pPr>
              <a:spcBef>
                <a:spcPct val="20000"/>
              </a:spcBef>
            </a:pPr>
            <a:r>
              <a:rPr lang="en-GB" altLang="en-US" sz="2000" dirty="0"/>
              <a:t>b) Art Criticism and the Rise of the Art Public</a:t>
            </a:r>
          </a:p>
          <a:p>
            <a:pPr>
              <a:spcBef>
                <a:spcPct val="20000"/>
              </a:spcBef>
            </a:pPr>
            <a:endParaRPr lang="en-GB" altLang="en-US" sz="2200" dirty="0"/>
          </a:p>
          <a:p>
            <a:pPr>
              <a:spcBef>
                <a:spcPct val="20000"/>
              </a:spcBef>
            </a:pPr>
            <a:endParaRPr lang="en-GB" altLang="en-US" sz="22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51907" name="Rectangle 3">
            <a:extLst>
              <a:ext uri="{FF2B5EF4-FFF2-40B4-BE49-F238E27FC236}">
                <a16:creationId xmlns:a16="http://schemas.microsoft.com/office/drawing/2014/main" id="{5D8961B4-E8BB-D14F-81D1-5E3382A2D7F2}"/>
              </a:ext>
            </a:extLst>
          </p:cNvPr>
          <p:cNvSpPr>
            <a:spLocks noGrp="1" noChangeArrowheads="1"/>
          </p:cNvSpPr>
          <p:nvPr>
            <p:ph type="body" idx="1"/>
          </p:nvPr>
        </p:nvSpPr>
        <p:spPr>
          <a:xfrm>
            <a:off x="457200" y="765175"/>
            <a:ext cx="8229600" cy="5688161"/>
          </a:xfrm>
        </p:spPr>
        <p:txBody>
          <a:bodyPr>
            <a:normAutofit/>
          </a:bodyPr>
          <a:lstStyle/>
          <a:p>
            <a:pPr marL="0" indent="0">
              <a:spcBef>
                <a:spcPts val="0"/>
              </a:spcBef>
              <a:buFontTx/>
              <a:buNone/>
            </a:pPr>
            <a:r>
              <a:rPr lang="en-GB" altLang="en-US" sz="2000" dirty="0"/>
              <a:t>Main critical  concern: the rise of the Salon as the occasion of a conflict between the Aristocratic patrons of traditional culture, and the new bourgeoisie.</a:t>
            </a:r>
          </a:p>
          <a:p>
            <a:pPr marL="0" indent="0">
              <a:spcBef>
                <a:spcPts val="0"/>
              </a:spcBef>
              <a:buFontTx/>
              <a:buNone/>
            </a:pPr>
            <a:endParaRPr lang="en-GB" altLang="en-US" sz="2000" dirty="0"/>
          </a:p>
          <a:p>
            <a:pPr marL="0" indent="0">
              <a:spcBef>
                <a:spcPts val="0"/>
              </a:spcBef>
              <a:buFontTx/>
              <a:buNone/>
            </a:pPr>
            <a:r>
              <a:rPr lang="en-GB" altLang="en-US" sz="2000" dirty="0"/>
              <a:t>At stake: control of the domain of culture.</a:t>
            </a:r>
          </a:p>
          <a:p>
            <a:pPr marL="0" indent="0">
              <a:spcBef>
                <a:spcPts val="0"/>
              </a:spcBef>
              <a:buFontTx/>
              <a:buNone/>
            </a:pPr>
            <a:endParaRPr lang="en-GB" altLang="en-US" sz="2000" dirty="0"/>
          </a:p>
          <a:p>
            <a:pPr marL="0" indent="0">
              <a:spcBef>
                <a:spcPts val="0"/>
              </a:spcBef>
              <a:buFontTx/>
              <a:buNone/>
            </a:pPr>
            <a:r>
              <a:rPr lang="en-GB" altLang="en-US" sz="2000" dirty="0"/>
              <a:t>Salon was a crucial moment in the process of the </a:t>
            </a:r>
            <a:r>
              <a:rPr lang="en-GB" altLang="en-US" sz="2000" i="1" dirty="0"/>
              <a:t>embourgeoisement</a:t>
            </a:r>
            <a:r>
              <a:rPr lang="en-GB" altLang="en-US" sz="2000" dirty="0"/>
              <a:t> of culture.</a:t>
            </a:r>
          </a:p>
          <a:p>
            <a:pPr marL="0" indent="0">
              <a:spcBef>
                <a:spcPts val="0"/>
              </a:spcBef>
              <a:buFontTx/>
              <a:buNone/>
            </a:pPr>
            <a:endParaRPr lang="en-GB" altLang="en-US" sz="2000" dirty="0"/>
          </a:p>
          <a:p>
            <a:pPr marL="0" indent="0">
              <a:spcBef>
                <a:spcPts val="0"/>
              </a:spcBef>
              <a:buFontTx/>
              <a:buNone/>
            </a:pPr>
            <a:r>
              <a:rPr lang="en-GB" altLang="en-US" sz="2000" dirty="0"/>
              <a:t>It provided for:</a:t>
            </a:r>
          </a:p>
          <a:p>
            <a:pPr marL="0" indent="0">
              <a:spcBef>
                <a:spcPts val="0"/>
              </a:spcBef>
              <a:buFontTx/>
              <a:buNone/>
            </a:pPr>
            <a:endParaRPr lang="en-GB" altLang="en-US" sz="2000" dirty="0"/>
          </a:p>
          <a:p>
            <a:pPr marL="457200" indent="-457200">
              <a:spcBef>
                <a:spcPts val="0"/>
              </a:spcBef>
              <a:buFontTx/>
              <a:buAutoNum type="arabicParenR"/>
            </a:pPr>
            <a:r>
              <a:rPr lang="en-GB" altLang="en-US" sz="2000" dirty="0"/>
              <a:t>The idea of the public sphere as an arena of critical debate, </a:t>
            </a:r>
            <a:r>
              <a:rPr lang="en-GB" altLang="en-US" sz="2000" i="1" dirty="0"/>
              <a:t>and</a:t>
            </a:r>
          </a:p>
          <a:p>
            <a:pPr marL="457200" indent="-457200">
              <a:spcBef>
                <a:spcPts val="0"/>
              </a:spcBef>
              <a:buFontTx/>
              <a:buAutoNum type="arabicParenR"/>
            </a:pPr>
            <a:endParaRPr lang="en-GB" altLang="en-US" sz="2000" i="1" dirty="0"/>
          </a:p>
          <a:p>
            <a:pPr marL="0" indent="0">
              <a:spcBef>
                <a:spcPts val="0"/>
              </a:spcBef>
              <a:buFontTx/>
              <a:buNone/>
            </a:pPr>
            <a:r>
              <a:rPr lang="en-GB" altLang="en-US" sz="2000" dirty="0"/>
              <a:t>2) The idea of the work of art as a discrete object of attention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53955" name="Rectangle 3">
            <a:extLst>
              <a:ext uri="{FF2B5EF4-FFF2-40B4-BE49-F238E27FC236}">
                <a16:creationId xmlns:a16="http://schemas.microsoft.com/office/drawing/2014/main" id="{02C82A2D-BC19-6347-B25B-E012CB165AA3}"/>
              </a:ext>
            </a:extLst>
          </p:cNvPr>
          <p:cNvSpPr>
            <a:spLocks noGrp="1" noChangeArrowheads="1"/>
          </p:cNvSpPr>
          <p:nvPr>
            <p:ph type="body" sz="half" idx="1"/>
          </p:nvPr>
        </p:nvSpPr>
        <p:spPr>
          <a:xfrm>
            <a:off x="510128" y="5517232"/>
            <a:ext cx="8291512" cy="825500"/>
          </a:xfrm>
        </p:spPr>
        <p:txBody>
          <a:bodyPr>
            <a:normAutofit/>
          </a:bodyPr>
          <a:lstStyle/>
          <a:p>
            <a:pPr marL="0" indent="0">
              <a:lnSpc>
                <a:spcPct val="80000"/>
              </a:lnSpc>
              <a:buFontTx/>
              <a:buNone/>
            </a:pPr>
            <a:r>
              <a:rPr lang="en-GB" altLang="en-US" sz="2000" dirty="0"/>
              <a:t>Hence the hostility of the supporters of the traditional culture towards …</a:t>
            </a:r>
          </a:p>
        </p:txBody>
      </p:sp>
      <p:graphicFrame>
        <p:nvGraphicFramePr>
          <p:cNvPr id="253956" name="Object 4">
            <a:extLst>
              <a:ext uri="{FF2B5EF4-FFF2-40B4-BE49-F238E27FC236}">
                <a16:creationId xmlns:a16="http://schemas.microsoft.com/office/drawing/2014/main" id="{5F665454-2872-184F-BE75-C44A11AA8F86}"/>
              </a:ext>
            </a:extLst>
          </p:cNvPr>
          <p:cNvGraphicFramePr>
            <a:graphicFrameLocks noGrp="1" noChangeAspect="1"/>
          </p:cNvGraphicFramePr>
          <p:nvPr>
            <p:ph sz="half" idx="2"/>
            <p:extLst>
              <p:ext uri="{D42A27DB-BD31-4B8C-83A1-F6EECF244321}">
                <p14:modId xmlns:p14="http://schemas.microsoft.com/office/powerpoint/2010/main" val="2531302508"/>
              </p:ext>
            </p:extLst>
          </p:nvPr>
        </p:nvGraphicFramePr>
        <p:xfrm>
          <a:off x="443453" y="692696"/>
          <a:ext cx="8424862" cy="4392613"/>
        </p:xfrm>
        <a:graphic>
          <a:graphicData uri="http://schemas.openxmlformats.org/presentationml/2006/ole">
            <mc:AlternateContent xmlns:mc="http://schemas.openxmlformats.org/markup-compatibility/2006">
              <mc:Choice xmlns:v="urn:schemas-microsoft-com:vml" Requires="v">
                <p:oleObj name="Image" r:id="rId2" imgW="6623050" imgH="3454400" progId="PhotoshopElements.Image.2">
                  <p:embed/>
                </p:oleObj>
              </mc:Choice>
              <mc:Fallback>
                <p:oleObj name="Image" r:id="rId2" imgW="6623050" imgH="3454400" progId="PhotoshopElements.Image.2">
                  <p:embed/>
                  <p:pic>
                    <p:nvPicPr>
                      <p:cNvPr id="253956" name="Object 4">
                        <a:extLst>
                          <a:ext uri="{FF2B5EF4-FFF2-40B4-BE49-F238E27FC236}">
                            <a16:creationId xmlns:a16="http://schemas.microsoft.com/office/drawing/2014/main" id="{5F665454-2872-184F-BE75-C44A11AA8F86}"/>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53" y="692696"/>
                        <a:ext cx="8424862"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54979" name="Text Box 3">
            <a:extLst>
              <a:ext uri="{FF2B5EF4-FFF2-40B4-BE49-F238E27FC236}">
                <a16:creationId xmlns:a16="http://schemas.microsoft.com/office/drawing/2014/main" id="{BCFD7E84-6370-D346-AEDE-16ADBFC68AEF}"/>
              </a:ext>
            </a:extLst>
          </p:cNvPr>
          <p:cNvSpPr txBox="1">
            <a:spLocks noChangeArrowheads="1"/>
          </p:cNvSpPr>
          <p:nvPr/>
        </p:nvSpPr>
        <p:spPr bwMode="auto">
          <a:xfrm>
            <a:off x="5364088" y="5301208"/>
            <a:ext cx="3418656"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2000" dirty="0"/>
              <a:t>Thomas Rowlandson</a:t>
            </a:r>
          </a:p>
          <a:p>
            <a:pPr>
              <a:spcBef>
                <a:spcPct val="50000"/>
              </a:spcBef>
            </a:pPr>
            <a:r>
              <a:rPr lang="en-GB" altLang="en-US" sz="2000" dirty="0"/>
              <a:t>Exhibition ‘stare’ case / staircase (1811)</a:t>
            </a:r>
          </a:p>
        </p:txBody>
      </p:sp>
      <p:pic>
        <p:nvPicPr>
          <p:cNvPr id="18434" name="Picture 2" descr="Exhibition ">
            <a:extLst>
              <a:ext uri="{FF2B5EF4-FFF2-40B4-BE49-F238E27FC236}">
                <a16:creationId xmlns:a16="http://schemas.microsoft.com/office/drawing/2014/main" id="{71B8C5A0-CAEF-4C4D-8BB7-6B94D6C39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0"/>
            <a:ext cx="449738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56002" name="Text Box 2">
            <a:extLst>
              <a:ext uri="{FF2B5EF4-FFF2-40B4-BE49-F238E27FC236}">
                <a16:creationId xmlns:a16="http://schemas.microsoft.com/office/drawing/2014/main" id="{0C778221-4CDA-6842-9754-4C5EA03DD47B}"/>
              </a:ext>
            </a:extLst>
          </p:cNvPr>
          <p:cNvSpPr txBox="1">
            <a:spLocks noChangeArrowheads="1"/>
          </p:cNvSpPr>
          <p:nvPr/>
        </p:nvSpPr>
        <p:spPr bwMode="auto">
          <a:xfrm>
            <a:off x="468313" y="692150"/>
            <a:ext cx="3352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a:t>… art critics, who presumed to submit the output of the academicians to open debate.</a:t>
            </a:r>
          </a:p>
        </p:txBody>
      </p:sp>
      <p:pic>
        <p:nvPicPr>
          <p:cNvPr id="256003" name="Picture 3">
            <a:extLst>
              <a:ext uri="{FF2B5EF4-FFF2-40B4-BE49-F238E27FC236}">
                <a16:creationId xmlns:a16="http://schemas.microsoft.com/office/drawing/2014/main" id="{8D8D691A-0B14-9846-9F65-CDAB55D43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0"/>
            <a:ext cx="43211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704457" y="1371352"/>
            <a:ext cx="4104456" cy="3693319"/>
          </a:xfrm>
          <a:prstGeom prst="rect">
            <a:avLst/>
          </a:prstGeom>
          <a:noFill/>
        </p:spPr>
        <p:txBody>
          <a:bodyPr wrap="square" rtlCol="0">
            <a:spAutoFit/>
          </a:bodyPr>
          <a:lstStyle/>
          <a:p>
            <a:r>
              <a:rPr lang="en-GB" dirty="0"/>
              <a:t>‘ … style is above all a systems of forms with a quality and a meaningful expression through which the personality of the artist and the broad outlook of a group are visible … It is, besides, a common ground against which innovations and the individuality of particular works may be measured.’</a:t>
            </a:r>
          </a:p>
          <a:p>
            <a:endParaRPr lang="en-GB" dirty="0"/>
          </a:p>
          <a:p>
            <a:endParaRPr lang="en-GB" dirty="0"/>
          </a:p>
          <a:p>
            <a:pPr algn="r"/>
            <a:r>
              <a:rPr lang="en-GB" dirty="0"/>
              <a:t>Meyer Schapiro, ‘Style’ in Alfred Kroeber, </a:t>
            </a:r>
            <a:br>
              <a:rPr lang="en-GB" dirty="0"/>
            </a:br>
            <a:r>
              <a:rPr lang="en-GB" i="1" dirty="0"/>
              <a:t>Anthropology Today </a:t>
            </a:r>
            <a:r>
              <a:rPr lang="en-GB" dirty="0"/>
              <a:t>(Chicago, 1953) p. 287</a:t>
            </a:r>
          </a:p>
        </p:txBody>
      </p:sp>
      <p:pic>
        <p:nvPicPr>
          <p:cNvPr id="1026" name="Picture 2">
            <a:extLst>
              <a:ext uri="{FF2B5EF4-FFF2-40B4-BE49-F238E27FC236}">
                <a16:creationId xmlns:a16="http://schemas.microsoft.com/office/drawing/2014/main" id="{B150E9C4-4FED-5D47-8049-32B8A765562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5730" y="1371352"/>
            <a:ext cx="4115296" cy="4115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6E230F-9867-6C41-8962-F6F76D111212}"/>
              </a:ext>
            </a:extLst>
          </p:cNvPr>
          <p:cNvSpPr txBox="1"/>
          <p:nvPr/>
        </p:nvSpPr>
        <p:spPr>
          <a:xfrm>
            <a:off x="429162" y="5692606"/>
            <a:ext cx="3888432" cy="369332"/>
          </a:xfrm>
          <a:prstGeom prst="rect">
            <a:avLst/>
          </a:prstGeom>
          <a:noFill/>
        </p:spPr>
        <p:txBody>
          <a:bodyPr wrap="square" rtlCol="0">
            <a:spAutoFit/>
          </a:bodyPr>
          <a:lstStyle/>
          <a:p>
            <a:pPr algn="ctr"/>
            <a:r>
              <a:rPr lang="en-US" dirty="0"/>
              <a:t>Meyer Schapiro (1904-1996)</a:t>
            </a:r>
          </a:p>
        </p:txBody>
      </p:sp>
    </p:spTree>
    <p:extLst>
      <p:ext uri="{BB962C8B-B14F-4D97-AF65-F5344CB8AC3E}">
        <p14:creationId xmlns:p14="http://schemas.microsoft.com/office/powerpoint/2010/main" val="3721645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48DA4-05B3-8E4D-8181-F3C0A5561D54}"/>
              </a:ext>
            </a:extLst>
          </p:cNvPr>
          <p:cNvSpPr txBox="1"/>
          <p:nvPr/>
        </p:nvSpPr>
        <p:spPr>
          <a:xfrm>
            <a:off x="971600" y="1196752"/>
            <a:ext cx="7344816" cy="646331"/>
          </a:xfrm>
          <a:prstGeom prst="rect">
            <a:avLst/>
          </a:prstGeom>
          <a:noFill/>
        </p:spPr>
        <p:txBody>
          <a:bodyPr wrap="square" rtlCol="0">
            <a:spAutoFit/>
          </a:bodyPr>
          <a:lstStyle/>
          <a:p>
            <a:endParaRPr lang="en-US" dirty="0"/>
          </a:p>
          <a:p>
            <a:endParaRPr lang="en-US" dirty="0"/>
          </a:p>
        </p:txBody>
      </p:sp>
      <p:sp>
        <p:nvSpPr>
          <p:cNvPr id="3" name="Title 2">
            <a:extLst>
              <a:ext uri="{FF2B5EF4-FFF2-40B4-BE49-F238E27FC236}">
                <a16:creationId xmlns:a16="http://schemas.microsoft.com/office/drawing/2014/main" id="{8BD43A76-A75E-FA4E-807B-AB805214C02D}"/>
              </a:ext>
            </a:extLst>
          </p:cNvPr>
          <p:cNvSpPr>
            <a:spLocks noGrp="1"/>
          </p:cNvSpPr>
          <p:nvPr>
            <p:ph type="title"/>
          </p:nvPr>
        </p:nvSpPr>
        <p:spPr/>
        <p:txBody>
          <a:bodyPr>
            <a:normAutofit/>
          </a:bodyPr>
          <a:lstStyle/>
          <a:p>
            <a:r>
              <a:rPr lang="en-US" dirty="0"/>
              <a:t>3 ideas of style</a:t>
            </a:r>
            <a:br>
              <a:rPr lang="en-US" dirty="0"/>
            </a:br>
            <a:endParaRPr lang="en-US" dirty="0"/>
          </a:p>
        </p:txBody>
      </p:sp>
      <p:sp>
        <p:nvSpPr>
          <p:cNvPr id="4" name="Text Placeholder 3">
            <a:extLst>
              <a:ext uri="{FF2B5EF4-FFF2-40B4-BE49-F238E27FC236}">
                <a16:creationId xmlns:a16="http://schemas.microsoft.com/office/drawing/2014/main" id="{B149DAD9-271A-9D4B-A796-C3204529AFC6}"/>
              </a:ext>
            </a:extLst>
          </p:cNvPr>
          <p:cNvSpPr>
            <a:spLocks noGrp="1"/>
          </p:cNvSpPr>
          <p:nvPr>
            <p:ph type="body" idx="1"/>
          </p:nvPr>
        </p:nvSpPr>
        <p:spPr/>
        <p:txBody>
          <a:bodyPr/>
          <a:lstStyle/>
          <a:p>
            <a:r>
              <a:rPr lang="en-US" dirty="0"/>
              <a:t>Johann Winckelmann (1717-1768)</a:t>
            </a:r>
          </a:p>
          <a:p>
            <a:r>
              <a:rPr lang="en-US" dirty="0"/>
              <a:t>Gottfried Semper (1803-1879)</a:t>
            </a:r>
          </a:p>
          <a:p>
            <a:r>
              <a:rPr lang="en-US" dirty="0"/>
              <a:t>Alois Riegl (1858-1905)</a:t>
            </a:r>
          </a:p>
          <a:p>
            <a:endParaRPr lang="en-US" dirty="0"/>
          </a:p>
        </p:txBody>
      </p:sp>
    </p:spTree>
    <p:extLst>
      <p:ext uri="{BB962C8B-B14F-4D97-AF65-F5344CB8AC3E}">
        <p14:creationId xmlns:p14="http://schemas.microsoft.com/office/powerpoint/2010/main" val="4022891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721493" y="419242"/>
            <a:ext cx="3960440" cy="5909310"/>
          </a:xfrm>
          <a:prstGeom prst="rect">
            <a:avLst/>
          </a:prstGeom>
          <a:noFill/>
        </p:spPr>
        <p:txBody>
          <a:bodyPr wrap="square" rtlCol="0">
            <a:spAutoFit/>
          </a:bodyPr>
          <a:lstStyle/>
          <a:p>
            <a:r>
              <a:rPr lang="en-GB" dirty="0"/>
              <a:t>‘Greek art has …. four main periods, and we can even distinguish five. For just as each action and event has five parts or stages  - beginning, development, plateau, waning and end, which is the reason for the five scenes or acts in theatrical pieces – so it is with the chronological succession of Greek art … The more ancient style lasted until the time of </a:t>
            </a:r>
            <a:r>
              <a:rPr lang="en-GB" dirty="0" err="1"/>
              <a:t>Pheidias</a:t>
            </a:r>
            <a:r>
              <a:rPr lang="en-GB" dirty="0"/>
              <a:t>. Through him, and through the artists of his time, art achieved its greatness, and we can call this style the grand or high style. From the time of Praxiteles to that of </a:t>
            </a:r>
            <a:r>
              <a:rPr lang="en-GB" dirty="0" err="1"/>
              <a:t>Lysippos</a:t>
            </a:r>
            <a:r>
              <a:rPr lang="en-GB" dirty="0"/>
              <a:t> and Apelles, art acquired more grace and complaisance, and this style can be called the </a:t>
            </a:r>
            <a:r>
              <a:rPr lang="en-GB" i="1" dirty="0"/>
              <a:t>beautiful style</a:t>
            </a:r>
            <a:r>
              <a:rPr lang="en-GB" dirty="0"/>
              <a:t>.’</a:t>
            </a:r>
          </a:p>
          <a:p>
            <a:endParaRPr lang="en-GB" i="1" dirty="0"/>
          </a:p>
          <a:p>
            <a:endParaRPr lang="en-GB" i="1" dirty="0"/>
          </a:p>
          <a:p>
            <a:pPr algn="r"/>
            <a:r>
              <a:rPr lang="en-GB" dirty="0"/>
              <a:t>Johann Winckelmann, </a:t>
            </a:r>
            <a:r>
              <a:rPr lang="en-GB" i="1" dirty="0"/>
              <a:t>History of the Art of Antiquity </a:t>
            </a:r>
            <a:r>
              <a:rPr lang="en-GB" dirty="0"/>
              <a:t>(Los Angeles, 2006) p. 227.</a:t>
            </a:r>
            <a:endParaRPr lang="en-GB" i="1" dirty="0"/>
          </a:p>
        </p:txBody>
      </p:sp>
      <p:sp>
        <p:nvSpPr>
          <p:cNvPr id="3" name="TextBox 2">
            <a:extLst>
              <a:ext uri="{FF2B5EF4-FFF2-40B4-BE49-F238E27FC236}">
                <a16:creationId xmlns:a16="http://schemas.microsoft.com/office/drawing/2014/main" id="{E3228591-6C26-8C45-9123-569BFE8329CA}"/>
              </a:ext>
            </a:extLst>
          </p:cNvPr>
          <p:cNvSpPr txBox="1"/>
          <p:nvPr/>
        </p:nvSpPr>
        <p:spPr>
          <a:xfrm>
            <a:off x="534076" y="548680"/>
            <a:ext cx="4037924" cy="646331"/>
          </a:xfrm>
          <a:prstGeom prst="rect">
            <a:avLst/>
          </a:prstGeom>
          <a:noFill/>
        </p:spPr>
        <p:txBody>
          <a:bodyPr wrap="square" rtlCol="0">
            <a:spAutoFit/>
          </a:bodyPr>
          <a:lstStyle/>
          <a:p>
            <a:r>
              <a:rPr lang="en-US" dirty="0"/>
              <a:t>Johann Winckelmann, </a:t>
            </a:r>
            <a:r>
              <a:rPr lang="en-US" i="1" dirty="0"/>
              <a:t>History of the Art of Antiquity </a:t>
            </a:r>
            <a:r>
              <a:rPr lang="en-US" dirty="0"/>
              <a:t>(1764)</a:t>
            </a:r>
          </a:p>
        </p:txBody>
      </p:sp>
      <p:pic>
        <p:nvPicPr>
          <p:cNvPr id="5" name="Picture 4" descr="A picture containing text, book&#10;&#10;Description automatically generated">
            <a:extLst>
              <a:ext uri="{FF2B5EF4-FFF2-40B4-BE49-F238E27FC236}">
                <a16:creationId xmlns:a16="http://schemas.microsoft.com/office/drawing/2014/main" id="{A9485B82-33DD-4943-9606-F8BCC89351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4076" y="1412776"/>
            <a:ext cx="3780420" cy="50452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p:cNvSpPr txBox="1"/>
          <p:nvPr/>
        </p:nvSpPr>
        <p:spPr>
          <a:xfrm>
            <a:off x="395536" y="548680"/>
            <a:ext cx="3744416" cy="5760640"/>
          </a:xfrm>
          <a:prstGeom prst="rect">
            <a:avLst/>
          </a:prstGeom>
          <a:noFill/>
        </p:spPr>
        <p:txBody>
          <a:bodyPr wrap="square" rtlCol="0">
            <a:spAutoFit/>
          </a:bodyPr>
          <a:lstStyle/>
          <a:p>
            <a:r>
              <a:rPr lang="en-GB" dirty="0"/>
              <a:t>‘The more ancient style was built on a system of rules that were taken from nature and subsequently departed from it and became ideal. </a:t>
            </a:r>
          </a:p>
          <a:p>
            <a:endParaRPr lang="en-GB" dirty="0"/>
          </a:p>
          <a:p>
            <a:r>
              <a:rPr lang="en-GB" dirty="0"/>
              <a:t>The style can itself be called the grand style because – aside from beauty – the most notable aim of these artists seems to have been grandeur. Here we should distinguish hardness from sharpness in drawing, so that no one will mistake, for example, the sharply drawn indication of the eyebrows that one always sees in appearances of the highest beauty for an unnatural hardness left over from the more ancient style.’</a:t>
            </a:r>
          </a:p>
          <a:p>
            <a:endParaRPr lang="en-GB" dirty="0"/>
          </a:p>
          <a:p>
            <a:pPr algn="r"/>
            <a:r>
              <a:rPr lang="en-GB" dirty="0"/>
              <a:t>Winckelmann, </a:t>
            </a:r>
            <a:r>
              <a:rPr lang="en-GB" i="1" dirty="0"/>
              <a:t>History of the Art of Antiquity</a:t>
            </a:r>
            <a:r>
              <a:rPr lang="en-GB" dirty="0"/>
              <a:t>, p. 232</a:t>
            </a:r>
          </a:p>
        </p:txBody>
      </p:sp>
      <p:pic>
        <p:nvPicPr>
          <p:cNvPr id="4" name="Picture 3">
            <a:extLst>
              <a:ext uri="{FF2B5EF4-FFF2-40B4-BE49-F238E27FC236}">
                <a16:creationId xmlns:a16="http://schemas.microsoft.com/office/drawing/2014/main" id="{1C4E79B9-7777-D241-B617-3EAAE285CB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548680"/>
            <a:ext cx="3774735" cy="2880320"/>
          </a:xfrm>
          <a:prstGeom prst="rect">
            <a:avLst/>
          </a:prstGeom>
          <a:noFill/>
          <a:ln w="9525">
            <a:noFill/>
            <a:miter lim="800000"/>
            <a:headEnd/>
            <a:tailEnd/>
          </a:ln>
        </p:spPr>
      </p:pic>
      <p:pic>
        <p:nvPicPr>
          <p:cNvPr id="5" name="Picture 2">
            <a:extLst>
              <a:ext uri="{FF2B5EF4-FFF2-40B4-BE49-F238E27FC236}">
                <a16:creationId xmlns:a16="http://schemas.microsoft.com/office/drawing/2014/main" id="{969D8563-CACB-014B-A7DD-98347D3F07EB}"/>
              </a:ext>
            </a:extLst>
          </p:cNvPr>
          <p:cNvPicPr>
            <a:picLocks noChangeAspect="1" noChangeArrowheads="1"/>
          </p:cNvPicPr>
          <p:nvPr/>
        </p:nvPicPr>
        <p:blipFill>
          <a:blip r:embed="rId3" cstate="print"/>
          <a:srcRect/>
          <a:stretch>
            <a:fillRect/>
          </a:stretch>
        </p:blipFill>
        <p:spPr bwMode="auto">
          <a:xfrm>
            <a:off x="4893297" y="3645024"/>
            <a:ext cx="3888432" cy="2902742"/>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1169</TotalTime>
  <Words>3189</Words>
  <Application>Microsoft Macintosh PowerPoint</Application>
  <PresentationFormat>On-screen Show (4:3)</PresentationFormat>
  <Paragraphs>265</Paragraphs>
  <Slides>59</Slides>
  <Notes>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4" baseType="lpstr">
      <vt:lpstr>Arial</vt:lpstr>
      <vt:lpstr>Calibri</vt:lpstr>
      <vt:lpstr>Times New Roman</vt:lpstr>
      <vt:lpstr>Office Theme</vt:lpstr>
      <vt:lpstr>Image</vt:lpstr>
      <vt:lpstr>The meanings of ‘style’ </vt:lpstr>
      <vt:lpstr>PowerPoint Presentation</vt:lpstr>
      <vt:lpstr>PowerPoint Presentation</vt:lpstr>
      <vt:lpstr>PowerPoint Presentation</vt:lpstr>
      <vt:lpstr>PowerPoint Presentation</vt:lpstr>
      <vt:lpstr>PowerPoint Presentation</vt:lpstr>
      <vt:lpstr>3 ideas of style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Style as a scientific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problem with style</vt:lpstr>
      <vt:lpstr>PowerPoint Presentation</vt:lpstr>
      <vt:lpstr>PowerPoint Presentation</vt:lpstr>
      <vt:lpstr>PowerPoint Presentation</vt:lpstr>
      <vt:lpstr>PowerPoint Presentation</vt:lpstr>
      <vt:lpstr>Social history of 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Birmingham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Style</dc:title>
  <dc:creator>RampleMJ</dc:creator>
  <cp:lastModifiedBy>Matthew Rampley</cp:lastModifiedBy>
  <cp:revision>31</cp:revision>
  <dcterms:created xsi:type="dcterms:W3CDTF">2010-12-14T12:34:03Z</dcterms:created>
  <dcterms:modified xsi:type="dcterms:W3CDTF">2022-03-24T10:43:10Z</dcterms:modified>
</cp:coreProperties>
</file>