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74" r:id="rId7"/>
    <p:sldId id="261" r:id="rId8"/>
    <p:sldId id="262" r:id="rId9"/>
    <p:sldId id="263" r:id="rId10"/>
    <p:sldId id="264" r:id="rId11"/>
    <p:sldId id="269" r:id="rId12"/>
    <p:sldId id="278" r:id="rId13"/>
    <p:sldId id="266" r:id="rId14"/>
    <p:sldId id="276" r:id="rId15"/>
    <p:sldId id="267" r:id="rId16"/>
    <p:sldId id="277" r:id="rId17"/>
    <p:sldId id="275" r:id="rId18"/>
    <p:sldId id="268" r:id="rId19"/>
    <p:sldId id="270" r:id="rId20"/>
    <p:sldId id="271" r:id="rId21"/>
    <p:sldId id="272" r:id="rId22"/>
    <p:sldId id="279"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Tw Cen MT" panose="020B0602020104020603" pitchFamily="34" charset="-18"/>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7LPk3Q9W5tDQsy3+5Qdee8WkM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987" autoAdjust="0"/>
  </p:normalViewPr>
  <p:slideViewPr>
    <p:cSldViewPr snapToGrid="0">
      <p:cViewPr varScale="1">
        <p:scale>
          <a:sx n="61" d="100"/>
          <a:sy n="61" d="100"/>
        </p:scale>
        <p:origin x="149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Habsburg_monarchy" TargetMode="External"/><Relationship Id="rId3" Type="http://schemas.openxmlformats.org/officeDocument/2006/relationships/hyperlink" Target="https://en.wikipedia.org/wiki/Partitions_of_Poland#cite_note-1" TargetMode="External"/><Relationship Id="rId7" Type="http://schemas.openxmlformats.org/officeDocument/2006/relationships/hyperlink" Target="https://en.wikipedia.org/wiki/Lithuania"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Poland" TargetMode="External"/><Relationship Id="rId5" Type="http://schemas.openxmlformats.org/officeDocument/2006/relationships/hyperlink" Target="https://en.wikipedia.org/wiki/Polish%E2%80%93Lithuanian_Commonwealth" TargetMode="External"/><Relationship Id="rId10" Type="http://schemas.openxmlformats.org/officeDocument/2006/relationships/hyperlink" Target="https://en.wikipedia.org/wiki/Russian_Empire" TargetMode="External"/><Relationship Id="rId4" Type="http://schemas.openxmlformats.org/officeDocument/2006/relationships/hyperlink" Target="https://en.wikipedia.org/wiki/Partition_(politics)" TargetMode="External"/><Relationship Id="rId9" Type="http://schemas.openxmlformats.org/officeDocument/2006/relationships/hyperlink" Target="https://en.wikipedia.org/wiki/Kingdom_of_Prussi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Black female bodies were ex</a:t>
            </a:r>
            <a:r>
              <a:rPr lang="sk-SK" dirty="0"/>
              <a:t>p</a:t>
            </a:r>
            <a:r>
              <a:rPr lang="en-GB" dirty="0" err="1"/>
              <a:t>osed</a:t>
            </a:r>
            <a:r>
              <a:rPr lang="en-GB" dirty="0"/>
              <a:t> to the white audience</a:t>
            </a:r>
          </a:p>
          <a:p>
            <a:pPr marL="0" lvl="0" indent="0" algn="l" rtl="0">
              <a:spcBef>
                <a:spcPts val="0"/>
              </a:spcBef>
              <a:spcAft>
                <a:spcPts val="0"/>
              </a:spcAft>
              <a:buNone/>
            </a:pPr>
            <a:r>
              <a:rPr lang="en-GB" b="1" dirty="0"/>
              <a:t>European beauty norms  </a:t>
            </a:r>
            <a:r>
              <a:rPr lang="en-GB" dirty="0"/>
              <a:t>reaffirming the racial hierarchy with ideal Nordic whiteness on the top – Asians were higher than Africans</a:t>
            </a:r>
            <a:endParaRPr lang="sk-SK" dirty="0"/>
          </a:p>
          <a:p>
            <a:pPr marL="0" lvl="0" indent="0" algn="l" rtl="0">
              <a:spcBef>
                <a:spcPts val="0"/>
              </a:spcBef>
              <a:spcAft>
                <a:spcPts val="0"/>
              </a:spcAft>
              <a:buNone/>
            </a:pPr>
            <a:endParaRPr lang="sk-SK"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Paradoxically high interest in the naked and semi-naked bodies</a:t>
            </a:r>
          </a:p>
          <a:p>
            <a:pPr marL="0" lvl="0" indent="0" algn="l" rtl="0">
              <a:spcBef>
                <a:spcPts val="0"/>
              </a:spcBef>
              <a:spcAft>
                <a:spcPts val="0"/>
              </a:spcAft>
              <a:buNone/>
            </a:pPr>
            <a:endParaRPr lang="sk-SK"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Advertisements and posters focused solely on presentation of </a:t>
            </a:r>
            <a:r>
              <a:rPr lang="en-US" b="1" dirty="0"/>
              <a:t>female bodies</a:t>
            </a:r>
            <a:endParaRPr lang="en-US" dirty="0"/>
          </a:p>
          <a:p>
            <a:pPr marL="0" lvl="0" indent="0" algn="l" rtl="0">
              <a:spcBef>
                <a:spcPts val="0"/>
              </a:spcBef>
              <a:spcAft>
                <a:spcPts val="0"/>
              </a:spcAft>
              <a:buNone/>
            </a:pPr>
            <a:endParaRPr lang="sk-SK"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It was acceptable, since it assumed inferiority of “uncivilized and primitive” cultures, which conformed to some other moral norms from the European ones</a:t>
            </a:r>
          </a:p>
          <a:p>
            <a:pPr marL="0" lvl="0" indent="0" algn="l" rtl="0">
              <a:spcBef>
                <a:spcPts val="0"/>
              </a:spcBef>
              <a:spcAft>
                <a:spcPts val="0"/>
              </a:spcAft>
              <a:buNone/>
            </a:pPr>
            <a:endParaRPr lang="sk-SK"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Dahomey shows as a possible way of displaying naked bodies in a legitimized manner -  Semi-nudity of  “savages” based on “scientific and informational reasons”</a:t>
            </a:r>
          </a:p>
          <a:p>
            <a:pPr marL="0" lvl="0" indent="0" algn="l" rtl="0">
              <a:spcBef>
                <a:spcPts val="0"/>
              </a:spcBef>
              <a:spcAft>
                <a:spcPts val="0"/>
              </a:spcAft>
              <a:buNone/>
            </a:pPr>
            <a:endParaRPr dirty="0"/>
          </a:p>
          <a:p>
            <a:pPr marL="0" lvl="0" indent="0" algn="l" rtl="0">
              <a:spcBef>
                <a:spcPts val="0"/>
              </a:spcBef>
              <a:spcAft>
                <a:spcPts val="0"/>
              </a:spcAft>
              <a:buNone/>
            </a:pPr>
            <a:r>
              <a:rPr lang="en-GB" dirty="0"/>
              <a:t>Literal sexual and physical contact was a common practice behind the Scenes (</a:t>
            </a:r>
            <a:r>
              <a:rPr lang="en-GB" dirty="0" err="1"/>
              <a:t>Dahomeans</a:t>
            </a:r>
            <a:r>
              <a:rPr lang="en-GB" dirty="0"/>
              <a:t> with white men) </a:t>
            </a:r>
            <a:r>
              <a:rPr lang="sk-SK" dirty="0"/>
              <a:t> - </a:t>
            </a:r>
            <a:r>
              <a:rPr lang="en-GB" dirty="0"/>
              <a:t>On the other hand, African women allowed audiences to touch them in exchange for gifts</a:t>
            </a:r>
            <a:endParaRPr dirty="0"/>
          </a:p>
        </p:txBody>
      </p:sp>
      <p:sp>
        <p:nvSpPr>
          <p:cNvPr id="192" name="Google Shape;19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Research papers of the time </a:t>
            </a:r>
            <a:r>
              <a:rPr lang="en-GB" dirty="0"/>
              <a:t>represent</a:t>
            </a:r>
            <a:r>
              <a:rPr lang="sk-SK" dirty="0"/>
              <a:t> and </a:t>
            </a:r>
            <a:r>
              <a:rPr lang="sk-SK" dirty="0" err="1"/>
              <a:t>confirms</a:t>
            </a:r>
            <a:r>
              <a:rPr lang="en-GB" dirty="0"/>
              <a:t> this convictions</a:t>
            </a:r>
            <a:endParaRPr lang="sk-SK" dirty="0"/>
          </a:p>
          <a:p>
            <a:pPr marL="0" lvl="0" indent="0" algn="l" rtl="0">
              <a:spcBef>
                <a:spcPts val="0"/>
              </a:spcBef>
              <a:spcAft>
                <a:spcPts val="0"/>
              </a:spcAft>
              <a:buNone/>
            </a:pPr>
            <a:endParaRPr lang="sk-SK" dirty="0"/>
          </a:p>
          <a:p>
            <a:pPr marL="0" lvl="0" indent="0" algn="l" rtl="0">
              <a:spcBef>
                <a:spcPts val="0"/>
              </a:spcBef>
              <a:spcAft>
                <a:spcPts val="0"/>
              </a:spcAft>
              <a:buNone/>
            </a:pPr>
            <a:r>
              <a:rPr lang="en-GB" dirty="0"/>
              <a:t>Mid </a:t>
            </a:r>
            <a:r>
              <a:rPr lang="sk-SK" dirty="0"/>
              <a:t>1</a:t>
            </a:r>
            <a:r>
              <a:rPr lang="en-GB" dirty="0"/>
              <a:t>9</a:t>
            </a:r>
            <a:r>
              <a:rPr lang="en-GB" baseline="30000" dirty="0"/>
              <a:t>th</a:t>
            </a:r>
            <a:r>
              <a:rPr lang="en-GB" dirty="0"/>
              <a:t> century was associated with pornography quickly becoming a pillar of modern visual imagination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Those races, who did not fit into contemporary view of civilized people were deliberately portrayed </a:t>
            </a:r>
            <a:r>
              <a:rPr lang="en-GB" b="1" dirty="0"/>
              <a:t>as savages</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sp>
        <p:nvSpPr>
          <p:cNvPr id="172" name="Google Shape;17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cs-CZ" dirty="0"/>
          </a:p>
        </p:txBody>
      </p:sp>
      <p:sp>
        <p:nvSpPr>
          <p:cNvPr id="4" name="Zástupný objekt pre číslo snímky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4105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2c3d4f01e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2c3d4f01e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err="1"/>
              <a:t>Dahomeans</a:t>
            </a:r>
            <a:r>
              <a:rPr lang="en-US" b="1" dirty="0"/>
              <a:t> </a:t>
            </a:r>
            <a:r>
              <a:rPr lang="en-US" dirty="0"/>
              <a:t>perceived as living signs of savagery</a:t>
            </a:r>
          </a:p>
          <a:p>
            <a:pPr marL="0" lvl="0" indent="0" algn="l" rtl="0">
              <a:spcBef>
                <a:spcPts val="0"/>
              </a:spcBef>
              <a:spcAft>
                <a:spcPts val="0"/>
              </a:spcAft>
              <a:buNone/>
            </a:pPr>
            <a:endParaRPr dirty="0"/>
          </a:p>
        </p:txBody>
      </p:sp>
      <p:sp>
        <p:nvSpPr>
          <p:cNvPr id="179" name="Google Shape;179;g12c3d4f01e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2c3d4f01e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2c3d4f01e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“They are a savage bloodthirsty nation who, if their king was not afraid of English, would gladly proceed with an excruciating slaughter, many of the sort of which took place in the Dahomey state”.</a:t>
            </a:r>
            <a:endParaRPr lang="sk-SK" dirty="0"/>
          </a:p>
          <a:p>
            <a:pPr marL="0" lvl="0" indent="0" algn="l" rtl="0">
              <a:spcBef>
                <a:spcPts val="0"/>
              </a:spcBef>
              <a:spcAft>
                <a:spcPts val="0"/>
              </a:spcAft>
              <a:buNone/>
            </a:pPr>
            <a:endParaRPr lang="sk-SK" dirty="0"/>
          </a:p>
          <a:p>
            <a:pPr marL="0" lvl="0" indent="0" algn="l" rtl="0">
              <a:spcBef>
                <a:spcPts val="0"/>
              </a:spcBef>
              <a:spcAft>
                <a:spcPts val="0"/>
              </a:spcAft>
              <a:buNone/>
            </a:pPr>
            <a:endParaRPr dirty="0"/>
          </a:p>
        </p:txBody>
      </p:sp>
      <p:sp>
        <p:nvSpPr>
          <p:cNvPr id="179" name="Google Shape;179;g12c3d4f01e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spTree>
    <p:extLst>
      <p:ext uri="{BB962C8B-B14F-4D97-AF65-F5344CB8AC3E}">
        <p14:creationId xmlns:p14="http://schemas.microsoft.com/office/powerpoint/2010/main" val="1006415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2c3d4f01e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2c3d4f01e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Amazon with decapitated man head with expressive gaze, firm and dominant standing pose</a:t>
            </a:r>
          </a:p>
          <a:p>
            <a:pPr marL="0" lvl="0" indent="0" algn="l" rtl="0">
              <a:spcBef>
                <a:spcPts val="0"/>
              </a:spcBef>
              <a:spcAft>
                <a:spcPts val="0"/>
              </a:spcAft>
              <a:buNone/>
            </a:pPr>
            <a:r>
              <a:rPr lang="en-GB" dirty="0"/>
              <a:t>-aim to depict bravery of African woman warrior who defeated a man – </a:t>
            </a:r>
            <a:r>
              <a:rPr lang="en-GB" b="1" dirty="0"/>
              <a:t>reversal of gender roles</a:t>
            </a:r>
            <a:r>
              <a:rPr lang="en-GB" b="0" dirty="0"/>
              <a:t> –female body taking place of the male body</a:t>
            </a:r>
            <a:endParaRPr dirty="0"/>
          </a:p>
        </p:txBody>
      </p:sp>
      <p:sp>
        <p:nvSpPr>
          <p:cNvPr id="185" name="Google Shape;185;g12c3d4f01e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Strong racial discourse of the time well established and rooted in then academic circles reflected through the views of expanding mass culture</a:t>
            </a:r>
          </a:p>
          <a:p>
            <a:pPr marL="0" lvl="0" indent="0" algn="l" rtl="0">
              <a:spcBef>
                <a:spcPts val="0"/>
              </a:spcBef>
              <a:spcAft>
                <a:spcPts val="0"/>
              </a:spcAft>
              <a:buNone/>
            </a:pPr>
            <a:endParaRPr lang="sk-SK" dirty="0"/>
          </a:p>
          <a:p>
            <a:pPr marL="0" lvl="0" indent="0" algn="l" rtl="0">
              <a:spcBef>
                <a:spcPts val="0"/>
              </a:spcBef>
              <a:spcAft>
                <a:spcPts val="0"/>
              </a:spcAft>
              <a:buNone/>
            </a:pPr>
            <a:endParaRPr lang="sk-SK" dirty="0"/>
          </a:p>
          <a:p>
            <a:pPr marL="0" lvl="0" indent="0" algn="l" rtl="0">
              <a:spcBef>
                <a:spcPts val="0"/>
              </a:spcBef>
              <a:spcAft>
                <a:spcPts val="0"/>
              </a:spcAft>
              <a:buNone/>
            </a:pPr>
            <a:r>
              <a:rPr lang="en-GB" dirty="0"/>
              <a:t>People of non-European were exposed to the gaze of Europeans and were not treated as subjects, but </a:t>
            </a:r>
            <a:r>
              <a:rPr lang="en-GB" b="1" dirty="0"/>
              <a:t>always as objects of information or desire </a:t>
            </a:r>
            <a:r>
              <a:rPr lang="en-GB" dirty="0"/>
              <a:t>on a basis of their physical appearance</a:t>
            </a:r>
            <a:endParaRPr lang="sk-SK" dirty="0"/>
          </a:p>
          <a:p>
            <a:pPr marL="0" lvl="0" indent="0" algn="l" rtl="0">
              <a:spcBef>
                <a:spcPts val="0"/>
              </a:spcBef>
              <a:spcAft>
                <a:spcPts val="0"/>
              </a:spcAft>
              <a:buNone/>
            </a:pPr>
            <a:endParaRPr lang="sk-SK"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s-CZ" sz="1200" dirty="0" err="1"/>
              <a:t>Both</a:t>
            </a:r>
            <a:r>
              <a:rPr lang="cs-CZ" sz="1200" dirty="0"/>
              <a:t> </a:t>
            </a:r>
            <a:r>
              <a:rPr lang="cs-CZ" sz="1200" dirty="0" err="1"/>
              <a:t>of</a:t>
            </a:r>
            <a:r>
              <a:rPr lang="cs-CZ" sz="1200" dirty="0"/>
              <a:t> </a:t>
            </a:r>
            <a:r>
              <a:rPr lang="cs-CZ" sz="1200" dirty="0" err="1"/>
              <a:t>the</a:t>
            </a:r>
            <a:r>
              <a:rPr lang="cs-CZ" sz="1200" dirty="0"/>
              <a:t> </a:t>
            </a:r>
            <a:r>
              <a:rPr lang="cs-CZ" sz="1200" dirty="0" err="1"/>
              <a:t>bodies</a:t>
            </a:r>
            <a:r>
              <a:rPr lang="cs-CZ" sz="1200" dirty="0"/>
              <a:t> are </a:t>
            </a:r>
            <a:r>
              <a:rPr lang="cs-CZ" sz="1200" dirty="0" err="1"/>
              <a:t>affected</a:t>
            </a:r>
            <a:r>
              <a:rPr lang="cs-CZ" sz="1200" dirty="0"/>
              <a:t> –</a:t>
            </a:r>
            <a:r>
              <a:rPr lang="cs-CZ" sz="1200" dirty="0" err="1"/>
              <a:t>this</a:t>
            </a:r>
            <a:r>
              <a:rPr lang="cs-CZ" sz="1200" dirty="0"/>
              <a:t> </a:t>
            </a:r>
            <a:r>
              <a:rPr lang="cs-CZ" sz="1200" dirty="0" err="1"/>
              <a:t>of</a:t>
            </a:r>
            <a:r>
              <a:rPr lang="cs-CZ" sz="1200" dirty="0"/>
              <a:t> </a:t>
            </a:r>
            <a:r>
              <a:rPr lang="cs-CZ" sz="1200" dirty="0" err="1"/>
              <a:t>the</a:t>
            </a:r>
            <a:r>
              <a:rPr lang="cs-CZ" sz="1200" dirty="0"/>
              <a:t> </a:t>
            </a:r>
            <a:r>
              <a:rPr lang="cs-CZ" sz="1200" dirty="0" err="1"/>
              <a:t>viewed</a:t>
            </a:r>
            <a:r>
              <a:rPr lang="cs-CZ" sz="1200" dirty="0"/>
              <a:t> and </a:t>
            </a:r>
            <a:r>
              <a:rPr lang="cs-CZ" sz="1200" dirty="0" err="1"/>
              <a:t>this</a:t>
            </a:r>
            <a:r>
              <a:rPr lang="cs-CZ" sz="1200" dirty="0"/>
              <a:t> </a:t>
            </a:r>
            <a:r>
              <a:rPr lang="cs-CZ" sz="1200" dirty="0" err="1"/>
              <a:t>of</a:t>
            </a:r>
            <a:r>
              <a:rPr lang="cs-CZ" sz="1200" dirty="0"/>
              <a:t> </a:t>
            </a:r>
            <a:r>
              <a:rPr lang="cs-CZ" sz="1200" dirty="0" err="1"/>
              <a:t>the</a:t>
            </a:r>
            <a:r>
              <a:rPr lang="cs-CZ" sz="1200" dirty="0"/>
              <a:t> </a:t>
            </a:r>
            <a:r>
              <a:rPr lang="cs-CZ" sz="1200" dirty="0" err="1"/>
              <a:t>viewer</a:t>
            </a:r>
            <a:r>
              <a:rPr lang="cs-CZ" sz="1200" dirty="0"/>
              <a:t> as </a:t>
            </a:r>
            <a:r>
              <a:rPr lang="cs-CZ" sz="1200" dirty="0" err="1"/>
              <a:t>well</a:t>
            </a:r>
            <a:endParaRPr lang="cs-CZ" sz="1200" dirty="0"/>
          </a:p>
          <a:p>
            <a:pPr marL="0" lvl="0" indent="0" algn="l" rtl="0">
              <a:spcBef>
                <a:spcPts val="0"/>
              </a:spcBef>
              <a:spcAft>
                <a:spcPts val="0"/>
              </a:spcAft>
              <a:buNone/>
            </a:pPr>
            <a:endParaRPr dirty="0"/>
          </a:p>
        </p:txBody>
      </p:sp>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Discursive shift between thee educational and informative sphere and ethical and moral judgements</a:t>
            </a:r>
            <a:endParaRPr/>
          </a:p>
          <a:p>
            <a:pPr marL="0" lvl="0" indent="0" algn="l" rtl="0">
              <a:spcBef>
                <a:spcPts val="0"/>
              </a:spcBef>
              <a:spcAft>
                <a:spcPts val="0"/>
              </a:spcAft>
              <a:buNone/>
            </a:pPr>
            <a:r>
              <a:rPr lang="en-GB"/>
              <a:t>Such images aimed? Helped to arouse desires and fantasies of the white male viewers</a:t>
            </a:r>
            <a:endParaRPr/>
          </a:p>
          <a:p>
            <a:pPr marL="0" lvl="0" indent="0" algn="l" rtl="0">
              <a:spcBef>
                <a:spcPts val="0"/>
              </a:spcBef>
              <a:spcAft>
                <a:spcPts val="0"/>
              </a:spcAft>
              <a:buNone/>
            </a:pPr>
            <a:r>
              <a:rPr lang="en-GB"/>
              <a:t> </a:t>
            </a:r>
            <a:endParaRPr/>
          </a:p>
        </p:txBody>
      </p:sp>
      <p:sp>
        <p:nvSpPr>
          <p:cNvPr id="205" name="Google Shape;20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Challenging established boundaries and destabilizing normative concepts of sexuality, gender and power</a:t>
            </a:r>
            <a:endParaRPr lang="sk-SK"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k-SK"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Ethnographic shows appropriated the bodies of </a:t>
            </a:r>
            <a:r>
              <a:rPr lang="en-US" b="1" dirty="0"/>
              <a:t>the Others </a:t>
            </a:r>
            <a:r>
              <a:rPr lang="en-US" dirty="0"/>
              <a:t>as it was solely corporeality – body surface became the object of experience placed in the sphere of public visibility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cs-CZ" dirty="0"/>
          </a:p>
          <a:p>
            <a:r>
              <a:rPr lang="cs-CZ" dirty="0" err="1"/>
              <a:t>Author</a:t>
            </a:r>
            <a:r>
              <a:rPr lang="cs-CZ" dirty="0"/>
              <a:t> </a:t>
            </a:r>
            <a:r>
              <a:rPr lang="cs-CZ" dirty="0" err="1"/>
              <a:t>emphasizes</a:t>
            </a:r>
            <a:r>
              <a:rPr lang="cs-CZ" dirty="0"/>
              <a:t>, </a:t>
            </a:r>
            <a:r>
              <a:rPr lang="cs-CZ" dirty="0" err="1"/>
              <a:t>that</a:t>
            </a:r>
            <a:r>
              <a:rPr lang="cs-CZ" dirty="0"/>
              <a:t> </a:t>
            </a:r>
            <a:r>
              <a:rPr lang="cs-CZ" dirty="0" err="1"/>
              <a:t>ethnographic</a:t>
            </a:r>
            <a:r>
              <a:rPr lang="cs-CZ" dirty="0"/>
              <a:t> </a:t>
            </a:r>
            <a:r>
              <a:rPr lang="cs-CZ" dirty="0" err="1"/>
              <a:t>shows</a:t>
            </a:r>
            <a:r>
              <a:rPr lang="cs-CZ" dirty="0"/>
              <a:t> </a:t>
            </a:r>
            <a:r>
              <a:rPr lang="cs-CZ" dirty="0" err="1"/>
              <a:t>should</a:t>
            </a:r>
            <a:r>
              <a:rPr lang="cs-CZ" dirty="0"/>
              <a:t> </a:t>
            </a:r>
            <a:r>
              <a:rPr lang="cs-CZ" dirty="0" err="1"/>
              <a:t>be</a:t>
            </a:r>
            <a:r>
              <a:rPr lang="cs-CZ" dirty="0"/>
              <a:t> </a:t>
            </a:r>
            <a:r>
              <a:rPr lang="cs-CZ" dirty="0" err="1"/>
              <a:t>analyzed</a:t>
            </a:r>
            <a:r>
              <a:rPr lang="cs-CZ" dirty="0"/>
              <a:t> in </a:t>
            </a:r>
            <a:r>
              <a:rPr lang="cs-CZ" dirty="0" err="1"/>
              <a:t>context</a:t>
            </a:r>
            <a:r>
              <a:rPr lang="cs-CZ" dirty="0"/>
              <a:t> </a:t>
            </a:r>
            <a:r>
              <a:rPr lang="cs-CZ" dirty="0" err="1"/>
              <a:t>of</a:t>
            </a:r>
            <a:r>
              <a:rPr lang="cs-CZ" dirty="0"/>
              <a:t> </a:t>
            </a:r>
            <a:r>
              <a:rPr lang="cs-CZ" dirty="0" err="1"/>
              <a:t>transformations</a:t>
            </a:r>
            <a:r>
              <a:rPr lang="cs-CZ" dirty="0"/>
              <a:t> </a:t>
            </a:r>
            <a:r>
              <a:rPr lang="cs-CZ" dirty="0" err="1"/>
              <a:t>of</a:t>
            </a:r>
            <a:r>
              <a:rPr lang="cs-CZ" dirty="0"/>
              <a:t> </a:t>
            </a:r>
            <a:r>
              <a:rPr lang="cs-CZ" dirty="0" err="1"/>
              <a:t>the</a:t>
            </a:r>
            <a:r>
              <a:rPr lang="cs-CZ" dirty="0"/>
              <a:t> </a:t>
            </a:r>
            <a:r>
              <a:rPr lang="cs-CZ" dirty="0" err="1"/>
              <a:t>modern</a:t>
            </a:r>
            <a:r>
              <a:rPr lang="cs-CZ" dirty="0"/>
              <a:t> </a:t>
            </a:r>
            <a:r>
              <a:rPr lang="cs-CZ" dirty="0" err="1"/>
              <a:t>era</a:t>
            </a:r>
            <a:r>
              <a:rPr lang="cs-CZ" dirty="0"/>
              <a:t> happening </a:t>
            </a:r>
            <a:r>
              <a:rPr lang="cs-CZ" dirty="0" err="1"/>
              <a:t>at</a:t>
            </a:r>
            <a:r>
              <a:rPr lang="cs-CZ" dirty="0"/>
              <a:t> </a:t>
            </a:r>
            <a:r>
              <a:rPr lang="cs-CZ" dirty="0" err="1"/>
              <a:t>the</a:t>
            </a:r>
            <a:r>
              <a:rPr lang="cs-CZ" dirty="0"/>
              <a:t> end </a:t>
            </a:r>
            <a:r>
              <a:rPr lang="cs-CZ" dirty="0" err="1"/>
              <a:t>of</a:t>
            </a:r>
            <a:r>
              <a:rPr lang="cs-CZ" dirty="0"/>
              <a:t>  </a:t>
            </a:r>
            <a:r>
              <a:rPr lang="cs-CZ" dirty="0" err="1"/>
              <a:t>the</a:t>
            </a:r>
            <a:r>
              <a:rPr lang="cs-CZ" dirty="0"/>
              <a:t> 19th </a:t>
            </a:r>
            <a:r>
              <a:rPr lang="cs-CZ" dirty="0" err="1"/>
              <a:t>century</a:t>
            </a:r>
            <a:endParaRPr lang="cs-CZ" dirty="0"/>
          </a:p>
          <a:p>
            <a:r>
              <a:rPr lang="cs-CZ" b="1" dirty="0" err="1"/>
              <a:t>Including</a:t>
            </a:r>
            <a:r>
              <a:rPr lang="cs-CZ" b="1" dirty="0"/>
              <a:t> </a:t>
            </a:r>
            <a:r>
              <a:rPr lang="cs-CZ" b="1" dirty="0" err="1"/>
              <a:t>transformations</a:t>
            </a:r>
            <a:r>
              <a:rPr lang="cs-CZ" b="1" dirty="0"/>
              <a:t> </a:t>
            </a:r>
            <a:r>
              <a:rPr lang="cs-CZ" b="1" dirty="0" err="1"/>
              <a:t>of</a:t>
            </a:r>
            <a:r>
              <a:rPr lang="cs-CZ" b="1" dirty="0"/>
              <a:t> </a:t>
            </a:r>
            <a:r>
              <a:rPr lang="cs-CZ" b="1" dirty="0" err="1"/>
              <a:t>the</a:t>
            </a:r>
            <a:r>
              <a:rPr lang="cs-CZ" b="1" dirty="0"/>
              <a:t> </a:t>
            </a:r>
            <a:r>
              <a:rPr lang="cs-CZ" b="1" dirty="0" err="1"/>
              <a:t>visual</a:t>
            </a:r>
            <a:r>
              <a:rPr lang="cs-CZ" b="1" dirty="0"/>
              <a:t> </a:t>
            </a:r>
            <a:r>
              <a:rPr lang="cs-CZ" b="1" dirty="0" err="1"/>
              <a:t>culture</a:t>
            </a:r>
            <a:endParaRPr lang="cs-CZ" b="1" dirty="0"/>
          </a:p>
          <a:p>
            <a:endParaRPr lang="cs-CZ" b="1" dirty="0"/>
          </a:p>
          <a:p>
            <a:r>
              <a:rPr lang="cs-CZ" b="1" dirty="0"/>
              <a:t>These </a:t>
            </a:r>
            <a:r>
              <a:rPr lang="cs-CZ" b="1" dirty="0" err="1"/>
              <a:t>views</a:t>
            </a:r>
            <a:r>
              <a:rPr lang="cs-CZ" b="1" dirty="0"/>
              <a:t> </a:t>
            </a:r>
            <a:r>
              <a:rPr lang="cs-CZ" b="1" dirty="0" err="1"/>
              <a:t>were</a:t>
            </a:r>
            <a:r>
              <a:rPr lang="cs-CZ" b="1" dirty="0"/>
              <a:t> very </a:t>
            </a:r>
            <a:r>
              <a:rPr lang="cs-CZ" b="1" dirty="0" err="1"/>
              <a:t>expressive</a:t>
            </a:r>
            <a:endParaRPr lang="cs-CZ" b="1" dirty="0"/>
          </a:p>
          <a:p>
            <a:endParaRPr lang="cs-CZ"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cs-CZ" dirty="0" err="1"/>
              <a:t>Analysis</a:t>
            </a:r>
            <a:r>
              <a:rPr lang="cs-CZ" dirty="0"/>
              <a:t> </a:t>
            </a:r>
            <a:r>
              <a:rPr lang="cs-CZ" dirty="0" err="1"/>
              <a:t>of</a:t>
            </a:r>
            <a:r>
              <a:rPr lang="cs-CZ" dirty="0"/>
              <a:t> </a:t>
            </a:r>
            <a:r>
              <a:rPr lang="cs-CZ" b="1" dirty="0" err="1">
                <a:solidFill>
                  <a:srgbClr val="FF0000"/>
                </a:solidFill>
              </a:rPr>
              <a:t>this</a:t>
            </a:r>
            <a:r>
              <a:rPr lang="cs-CZ" b="1" dirty="0">
                <a:solidFill>
                  <a:srgbClr val="FF0000"/>
                </a:solidFill>
              </a:rPr>
              <a:t> </a:t>
            </a:r>
            <a:r>
              <a:rPr lang="cs-CZ" b="1" dirty="0" err="1">
                <a:solidFill>
                  <a:srgbClr val="FF0000"/>
                </a:solidFill>
              </a:rPr>
              <a:t>phenomenon</a:t>
            </a:r>
            <a:r>
              <a:rPr lang="cs-CZ" b="1" dirty="0">
                <a:solidFill>
                  <a:srgbClr val="FF0000"/>
                </a:solidFill>
              </a:rPr>
              <a:t> </a:t>
            </a:r>
            <a:r>
              <a:rPr lang="cs-CZ" b="1" dirty="0" err="1">
                <a:solidFill>
                  <a:srgbClr val="FF0000"/>
                </a:solidFill>
              </a:rPr>
              <a:t>provides</a:t>
            </a:r>
            <a:r>
              <a:rPr lang="cs-CZ" b="1" dirty="0">
                <a:solidFill>
                  <a:srgbClr val="FF0000"/>
                </a:solidFill>
              </a:rPr>
              <a:t> much more </a:t>
            </a:r>
            <a:r>
              <a:rPr lang="cs-CZ" b="1" dirty="0" err="1">
                <a:solidFill>
                  <a:srgbClr val="FF0000"/>
                </a:solidFill>
              </a:rPr>
              <a:t>information</a:t>
            </a:r>
            <a:r>
              <a:rPr lang="cs-CZ" b="1" dirty="0">
                <a:solidFill>
                  <a:srgbClr val="FF0000"/>
                </a:solidFill>
              </a:rPr>
              <a:t> </a:t>
            </a:r>
            <a:r>
              <a:rPr lang="cs-CZ" b="1" dirty="0" err="1">
                <a:solidFill>
                  <a:srgbClr val="FF0000"/>
                </a:solidFill>
              </a:rPr>
              <a:t>about</a:t>
            </a:r>
            <a:r>
              <a:rPr lang="cs-CZ" b="1" dirty="0">
                <a:solidFill>
                  <a:srgbClr val="FF0000"/>
                </a:solidFill>
              </a:rPr>
              <a:t> </a:t>
            </a:r>
            <a:r>
              <a:rPr lang="cs-CZ" b="1" dirty="0" err="1">
                <a:solidFill>
                  <a:srgbClr val="FF0000"/>
                </a:solidFill>
              </a:rPr>
              <a:t>the</a:t>
            </a:r>
            <a:r>
              <a:rPr lang="cs-CZ" b="1" dirty="0">
                <a:solidFill>
                  <a:srgbClr val="FF0000"/>
                </a:solidFill>
              </a:rPr>
              <a:t> </a:t>
            </a:r>
            <a:r>
              <a:rPr lang="cs-CZ" b="1" dirty="0" err="1">
                <a:solidFill>
                  <a:srgbClr val="FF0000"/>
                </a:solidFill>
              </a:rPr>
              <a:t>spectactors´view</a:t>
            </a:r>
            <a:r>
              <a:rPr lang="cs-CZ" b="1" dirty="0">
                <a:solidFill>
                  <a:srgbClr val="FF0000"/>
                </a:solidFill>
              </a:rPr>
              <a:t> </a:t>
            </a:r>
            <a:r>
              <a:rPr lang="cs-CZ" b="1" dirty="0" err="1">
                <a:solidFill>
                  <a:srgbClr val="FF0000"/>
                </a:solidFill>
              </a:rPr>
              <a:t>than</a:t>
            </a:r>
            <a:r>
              <a:rPr lang="cs-CZ" b="1" dirty="0">
                <a:solidFill>
                  <a:srgbClr val="FF0000"/>
                </a:solidFill>
              </a:rPr>
              <a:t> </a:t>
            </a:r>
            <a:r>
              <a:rPr lang="cs-CZ" b="1" dirty="0" err="1">
                <a:solidFill>
                  <a:srgbClr val="FF0000"/>
                </a:solidFill>
              </a:rPr>
              <a:t>about</a:t>
            </a:r>
            <a:r>
              <a:rPr lang="cs-CZ" b="1" dirty="0">
                <a:solidFill>
                  <a:srgbClr val="FF0000"/>
                </a:solidFill>
              </a:rPr>
              <a:t> </a:t>
            </a:r>
            <a:r>
              <a:rPr lang="cs-CZ" b="1" dirty="0" err="1">
                <a:solidFill>
                  <a:srgbClr val="FF0000"/>
                </a:solidFill>
              </a:rPr>
              <a:t>the</a:t>
            </a:r>
            <a:r>
              <a:rPr lang="cs-CZ" b="1" dirty="0">
                <a:solidFill>
                  <a:srgbClr val="FF0000"/>
                </a:solidFill>
              </a:rPr>
              <a:t> </a:t>
            </a:r>
            <a:r>
              <a:rPr lang="cs-CZ" b="1" dirty="0" err="1">
                <a:solidFill>
                  <a:srgbClr val="FF0000"/>
                </a:solidFill>
              </a:rPr>
              <a:t>peoples</a:t>
            </a:r>
            <a:r>
              <a:rPr lang="cs-CZ" b="1" dirty="0">
                <a:solidFill>
                  <a:srgbClr val="FF0000"/>
                </a:solidFill>
              </a:rPr>
              <a:t> </a:t>
            </a:r>
            <a:r>
              <a:rPr lang="cs-CZ" b="1" dirty="0" err="1">
                <a:solidFill>
                  <a:srgbClr val="FF0000"/>
                </a:solidFill>
              </a:rPr>
              <a:t>being</a:t>
            </a:r>
            <a:r>
              <a:rPr lang="cs-CZ" b="1" dirty="0">
                <a:solidFill>
                  <a:srgbClr val="FF0000"/>
                </a:solidFill>
              </a:rPr>
              <a:t> </a:t>
            </a:r>
            <a:r>
              <a:rPr lang="cs-CZ" b="1" dirty="0" err="1">
                <a:solidFill>
                  <a:srgbClr val="FF0000"/>
                </a:solidFill>
              </a:rPr>
              <a:t>displayed</a:t>
            </a:r>
            <a:r>
              <a:rPr lang="cs-CZ" b="1" dirty="0">
                <a:solidFill>
                  <a:srgbClr val="FF0000"/>
                </a:solidFill>
              </a:rPr>
              <a:t> in </a:t>
            </a:r>
            <a:r>
              <a:rPr lang="cs-CZ" b="1" dirty="0" err="1">
                <a:solidFill>
                  <a:srgbClr val="FF0000"/>
                </a:solidFill>
              </a:rPr>
              <a:t>the</a:t>
            </a:r>
            <a:r>
              <a:rPr lang="cs-CZ" b="1" dirty="0">
                <a:solidFill>
                  <a:srgbClr val="FF0000"/>
                </a:solidFill>
              </a:rPr>
              <a:t> </a:t>
            </a:r>
            <a:r>
              <a:rPr lang="cs-CZ" b="1" dirty="0" err="1">
                <a:solidFill>
                  <a:srgbClr val="FF0000"/>
                </a:solidFill>
              </a:rPr>
              <a:t>shows</a:t>
            </a:r>
            <a:endParaRPr lang="cs-CZ" b="1" dirty="0">
              <a:solidFill>
                <a:srgbClr val="FF0000"/>
              </a:solidFill>
            </a:endParaRPr>
          </a:p>
          <a:p>
            <a:endParaRPr lang="cs-CZ" b="1" dirty="0"/>
          </a:p>
          <a:p>
            <a:endParaRPr lang="cs-CZ"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Participants of women´s emancipation movement era were often referred to as </a:t>
            </a:r>
            <a:r>
              <a:rPr lang="en-GB" b="1" dirty="0"/>
              <a:t>Amazons</a:t>
            </a:r>
            <a:endParaRPr lang="sk-SK" b="1" dirty="0"/>
          </a:p>
          <a:p>
            <a:endParaRPr lang="cs-CZ" b="1" dirty="0"/>
          </a:p>
        </p:txBody>
      </p:sp>
      <p:sp>
        <p:nvSpPr>
          <p:cNvPr id="4" name="Zástupný objekt pre číslo snímky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420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a:solidFill>
                  <a:srgbClr val="E8EAED"/>
                </a:solidFill>
                <a:latin typeface="Arial"/>
                <a:ea typeface="Arial"/>
                <a:cs typeface="Arial"/>
                <a:sym typeface="Arial"/>
              </a:rPr>
              <a:t>Polish Academy of Sciences - </a:t>
            </a:r>
            <a:r>
              <a:rPr lang="en-GB" b="1" i="0">
                <a:solidFill>
                  <a:srgbClr val="333333"/>
                </a:solidFill>
                <a:latin typeface="Open Sans"/>
                <a:ea typeface="Open Sans"/>
                <a:cs typeface="Open Sans"/>
                <a:sym typeface="Open Sans"/>
              </a:rPr>
              <a:t>Centre for Ethnology and Modern Anthropology </a:t>
            </a:r>
            <a:r>
              <a:rPr lang="en-GB" b="0" i="0">
                <a:solidFill>
                  <a:srgbClr val="333333"/>
                </a:solidFill>
                <a:latin typeface="Open Sans"/>
                <a:ea typeface="Open Sans"/>
                <a:cs typeface="Open Sans"/>
                <a:sym typeface="Open Sans"/>
              </a:rPr>
              <a:t>(cultural anthropologist)</a:t>
            </a:r>
            <a:endParaRPr b="0"/>
          </a:p>
        </p:txBody>
      </p:sp>
      <p:sp>
        <p:nvSpPr>
          <p:cNvPr id="105" name="Google Shape;1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Aim to examine strategies of presenting Black African women to the Polish audiences</a:t>
            </a:r>
            <a:endParaRPr/>
          </a:p>
        </p:txBody>
      </p:sp>
      <p:sp>
        <p:nvSpPr>
          <p:cNvPr id="112" name="Google Shape;11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a:solidFill>
                  <a:srgbClr val="202122"/>
                </a:solidFill>
                <a:latin typeface="Arial"/>
                <a:ea typeface="Arial"/>
                <a:cs typeface="Arial"/>
                <a:sym typeface="Arial"/>
              </a:rPr>
              <a:t>The </a:t>
            </a:r>
            <a:r>
              <a:rPr lang="en-GB" b="1" i="0">
                <a:solidFill>
                  <a:srgbClr val="202122"/>
                </a:solidFill>
                <a:latin typeface="Arial"/>
                <a:ea typeface="Arial"/>
                <a:cs typeface="Arial"/>
                <a:sym typeface="Arial"/>
              </a:rPr>
              <a:t>Partitions of Poland</a:t>
            </a:r>
            <a:r>
              <a:rPr lang="en-GB" b="0" i="0" u="sng" strike="noStrike" baseline="30000">
                <a:solidFill>
                  <a:srgbClr val="0645AD"/>
                </a:solidFill>
                <a:latin typeface="Arial"/>
                <a:ea typeface="Arial"/>
                <a:cs typeface="Arial"/>
                <a:sym typeface="Arial"/>
                <a:hlinkClick r:id="rId3">
                  <a:extLst>
                    <a:ext uri="{A12FA001-AC4F-418D-AE19-62706E023703}">
                      <ahyp:hlinkClr xmlns:ahyp="http://schemas.microsoft.com/office/drawing/2018/hyperlinkcolor" val="tx"/>
                    </a:ext>
                  </a:extLst>
                </a:hlinkClick>
              </a:rPr>
              <a:t>[a]</a:t>
            </a:r>
            <a:r>
              <a:rPr lang="en-GB" b="0" i="0">
                <a:solidFill>
                  <a:srgbClr val="202122"/>
                </a:solidFill>
                <a:latin typeface="Arial"/>
                <a:ea typeface="Arial"/>
                <a:cs typeface="Arial"/>
                <a:sym typeface="Arial"/>
              </a:rPr>
              <a:t> were three </a:t>
            </a:r>
            <a:r>
              <a:rPr lang="en-GB" b="0" i="0" u="sng" strike="noStrike">
                <a:solidFill>
                  <a:srgbClr val="0645AD"/>
                </a:solidFill>
                <a:latin typeface="Arial"/>
                <a:ea typeface="Arial"/>
                <a:cs typeface="Arial"/>
                <a:sym typeface="Arial"/>
                <a:hlinkClick r:id="rId4">
                  <a:extLst>
                    <a:ext uri="{A12FA001-AC4F-418D-AE19-62706E023703}">
                      <ahyp:hlinkClr xmlns:ahyp="http://schemas.microsoft.com/office/drawing/2018/hyperlinkcolor" val="tx"/>
                    </a:ext>
                  </a:extLst>
                </a:hlinkClick>
              </a:rPr>
              <a:t>partitions</a:t>
            </a:r>
            <a:r>
              <a:rPr lang="en-GB" b="0" i="0">
                <a:solidFill>
                  <a:srgbClr val="202122"/>
                </a:solidFill>
                <a:latin typeface="Arial"/>
                <a:ea typeface="Arial"/>
                <a:cs typeface="Arial"/>
                <a:sym typeface="Arial"/>
              </a:rPr>
              <a:t> of the </a:t>
            </a:r>
            <a:r>
              <a:rPr lang="en-GB" b="0" i="0" u="sng" strike="noStrike">
                <a:solidFill>
                  <a:srgbClr val="0645AD"/>
                </a:solidFill>
                <a:latin typeface="Arial"/>
                <a:ea typeface="Arial"/>
                <a:cs typeface="Arial"/>
                <a:sym typeface="Arial"/>
                <a:hlinkClick r:id="rId5">
                  <a:extLst>
                    <a:ext uri="{A12FA001-AC4F-418D-AE19-62706E023703}">
                      <ahyp:hlinkClr xmlns:ahyp="http://schemas.microsoft.com/office/drawing/2018/hyperlinkcolor" val="tx"/>
                    </a:ext>
                  </a:extLst>
                </a:hlinkClick>
              </a:rPr>
              <a:t>Polish–Lithuanian Commonwealth</a:t>
            </a:r>
            <a:r>
              <a:rPr lang="en-GB" b="0" i="0">
                <a:solidFill>
                  <a:srgbClr val="202122"/>
                </a:solidFill>
                <a:latin typeface="Arial"/>
                <a:ea typeface="Arial"/>
                <a:cs typeface="Arial"/>
                <a:sym typeface="Arial"/>
              </a:rPr>
              <a:t> that took place toward the end of the 18th century and ended the existence of the state, resulting in the elimination of sovereign </a:t>
            </a:r>
            <a:r>
              <a:rPr lang="en-GB" b="0" i="0" u="sng" strike="noStrike">
                <a:solidFill>
                  <a:srgbClr val="0645AD"/>
                </a:solidFill>
                <a:latin typeface="Arial"/>
                <a:ea typeface="Arial"/>
                <a:cs typeface="Arial"/>
                <a:sym typeface="Arial"/>
                <a:hlinkClick r:id="rId6">
                  <a:extLst>
                    <a:ext uri="{A12FA001-AC4F-418D-AE19-62706E023703}">
                      <ahyp:hlinkClr xmlns:ahyp="http://schemas.microsoft.com/office/drawing/2018/hyperlinkcolor" val="tx"/>
                    </a:ext>
                  </a:extLst>
                </a:hlinkClick>
              </a:rPr>
              <a:t>Poland</a:t>
            </a:r>
            <a:r>
              <a:rPr lang="en-GB" b="0" i="0">
                <a:solidFill>
                  <a:srgbClr val="202122"/>
                </a:solidFill>
                <a:latin typeface="Arial"/>
                <a:ea typeface="Arial"/>
                <a:cs typeface="Arial"/>
                <a:sym typeface="Arial"/>
              </a:rPr>
              <a:t> and </a:t>
            </a:r>
            <a:r>
              <a:rPr lang="en-GB" b="0" i="0" u="sng" strike="noStrike">
                <a:solidFill>
                  <a:srgbClr val="0645AD"/>
                </a:solidFill>
                <a:latin typeface="Arial"/>
                <a:ea typeface="Arial"/>
                <a:cs typeface="Arial"/>
                <a:sym typeface="Arial"/>
                <a:hlinkClick r:id="rId7">
                  <a:extLst>
                    <a:ext uri="{A12FA001-AC4F-418D-AE19-62706E023703}">
                      <ahyp:hlinkClr xmlns:ahyp="http://schemas.microsoft.com/office/drawing/2018/hyperlinkcolor" val="tx"/>
                    </a:ext>
                  </a:extLst>
                </a:hlinkClick>
              </a:rPr>
              <a:t>Lithuania</a:t>
            </a:r>
            <a:r>
              <a:rPr lang="en-GB" b="0" i="0">
                <a:solidFill>
                  <a:srgbClr val="202122"/>
                </a:solidFill>
                <a:latin typeface="Arial"/>
                <a:ea typeface="Arial"/>
                <a:cs typeface="Arial"/>
                <a:sym typeface="Arial"/>
              </a:rPr>
              <a:t> for 123 years. The partitions were conducted by the </a:t>
            </a:r>
            <a:r>
              <a:rPr lang="en-GB" b="0" i="0" u="sng" strike="noStrike">
                <a:solidFill>
                  <a:srgbClr val="0645AD"/>
                </a:solidFill>
                <a:latin typeface="Arial"/>
                <a:ea typeface="Arial"/>
                <a:cs typeface="Arial"/>
                <a:sym typeface="Arial"/>
                <a:hlinkClick r:id="rId8">
                  <a:extLst>
                    <a:ext uri="{A12FA001-AC4F-418D-AE19-62706E023703}">
                      <ahyp:hlinkClr xmlns:ahyp="http://schemas.microsoft.com/office/drawing/2018/hyperlinkcolor" val="tx"/>
                    </a:ext>
                  </a:extLst>
                </a:hlinkClick>
              </a:rPr>
              <a:t>Habsburg monarchy</a:t>
            </a:r>
            <a:r>
              <a:rPr lang="en-GB" b="0" i="0">
                <a:solidFill>
                  <a:srgbClr val="202122"/>
                </a:solidFill>
                <a:latin typeface="Arial"/>
                <a:ea typeface="Arial"/>
                <a:cs typeface="Arial"/>
                <a:sym typeface="Arial"/>
              </a:rPr>
              <a:t>, the </a:t>
            </a:r>
            <a:r>
              <a:rPr lang="en-GB" b="0" i="0" u="sng" strike="noStrike">
                <a:solidFill>
                  <a:srgbClr val="0645AD"/>
                </a:solidFill>
                <a:latin typeface="Arial"/>
                <a:ea typeface="Arial"/>
                <a:cs typeface="Arial"/>
                <a:sym typeface="Arial"/>
                <a:hlinkClick r:id="rId9">
                  <a:extLst>
                    <a:ext uri="{A12FA001-AC4F-418D-AE19-62706E023703}">
                      <ahyp:hlinkClr xmlns:ahyp="http://schemas.microsoft.com/office/drawing/2018/hyperlinkcolor" val="tx"/>
                    </a:ext>
                  </a:extLst>
                </a:hlinkClick>
              </a:rPr>
              <a:t>Kingdom of Prussia</a:t>
            </a:r>
            <a:r>
              <a:rPr lang="en-GB" b="0" i="0">
                <a:solidFill>
                  <a:srgbClr val="202122"/>
                </a:solidFill>
                <a:latin typeface="Arial"/>
                <a:ea typeface="Arial"/>
                <a:cs typeface="Arial"/>
                <a:sym typeface="Arial"/>
              </a:rPr>
              <a:t>, and the </a:t>
            </a:r>
            <a:r>
              <a:rPr lang="en-GB" b="0" i="0" u="sng" strike="noStrike">
                <a:solidFill>
                  <a:srgbClr val="0645AD"/>
                </a:solidFill>
                <a:latin typeface="Arial"/>
                <a:ea typeface="Arial"/>
                <a:cs typeface="Arial"/>
                <a:sym typeface="Arial"/>
                <a:hlinkClick r:id="rId10">
                  <a:extLst>
                    <a:ext uri="{A12FA001-AC4F-418D-AE19-62706E023703}">
                      <ahyp:hlinkClr xmlns:ahyp="http://schemas.microsoft.com/office/drawing/2018/hyperlinkcolor" val="tx"/>
                    </a:ext>
                  </a:extLst>
                </a:hlinkClick>
              </a:rPr>
              <a:t>Russian Empire</a:t>
            </a:r>
            <a:r>
              <a:rPr lang="en-GB" b="0" i="0">
                <a:solidFill>
                  <a:srgbClr val="202122"/>
                </a:solidFill>
                <a:latin typeface="Arial"/>
                <a:ea typeface="Arial"/>
                <a:cs typeface="Arial"/>
                <a:sym typeface="Arial"/>
              </a:rPr>
              <a:t>, which divided up the Commonwealth lands among themselves progressively in the process of territorial seizures and annexations.</a:t>
            </a:r>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Vienna 1873 (400 000+ spectators), Moscow, Riga, Prague, German cities</a:t>
            </a:r>
            <a:endParaRPr lang="en-GB" b="1" dirty="0"/>
          </a:p>
          <a:p>
            <a:pPr marL="0" lvl="0" indent="0" algn="l" rtl="0">
              <a:spcBef>
                <a:spcPts val="0"/>
              </a:spcBef>
              <a:spcAft>
                <a:spcPts val="0"/>
              </a:spcAft>
              <a:buNone/>
            </a:pPr>
            <a:r>
              <a:rPr lang="en-GB" b="1" dirty="0"/>
              <a:t>Otherness </a:t>
            </a:r>
            <a:r>
              <a:rPr lang="en-GB" b="0" dirty="0"/>
              <a:t>was a part of the then mass culture</a:t>
            </a:r>
            <a:endParaRPr dirty="0"/>
          </a:p>
          <a:p>
            <a:pPr marL="0" lvl="0" indent="0" algn="l" rtl="0">
              <a:spcBef>
                <a:spcPts val="0"/>
              </a:spcBef>
              <a:spcAft>
                <a:spcPts val="0"/>
              </a:spcAft>
              <a:buNone/>
            </a:pPr>
            <a:r>
              <a:rPr lang="en-GB" b="0" dirty="0"/>
              <a:t>Unprecedented mobility and exchangeability affecting the act of viewing and seeing</a:t>
            </a:r>
            <a:endParaRPr dirty="0"/>
          </a:p>
          <a:p>
            <a:pPr marL="0" lvl="0" indent="0" algn="l" rtl="0">
              <a:spcBef>
                <a:spcPts val="0"/>
              </a:spcBef>
              <a:spcAft>
                <a:spcPts val="0"/>
              </a:spcAft>
              <a:buNone/>
            </a:pPr>
            <a:r>
              <a:rPr lang="en-GB" b="0" dirty="0"/>
              <a:t>In 18</a:t>
            </a:r>
            <a:r>
              <a:rPr lang="en-GB" b="0" baseline="30000" dirty="0"/>
              <a:t>th</a:t>
            </a:r>
            <a:r>
              <a:rPr lang="en-GB" b="0" dirty="0"/>
              <a:t> such show of otherness were exclusive (royal families, aristocracy), in 19</a:t>
            </a:r>
            <a:r>
              <a:rPr lang="en-GB" b="0" baseline="30000" dirty="0"/>
              <a:t>th</a:t>
            </a:r>
            <a:r>
              <a:rPr lang="en-GB" b="0" dirty="0"/>
              <a:t> century the phenomenon became much more widespread</a:t>
            </a:r>
            <a:endParaRPr dirty="0"/>
          </a:p>
          <a:p>
            <a:pPr marL="0" lvl="0" indent="0" algn="l" rtl="0">
              <a:spcBef>
                <a:spcPts val="0"/>
              </a:spcBef>
              <a:spcAft>
                <a:spcPts val="0"/>
              </a:spcAft>
              <a:buNone/>
            </a:pPr>
            <a:r>
              <a:rPr lang="en-GB" b="0" dirty="0"/>
              <a:t>Changed demand for public entertainment</a:t>
            </a:r>
            <a:endParaRPr dirty="0"/>
          </a:p>
          <a:p>
            <a:pPr marL="0" lvl="0" indent="0" algn="l" rtl="0">
              <a:spcBef>
                <a:spcPts val="0"/>
              </a:spcBef>
              <a:spcAft>
                <a:spcPts val="0"/>
              </a:spcAft>
              <a:buNone/>
            </a:pPr>
            <a:r>
              <a:rPr lang="en-GB" b="0" dirty="0"/>
              <a:t>Live encounter between masses and </a:t>
            </a:r>
            <a:r>
              <a:rPr lang="en-GB" b="0" dirty="0" err="1"/>
              <a:t>nnon</a:t>
            </a:r>
            <a:r>
              <a:rPr lang="en-GB" b="0" dirty="0"/>
              <a:t>-Westerners</a:t>
            </a:r>
            <a:endParaRPr b="1" dirty="0"/>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Connection to colonialism – “symbol of defeat of Darkest Africa by colonizing West”</a:t>
            </a:r>
            <a:endParaRPr dirty="0"/>
          </a:p>
          <a:p>
            <a:pPr marL="0" lvl="0" indent="0" algn="l" rtl="0">
              <a:spcBef>
                <a:spcPts val="0"/>
              </a:spcBef>
              <a:spcAft>
                <a:spcPts val="0"/>
              </a:spcAft>
              <a:buNone/>
            </a:pPr>
            <a:r>
              <a:rPr lang="en-GB" b="0" dirty="0"/>
              <a:t>Appearance of the women bore little resemblance to actual Amazons – the emphasis was on exposing a black female body in order to make show more attractive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rgbClr val="FFFFFF"/>
                </a:solidFill>
              </a:rPr>
              <a:t>There were no actual Amazons in the troupes</a:t>
            </a:r>
            <a:endParaRPr lang="en-US" b="1" dirty="0"/>
          </a:p>
          <a:p>
            <a:pPr marL="0" lvl="0" indent="0" algn="l" rtl="0">
              <a:spcBef>
                <a:spcPts val="0"/>
              </a:spcBef>
              <a:spcAft>
                <a:spcPts val="0"/>
              </a:spcAft>
              <a:buNone/>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FFFFFF"/>
                </a:solidFill>
              </a:rPr>
              <a:t>although men were also present in the Dahomean groups</a:t>
            </a:r>
            <a:endParaRPr lang="en-US" dirty="0"/>
          </a:p>
          <a:p>
            <a:pPr marL="0" lvl="0" indent="0" algn="l" rtl="0">
              <a:spcBef>
                <a:spcPts val="0"/>
              </a:spcBef>
              <a:spcAft>
                <a:spcPts val="0"/>
              </a:spcAft>
              <a:buNone/>
            </a:pPr>
            <a:endParaRPr b="0" dirty="0"/>
          </a:p>
        </p:txBody>
      </p:sp>
      <p:sp>
        <p:nvSpPr>
          <p:cNvPr id="132" name="Google Shape;1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The author considers press a way how people were educated about non-Europeans before meeting them</a:t>
            </a:r>
            <a:endParaRPr dirty="0"/>
          </a:p>
          <a:p>
            <a:pPr marL="0" lvl="0" indent="0" algn="l" rtl="0">
              <a:spcBef>
                <a:spcPts val="0"/>
              </a:spcBef>
              <a:spcAft>
                <a:spcPts val="0"/>
              </a:spcAft>
              <a:buNone/>
            </a:pPr>
            <a:r>
              <a:rPr lang="en-GB" dirty="0"/>
              <a:t>Press as a primarily political tool (because of the partitions) </a:t>
            </a:r>
            <a:endParaRPr lang="sk-SK" dirty="0"/>
          </a:p>
          <a:p>
            <a:pPr marL="0" lvl="0" indent="0" algn="l" rtl="0">
              <a:spcBef>
                <a:spcPts val="0"/>
              </a:spcBef>
              <a:spcAft>
                <a:spcPts val="0"/>
              </a:spcAft>
              <a:buNone/>
            </a:pPr>
            <a:endParaRPr lang="sk-SK" dirty="0"/>
          </a:p>
          <a:p>
            <a:pPr marL="0" lvl="0" indent="0" algn="l" rtl="0">
              <a:spcBef>
                <a:spcPts val="0"/>
              </a:spcBef>
              <a:spcAft>
                <a:spcPts val="0"/>
              </a:spcAft>
              <a:buNone/>
            </a:pPr>
            <a:r>
              <a:rPr lang="sk-SK" dirty="0" err="1"/>
              <a:t>Tours</a:t>
            </a:r>
            <a:r>
              <a:rPr lang="sk-SK" dirty="0"/>
              <a:t> </a:t>
            </a:r>
            <a:r>
              <a:rPr lang="sk-SK" dirty="0" err="1"/>
              <a:t>organized</a:t>
            </a:r>
            <a:r>
              <a:rPr lang="sk-SK" dirty="0"/>
              <a:t> by </a:t>
            </a:r>
            <a:r>
              <a:rPr lang="sk-SK" b="1" dirty="0" err="1"/>
              <a:t>enterpreneurs</a:t>
            </a:r>
            <a:r>
              <a:rPr lang="sk-SK" b="1" dirty="0"/>
              <a:t>!</a:t>
            </a: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 funeral of one of the member of the troupe – taken </a:t>
            </a:r>
            <a:r>
              <a:rPr lang="en-US" b="1" dirty="0"/>
              <a:t>as another unusual attraction</a:t>
            </a:r>
            <a:r>
              <a:rPr lang="en-US" dirty="0"/>
              <a:t> – an extreme number of spectators followed a carriage with the coffin</a:t>
            </a:r>
          </a:p>
          <a:p>
            <a:pPr marL="0" lvl="0" indent="0" algn="l" rtl="0">
              <a:spcBef>
                <a:spcPts val="0"/>
              </a:spcBef>
              <a:spcAft>
                <a:spcPts val="0"/>
              </a:spcAft>
              <a:buNone/>
            </a:pPr>
            <a:endParaRPr dirty="0"/>
          </a:p>
        </p:txBody>
      </p:sp>
      <p:sp>
        <p:nvSpPr>
          <p:cNvPr id="159" name="Google Shape;15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16"/>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FEFEFE"/>
              </a:buClr>
              <a:buSzPts val="5000"/>
              <a:buFont typeface="Twentieth Century"/>
              <a:buNone/>
              <a:defRPr sz="5000">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16"/>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a:solidFill>
                  <a:srgbClr val="FEFEFE"/>
                </a:solidFill>
                <a:latin typeface="Tw Cen MT" panose="020B0602020104020603" pitchFamily="34" charset="-18"/>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dirty="0"/>
          </a:p>
        </p:txBody>
      </p:sp>
      <p:sp>
        <p:nvSpPr>
          <p:cNvPr id="19" name="Google Shape;19;p16"/>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cxnSp>
        <p:nvCxnSpPr>
          <p:cNvPr id="22" name="Google Shape;22;p16"/>
          <p:cNvCxnSpPr/>
          <p:nvPr/>
        </p:nvCxnSpPr>
        <p:spPr>
          <a:xfrm rot="10800000">
            <a:off x="8386842" y="5264106"/>
            <a:ext cx="0" cy="914400"/>
          </a:xfrm>
          <a:prstGeom prst="straightConnector1">
            <a:avLst/>
          </a:prstGeom>
          <a:noFill/>
          <a:ln w="19050" cap="flat" cmpd="sng">
            <a:solidFill>
              <a:schemeClr val="accent2"/>
            </a:solidFill>
            <a:prstDash val="solid"/>
            <a:round/>
            <a:headEnd type="none" w="sm" len="sm"/>
            <a:tailEnd type="none" w="sm" len="sm"/>
          </a:ln>
        </p:spPr>
      </p:cxnSp>
      <p:sp>
        <p:nvSpPr>
          <p:cNvPr id="23" name="Google Shape;23;p16"/>
          <p:cNvSpPr/>
          <p:nvPr/>
        </p:nvSpPr>
        <p:spPr>
          <a:xfrm>
            <a:off x="0" y="-1"/>
            <a:ext cx="12192000" cy="457200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FEFEFE"/>
              </a:buClr>
              <a:buSzPts val="1800"/>
              <a:buNone/>
              <a:defRPr>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1" name="Google Shape;81;p25"/>
          <p:cNvSpPr txBox="1">
            <a:spLocks noGrp="1"/>
          </p:cNvSpPr>
          <p:nvPr>
            <p:ph type="body" idx="1"/>
          </p:nvPr>
        </p:nvSpPr>
        <p:spPr>
          <a:xfrm rot="5400000">
            <a:off x="3872485" y="-562356"/>
            <a:ext cx="4023360" cy="972007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Tw Cen MT" panose="020B0602020104020603" pitchFamily="34" charset="-18"/>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82" name="Google Shape;82;p2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26"/>
          <p:cNvSpPr txBox="1">
            <a:spLocks noGrp="1"/>
          </p:cNvSpPr>
          <p:nvPr>
            <p:ph type="title"/>
          </p:nvPr>
        </p:nvSpPr>
        <p:spPr>
          <a:xfrm rot="5400000">
            <a:off x="7334251" y="2152650"/>
            <a:ext cx="5410200" cy="2628900"/>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FEFEFE"/>
              </a:buClr>
              <a:buSzPts val="1800"/>
              <a:buNone/>
              <a:defRPr>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7" name="Google Shape;87;p26"/>
          <p:cNvSpPr txBox="1">
            <a:spLocks noGrp="1"/>
          </p:cNvSpPr>
          <p:nvPr>
            <p:ph type="body" idx="1"/>
          </p:nvPr>
        </p:nvSpPr>
        <p:spPr>
          <a:xfrm rot="5400000">
            <a:off x="2076451"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Tw Cen MT" panose="020B0602020104020603" pitchFamily="34" charset="-18"/>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88" name="Google Shape;88;p26"/>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6"/>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6"/>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cxnSp>
        <p:nvCxnSpPr>
          <p:cNvPr id="91" name="Google Shape;91;p26"/>
          <p:cNvCxnSpPr/>
          <p:nvPr/>
        </p:nvCxnSpPr>
        <p:spPr>
          <a:xfrm rot="10800000">
            <a:off x="10058400" y="59263"/>
            <a:ext cx="0" cy="914400"/>
          </a:xfrm>
          <a:prstGeom prst="straightConnector1">
            <a:avLst/>
          </a:prstGeom>
          <a:noFill/>
          <a:ln w="19050" cap="flat" cmpd="sng">
            <a:solidFill>
              <a:schemeClr val="accent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
        <p:cNvGrpSpPr/>
        <p:nvPr/>
      </p:nvGrpSpPr>
      <p:grpSpPr>
        <a:xfrm>
          <a:off x="0" y="0"/>
          <a:ext cx="0" cy="0"/>
          <a:chOff x="0" y="0"/>
          <a:chExt cx="0" cy="0"/>
        </a:xfrm>
      </p:grpSpPr>
      <p:sp>
        <p:nvSpPr>
          <p:cNvPr id="25" name="Google Shape;25;p17"/>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7"/>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FEFEFE"/>
              </a:buClr>
              <a:buSzPts val="1800"/>
              <a:buNone/>
              <a:defRPr>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 name="Google Shape;30;p18"/>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Tw Cen MT" panose="020B0602020104020603" pitchFamily="34" charset="-18"/>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31" name="Google Shape;31;p18"/>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FEFEFE"/>
              </a:buClr>
              <a:buSzPts val="5000"/>
              <a:buFont typeface="Twentieth Century"/>
              <a:buNone/>
              <a:defRPr sz="5000" b="0">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 name="Google Shape;36;p19"/>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FEFEFE"/>
                </a:solidFill>
                <a:latin typeface="Tw Cen MT" panose="020B0602020104020603" pitchFamily="34" charset="-18"/>
              </a:defRPr>
            </a:lvl1pPr>
            <a:lvl2pPr marL="914400" lvl="1" indent="-228600" algn="l">
              <a:lnSpc>
                <a:spcPct val="90000"/>
              </a:lnSpc>
              <a:spcBef>
                <a:spcPts val="200"/>
              </a:spcBef>
              <a:spcAft>
                <a:spcPts val="0"/>
              </a:spcAft>
              <a:buSzPts val="1800"/>
              <a:buNone/>
              <a:defRPr sz="1800">
                <a:solidFill>
                  <a:schemeClr val="lt1"/>
                </a:solidFill>
              </a:defRPr>
            </a:lvl2pPr>
            <a:lvl3pPr marL="1371600" lvl="2" indent="-228600" algn="l">
              <a:lnSpc>
                <a:spcPct val="90000"/>
              </a:lnSpc>
              <a:spcBef>
                <a:spcPts val="400"/>
              </a:spcBef>
              <a:spcAft>
                <a:spcPts val="0"/>
              </a:spcAft>
              <a:buSzPts val="1600"/>
              <a:buNone/>
              <a:defRPr sz="1600">
                <a:solidFill>
                  <a:schemeClr val="lt1"/>
                </a:solidFill>
              </a:defRPr>
            </a:lvl3pPr>
            <a:lvl4pPr marL="1828800" lvl="3" indent="-228600" algn="l">
              <a:lnSpc>
                <a:spcPct val="90000"/>
              </a:lnSpc>
              <a:spcBef>
                <a:spcPts val="400"/>
              </a:spcBef>
              <a:spcAft>
                <a:spcPts val="0"/>
              </a:spcAft>
              <a:buSzPts val="1400"/>
              <a:buNone/>
              <a:defRPr sz="1400">
                <a:solidFill>
                  <a:schemeClr val="lt1"/>
                </a:solidFill>
              </a:defRPr>
            </a:lvl4pPr>
            <a:lvl5pPr marL="2286000" lvl="4" indent="-228600" algn="l">
              <a:lnSpc>
                <a:spcPct val="90000"/>
              </a:lnSpc>
              <a:spcBef>
                <a:spcPts val="400"/>
              </a:spcBef>
              <a:spcAft>
                <a:spcPts val="0"/>
              </a:spcAft>
              <a:buSzPts val="1400"/>
              <a:buNone/>
              <a:defRPr sz="1400">
                <a:solidFill>
                  <a:schemeClr val="lt1"/>
                </a:solidFill>
              </a:defRPr>
            </a:lvl5pPr>
            <a:lvl6pPr marL="2743200" lvl="5" indent="-228600" algn="l">
              <a:lnSpc>
                <a:spcPct val="90000"/>
              </a:lnSpc>
              <a:spcBef>
                <a:spcPts val="400"/>
              </a:spcBef>
              <a:spcAft>
                <a:spcPts val="0"/>
              </a:spcAft>
              <a:buSzPts val="1400"/>
              <a:buNone/>
              <a:defRPr sz="1400">
                <a:solidFill>
                  <a:schemeClr val="lt1"/>
                </a:solidFill>
              </a:defRPr>
            </a:lvl6pPr>
            <a:lvl7pPr marL="3200400" lvl="6" indent="-228600" algn="l">
              <a:lnSpc>
                <a:spcPct val="90000"/>
              </a:lnSpc>
              <a:spcBef>
                <a:spcPts val="400"/>
              </a:spcBef>
              <a:spcAft>
                <a:spcPts val="0"/>
              </a:spcAft>
              <a:buSzPts val="1400"/>
              <a:buNone/>
              <a:defRPr sz="1400">
                <a:solidFill>
                  <a:schemeClr val="lt1"/>
                </a:solidFill>
              </a:defRPr>
            </a:lvl7pPr>
            <a:lvl8pPr marL="3657600" lvl="7" indent="-228600" algn="l">
              <a:lnSpc>
                <a:spcPct val="90000"/>
              </a:lnSpc>
              <a:spcBef>
                <a:spcPts val="400"/>
              </a:spcBef>
              <a:spcAft>
                <a:spcPts val="0"/>
              </a:spcAft>
              <a:buSzPts val="1400"/>
              <a:buNone/>
              <a:defRPr sz="1400">
                <a:solidFill>
                  <a:schemeClr val="lt1"/>
                </a:solidFill>
              </a:defRPr>
            </a:lvl8pPr>
            <a:lvl9pPr marL="4114800" lvl="8" indent="-228600" algn="l">
              <a:lnSpc>
                <a:spcPct val="90000"/>
              </a:lnSpc>
              <a:spcBef>
                <a:spcPts val="400"/>
              </a:spcBef>
              <a:spcAft>
                <a:spcPts val="400"/>
              </a:spcAft>
              <a:buSzPts val="1400"/>
              <a:buNone/>
              <a:defRPr sz="1400">
                <a:solidFill>
                  <a:schemeClr val="lt1"/>
                </a:solidFill>
              </a:defRPr>
            </a:lvl9pPr>
          </a:lstStyle>
          <a:p>
            <a:endParaRPr dirty="0"/>
          </a:p>
        </p:txBody>
      </p:sp>
      <p:sp>
        <p:nvSpPr>
          <p:cNvPr id="37" name="Google Shape;37;p19"/>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cxnSp>
        <p:nvCxnSpPr>
          <p:cNvPr id="40" name="Google Shape;40;p19"/>
          <p:cNvCxnSpPr/>
          <p:nvPr/>
        </p:nvCxnSpPr>
        <p:spPr>
          <a:xfrm rot="10800000">
            <a:off x="8386843" y="5264106"/>
            <a:ext cx="0" cy="914400"/>
          </a:xfrm>
          <a:prstGeom prst="straightConnector1">
            <a:avLst/>
          </a:prstGeom>
          <a:noFill/>
          <a:ln w="19050" cap="flat" cmpd="sng">
            <a:solidFill>
              <a:srgbClr val="848057"/>
            </a:solidFill>
            <a:prstDash val="solid"/>
            <a:round/>
            <a:headEnd type="none" w="sm" len="sm"/>
            <a:tailEnd type="none" w="sm" len="sm"/>
          </a:ln>
        </p:spPr>
      </p:cxnSp>
      <p:cxnSp>
        <p:nvCxnSpPr>
          <p:cNvPr id="41" name="Google Shape;41;p19"/>
          <p:cNvCxnSpPr/>
          <p:nvPr/>
        </p:nvCxnSpPr>
        <p:spPr>
          <a:xfrm rot="10800000">
            <a:off x="8386842" y="5264106"/>
            <a:ext cx="0" cy="914400"/>
          </a:xfrm>
          <a:prstGeom prst="straightConnector1">
            <a:avLst/>
          </a:prstGeom>
          <a:noFill/>
          <a:ln w="19050" cap="flat" cmpd="sng">
            <a:solidFill>
              <a:schemeClr val="accent3"/>
            </a:solidFill>
            <a:prstDash val="solid"/>
            <a:round/>
            <a:headEnd type="none" w="sm" len="sm"/>
            <a:tailEnd type="none" w="sm" len="sm"/>
          </a:ln>
        </p:spPr>
      </p:cxnSp>
      <p:sp>
        <p:nvSpPr>
          <p:cNvPr id="42" name="Google Shape;42;p19"/>
          <p:cNvSpPr/>
          <p:nvPr/>
        </p:nvSpPr>
        <p:spPr>
          <a:xfrm>
            <a:off x="0" y="-1"/>
            <a:ext cx="12192000" cy="457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FEFEFE"/>
              </a:buClr>
              <a:buSzPts val="1800"/>
              <a:buNone/>
              <a:defRPr>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5" name="Google Shape;45;p20"/>
          <p:cNvSpPr txBox="1">
            <a:spLocks noGrp="1"/>
          </p:cNvSpPr>
          <p:nvPr>
            <p:ph type="body" idx="1"/>
          </p:nvPr>
        </p:nvSpPr>
        <p:spPr>
          <a:xfrm>
            <a:off x="1024127"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Tw Cen MT" panose="020B0602020104020603" pitchFamily="34" charset="-18"/>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46" name="Google Shape;46;p20"/>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Tw Cen MT" panose="020B0602020104020603" pitchFamily="34" charset="-18"/>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47" name="Google Shape;47;p20"/>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2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FEFEFE"/>
              </a:buClr>
              <a:buSzPts val="1800"/>
              <a:buNone/>
              <a:defRPr>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 name="Google Shape;52;p21"/>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679B9A"/>
                </a:solidFill>
                <a:latin typeface="Tw Cen MT" panose="020B0602020104020603" pitchFamily="34" charset="-18"/>
                <a:ea typeface="Tw Cen MT" panose="020B0602020104020603" pitchFamily="34" charset="-18"/>
                <a:cs typeface="Tw Cen MT" panose="020B0602020104020603" pitchFamily="34" charset="-18"/>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53" name="Google Shape;53;p21"/>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Tw Cen MT" panose="020B0602020104020603" pitchFamily="34" charset="-18"/>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4" name="Google Shape;54;p21"/>
          <p:cNvSpPr txBox="1">
            <a:spLocks noGrp="1"/>
          </p:cNvSpPr>
          <p:nvPr>
            <p:ph type="body" idx="3"/>
          </p:nvPr>
        </p:nvSpPr>
        <p:spPr>
          <a:xfrm>
            <a:off x="599088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rgbClr val="679B9A"/>
                </a:solidFill>
                <a:latin typeface="Tw Cen MT" panose="020B0602020104020603" pitchFamily="34" charset="-18"/>
                <a:ea typeface="Tw Cen MT" panose="020B0602020104020603" pitchFamily="34" charset="-18"/>
                <a:cs typeface="Tw Cen MT" panose="020B0602020104020603" pitchFamily="34" charset="-18"/>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55" name="Google Shape;55;p21"/>
          <p:cNvSpPr txBox="1">
            <a:spLocks noGrp="1"/>
          </p:cNvSpPr>
          <p:nvPr>
            <p:ph type="body" idx="4"/>
          </p:nvPr>
        </p:nvSpPr>
        <p:spPr>
          <a:xfrm>
            <a:off x="599088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atin typeface="Tw Cen MT" panose="020B0602020104020603" pitchFamily="34" charset="-18"/>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56" name="Google Shape;56;p2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2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FEFEFE"/>
              </a:buClr>
              <a:buSzPts val="1800"/>
              <a:buNone/>
              <a:defRPr>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1" name="Google Shape;61;p2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23"/>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FEFEFE"/>
              </a:buClr>
              <a:buSzPts val="4000"/>
              <a:buFont typeface="Twentieth Century"/>
              <a:buNone/>
              <a:defRPr sz="4000">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6" name="Google Shape;66;p23"/>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200"/>
              </a:spcBef>
              <a:spcAft>
                <a:spcPts val="0"/>
              </a:spcAft>
              <a:buSzPts val="2400"/>
              <a:buChar char=" "/>
              <a:defRPr sz="2400">
                <a:latin typeface="Tw Cen MT" panose="020B0602020104020603" pitchFamily="34" charset="-18"/>
              </a:defRPr>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dirty="0"/>
          </a:p>
        </p:txBody>
      </p:sp>
      <p:sp>
        <p:nvSpPr>
          <p:cNvPr id="67" name="Google Shape;67;p23"/>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atin typeface="Tw Cen MT" panose="020B0602020104020603" pitchFamily="34" charset="-18"/>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dirty="0"/>
          </a:p>
        </p:txBody>
      </p:sp>
      <p:sp>
        <p:nvSpPr>
          <p:cNvPr id="68" name="Google Shape;68;p2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1"/>
        <p:cNvGrpSpPr/>
        <p:nvPr/>
      </p:nvGrpSpPr>
      <p:grpSpPr>
        <a:xfrm>
          <a:off x="0" y="0"/>
          <a:ext cx="0" cy="0"/>
          <a:chOff x="0" y="0"/>
          <a:chExt cx="0" cy="0"/>
        </a:xfrm>
      </p:grpSpPr>
      <p:sp>
        <p:nvSpPr>
          <p:cNvPr id="72" name="Google Shape;72;p24"/>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FEFEFE"/>
              </a:buClr>
              <a:buSzPts val="5000"/>
              <a:buFont typeface="Twentieth Century"/>
              <a:buNone/>
              <a:defRPr sz="5000">
                <a:latin typeface="Tw Cen MT" panose="020B0602020104020603" pitchFamily="34" charset="-1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3" name="Google Shape;73;p24"/>
          <p:cNvSpPr>
            <a:spLocks noGrp="1"/>
          </p:cNvSpPr>
          <p:nvPr>
            <p:ph type="pic" idx="2"/>
          </p:nvPr>
        </p:nvSpPr>
        <p:spPr>
          <a:xfrm>
            <a:off x="0" y="-1"/>
            <a:ext cx="12188952" cy="4572000"/>
          </a:xfrm>
          <a:prstGeom prst="rect">
            <a:avLst/>
          </a:prstGeom>
          <a:solidFill>
            <a:srgbClr val="C3D7D7"/>
          </a:solidFill>
          <a:ln>
            <a:noFill/>
          </a:ln>
        </p:spPr>
      </p:sp>
      <p:sp>
        <p:nvSpPr>
          <p:cNvPr id="74" name="Google Shape;74;p24"/>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FEFEFE"/>
                </a:solidFill>
                <a:latin typeface="Tw Cen MT" panose="020B0602020104020603" pitchFamily="34" charset="-18"/>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dirty="0"/>
          </a:p>
        </p:txBody>
      </p:sp>
      <p:sp>
        <p:nvSpPr>
          <p:cNvPr id="75" name="Google Shape;75;p2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cxnSp>
        <p:nvCxnSpPr>
          <p:cNvPr id="78" name="Google Shape;78;p24"/>
          <p:cNvCxnSpPr/>
          <p:nvPr/>
        </p:nvCxnSpPr>
        <p:spPr>
          <a:xfrm rot="10800000">
            <a:off x="8386843" y="5264106"/>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FEFEFE"/>
              </a:buClr>
              <a:buSzPts val="5000"/>
              <a:buFont typeface="Twentieth Century"/>
              <a:buNone/>
              <a:defRPr sz="5000" b="0" i="0" u="none" strike="noStrike" cap="none">
                <a:solidFill>
                  <a:srgbClr val="FEFEFE"/>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5"/>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2"/>
              </a:buClr>
              <a:buSzPts val="2200"/>
              <a:buFont typeface="Twentieth Century"/>
              <a:buChar char=" "/>
              <a:defRPr sz="2200" b="0" i="0" u="none" strike="noStrike" cap="none">
                <a:solidFill>
                  <a:schemeClr val="lt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2"/>
              </a:buClr>
              <a:buSzPts val="1800"/>
              <a:buFont typeface="Noto Sans Symbols"/>
              <a:buChar char="🢝"/>
              <a:defRPr sz="1800" b="0" i="0" u="none" strike="noStrike" cap="none">
                <a:solidFill>
                  <a:schemeClr val="lt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2"/>
              </a:buClr>
              <a:buSzPts val="1400"/>
              <a:buFont typeface="Noto Sans Symbols"/>
              <a:buChar char="🢝"/>
              <a:defRPr sz="1400" b="0" i="0" u="none" strike="noStrike" cap="none">
                <a:solidFill>
                  <a:schemeClr val="lt1"/>
                </a:solidFill>
                <a:latin typeface="Twentieth Century"/>
                <a:ea typeface="Twentieth Century"/>
                <a:cs typeface="Twentieth Century"/>
                <a:sym typeface="Twentieth Century"/>
              </a:defRPr>
            </a:lvl9pPr>
          </a:lstStyle>
          <a:p>
            <a:endParaRPr dirty="0"/>
          </a:p>
        </p:txBody>
      </p:sp>
      <p:sp>
        <p:nvSpPr>
          <p:cNvPr id="12" name="Google Shape;12;p1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FEFEFE"/>
                </a:solidFill>
                <a:latin typeface="Tw Cen MT" panose="020B0602020104020603" pitchFamily="34" charset="-18"/>
                <a:ea typeface="Tw Cen MT" panose="020B0602020104020603" pitchFamily="34" charset="-18"/>
                <a:cs typeface="Tw Cen MT" panose="020B0602020104020603" pitchFamily="34" charset="-18"/>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lang="cs-CZ" dirty="0"/>
          </a:p>
        </p:txBody>
      </p:sp>
      <p:sp>
        <p:nvSpPr>
          <p:cNvPr id="13" name="Google Shape;13;p1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FEFEFE"/>
                </a:solidFill>
                <a:latin typeface="Tw Cen MT" panose="020B0602020104020603" pitchFamily="34" charset="-18"/>
                <a:ea typeface="Tw Cen MT" panose="020B0602020104020603" pitchFamily="34" charset="-18"/>
                <a:cs typeface="Tw Cen MT" panose="020B0602020104020603" pitchFamily="34" charset="-18"/>
                <a:sym typeface="Twentieth Century"/>
              </a:defRPr>
            </a:lvl1pPr>
            <a:lvl2pPr marR="0" lvl="1"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lt1"/>
                </a:solidFill>
                <a:latin typeface="Twentieth Century"/>
                <a:ea typeface="Twentieth Century"/>
                <a:cs typeface="Twentieth Century"/>
                <a:sym typeface="Twentieth Century"/>
              </a:defRPr>
            </a:lvl9pPr>
          </a:lstStyle>
          <a:p>
            <a:endParaRPr lang="cs-CZ" dirty="0"/>
          </a:p>
        </p:txBody>
      </p:sp>
      <p:sp>
        <p:nvSpPr>
          <p:cNvPr id="14" name="Google Shape;14;p1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b="0" i="0" u="none" strike="noStrike" cap="none">
                <a:solidFill>
                  <a:srgbClr val="FEFEFE"/>
                </a:solidFill>
                <a:latin typeface="Tw Cen MT" panose="020B0602020104020603" pitchFamily="34" charset="-18"/>
                <a:ea typeface="Tw Cen MT" panose="020B0602020104020603" pitchFamily="34" charset="-18"/>
                <a:cs typeface="Tw Cen MT" panose="020B0602020104020603" pitchFamily="34" charset="-18"/>
                <a:sym typeface="Twentieth Century"/>
              </a:defRPr>
            </a:lvl1pPr>
            <a:lvl2pPr marL="0" marR="0" lvl="1"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2pPr>
            <a:lvl3pPr marL="0" marR="0" lvl="2"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3pPr>
            <a:lvl4pPr marL="0" marR="0" lvl="3"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4pPr>
            <a:lvl5pPr marL="0" marR="0" lvl="4"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5pPr>
            <a:lvl6pPr marL="0" marR="0" lvl="5"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6pPr>
            <a:lvl7pPr marL="0" marR="0" lvl="6"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7pPr>
            <a:lvl8pPr marL="0" marR="0" lvl="7"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8pPr>
            <a:lvl9pPr marL="0" marR="0" lvl="8" indent="0" algn="l" rtl="0">
              <a:spcBef>
                <a:spcPts val="0"/>
              </a:spcBef>
              <a:buNone/>
              <a:defRPr sz="1000" b="0" i="0" u="none" strike="noStrike" cap="none">
                <a:solidFill>
                  <a:srgbClr val="FEFEFE"/>
                </a:solidFill>
                <a:latin typeface="Twentieth Century"/>
                <a:ea typeface="Twentieth Century"/>
                <a:cs typeface="Twentieth Century"/>
                <a:sym typeface="Twentieth Century"/>
              </a:defRPr>
            </a:lvl9pPr>
          </a:lstStyle>
          <a:p>
            <a:fld id="{00000000-1234-1234-1234-123412341234}" type="slidenum">
              <a:rPr lang="en-GB" smtClean="0"/>
              <a:pPr/>
              <a:t>‹#›</a:t>
            </a:fld>
            <a:endParaRPr lang="en-GB" dirty="0"/>
          </a:p>
        </p:txBody>
      </p:sp>
      <p:cxnSp>
        <p:nvCxnSpPr>
          <p:cNvPr id="15" name="Google Shape;15;p15"/>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18"/>
          <a:ea typeface="Tw Cen MT" panose="020B0602020104020603" pitchFamily="34" charset="-1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w Cen MT" panose="020B0602020104020603" pitchFamily="34" charset="-18"/>
          <a:ea typeface="Tw Cen MT" panose="020B0602020104020603" pitchFamily="34" charset="-1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
        <p:cNvGrpSpPr/>
        <p:nvPr/>
      </p:nvGrpSpPr>
      <p:grpSpPr>
        <a:xfrm>
          <a:off x="0" y="0"/>
          <a:ext cx="0" cy="0"/>
          <a:chOff x="0" y="0"/>
          <a:chExt cx="0" cy="0"/>
        </a:xfrm>
      </p:grpSpPr>
      <p:pic>
        <p:nvPicPr>
          <p:cNvPr id="97" name="Google Shape;97;p1" descr="Meet the Dahomey Amazons: The All-Female Warriors of West Africa"/>
          <p:cNvPicPr preferRelativeResize="0"/>
          <p:nvPr/>
        </p:nvPicPr>
        <p:blipFill rotWithShape="1">
          <a:blip r:embed="rId3">
            <a:alphaModFix/>
          </a:blip>
          <a:srcRect t="12451"/>
          <a:stretch/>
        </p:blipFill>
        <p:spPr>
          <a:xfrm>
            <a:off x="20" y="10"/>
            <a:ext cx="12191980" cy="6857990"/>
          </a:xfrm>
          <a:prstGeom prst="rect">
            <a:avLst/>
          </a:prstGeom>
          <a:noFill/>
          <a:ln>
            <a:noFill/>
          </a:ln>
        </p:spPr>
      </p:pic>
      <p:sp>
        <p:nvSpPr>
          <p:cNvPr id="98" name="Google Shape;98;p1"/>
          <p:cNvSpPr/>
          <p:nvPr/>
        </p:nvSpPr>
        <p:spPr>
          <a:xfrm>
            <a:off x="4059934" y="3361386"/>
            <a:ext cx="8132065" cy="2152348"/>
          </a:xfrm>
          <a:prstGeom prst="rect">
            <a:avLst/>
          </a:prstGeom>
          <a:solidFill>
            <a:srgbClr val="000000">
              <a:alpha val="9176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dirty="0">
              <a:solidFill>
                <a:srgbClr val="FFFFFF"/>
              </a:solidFill>
              <a:latin typeface="Tw Cen MT" panose="020B0602020104020603" pitchFamily="34" charset="-18"/>
              <a:ea typeface="Twentieth Century"/>
              <a:cs typeface="Twentieth Century"/>
              <a:sym typeface="Twentieth Century"/>
            </a:endParaRPr>
          </a:p>
        </p:txBody>
      </p:sp>
      <p:sp>
        <p:nvSpPr>
          <p:cNvPr id="99" name="Google Shape;99;p1"/>
          <p:cNvSpPr txBox="1">
            <a:spLocks noGrp="1"/>
          </p:cNvSpPr>
          <p:nvPr>
            <p:ph type="ctrTitle"/>
          </p:nvPr>
        </p:nvSpPr>
        <p:spPr>
          <a:xfrm>
            <a:off x="4142792" y="3688713"/>
            <a:ext cx="4616894" cy="1463040"/>
          </a:xfrm>
          <a:prstGeom prst="rect">
            <a:avLst/>
          </a:prstGeom>
          <a:noFill/>
          <a:ln>
            <a:noFill/>
          </a:ln>
        </p:spPr>
        <p:txBody>
          <a:bodyPr spcFirstLastPara="1" wrap="square" lIns="91425" tIns="45700" rIns="91425" bIns="45700" anchor="ctr" anchorCtr="0">
            <a:noAutofit/>
          </a:bodyPr>
          <a:lstStyle/>
          <a:p>
            <a:pPr marL="0" lvl="0" indent="0" algn="r" rtl="0">
              <a:lnSpc>
                <a:spcPct val="80000"/>
              </a:lnSpc>
              <a:spcBef>
                <a:spcPts val="0"/>
              </a:spcBef>
              <a:spcAft>
                <a:spcPts val="0"/>
              </a:spcAft>
              <a:buClr>
                <a:srgbClr val="FFFFFF"/>
              </a:buClr>
              <a:buSzPts val="3600"/>
              <a:buFont typeface="Twentieth Century"/>
              <a:buNone/>
            </a:pPr>
            <a:r>
              <a:rPr lang="en-GB" sz="3600" dirty="0">
                <a:solidFill>
                  <a:srgbClr val="FFFFFF"/>
                </a:solidFill>
              </a:rPr>
              <a:t>DOMINIKA CZARNECKA: </a:t>
            </a:r>
            <a:r>
              <a:rPr lang="en-GB" sz="3600" b="1" dirty="0">
                <a:solidFill>
                  <a:srgbClr val="EDE9C2"/>
                </a:solidFill>
              </a:rPr>
              <a:t>BLACK FEMALE BODIES AND THE „WHITE“ VIEW</a:t>
            </a:r>
            <a:r>
              <a:rPr lang="en-GB" sz="3600" dirty="0">
                <a:solidFill>
                  <a:srgbClr val="EDE9C2"/>
                </a:solidFill>
              </a:rPr>
              <a:t> </a:t>
            </a:r>
            <a:endParaRPr dirty="0"/>
          </a:p>
        </p:txBody>
      </p:sp>
      <p:sp>
        <p:nvSpPr>
          <p:cNvPr id="100" name="Google Shape;100;p1"/>
          <p:cNvSpPr txBox="1">
            <a:spLocks noGrp="1"/>
          </p:cNvSpPr>
          <p:nvPr>
            <p:ph type="subTitle" idx="1"/>
          </p:nvPr>
        </p:nvSpPr>
        <p:spPr>
          <a:xfrm>
            <a:off x="9037982" y="3688713"/>
            <a:ext cx="2773017"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GB" sz="2000" dirty="0">
                <a:solidFill>
                  <a:srgbClr val="FFFFFF"/>
                </a:solidFill>
              </a:rPr>
              <a:t>Karolína Králiková</a:t>
            </a:r>
            <a:endParaRPr dirty="0"/>
          </a:p>
        </p:txBody>
      </p:sp>
      <p:cxnSp>
        <p:nvCxnSpPr>
          <p:cNvPr id="101" name="Google Shape;101;p1"/>
          <p:cNvCxnSpPr/>
          <p:nvPr/>
        </p:nvCxnSpPr>
        <p:spPr>
          <a:xfrm rot="10800000">
            <a:off x="8950061" y="3992682"/>
            <a:ext cx="0" cy="914400"/>
          </a:xfrm>
          <a:prstGeom prst="straightConnector1">
            <a:avLst/>
          </a:prstGeom>
          <a:noFill/>
          <a:ln w="19050" cap="flat" cmpd="sng">
            <a:solidFill>
              <a:srgbClr val="A1835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fade">
                                      <p:cBhvr>
                                        <p:cTn id="7" dur="700"/>
                                        <p:tgtEl>
                                          <p:spTgt spid="100">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7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A47A37"/>
              </a:buClr>
              <a:buSzPts val="5400"/>
              <a:buFont typeface="Twentieth Century"/>
              <a:buNone/>
            </a:pPr>
            <a:r>
              <a:rPr lang="en-GB" sz="5400" b="1" dirty="0">
                <a:solidFill>
                  <a:srgbClr val="A47A37"/>
                </a:solidFill>
              </a:rPr>
              <a:t>WARSAW </a:t>
            </a:r>
            <a:r>
              <a:rPr lang="en-GB" sz="5400" dirty="0">
                <a:solidFill>
                  <a:srgbClr val="A47A37"/>
                </a:solidFill>
              </a:rPr>
              <a:t>(RUSSIAN POLAND)</a:t>
            </a:r>
            <a:endParaRPr dirty="0"/>
          </a:p>
        </p:txBody>
      </p:sp>
      <p:sp>
        <p:nvSpPr>
          <p:cNvPr id="162" name="Google Shape;162;p9"/>
          <p:cNvSpPr txBox="1">
            <a:spLocks noGrp="1"/>
          </p:cNvSpPr>
          <p:nvPr>
            <p:ph type="body" idx="1"/>
          </p:nvPr>
        </p:nvSpPr>
        <p:spPr>
          <a:xfrm>
            <a:off x="488515" y="1891430"/>
            <a:ext cx="11081814" cy="441793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Font typeface="Noto Sans Symbols"/>
              <a:buChar char="▪"/>
            </a:pPr>
            <a:r>
              <a:rPr lang="en-GB" dirty="0"/>
              <a:t> June-July1889 </a:t>
            </a:r>
            <a:endParaRPr dirty="0"/>
          </a:p>
          <a:p>
            <a:pPr marL="91440" lvl="0" indent="-139700" algn="l" rtl="0">
              <a:lnSpc>
                <a:spcPct val="90000"/>
              </a:lnSpc>
              <a:spcBef>
                <a:spcPts val="1400"/>
              </a:spcBef>
              <a:spcAft>
                <a:spcPts val="0"/>
              </a:spcAft>
              <a:buSzPts val="2200"/>
              <a:buFont typeface="Noto Sans Symbols"/>
              <a:buChar char="▪"/>
            </a:pPr>
            <a:r>
              <a:rPr lang="en-GB" dirty="0"/>
              <a:t> Area of the summer Circus in the Swiss Valley (</a:t>
            </a:r>
            <a:r>
              <a:rPr lang="en-GB" i="1" dirty="0"/>
              <a:t>Dolina </a:t>
            </a:r>
            <a:r>
              <a:rPr lang="en-GB" i="1" dirty="0" err="1"/>
              <a:t>Szwajcarska</a:t>
            </a:r>
            <a:r>
              <a:rPr lang="en-GB" i="1" dirty="0"/>
              <a:t>)</a:t>
            </a:r>
            <a:endParaRPr dirty="0"/>
          </a:p>
          <a:p>
            <a:pPr marL="91440" lvl="0" indent="-139700" algn="l" rtl="0">
              <a:lnSpc>
                <a:spcPct val="90000"/>
              </a:lnSpc>
              <a:spcBef>
                <a:spcPts val="1400"/>
              </a:spcBef>
              <a:spcAft>
                <a:spcPts val="0"/>
              </a:spcAft>
              <a:buSzPts val="2200"/>
              <a:buFont typeface="Noto Sans Symbols"/>
              <a:buChar char="▪"/>
            </a:pPr>
            <a:r>
              <a:rPr lang="en-GB" i="1" dirty="0"/>
              <a:t> </a:t>
            </a:r>
            <a:r>
              <a:rPr lang="en-GB" dirty="0"/>
              <a:t>The city hosted several exotic </a:t>
            </a:r>
            <a:r>
              <a:rPr lang="en-GB" i="1" dirty="0"/>
              <a:t>Others</a:t>
            </a:r>
            <a:r>
              <a:rPr lang="en-GB" dirty="0"/>
              <a:t> from different parts of the world (Ashanti people, Arabs, Native Americans, the Sinhalese from Ceylon etc.)</a:t>
            </a:r>
            <a:endParaRPr dirty="0"/>
          </a:p>
          <a:p>
            <a:pPr marL="91440" lvl="0" indent="-139700" algn="l" rtl="0">
              <a:lnSpc>
                <a:spcPct val="90000"/>
              </a:lnSpc>
              <a:spcBef>
                <a:spcPts val="1400"/>
              </a:spcBef>
              <a:spcAft>
                <a:spcPts val="0"/>
              </a:spcAft>
              <a:buSzPts val="2200"/>
              <a:buFont typeface="Noto Sans Symbols"/>
              <a:buChar char="▪"/>
            </a:pPr>
            <a:r>
              <a:rPr lang="en-GB" dirty="0"/>
              <a:t> </a:t>
            </a:r>
            <a:r>
              <a:rPr lang="en-GB" b="1" dirty="0"/>
              <a:t>Street parades </a:t>
            </a:r>
            <a:r>
              <a:rPr lang="en-GB" dirty="0"/>
              <a:t>preceding the shows - a self-advertising strategy</a:t>
            </a:r>
            <a:endParaRPr dirty="0"/>
          </a:p>
        </p:txBody>
      </p:sp>
      <p:pic>
        <p:nvPicPr>
          <p:cNvPr id="4098" name="Picture 2" descr="The Story Of The Fearless Women Warriors Of Dahomey — Guardian Life — The  Guardian Nigeria News – Nigeria and World News">
            <a:extLst>
              <a:ext uri="{FF2B5EF4-FFF2-40B4-BE49-F238E27FC236}">
                <a16:creationId xmlns:a16="http://schemas.microsoft.com/office/drawing/2014/main" id="{8B595775-5D08-D31F-04C8-D1F26B740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82" b="7141"/>
          <a:stretch/>
        </p:blipFill>
        <p:spPr bwMode="auto">
          <a:xfrm>
            <a:off x="7302674" y="4189190"/>
            <a:ext cx="4735556" cy="2562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2"/>
          <p:cNvSpPr txBox="1">
            <a:spLocks noGrp="1"/>
          </p:cNvSpPr>
          <p:nvPr>
            <p:ph type="title"/>
          </p:nvPr>
        </p:nvSpPr>
        <p:spPr>
          <a:xfrm>
            <a:off x="898867" y="535112"/>
            <a:ext cx="11501899"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FEFEFE"/>
              </a:buClr>
              <a:buSzPts val="5000"/>
              <a:buFont typeface="Twentieth Century"/>
              <a:buNone/>
            </a:pPr>
            <a:r>
              <a:rPr lang="en-GB" sz="4400" dirty="0">
                <a:solidFill>
                  <a:schemeClr val="accent2">
                    <a:lumMod val="75000"/>
                  </a:schemeClr>
                </a:solidFill>
              </a:rPr>
              <a:t>BLACK FEMALE BODIES AND THE “WHITE GAZE”</a:t>
            </a:r>
            <a:endParaRPr sz="4400" dirty="0">
              <a:solidFill>
                <a:schemeClr val="accent2">
                  <a:lumMod val="75000"/>
                </a:schemeClr>
              </a:solidFill>
            </a:endParaRPr>
          </a:p>
        </p:txBody>
      </p:sp>
      <p:sp>
        <p:nvSpPr>
          <p:cNvPr id="195" name="Google Shape;195;p12"/>
          <p:cNvSpPr txBox="1">
            <a:spLocks noGrp="1"/>
          </p:cNvSpPr>
          <p:nvPr>
            <p:ph type="body" idx="1"/>
          </p:nvPr>
        </p:nvSpPr>
        <p:spPr>
          <a:xfrm>
            <a:off x="563671" y="1841327"/>
            <a:ext cx="8755693" cy="4854022"/>
          </a:xfrm>
          <a:prstGeom prst="rect">
            <a:avLst/>
          </a:prstGeom>
          <a:noFill/>
          <a:ln>
            <a:noFill/>
          </a:ln>
        </p:spPr>
        <p:txBody>
          <a:bodyPr spcFirstLastPara="1" wrap="square" lIns="45700" tIns="45700" rIns="45700" bIns="45700" anchor="t" anchorCtr="0">
            <a:normAutofit/>
          </a:bodyPr>
          <a:lstStyle/>
          <a:p>
            <a:pPr marL="91440" lvl="0" indent="-129222" algn="l" rtl="0">
              <a:lnSpc>
                <a:spcPct val="90000"/>
              </a:lnSpc>
              <a:spcBef>
                <a:spcPts val="0"/>
              </a:spcBef>
              <a:spcAft>
                <a:spcPts val="0"/>
              </a:spcAft>
              <a:buSzPct val="100000"/>
              <a:buFont typeface="Noto Sans Symbols"/>
              <a:buChar char="▪"/>
            </a:pPr>
            <a:r>
              <a:rPr lang="en-GB" sz="2400" dirty="0"/>
              <a:t>Numerous taboos of 19</a:t>
            </a:r>
            <a:r>
              <a:rPr lang="en-GB" sz="2400" baseline="30000" dirty="0"/>
              <a:t>th</a:t>
            </a:r>
            <a:r>
              <a:rPr lang="en-GB" sz="2400" dirty="0"/>
              <a:t> century concerning </a:t>
            </a:r>
            <a:r>
              <a:rPr lang="en-GB" sz="2400" b="1" dirty="0"/>
              <a:t>nudity, body exposure, touching and controlling one´s body</a:t>
            </a:r>
            <a:endParaRPr sz="2400" b="1" dirty="0"/>
          </a:p>
          <a:p>
            <a:pPr marL="91440" lvl="0" indent="-129222" algn="l" rtl="0">
              <a:lnSpc>
                <a:spcPct val="90000"/>
              </a:lnSpc>
              <a:spcBef>
                <a:spcPts val="1400"/>
              </a:spcBef>
              <a:spcAft>
                <a:spcPts val="0"/>
              </a:spcAft>
              <a:buSzPct val="100000"/>
              <a:buFont typeface="Noto Sans Symbols"/>
              <a:buChar char="▪"/>
            </a:pPr>
            <a:r>
              <a:rPr lang="sk-SK" sz="2400" b="1" dirty="0" err="1"/>
              <a:t>Contradiction</a:t>
            </a:r>
            <a:r>
              <a:rPr lang="sk-SK" sz="2400" b="1" dirty="0"/>
              <a:t> </a:t>
            </a:r>
            <a:r>
              <a:rPr lang="en-GB" sz="2400" dirty="0"/>
              <a:t>between the official “chaste and prude” official sphere and an unofficial one, where “debauchery overpowered prudery”</a:t>
            </a:r>
            <a:endParaRPr sz="2400" dirty="0"/>
          </a:p>
          <a:p>
            <a:pPr marL="91440" lvl="0" indent="-129222" algn="l" rtl="0">
              <a:lnSpc>
                <a:spcPct val="90000"/>
              </a:lnSpc>
              <a:spcBef>
                <a:spcPts val="1400"/>
              </a:spcBef>
              <a:spcAft>
                <a:spcPts val="0"/>
              </a:spcAft>
              <a:buSzPct val="100000"/>
              <a:buFont typeface="Noto Sans Symbols"/>
              <a:buChar char="▪"/>
            </a:pPr>
            <a:r>
              <a:rPr lang="en-GB" sz="2400" dirty="0"/>
              <a:t>African women often reduced to the role of mere sexual objects – sexuality was at least a crucial component of the displays of </a:t>
            </a:r>
            <a:r>
              <a:rPr lang="en-GB" sz="2400" b="1" dirty="0"/>
              <a:t>the Others</a:t>
            </a:r>
            <a:endParaRPr sz="2400" dirty="0"/>
          </a:p>
          <a:p>
            <a:pPr marL="91440" lvl="0" indent="-129222" algn="l" rtl="0">
              <a:lnSpc>
                <a:spcPct val="90000"/>
              </a:lnSpc>
              <a:spcBef>
                <a:spcPts val="1400"/>
              </a:spcBef>
              <a:spcAft>
                <a:spcPts val="0"/>
              </a:spcAft>
              <a:buSzPct val="100000"/>
              <a:buFont typeface="Noto Sans Symbols"/>
              <a:buChar char="▪"/>
            </a:pPr>
            <a:r>
              <a:rPr lang="en-GB" sz="2400" dirty="0"/>
              <a:t>African women from Dahomey were not considered beautiful, as they belonged to a “degenerated race”</a:t>
            </a:r>
            <a:endParaRPr sz="2400" dirty="0"/>
          </a:p>
          <a:p>
            <a:pPr marL="91440" lvl="0" indent="-129222" algn="l" rtl="0">
              <a:lnSpc>
                <a:spcPct val="90000"/>
              </a:lnSpc>
              <a:spcBef>
                <a:spcPts val="1400"/>
              </a:spcBef>
              <a:spcAft>
                <a:spcPts val="0"/>
              </a:spcAft>
              <a:buSzPct val="100000"/>
              <a:buFont typeface="Noto Sans Symbols"/>
              <a:buChar char="▪"/>
            </a:pPr>
            <a:r>
              <a:rPr lang="en-GB" sz="2400" b="1" dirty="0"/>
              <a:t>Gaze of the black female body was extremely “white” and male centric</a:t>
            </a:r>
          </a:p>
          <a:p>
            <a:pPr marL="91440" lvl="0" indent="0" algn="l" rtl="0">
              <a:lnSpc>
                <a:spcPct val="90000"/>
              </a:lnSpc>
              <a:spcBef>
                <a:spcPts val="1400"/>
              </a:spcBef>
              <a:spcAft>
                <a:spcPts val="0"/>
              </a:spcAft>
              <a:buSzPct val="100000"/>
              <a:buFont typeface="Noto Sans Symbols"/>
              <a:buNone/>
            </a:pPr>
            <a:endParaRPr dirty="0"/>
          </a:p>
          <a:p>
            <a:pPr marL="91440" lvl="0" indent="0" algn="l" rtl="0">
              <a:lnSpc>
                <a:spcPct val="90000"/>
              </a:lnSpc>
              <a:spcBef>
                <a:spcPts val="1400"/>
              </a:spcBef>
              <a:spcAft>
                <a:spcPts val="0"/>
              </a:spcAft>
              <a:buSzPct val="100000"/>
              <a:buFont typeface="Noto Sans Symbols"/>
              <a:buNone/>
            </a:pPr>
            <a:endParaRPr dirty="0"/>
          </a:p>
          <a:p>
            <a:pPr marL="0" lvl="0" indent="0" algn="l" rtl="0">
              <a:lnSpc>
                <a:spcPct val="90000"/>
              </a:lnSpc>
              <a:spcBef>
                <a:spcPts val="1400"/>
              </a:spcBef>
              <a:spcAft>
                <a:spcPts val="0"/>
              </a:spcAft>
              <a:buSzPct val="100000"/>
              <a:buNone/>
            </a:pPr>
            <a:endParaRPr dirty="0"/>
          </a:p>
        </p:txBody>
      </p:sp>
      <p:pic>
        <p:nvPicPr>
          <p:cNvPr id="7170" name="Picture 2" descr="Amazon.com: The Amazons of Dahomey: An Account of the Female Warriors of an  African Kingdom eBook : New York Sun: Kindle Store">
            <a:extLst>
              <a:ext uri="{FF2B5EF4-FFF2-40B4-BE49-F238E27FC236}">
                <a16:creationId xmlns:a16="http://schemas.microsoft.com/office/drawing/2014/main" id="{6D6573B6-AA41-9572-9D0C-4DF879D635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00" t="33232" r="25076" b="18209"/>
          <a:stretch/>
        </p:blipFill>
        <p:spPr bwMode="auto">
          <a:xfrm>
            <a:off x="9504248" y="2034728"/>
            <a:ext cx="2468937" cy="33765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omen's Clothing in the 1890s - Petticoats &amp; Pistols">
            <a:extLst>
              <a:ext uri="{FF2B5EF4-FFF2-40B4-BE49-F238E27FC236}">
                <a16:creationId xmlns:a16="http://schemas.microsoft.com/office/drawing/2014/main" id="{C7C60F4B-CBF2-EFE0-7E0F-FC1DF73AC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688" y="132184"/>
            <a:ext cx="8056623" cy="659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74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8196" name="Picture 4" descr="Meet the Dahomey Amazons: The All-Female Warriors of West Africa">
            <a:extLst>
              <a:ext uri="{FF2B5EF4-FFF2-40B4-BE49-F238E27FC236}">
                <a16:creationId xmlns:a16="http://schemas.microsoft.com/office/drawing/2014/main" id="{BCE55A8D-B5E4-FDDE-F729-81DD00C24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747" y="2247672"/>
            <a:ext cx="4655889" cy="3338938"/>
          </a:xfrm>
          <a:prstGeom prst="rect">
            <a:avLst/>
          </a:prstGeom>
          <a:noFill/>
          <a:extLst>
            <a:ext uri="{909E8E84-426E-40DD-AFC4-6F175D3DCCD1}">
              <a14:hiddenFill xmlns:a14="http://schemas.microsoft.com/office/drawing/2010/main">
                <a:solidFill>
                  <a:srgbClr val="FFFFFF"/>
                </a:solidFill>
              </a14:hiddenFill>
            </a:ext>
          </a:extLst>
        </p:spPr>
      </p:pic>
      <p:sp>
        <p:nvSpPr>
          <p:cNvPr id="174" name="Google Shape;174;p11"/>
          <p:cNvSpPr txBox="1">
            <a:spLocks noGrp="1"/>
          </p:cNvSpPr>
          <p:nvPr>
            <p:ph type="title"/>
          </p:nvPr>
        </p:nvSpPr>
        <p:spPr>
          <a:xfrm>
            <a:off x="1024128" y="560164"/>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FEFEFE"/>
              </a:buClr>
              <a:buSzPts val="5000"/>
              <a:buFont typeface="Twentieth Century"/>
              <a:buNone/>
            </a:pPr>
            <a:r>
              <a:rPr lang="en-GB" b="1" dirty="0">
                <a:solidFill>
                  <a:schemeClr val="accent3">
                    <a:lumMod val="75000"/>
                  </a:schemeClr>
                </a:solidFill>
              </a:rPr>
              <a:t>IDEA OF “SAVAGE AFRICA”</a:t>
            </a:r>
            <a:endParaRPr b="1" dirty="0">
              <a:solidFill>
                <a:schemeClr val="accent3">
                  <a:lumMod val="75000"/>
                </a:schemeClr>
              </a:solidFill>
            </a:endParaRPr>
          </a:p>
        </p:txBody>
      </p:sp>
      <p:sp>
        <p:nvSpPr>
          <p:cNvPr id="175" name="Google Shape;175;p11"/>
          <p:cNvSpPr txBox="1">
            <a:spLocks noGrp="1"/>
          </p:cNvSpPr>
          <p:nvPr>
            <p:ph type="body" idx="1"/>
          </p:nvPr>
        </p:nvSpPr>
        <p:spPr>
          <a:xfrm>
            <a:off x="501042" y="1929008"/>
            <a:ext cx="6613742" cy="4659682"/>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Font typeface="Noto Sans Symbols"/>
              <a:buChar char="▪"/>
            </a:pPr>
            <a:r>
              <a:rPr lang="en-GB" dirty="0"/>
              <a:t> African people considered to be extremely </a:t>
            </a:r>
            <a:r>
              <a:rPr lang="en-GB" b="1" dirty="0">
                <a:solidFill>
                  <a:schemeClr val="accent3">
                    <a:lumMod val="75000"/>
                  </a:schemeClr>
                </a:solidFill>
              </a:rPr>
              <a:t>sensual, sexual, primitive and savage</a:t>
            </a:r>
            <a:r>
              <a:rPr lang="en-GB" dirty="0"/>
              <a:t> beings in 1890s Europe</a:t>
            </a:r>
            <a:endParaRPr dirty="0"/>
          </a:p>
          <a:p>
            <a:pPr marL="91440" lvl="0" indent="-139700" algn="l" rtl="0">
              <a:lnSpc>
                <a:spcPct val="90000"/>
              </a:lnSpc>
              <a:spcBef>
                <a:spcPts val="1400"/>
              </a:spcBef>
              <a:spcAft>
                <a:spcPts val="0"/>
              </a:spcAft>
              <a:buSzPts val="2200"/>
              <a:buFont typeface="Noto Sans Symbols"/>
              <a:buChar char="▪"/>
            </a:pPr>
            <a:r>
              <a:rPr lang="en-GB" dirty="0"/>
              <a:t> Connection to the </a:t>
            </a:r>
            <a:r>
              <a:rPr lang="en-GB" b="1" dirty="0"/>
              <a:t>contemporary moral hierarchy </a:t>
            </a:r>
            <a:r>
              <a:rPr lang="en-GB" dirty="0"/>
              <a:t>– self-disciplined Europeans were “on the top of civilization and the sensual-sexual primitives at the bottom”</a:t>
            </a:r>
            <a:endParaRPr dirty="0"/>
          </a:p>
          <a:p>
            <a:pPr marL="91440" lvl="0" indent="-114300" algn="l" rtl="0">
              <a:lnSpc>
                <a:spcPct val="90000"/>
              </a:lnSpc>
              <a:spcBef>
                <a:spcPts val="1400"/>
              </a:spcBef>
              <a:spcAft>
                <a:spcPts val="0"/>
              </a:spcAft>
              <a:buSzPts val="1800"/>
              <a:buChar char="▪"/>
            </a:pPr>
            <a:r>
              <a:rPr lang="en-GB" dirty="0"/>
              <a:t> Even among “the Others” was a hierarchy: </a:t>
            </a:r>
            <a:r>
              <a:rPr lang="en-GB" b="1" dirty="0"/>
              <a:t>some exotic groups were considered more “civilized” than others </a:t>
            </a:r>
            <a:endParaRPr b="1" dirty="0"/>
          </a:p>
          <a:p>
            <a:pPr marL="91440" lvl="0" indent="-139700" algn="l" rtl="0">
              <a:lnSpc>
                <a:spcPct val="90000"/>
              </a:lnSpc>
              <a:spcBef>
                <a:spcPts val="1400"/>
              </a:spcBef>
              <a:spcAft>
                <a:spcPts val="0"/>
              </a:spcAft>
              <a:buSzPts val="2200"/>
              <a:buFont typeface="Noto Sans Symbols"/>
              <a:buChar char="▪"/>
            </a:pPr>
            <a:r>
              <a:rPr lang="en-GB" dirty="0"/>
              <a:t> Amazons were </a:t>
            </a:r>
            <a:r>
              <a:rPr lang="en-GB" b="1" dirty="0"/>
              <a:t>exhibited </a:t>
            </a:r>
            <a:r>
              <a:rPr lang="en-GB" dirty="0"/>
              <a:t>to the European audience in manners that evoked fear and fascination via the concept of </a:t>
            </a:r>
            <a:r>
              <a:rPr lang="en-GB" b="1" dirty="0"/>
              <a:t>savage</a:t>
            </a:r>
            <a:endParaRPr b="1" dirty="0"/>
          </a:p>
          <a:p>
            <a:pPr marL="91440" lvl="0" indent="-114300" algn="l" rtl="0">
              <a:lnSpc>
                <a:spcPct val="90000"/>
              </a:lnSpc>
              <a:spcBef>
                <a:spcPts val="1400"/>
              </a:spcBef>
              <a:spcAft>
                <a:spcPts val="0"/>
              </a:spcAft>
              <a:buSzPts val="1800"/>
              <a:buChar char="▪"/>
            </a:pPr>
            <a:r>
              <a:rPr lang="en-GB" b="1" dirty="0"/>
              <a:t> </a:t>
            </a:r>
            <a:r>
              <a:rPr lang="en-GB" dirty="0"/>
              <a:t>Aim to demonstrate achievements of </a:t>
            </a:r>
            <a:r>
              <a:rPr lang="en-GB" b="1" dirty="0"/>
              <a:t>civilizing mission</a:t>
            </a:r>
            <a:endParaRP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women and children in a bai yurt.">
            <a:extLst>
              <a:ext uri="{FF2B5EF4-FFF2-40B4-BE49-F238E27FC236}">
                <a16:creationId xmlns:a16="http://schemas.microsoft.com/office/drawing/2014/main" id="{3DE9E1A8-33A8-D566-2312-B99626A35C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53"/>
          <a:stretch/>
        </p:blipFill>
        <p:spPr bwMode="auto">
          <a:xfrm>
            <a:off x="95250" y="62747"/>
            <a:ext cx="5719471" cy="412094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uman Zoos or Ethnic Shows? Essence and contingency in Living Ethnological  Exhibitons">
            <a:extLst>
              <a:ext uri="{FF2B5EF4-FFF2-40B4-BE49-F238E27FC236}">
                <a16:creationId xmlns:a16="http://schemas.microsoft.com/office/drawing/2014/main" id="{CA2504E4-CD40-8F11-AC4D-531A56A48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91307"/>
            <a:ext cx="6000750"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89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2c3d4f01ea_0_0"/>
          <p:cNvSpPr txBox="1">
            <a:spLocks noGrp="1"/>
          </p:cNvSpPr>
          <p:nvPr>
            <p:ph type="body" idx="1"/>
          </p:nvPr>
        </p:nvSpPr>
        <p:spPr>
          <a:xfrm>
            <a:off x="1024125" y="886300"/>
            <a:ext cx="9720000" cy="5423100"/>
          </a:xfrm>
          <a:prstGeom prst="rect">
            <a:avLst/>
          </a:prstGeom>
        </p:spPr>
        <p:txBody>
          <a:bodyPr spcFirstLastPara="1" wrap="square" lIns="45700" tIns="45700" rIns="45700" bIns="45700" anchor="t" anchorCtr="0">
            <a:normAutofit/>
          </a:bodyPr>
          <a:lstStyle/>
          <a:p>
            <a:pPr marL="0" lvl="0" indent="0" algn="l" rtl="0">
              <a:spcBef>
                <a:spcPts val="1200"/>
              </a:spcBef>
              <a:spcAft>
                <a:spcPts val="0"/>
              </a:spcAft>
              <a:buNone/>
            </a:pPr>
            <a:r>
              <a:rPr lang="en-GB" sz="2400" b="1" dirty="0"/>
              <a:t>Noble savage </a:t>
            </a:r>
            <a:r>
              <a:rPr lang="en-GB" sz="2400" dirty="0"/>
              <a:t>- impersonating positive qualities of the wild men</a:t>
            </a:r>
            <a:endParaRPr sz="2400" dirty="0"/>
          </a:p>
          <a:p>
            <a:pPr marL="0" lvl="0" indent="0" algn="l" rtl="0">
              <a:spcBef>
                <a:spcPts val="1200"/>
              </a:spcBef>
              <a:spcAft>
                <a:spcPts val="0"/>
              </a:spcAft>
              <a:buNone/>
            </a:pPr>
            <a:r>
              <a:rPr lang="en-GB" sz="2400" b="1" dirty="0"/>
              <a:t>Ignoble savage</a:t>
            </a:r>
            <a:r>
              <a:rPr lang="en-GB" sz="2400" dirty="0"/>
              <a:t> - all negative qualities - bestiality, inability to control desire and sexual drive, inclination towards unjustified violence, stupidity, moral inferiority</a:t>
            </a:r>
            <a:endParaRPr sz="2400" dirty="0"/>
          </a:p>
          <a:p>
            <a:pPr marL="0" lvl="0" indent="0" algn="l" rtl="0">
              <a:spcBef>
                <a:spcPts val="1200"/>
              </a:spcBef>
              <a:spcAft>
                <a:spcPts val="0"/>
              </a:spcAft>
              <a:buNone/>
            </a:pPr>
            <a:r>
              <a:rPr lang="en-GB" sz="2400" dirty="0"/>
              <a:t>In the contemporary Polish press </a:t>
            </a:r>
            <a:r>
              <a:rPr lang="en-GB" sz="2400" dirty="0" err="1"/>
              <a:t>Dahomeans</a:t>
            </a:r>
            <a:r>
              <a:rPr lang="en-GB" sz="2400" dirty="0"/>
              <a:t> were presented as </a:t>
            </a:r>
            <a:r>
              <a:rPr lang="en-GB" sz="2400" b="1" dirty="0"/>
              <a:t>an example of African tribe</a:t>
            </a:r>
            <a:r>
              <a:rPr lang="en-GB" sz="2400" dirty="0"/>
              <a:t> who, despite all the efforts undertaken by Europeans, </a:t>
            </a:r>
            <a:r>
              <a:rPr lang="en-GB" sz="2400" b="1" dirty="0"/>
              <a:t>resisted civilizing practices</a:t>
            </a:r>
            <a:r>
              <a:rPr lang="en-GB" sz="2400" dirty="0"/>
              <a:t>:</a:t>
            </a:r>
            <a:endParaRPr sz="2400" dirty="0"/>
          </a:p>
          <a:p>
            <a:pPr marL="0" lvl="0" indent="0" algn="l" rtl="0">
              <a:spcBef>
                <a:spcPts val="1200"/>
              </a:spcBef>
              <a:spcAft>
                <a:spcPts val="0"/>
              </a:spcAft>
              <a:buNone/>
            </a:pPr>
            <a:r>
              <a:rPr lang="en-GB" sz="2400" dirty="0">
                <a:solidFill>
                  <a:schemeClr val="accent3">
                    <a:lumMod val="60000"/>
                    <a:lumOff val="40000"/>
                  </a:schemeClr>
                </a:solidFill>
              </a:rPr>
              <a:t>“</a:t>
            </a:r>
            <a:r>
              <a:rPr lang="en-GB" sz="2400" i="1" dirty="0">
                <a:solidFill>
                  <a:schemeClr val="accent3">
                    <a:lumMod val="60000"/>
                    <a:lumOff val="40000"/>
                  </a:schemeClr>
                </a:solidFill>
              </a:rPr>
              <a:t>Their savage nature has not yet been mitigated by the influence of civilization, which is rather unsuitable for this Negro country located on the</a:t>
            </a:r>
            <a:r>
              <a:rPr lang="en-GB" sz="2400" dirty="0">
                <a:solidFill>
                  <a:schemeClr val="accent3">
                    <a:lumMod val="60000"/>
                    <a:lumOff val="40000"/>
                  </a:schemeClr>
                </a:solidFill>
              </a:rPr>
              <a:t> </a:t>
            </a:r>
            <a:r>
              <a:rPr lang="en-GB" sz="2400" b="1" i="1" dirty="0">
                <a:solidFill>
                  <a:schemeClr val="accent3">
                    <a:lumMod val="60000"/>
                    <a:lumOff val="40000"/>
                  </a:schemeClr>
                </a:solidFill>
              </a:rPr>
              <a:t>Slave coast</a:t>
            </a:r>
            <a:r>
              <a:rPr lang="en-GB" sz="2400" dirty="0">
                <a:solidFill>
                  <a:schemeClr val="accent3">
                    <a:lumMod val="60000"/>
                    <a:lumOff val="40000"/>
                  </a:schemeClr>
                </a:solidFill>
              </a:rPr>
              <a:t>” (</a:t>
            </a:r>
            <a:r>
              <a:rPr lang="en-GB" sz="2400" dirty="0" err="1">
                <a:solidFill>
                  <a:schemeClr val="accent3">
                    <a:lumMod val="60000"/>
                    <a:lumOff val="40000"/>
                  </a:schemeClr>
                </a:solidFill>
              </a:rPr>
              <a:t>Dahomejczycy</a:t>
            </a:r>
            <a:r>
              <a:rPr lang="en-GB" sz="2400" dirty="0">
                <a:solidFill>
                  <a:schemeClr val="accent3">
                    <a:lumMod val="60000"/>
                    <a:lumOff val="40000"/>
                  </a:schemeClr>
                </a:solidFill>
              </a:rPr>
              <a:t>, </a:t>
            </a:r>
            <a:r>
              <a:rPr lang="en-GB" sz="2400" i="1" dirty="0" err="1">
                <a:solidFill>
                  <a:schemeClr val="accent3">
                    <a:lumMod val="60000"/>
                    <a:lumOff val="40000"/>
                  </a:schemeClr>
                </a:solidFill>
              </a:rPr>
              <a:t>Tygodnik</a:t>
            </a:r>
            <a:r>
              <a:rPr lang="en-GB" sz="2400" i="1" dirty="0">
                <a:solidFill>
                  <a:schemeClr val="accent3">
                    <a:lumMod val="60000"/>
                    <a:lumOff val="40000"/>
                  </a:schemeClr>
                </a:solidFill>
              </a:rPr>
              <a:t> </a:t>
            </a:r>
            <a:r>
              <a:rPr lang="en-GB" sz="2400" i="1" dirty="0" err="1">
                <a:solidFill>
                  <a:schemeClr val="accent3">
                    <a:lumMod val="60000"/>
                    <a:lumOff val="40000"/>
                  </a:schemeClr>
                </a:solidFill>
              </a:rPr>
              <a:t>Ilustrowany</a:t>
            </a:r>
            <a:r>
              <a:rPr lang="en-GB" sz="2400" i="1" dirty="0">
                <a:solidFill>
                  <a:schemeClr val="accent3">
                    <a:lumMod val="60000"/>
                    <a:lumOff val="40000"/>
                  </a:schemeClr>
                </a:solidFill>
              </a:rPr>
              <a:t> </a:t>
            </a:r>
            <a:r>
              <a:rPr lang="en-GB" sz="2400" dirty="0">
                <a:solidFill>
                  <a:schemeClr val="accent3">
                    <a:lumMod val="60000"/>
                    <a:lumOff val="40000"/>
                  </a:schemeClr>
                </a:solidFill>
              </a:rPr>
              <a:t>13 July 19, no. 341, p. 27)</a:t>
            </a:r>
            <a:endParaRPr sz="2400" dirty="0">
              <a:solidFill>
                <a:schemeClr val="accent3">
                  <a:lumMod val="60000"/>
                  <a:lumOff val="40000"/>
                </a:schemeClr>
              </a:solidFill>
            </a:endParaRPr>
          </a:p>
          <a:p>
            <a:pPr marL="0" lvl="0" indent="0" algn="l" rtl="0">
              <a:spcBef>
                <a:spcPts val="1200"/>
              </a:spcBef>
              <a:spcAft>
                <a:spcPts val="20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2c3d4f01ea_0_0"/>
          <p:cNvSpPr txBox="1">
            <a:spLocks noGrp="1"/>
          </p:cNvSpPr>
          <p:nvPr>
            <p:ph type="body" idx="1"/>
          </p:nvPr>
        </p:nvSpPr>
        <p:spPr>
          <a:xfrm>
            <a:off x="1024125" y="886300"/>
            <a:ext cx="9720000" cy="5423100"/>
          </a:xfrm>
          <a:prstGeom prst="rect">
            <a:avLst/>
          </a:prstGeom>
        </p:spPr>
        <p:txBody>
          <a:bodyPr spcFirstLastPara="1" wrap="square" lIns="45700" tIns="45700" rIns="45700" bIns="45700" anchor="t" anchorCtr="0">
            <a:normAutofit/>
          </a:bodyPr>
          <a:lstStyle/>
          <a:p>
            <a:pPr marL="0" lvl="0" indent="0" algn="l" rtl="0">
              <a:spcBef>
                <a:spcPts val="1200"/>
              </a:spcBef>
              <a:spcAft>
                <a:spcPts val="0"/>
              </a:spcAft>
              <a:buNone/>
            </a:pPr>
            <a:r>
              <a:rPr lang="en-US" sz="2400" dirty="0"/>
              <a:t>Dahomey women portrayed as armed, brave belligerent warriors became </a:t>
            </a:r>
            <a:r>
              <a:rPr lang="en-US" sz="2400" b="1" dirty="0"/>
              <a:t>icons of “savage Africa” in the local imagination</a:t>
            </a:r>
          </a:p>
          <a:p>
            <a:pPr marL="0" lvl="0" indent="0" algn="l" rtl="0">
              <a:spcBef>
                <a:spcPts val="1200"/>
              </a:spcBef>
              <a:spcAft>
                <a:spcPts val="0"/>
              </a:spcAft>
              <a:buNone/>
            </a:pPr>
            <a:r>
              <a:rPr lang="en-US" sz="2400" dirty="0"/>
              <a:t>Presented in military uniforms and armed with </a:t>
            </a:r>
            <a:r>
              <a:rPr lang="en-US" sz="2400" b="1" dirty="0"/>
              <a:t>rifles</a:t>
            </a:r>
            <a:r>
              <a:rPr lang="en-US" sz="2400" dirty="0"/>
              <a:t> or long swords or sabers in their hands, standing in militaristic poses prepared for a battle or holding a loot proving their victory, casting fierce gazes towards their observers </a:t>
            </a:r>
          </a:p>
          <a:p>
            <a:pPr marL="0" lvl="0" indent="0" algn="l" rtl="0">
              <a:spcBef>
                <a:spcPts val="1200"/>
              </a:spcBef>
              <a:spcAft>
                <a:spcPts val="0"/>
              </a:spcAft>
              <a:buNone/>
            </a:pPr>
            <a:r>
              <a:rPr lang="en-US" sz="2400" dirty="0">
                <a:solidFill>
                  <a:schemeClr val="accent3">
                    <a:lumMod val="60000"/>
                    <a:lumOff val="40000"/>
                  </a:schemeClr>
                </a:solidFill>
              </a:rPr>
              <a:t>“</a:t>
            </a:r>
            <a:r>
              <a:rPr lang="en-US" sz="2400" i="1" dirty="0">
                <a:solidFill>
                  <a:schemeClr val="accent3">
                    <a:lumMod val="60000"/>
                    <a:lumOff val="40000"/>
                  </a:schemeClr>
                </a:solidFill>
              </a:rPr>
              <a:t>...The archers are most slender and youngest, apart from archery they are skilled in dancing. Their legs are tattooed up to their knees, their backs are also covered with tattoos. … Not only can this female army be called belligerent, but they are also extremely ferocious - committed to their king in body and soul</a:t>
            </a:r>
            <a:r>
              <a:rPr lang="en-US" sz="2400" dirty="0">
                <a:solidFill>
                  <a:schemeClr val="accent3">
                    <a:lumMod val="60000"/>
                    <a:lumOff val="40000"/>
                  </a:schemeClr>
                </a:solidFill>
              </a:rPr>
              <a:t>” (</a:t>
            </a:r>
            <a:r>
              <a:rPr lang="en-US" sz="2400" i="1" dirty="0" err="1">
                <a:solidFill>
                  <a:schemeClr val="accent3">
                    <a:lumMod val="60000"/>
                    <a:lumOff val="40000"/>
                  </a:schemeClr>
                </a:solidFill>
              </a:rPr>
              <a:t>Wędrowiec</a:t>
            </a:r>
            <a:r>
              <a:rPr lang="en-US" sz="2400" i="1" dirty="0">
                <a:solidFill>
                  <a:schemeClr val="accent3">
                    <a:lumMod val="60000"/>
                    <a:lumOff val="40000"/>
                  </a:schemeClr>
                </a:solidFill>
              </a:rPr>
              <a:t> </a:t>
            </a:r>
            <a:r>
              <a:rPr lang="en-US" sz="2400" dirty="0">
                <a:solidFill>
                  <a:schemeClr val="accent3">
                    <a:lumMod val="60000"/>
                    <a:lumOff val="40000"/>
                  </a:schemeClr>
                </a:solidFill>
              </a:rPr>
              <a:t>5</a:t>
            </a:r>
            <a:r>
              <a:rPr lang="en-US" sz="2400" i="1" dirty="0">
                <a:solidFill>
                  <a:schemeClr val="accent3">
                    <a:lumMod val="60000"/>
                    <a:lumOff val="40000"/>
                  </a:schemeClr>
                </a:solidFill>
              </a:rPr>
              <a:t> July 1889, </a:t>
            </a:r>
            <a:r>
              <a:rPr lang="en-US" sz="2400" dirty="0">
                <a:solidFill>
                  <a:schemeClr val="accent3">
                    <a:lumMod val="60000"/>
                    <a:lumOff val="40000"/>
                  </a:schemeClr>
                </a:solidFill>
              </a:rPr>
              <a:t>no. 27, </a:t>
            </a:r>
            <a:r>
              <a:rPr lang="en-US" sz="2400" i="1" dirty="0">
                <a:solidFill>
                  <a:schemeClr val="accent3">
                    <a:lumMod val="60000"/>
                    <a:lumOff val="40000"/>
                  </a:schemeClr>
                </a:solidFill>
              </a:rPr>
              <a:t>p. 315)</a:t>
            </a:r>
          </a:p>
          <a:p>
            <a:pPr marL="0" lvl="0" indent="0" algn="l" rtl="0">
              <a:spcBef>
                <a:spcPts val="1200"/>
              </a:spcBef>
              <a:spcAft>
                <a:spcPts val="200"/>
              </a:spcAft>
              <a:buNone/>
            </a:pPr>
            <a:endParaRPr dirty="0"/>
          </a:p>
        </p:txBody>
      </p:sp>
    </p:spTree>
    <p:extLst>
      <p:ext uri="{BB962C8B-B14F-4D97-AF65-F5344CB8AC3E}">
        <p14:creationId xmlns:p14="http://schemas.microsoft.com/office/powerpoint/2010/main" val="133511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ingdom Of Dahomey Poster by Mary Evans Picture Library | Fine Art America">
            <a:extLst>
              <a:ext uri="{FF2B5EF4-FFF2-40B4-BE49-F238E27FC236}">
                <a16:creationId xmlns:a16="http://schemas.microsoft.com/office/drawing/2014/main" id="{AD802203-2033-4B4F-905E-A9958C89F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712"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intage poster – Cirque Rancy, Les Français au Dahomey – Galerie 1 2 3">
            <a:extLst>
              <a:ext uri="{FF2B5EF4-FFF2-40B4-BE49-F238E27FC236}">
                <a16:creationId xmlns:a16="http://schemas.microsoft.com/office/drawing/2014/main" id="{60C66781-C85D-4C47-5B33-D476D48A4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6363" y="0"/>
            <a:ext cx="46069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48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g12c3d4f01ea_0_7"/>
          <p:cNvSpPr txBox="1">
            <a:spLocks noGrp="1"/>
          </p:cNvSpPr>
          <p:nvPr>
            <p:ph type="body" idx="1"/>
          </p:nvPr>
        </p:nvSpPr>
        <p:spPr>
          <a:xfrm>
            <a:off x="1024125" y="461727"/>
            <a:ext cx="7187368" cy="5847573"/>
          </a:xfrm>
          <a:prstGeom prst="rect">
            <a:avLst/>
          </a:prstGeom>
        </p:spPr>
        <p:txBody>
          <a:bodyPr spcFirstLastPara="1" wrap="square" lIns="45700" tIns="45700" rIns="45700" bIns="45700" anchor="t" anchorCtr="0">
            <a:normAutofit lnSpcReduction="10000"/>
          </a:bodyPr>
          <a:lstStyle/>
          <a:p>
            <a:pPr marL="0" lvl="0" indent="0" algn="just" rtl="0">
              <a:spcBef>
                <a:spcPts val="1200"/>
              </a:spcBef>
              <a:spcAft>
                <a:spcPts val="200"/>
              </a:spcAft>
              <a:buNone/>
            </a:pPr>
            <a:r>
              <a:rPr lang="en-GB" sz="2400" dirty="0">
                <a:solidFill>
                  <a:schemeClr val="accent3">
                    <a:lumMod val="60000"/>
                    <a:lumOff val="40000"/>
                  </a:schemeClr>
                </a:solidFill>
              </a:rPr>
              <a:t>“</a:t>
            </a:r>
            <a:r>
              <a:rPr lang="en-GB" sz="2400" i="1" dirty="0">
                <a:solidFill>
                  <a:schemeClr val="accent3">
                    <a:lumMod val="60000"/>
                    <a:lumOff val="40000"/>
                  </a:schemeClr>
                </a:solidFill>
              </a:rPr>
              <a:t>Apart from the regular army the king possesses five thousand national guards, consisting of female soldiers. They are recruited among those in the obligatory, two-year military service, which in this strange nation involves 20-year-old girls. … They are also commanded by women. … Their uniform consists of a piece of fabric worn like a short skirt, accompanied by a leather </a:t>
            </a:r>
            <a:r>
              <a:rPr lang="en-GB" sz="2400" i="1" dirty="0" err="1">
                <a:solidFill>
                  <a:schemeClr val="accent3">
                    <a:lumMod val="60000"/>
                    <a:lumOff val="40000"/>
                  </a:schemeClr>
                </a:solidFill>
              </a:rPr>
              <a:t>armor</a:t>
            </a:r>
            <a:r>
              <a:rPr lang="en-GB" sz="2400" i="1" dirty="0">
                <a:solidFill>
                  <a:schemeClr val="accent3">
                    <a:lumMod val="60000"/>
                    <a:lumOff val="40000"/>
                  </a:schemeClr>
                </a:solidFill>
              </a:rPr>
              <a:t> covering their breasts and trimmed with seashells, which are used as circulating coins in the Dahomey state, and a white cap. Their banners show skulls. One can be impressed by their finely styled curly hair.</a:t>
            </a:r>
            <a:r>
              <a:rPr lang="en-GB" sz="2400" dirty="0">
                <a:solidFill>
                  <a:schemeClr val="accent3">
                    <a:lumMod val="60000"/>
                    <a:lumOff val="40000"/>
                  </a:schemeClr>
                </a:solidFill>
              </a:rPr>
              <a:t>”</a:t>
            </a:r>
            <a:r>
              <a:rPr lang="en-GB" sz="2400" i="1" dirty="0">
                <a:solidFill>
                  <a:schemeClr val="accent3">
                    <a:lumMod val="60000"/>
                    <a:lumOff val="40000"/>
                  </a:schemeClr>
                </a:solidFill>
              </a:rPr>
              <a:t> </a:t>
            </a:r>
            <a:r>
              <a:rPr lang="en-GB" sz="2400" dirty="0">
                <a:solidFill>
                  <a:schemeClr val="accent3">
                    <a:lumMod val="60000"/>
                    <a:lumOff val="40000"/>
                  </a:schemeClr>
                </a:solidFill>
              </a:rPr>
              <a:t>(</a:t>
            </a:r>
            <a:r>
              <a:rPr lang="en-GB" sz="2400" dirty="0" err="1">
                <a:solidFill>
                  <a:schemeClr val="accent3">
                    <a:lumMod val="60000"/>
                    <a:lumOff val="40000"/>
                  </a:schemeClr>
                </a:solidFill>
              </a:rPr>
              <a:t>Czas</a:t>
            </a:r>
            <a:r>
              <a:rPr lang="en-GB" sz="2400" dirty="0">
                <a:solidFill>
                  <a:schemeClr val="accent3">
                    <a:lumMod val="60000"/>
                    <a:lumOff val="40000"/>
                  </a:schemeClr>
                </a:solidFill>
              </a:rPr>
              <a:t> 7 July 1892, p. 3)</a:t>
            </a:r>
          </a:p>
          <a:p>
            <a:pPr marL="285750" indent="-285750">
              <a:spcAft>
                <a:spcPts val="200"/>
              </a:spcAft>
              <a:buFont typeface="Wingdings" panose="05000000000000000000" pitchFamily="2" charset="2"/>
              <a:buChar char="§"/>
            </a:pPr>
            <a:r>
              <a:rPr lang="en-GB" sz="2400" dirty="0"/>
              <a:t>The sexual appeal of Black female bodies was associated not only with exoticism and eroticism, but also with </a:t>
            </a:r>
            <a:r>
              <a:rPr lang="en-GB" sz="2400" b="1" dirty="0"/>
              <a:t>strength, musculature and warcraft</a:t>
            </a:r>
          </a:p>
          <a:p>
            <a:pPr marL="285750" indent="-285750">
              <a:spcAft>
                <a:spcPts val="200"/>
              </a:spcAft>
              <a:buFont typeface="Wingdings" panose="05000000000000000000" pitchFamily="2" charset="2"/>
              <a:buChar char="§"/>
            </a:pPr>
            <a:r>
              <a:rPr lang="en-GB" sz="2400" dirty="0"/>
              <a:t>Such elements were undesirable in the context of viewing </a:t>
            </a:r>
            <a:r>
              <a:rPr lang="en-GB" sz="2400" b="1" dirty="0"/>
              <a:t>white female bodies</a:t>
            </a:r>
            <a:endParaRPr sz="2400" dirty="0"/>
          </a:p>
        </p:txBody>
      </p:sp>
      <p:pic>
        <p:nvPicPr>
          <p:cNvPr id="1030" name="Picture 6" descr="The Story Of The Fearless Women Warriors Of Dahomey — Guardian Life — The  Guardian Nigeria News – Nigeria and World News">
            <a:extLst>
              <a:ext uri="{FF2B5EF4-FFF2-40B4-BE49-F238E27FC236}">
                <a16:creationId xmlns:a16="http://schemas.microsoft.com/office/drawing/2014/main" id="{ED4C7950-5864-32A3-25E6-C7CED441D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533" y="581025"/>
            <a:ext cx="3571875" cy="5695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1024128" y="585216"/>
            <a:ext cx="9720072" cy="1215592"/>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FEFEFE"/>
              </a:buClr>
              <a:buSzPts val="5000"/>
              <a:buFont typeface="Twentieth Century"/>
              <a:buNone/>
            </a:pPr>
            <a:r>
              <a:rPr lang="en-GB" b="1" dirty="0"/>
              <a:t>PROCESS OF </a:t>
            </a:r>
            <a:r>
              <a:rPr lang="en-GB" b="1" dirty="0">
                <a:solidFill>
                  <a:schemeClr val="accent2">
                    <a:lumMod val="50000"/>
                  </a:schemeClr>
                </a:solidFill>
              </a:rPr>
              <a:t>CONSTRUING VIEWS</a:t>
            </a:r>
            <a:endParaRPr b="1" dirty="0">
              <a:solidFill>
                <a:schemeClr val="accent2">
                  <a:lumMod val="50000"/>
                </a:schemeClr>
              </a:solidFill>
            </a:endParaRPr>
          </a:p>
        </p:txBody>
      </p:sp>
      <p:sp>
        <p:nvSpPr>
          <p:cNvPr id="201" name="Google Shape;201;p13"/>
          <p:cNvSpPr txBox="1">
            <a:spLocks noGrp="1"/>
          </p:cNvSpPr>
          <p:nvPr>
            <p:ph type="body" idx="1"/>
          </p:nvPr>
        </p:nvSpPr>
        <p:spPr>
          <a:xfrm>
            <a:off x="914400" y="1979112"/>
            <a:ext cx="10860066" cy="4804243"/>
          </a:xfrm>
          <a:prstGeom prst="rect">
            <a:avLst/>
          </a:prstGeom>
          <a:noFill/>
          <a:ln>
            <a:noFill/>
          </a:ln>
        </p:spPr>
        <p:txBody>
          <a:bodyPr spcFirstLastPara="1" wrap="square" lIns="45700" tIns="45700" rIns="45700" bIns="45700" anchor="t" anchorCtr="0">
            <a:normAutofit lnSpcReduction="10000"/>
          </a:bodyPr>
          <a:lstStyle/>
          <a:p>
            <a:pPr marL="91440" lvl="0" indent="-139700" algn="l" rtl="0">
              <a:lnSpc>
                <a:spcPct val="90000"/>
              </a:lnSpc>
              <a:spcBef>
                <a:spcPts val="0"/>
              </a:spcBef>
              <a:spcAft>
                <a:spcPts val="0"/>
              </a:spcAft>
              <a:buSzPts val="2200"/>
              <a:buFont typeface="Noto Sans Symbols"/>
              <a:buChar char="▪"/>
            </a:pPr>
            <a:r>
              <a:rPr lang="en-US" sz="2400" dirty="0"/>
              <a:t> Linked with the contemporary beauty norms behind the physical act of looking</a:t>
            </a:r>
          </a:p>
          <a:p>
            <a:pPr marL="91440" lvl="0" indent="-139700" algn="l" rtl="0">
              <a:lnSpc>
                <a:spcPct val="90000"/>
              </a:lnSpc>
              <a:spcBef>
                <a:spcPts val="1400"/>
              </a:spcBef>
              <a:spcAft>
                <a:spcPts val="0"/>
              </a:spcAft>
              <a:buSzPts val="2200"/>
              <a:buFont typeface="Noto Sans Symbols"/>
              <a:buChar char="▪"/>
            </a:pPr>
            <a:r>
              <a:rPr lang="en-US" sz="2400" dirty="0"/>
              <a:t> Racial, gender and sexual inequalities </a:t>
            </a:r>
          </a:p>
          <a:p>
            <a:pPr marL="91440" lvl="0" indent="-139700" algn="l" rtl="0">
              <a:lnSpc>
                <a:spcPct val="90000"/>
              </a:lnSpc>
              <a:spcBef>
                <a:spcPts val="1400"/>
              </a:spcBef>
              <a:spcAft>
                <a:spcPts val="0"/>
              </a:spcAft>
              <a:buSzPts val="2200"/>
              <a:buFont typeface="Noto Sans Symbols"/>
              <a:buChar char="▪"/>
            </a:pPr>
            <a:r>
              <a:rPr lang="en-US" sz="2400" dirty="0"/>
              <a:t>Importance of live presence of non-European people – live encounter between the </a:t>
            </a:r>
            <a:r>
              <a:rPr lang="en-US" sz="2400" b="1" dirty="0"/>
              <a:t>viewers and the Others being exhibited </a:t>
            </a:r>
            <a:endParaRPr lang="en-US" sz="2400" dirty="0"/>
          </a:p>
          <a:p>
            <a:pPr marL="91440" lvl="0" indent="-139700" algn="l" rtl="0">
              <a:lnSpc>
                <a:spcPct val="90000"/>
              </a:lnSpc>
              <a:spcBef>
                <a:spcPts val="1400"/>
              </a:spcBef>
              <a:spcAft>
                <a:spcPts val="0"/>
              </a:spcAft>
              <a:buSzPts val="2200"/>
              <a:buFont typeface="Noto Sans Symbols"/>
              <a:buChar char="▪"/>
            </a:pPr>
            <a:r>
              <a:rPr lang="en-US" sz="2400" dirty="0"/>
              <a:t> Visual appeal of the ethnographic included wide range of devices – posters, postcards, leaflets, articles or reports</a:t>
            </a:r>
          </a:p>
          <a:p>
            <a:pPr marL="91440" lvl="0" indent="-139700" algn="l" rtl="0">
              <a:lnSpc>
                <a:spcPct val="90000"/>
              </a:lnSpc>
              <a:spcBef>
                <a:spcPts val="1400"/>
              </a:spcBef>
              <a:spcAft>
                <a:spcPts val="0"/>
              </a:spcAft>
              <a:buSzPts val="2200"/>
              <a:buFont typeface="Noto Sans Symbols"/>
              <a:buChar char="▪"/>
            </a:pPr>
            <a:r>
              <a:rPr lang="en-US" sz="2400" dirty="0"/>
              <a:t> Specific act of seeing</a:t>
            </a:r>
          </a:p>
          <a:p>
            <a:pPr marL="91440" lvl="0" indent="-139700" algn="l" rtl="0">
              <a:lnSpc>
                <a:spcPct val="90000"/>
              </a:lnSpc>
              <a:spcBef>
                <a:spcPts val="1400"/>
              </a:spcBef>
              <a:spcAft>
                <a:spcPts val="0"/>
              </a:spcAft>
              <a:buSzPts val="2200"/>
              <a:buFont typeface="Noto Sans Symbols"/>
              <a:buChar char="▪"/>
            </a:pPr>
            <a:r>
              <a:rPr lang="en-US" sz="2400" dirty="0"/>
              <a:t> Exhibited body becoming </a:t>
            </a:r>
            <a:r>
              <a:rPr lang="en-US" sz="2400" b="1" dirty="0">
                <a:solidFill>
                  <a:schemeClr val="accent2">
                    <a:lumMod val="50000"/>
                  </a:schemeClr>
                </a:solidFill>
              </a:rPr>
              <a:t>objectified</a:t>
            </a:r>
            <a:endParaRPr lang="sk-SK" sz="2400" b="1" dirty="0">
              <a:solidFill>
                <a:schemeClr val="accent2">
                  <a:lumMod val="50000"/>
                </a:schemeClr>
              </a:solidFill>
            </a:endParaRPr>
          </a:p>
          <a:p>
            <a:pPr marL="91440" indent="-139700">
              <a:spcBef>
                <a:spcPts val="1400"/>
              </a:spcBef>
              <a:buSzPts val="2200"/>
              <a:buFont typeface="Noto Sans Symbols"/>
              <a:buChar char="▪"/>
            </a:pPr>
            <a:r>
              <a:rPr lang="en-US" sz="2400" dirty="0"/>
              <a:t> Press offering a peculiar instruction for </a:t>
            </a:r>
            <a:r>
              <a:rPr lang="en-US" sz="2400" b="1" dirty="0">
                <a:solidFill>
                  <a:schemeClr val="accent2">
                    <a:lumMod val="50000"/>
                  </a:schemeClr>
                </a:solidFill>
              </a:rPr>
              <a:t>how to look, what to feel and experience</a:t>
            </a:r>
            <a:r>
              <a:rPr lang="en-US" sz="2400" dirty="0"/>
              <a:t> while watching the live shows</a:t>
            </a:r>
            <a:endParaRPr lang="sk-SK" sz="2400" dirty="0"/>
          </a:p>
          <a:p>
            <a:pPr marL="91440" indent="-139700">
              <a:spcBef>
                <a:spcPts val="1400"/>
              </a:spcBef>
              <a:buSzPts val="2200"/>
              <a:buFont typeface="Noto Sans Symbols"/>
              <a:buChar char="▪"/>
            </a:pPr>
            <a:r>
              <a:rPr lang="en-US" sz="2400" dirty="0"/>
              <a:t>Act of </a:t>
            </a:r>
            <a:r>
              <a:rPr lang="en-US" sz="2400" b="1" dirty="0">
                <a:solidFill>
                  <a:schemeClr val="accent2">
                    <a:lumMod val="50000"/>
                  </a:schemeClr>
                </a:solidFill>
              </a:rPr>
              <a:t>touching through viewing </a:t>
            </a:r>
            <a:r>
              <a:rPr lang="en-US" sz="2400" dirty="0"/>
              <a:t>based on transposing touch to the sphere of vision</a:t>
            </a:r>
          </a:p>
          <a:p>
            <a:pPr marL="91440" indent="-139700">
              <a:spcBef>
                <a:spcPts val="1400"/>
              </a:spcBef>
              <a:buSzPts val="2200"/>
              <a:buFont typeface="Noto Sans Symbols"/>
              <a:buChar char="▪"/>
            </a:pPr>
            <a:endParaRPr lang="en-US" sz="2400" dirty="0"/>
          </a:p>
          <a:p>
            <a:pPr marL="91440" lvl="0" indent="-139700" algn="l" rtl="0">
              <a:lnSpc>
                <a:spcPct val="90000"/>
              </a:lnSpc>
              <a:spcBef>
                <a:spcPts val="1400"/>
              </a:spcBef>
              <a:spcAft>
                <a:spcPts val="0"/>
              </a:spcAft>
              <a:buSzPts val="2200"/>
              <a:buFont typeface="Noto Sans Symbols"/>
              <a:buChar char="▪"/>
            </a:pP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 descr="PDF) Staged Otherness: Ethnic Shows in Central and Eastern Europe,  1850-1939, edited by Dagnosław Demski and Dominika Czarnecka.  Budapest-Vienna-New York: CEU Press."/>
          <p:cNvPicPr preferRelativeResize="0"/>
          <p:nvPr/>
        </p:nvPicPr>
        <p:blipFill rotWithShape="1">
          <a:blip r:embed="rId3">
            <a:alphaModFix/>
          </a:blip>
          <a:srcRect/>
          <a:stretch/>
        </p:blipFill>
        <p:spPr>
          <a:xfrm>
            <a:off x="1628127" y="0"/>
            <a:ext cx="4637087" cy="6858000"/>
          </a:xfrm>
          <a:prstGeom prst="rect">
            <a:avLst/>
          </a:prstGeom>
          <a:noFill/>
          <a:ln>
            <a:noFill/>
          </a:ln>
        </p:spPr>
      </p:pic>
      <p:pic>
        <p:nvPicPr>
          <p:cNvPr id="108" name="Google Shape;108;p2" descr="Dr Dominika Czarnecka - Instytut Archeologii i Etnologii"/>
          <p:cNvPicPr preferRelativeResize="0"/>
          <p:nvPr/>
        </p:nvPicPr>
        <p:blipFill rotWithShape="1">
          <a:blip r:embed="rId4">
            <a:alphaModFix/>
          </a:blip>
          <a:srcRect/>
          <a:stretch/>
        </p:blipFill>
        <p:spPr>
          <a:xfrm>
            <a:off x="10023475" y="329393"/>
            <a:ext cx="1790700" cy="255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206"/>
        <p:cNvGrpSpPr/>
        <p:nvPr/>
      </p:nvGrpSpPr>
      <p:grpSpPr>
        <a:xfrm>
          <a:off x="0" y="0"/>
          <a:ext cx="0" cy="0"/>
          <a:chOff x="0" y="0"/>
          <a:chExt cx="0" cy="0"/>
        </a:xfrm>
      </p:grpSpPr>
      <p:cxnSp>
        <p:nvCxnSpPr>
          <p:cNvPr id="207" name="Google Shape;207;p14"/>
          <p:cNvCxnSpPr/>
          <p:nvPr/>
        </p:nvCxnSpPr>
        <p:spPr>
          <a:xfrm rot="10800000">
            <a:off x="762000" y="826324"/>
            <a:ext cx="0" cy="914400"/>
          </a:xfrm>
          <a:prstGeom prst="straightConnector1">
            <a:avLst/>
          </a:prstGeom>
          <a:noFill/>
          <a:ln w="19050" cap="flat" cmpd="sng">
            <a:solidFill>
              <a:schemeClr val="accent2"/>
            </a:solidFill>
            <a:prstDash val="solid"/>
            <a:round/>
            <a:headEnd type="none" w="sm" len="sm"/>
            <a:tailEnd type="none" w="sm" len="sm"/>
          </a:ln>
        </p:spPr>
      </p:cxnSp>
      <p:sp>
        <p:nvSpPr>
          <p:cNvPr id="208" name="Google Shape;208;p14"/>
          <p:cNvSpPr txBox="1">
            <a:spLocks noGrp="1"/>
          </p:cNvSpPr>
          <p:nvPr>
            <p:ph type="body" idx="1"/>
          </p:nvPr>
        </p:nvSpPr>
        <p:spPr>
          <a:xfrm>
            <a:off x="1024128" y="610583"/>
            <a:ext cx="5902061" cy="5577840"/>
          </a:xfrm>
          <a:prstGeom prst="rect">
            <a:avLst/>
          </a:prstGeom>
          <a:noFill/>
          <a:ln>
            <a:noFill/>
          </a:ln>
        </p:spPr>
        <p:txBody>
          <a:bodyPr spcFirstLastPara="1" wrap="square" lIns="45700" tIns="45700" rIns="45700" bIns="45700" anchor="t" anchorCtr="0">
            <a:normAutofit/>
          </a:bodyPr>
          <a:lstStyle/>
          <a:p>
            <a:pPr marL="91440" lvl="0" indent="-139700" algn="just" rtl="0">
              <a:lnSpc>
                <a:spcPct val="90000"/>
              </a:lnSpc>
              <a:spcBef>
                <a:spcPts val="0"/>
              </a:spcBef>
              <a:spcAft>
                <a:spcPts val="0"/>
              </a:spcAft>
              <a:buSzPts val="2200"/>
              <a:buChar char=" "/>
            </a:pPr>
            <a:r>
              <a:rPr lang="en-GB" sz="2400" dirty="0"/>
              <a:t>“</a:t>
            </a:r>
            <a:r>
              <a:rPr lang="en-GB" sz="2400" i="1" dirty="0"/>
              <a:t>The Dahomey marriage is based on trading; they have no idea of love, even maternal love does not exist among them. Thus, the life of Dahomey women is miserable. An average Dahomey man has between two and ten wives, based on wealth, with the king married to between three and four thousand wives!” </a:t>
            </a:r>
            <a:r>
              <a:rPr lang="en-GB" sz="2400" dirty="0"/>
              <a:t>(</a:t>
            </a:r>
            <a:r>
              <a:rPr lang="en-GB" sz="2400" i="1" dirty="0" err="1"/>
              <a:t>Wędrowiec</a:t>
            </a:r>
            <a:r>
              <a:rPr lang="en-GB" sz="2400" i="1" dirty="0"/>
              <a:t> i5 July 1889, p. 315)</a:t>
            </a:r>
            <a:endParaRPr sz="2400" dirty="0"/>
          </a:p>
          <a:p>
            <a:pPr marL="0" lvl="0" indent="0" algn="l" rtl="0">
              <a:lnSpc>
                <a:spcPct val="90000"/>
              </a:lnSpc>
              <a:spcBef>
                <a:spcPts val="1400"/>
              </a:spcBef>
              <a:spcAft>
                <a:spcPts val="0"/>
              </a:spcAft>
              <a:buSzPts val="2200"/>
              <a:buNone/>
            </a:pPr>
            <a:r>
              <a:rPr lang="en-GB" dirty="0"/>
              <a:t> </a:t>
            </a:r>
            <a:endParaRPr dirty="0"/>
          </a:p>
        </p:txBody>
      </p:sp>
      <p:pic>
        <p:nvPicPr>
          <p:cNvPr id="209" name="Google Shape;209;p14" descr="Black Female Bodies and the “White” View in: East Central Europe Volume 47  Issue 2-3 (2020)"/>
          <p:cNvPicPr preferRelativeResize="0"/>
          <p:nvPr/>
        </p:nvPicPr>
        <p:blipFill rotWithShape="1">
          <a:blip r:embed="rId3">
            <a:alphaModFix/>
          </a:blip>
          <a:srcRect l="7571" r="6037" b="3"/>
          <a:stretch/>
        </p:blipFill>
        <p:spPr>
          <a:xfrm>
            <a:off x="7552267" y="640080"/>
            <a:ext cx="3999654" cy="55778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E17456-9F55-B803-9818-6E355AC56F30}"/>
              </a:ext>
            </a:extLst>
          </p:cNvPr>
          <p:cNvSpPr>
            <a:spLocks noGrp="1"/>
          </p:cNvSpPr>
          <p:nvPr>
            <p:ph type="body" idx="1"/>
          </p:nvPr>
        </p:nvSpPr>
        <p:spPr>
          <a:xfrm>
            <a:off x="826718" y="613775"/>
            <a:ext cx="6739003" cy="5986128"/>
          </a:xfrm>
        </p:spPr>
        <p:txBody>
          <a:bodyPr>
            <a:normAutofit/>
          </a:bodyPr>
          <a:lstStyle/>
          <a:p>
            <a:pPr>
              <a:buFont typeface="Wingdings" panose="05000000000000000000" pitchFamily="2" charset="2"/>
              <a:buChar char="§"/>
            </a:pPr>
            <a:r>
              <a:rPr lang="en-GB" sz="2400" dirty="0"/>
              <a:t>The presentation of Dahomey black bodies was aimed to affect the audience not only through emotions, sensual arousal and racial dynamics, but also by </a:t>
            </a:r>
            <a:r>
              <a:rPr lang="en-GB" sz="2400" b="1" dirty="0"/>
              <a:t>questioning stereotypical female social roles and sexual transgression</a:t>
            </a:r>
          </a:p>
          <a:p>
            <a:pPr>
              <a:buFont typeface="Wingdings" panose="05000000000000000000" pitchFamily="2" charset="2"/>
              <a:buChar char="§"/>
            </a:pPr>
            <a:r>
              <a:rPr lang="sk-SK" sz="2400" dirty="0" err="1"/>
              <a:t>Observed</a:t>
            </a:r>
            <a:r>
              <a:rPr lang="sk-SK" sz="2400" dirty="0"/>
              <a:t> </a:t>
            </a:r>
            <a:r>
              <a:rPr lang="sk-SK" sz="2400" dirty="0" err="1"/>
              <a:t>object</a:t>
            </a:r>
            <a:r>
              <a:rPr lang="sk-SK" sz="2400" dirty="0"/>
              <a:t> </a:t>
            </a:r>
            <a:r>
              <a:rPr lang="sk-SK" sz="2400" dirty="0" err="1"/>
              <a:t>becomes</a:t>
            </a:r>
            <a:r>
              <a:rPr lang="sk-SK" sz="2400" dirty="0"/>
              <a:t> </a:t>
            </a:r>
            <a:r>
              <a:rPr lang="sk-SK" sz="2400" dirty="0" err="1"/>
              <a:t>entirely</a:t>
            </a:r>
            <a:r>
              <a:rPr lang="sk-SK" sz="2400" dirty="0"/>
              <a:t> </a:t>
            </a:r>
            <a:r>
              <a:rPr lang="sk-SK" sz="2400" dirty="0" err="1"/>
              <a:t>submissive</a:t>
            </a:r>
            <a:r>
              <a:rPr lang="sk-SK" sz="2400" dirty="0"/>
              <a:t> to </a:t>
            </a:r>
            <a:r>
              <a:rPr lang="sk-SK" sz="2400" dirty="0" err="1"/>
              <a:t>the</a:t>
            </a:r>
            <a:r>
              <a:rPr lang="sk-SK" sz="2400" dirty="0"/>
              <a:t> </a:t>
            </a:r>
            <a:r>
              <a:rPr lang="sk-SK" sz="2400" dirty="0" err="1"/>
              <a:t>viewer´s</a:t>
            </a:r>
            <a:r>
              <a:rPr lang="sk-SK" sz="2400" dirty="0"/>
              <a:t> </a:t>
            </a:r>
            <a:r>
              <a:rPr lang="sk-SK" sz="2400" dirty="0" err="1"/>
              <a:t>gaze</a:t>
            </a:r>
            <a:r>
              <a:rPr lang="sk-SK" sz="2400" dirty="0"/>
              <a:t> – </a:t>
            </a:r>
            <a:r>
              <a:rPr lang="sk-SK" sz="2400" b="1" dirty="0" err="1"/>
              <a:t>certain</a:t>
            </a:r>
            <a:r>
              <a:rPr lang="sk-SK" sz="2400" b="1" dirty="0"/>
              <a:t> </a:t>
            </a:r>
            <a:r>
              <a:rPr lang="sk-SK" sz="2400" b="1" dirty="0" err="1"/>
              <a:t>power</a:t>
            </a:r>
            <a:r>
              <a:rPr lang="sk-SK" sz="2400" b="1" dirty="0"/>
              <a:t> </a:t>
            </a:r>
            <a:r>
              <a:rPr lang="sk-SK" sz="2400" b="1" dirty="0" err="1"/>
              <a:t>relation</a:t>
            </a:r>
            <a:r>
              <a:rPr lang="sk-SK" sz="2400" b="1" dirty="0"/>
              <a:t> </a:t>
            </a:r>
            <a:r>
              <a:rPr lang="sk-SK" sz="2400" b="1" dirty="0" err="1"/>
              <a:t>is</a:t>
            </a:r>
            <a:r>
              <a:rPr lang="sk-SK" sz="2400" b="1" dirty="0"/>
              <a:t> </a:t>
            </a:r>
            <a:r>
              <a:rPr lang="sk-SK" sz="2400" b="1" dirty="0" err="1"/>
              <a:t>established</a:t>
            </a:r>
            <a:r>
              <a:rPr lang="sk-SK" sz="2400" b="1" dirty="0"/>
              <a:t> and </a:t>
            </a:r>
            <a:r>
              <a:rPr lang="sk-SK" sz="2400" b="1" dirty="0" err="1"/>
              <a:t>reinforced</a:t>
            </a:r>
            <a:endParaRPr lang="sk-SK" sz="2400" b="1" dirty="0"/>
          </a:p>
          <a:p>
            <a:pPr>
              <a:buFont typeface="Wingdings" panose="05000000000000000000" pitchFamily="2" charset="2"/>
              <a:buChar char="§"/>
            </a:pPr>
            <a:r>
              <a:rPr lang="sk-SK" sz="2400" b="1" dirty="0" err="1"/>
              <a:t>Spectacle</a:t>
            </a:r>
            <a:r>
              <a:rPr lang="sk-SK" sz="2400" b="1" dirty="0"/>
              <a:t> of </a:t>
            </a:r>
            <a:r>
              <a:rPr lang="sk-SK" sz="2400" b="1" dirty="0" err="1"/>
              <a:t>foreign</a:t>
            </a:r>
            <a:r>
              <a:rPr lang="sk-SK" sz="2400" b="1" dirty="0"/>
              <a:t> </a:t>
            </a:r>
            <a:r>
              <a:rPr lang="sk-SK" sz="2400" b="1" dirty="0" err="1"/>
              <a:t>corporeality</a:t>
            </a:r>
            <a:r>
              <a:rPr lang="sk-SK" sz="2400" b="1" dirty="0"/>
              <a:t> </a:t>
            </a:r>
            <a:r>
              <a:rPr lang="en-US" sz="2400" dirty="0"/>
              <a:t>which was impossible to meet the beauty norms of the </a:t>
            </a:r>
            <a:r>
              <a:rPr lang="en-US" sz="2400" b="1" dirty="0"/>
              <a:t>white gaze</a:t>
            </a:r>
            <a:endParaRPr lang="sk-SK" sz="2400" b="1" dirty="0"/>
          </a:p>
          <a:p>
            <a:pPr>
              <a:buFont typeface="Wingdings" panose="05000000000000000000" pitchFamily="2" charset="2"/>
              <a:buChar char="§"/>
            </a:pPr>
            <a:r>
              <a:rPr lang="en-US" sz="2400" b="1" dirty="0"/>
              <a:t>Project of modern era </a:t>
            </a:r>
            <a:r>
              <a:rPr lang="en-US" sz="2400" dirty="0"/>
              <a:t>based on the supremacy of </a:t>
            </a:r>
            <a:r>
              <a:rPr lang="en-US" sz="2400" b="1" dirty="0"/>
              <a:t>sight over other senses</a:t>
            </a:r>
            <a:endParaRPr lang="en-GB" sz="2400" b="1" dirty="0"/>
          </a:p>
          <a:p>
            <a:pPr>
              <a:buFont typeface="Wingdings" panose="05000000000000000000" pitchFamily="2" charset="2"/>
              <a:buChar char="§"/>
            </a:pPr>
            <a:endParaRPr lang="en-US" b="1" dirty="0"/>
          </a:p>
          <a:p>
            <a:endParaRPr lang="cs-CZ" dirty="0"/>
          </a:p>
        </p:txBody>
      </p:sp>
      <p:pic>
        <p:nvPicPr>
          <p:cNvPr id="2050" name="Picture 2" descr="Dahomey Amazons | Vintage Female Warriors | Interesting Ladies">
            <a:extLst>
              <a:ext uri="{FF2B5EF4-FFF2-40B4-BE49-F238E27FC236}">
                <a16:creationId xmlns:a16="http://schemas.microsoft.com/office/drawing/2014/main" id="{29A0773E-69E4-8B46-48E8-27BD38289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237" y="0"/>
            <a:ext cx="4322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37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0BDE6CF-F3F6-0D52-D795-190A7376B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8920" y="23887"/>
            <a:ext cx="6855913" cy="683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723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1024127" y="585216"/>
            <a:ext cx="10274597"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EDE9C2"/>
              </a:buClr>
              <a:buSzPts val="5400"/>
              <a:buFont typeface="Twentieth Century"/>
              <a:buNone/>
            </a:pPr>
            <a:r>
              <a:rPr lang="en-GB" sz="5400" dirty="0">
                <a:solidFill>
                  <a:srgbClr val="EDE9C2"/>
                </a:solidFill>
              </a:rPr>
              <a:t>BLACK FEMALE BODIES AND THE „WHITE“ VIEW</a:t>
            </a:r>
            <a:endParaRPr sz="5400" dirty="0"/>
          </a:p>
        </p:txBody>
      </p:sp>
      <p:sp>
        <p:nvSpPr>
          <p:cNvPr id="115" name="Google Shape;115;p3"/>
          <p:cNvSpPr txBox="1">
            <a:spLocks noGrp="1"/>
          </p:cNvSpPr>
          <p:nvPr>
            <p:ph type="body" idx="1"/>
          </p:nvPr>
        </p:nvSpPr>
        <p:spPr>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en-GB" dirty="0"/>
              <a:t>-Anthropological article</a:t>
            </a:r>
            <a:endParaRPr dirty="0"/>
          </a:p>
          <a:p>
            <a:pPr marL="91440" lvl="0" indent="-139700" algn="l" rtl="0">
              <a:lnSpc>
                <a:spcPct val="90000"/>
              </a:lnSpc>
              <a:spcBef>
                <a:spcPts val="1400"/>
              </a:spcBef>
              <a:spcAft>
                <a:spcPts val="0"/>
              </a:spcAft>
              <a:buSzPts val="2200"/>
              <a:buChar char=" "/>
            </a:pPr>
            <a:r>
              <a:rPr lang="en-GB" dirty="0"/>
              <a:t>-Studies of human exhibitions from the end of the 19</a:t>
            </a:r>
            <a:r>
              <a:rPr lang="en-GB" baseline="30000" dirty="0"/>
              <a:t>th</a:t>
            </a:r>
            <a:r>
              <a:rPr lang="en-GB" dirty="0"/>
              <a:t> century</a:t>
            </a:r>
            <a:endParaRPr dirty="0"/>
          </a:p>
          <a:p>
            <a:pPr marL="91440" lvl="0" indent="-139700" algn="l" rtl="0">
              <a:lnSpc>
                <a:spcPct val="90000"/>
              </a:lnSpc>
              <a:spcBef>
                <a:spcPts val="1400"/>
              </a:spcBef>
              <a:spcAft>
                <a:spcPts val="0"/>
              </a:spcAft>
              <a:buSzPts val="2200"/>
              <a:buChar char=" "/>
            </a:pPr>
            <a:r>
              <a:rPr lang="en-GB" dirty="0"/>
              <a:t>-Focus on the Polish territory in the </a:t>
            </a:r>
            <a:r>
              <a:rPr lang="en-GB" i="1" dirty="0"/>
              <a:t>late partition period</a:t>
            </a:r>
            <a:endParaRPr dirty="0"/>
          </a:p>
          <a:p>
            <a:pPr marL="91440" lvl="0" indent="-139700" algn="l" rtl="0">
              <a:lnSpc>
                <a:spcPct val="90000"/>
              </a:lnSpc>
              <a:spcBef>
                <a:spcPts val="1400"/>
              </a:spcBef>
              <a:spcAft>
                <a:spcPts val="0"/>
              </a:spcAft>
              <a:buSzPts val="2200"/>
              <a:buChar char=" "/>
            </a:pPr>
            <a:r>
              <a:rPr lang="en-GB" i="1" dirty="0"/>
              <a:t>-</a:t>
            </a:r>
            <a:r>
              <a:rPr lang="en-GB" dirty="0"/>
              <a:t>Presenting black women in </a:t>
            </a:r>
            <a:r>
              <a:rPr lang="en-GB" b="1" dirty="0"/>
              <a:t>Warsaw</a:t>
            </a:r>
            <a:r>
              <a:rPr lang="en-GB" dirty="0"/>
              <a:t>, </a:t>
            </a:r>
            <a:r>
              <a:rPr lang="en-GB" b="1" dirty="0"/>
              <a:t>Cracow </a:t>
            </a:r>
            <a:r>
              <a:rPr lang="en-GB" dirty="0"/>
              <a:t>and </a:t>
            </a:r>
            <a:r>
              <a:rPr lang="en-GB" b="1" dirty="0"/>
              <a:t>Poznan</a:t>
            </a:r>
            <a:endParaRPr dirty="0"/>
          </a:p>
          <a:p>
            <a:pPr marL="91440" lvl="0" indent="-139700" algn="l" rtl="0">
              <a:lnSpc>
                <a:spcPct val="90000"/>
              </a:lnSpc>
              <a:spcBef>
                <a:spcPts val="1400"/>
              </a:spcBef>
              <a:spcAft>
                <a:spcPts val="0"/>
              </a:spcAft>
              <a:buSzPts val="2200"/>
              <a:buChar char=" "/>
            </a:pPr>
            <a:r>
              <a:rPr lang="en-GB" dirty="0"/>
              <a:t>-Topics of </a:t>
            </a:r>
            <a:r>
              <a:rPr lang="en-GB" b="1" dirty="0"/>
              <a:t>savagery, sexualization </a:t>
            </a:r>
            <a:r>
              <a:rPr lang="en-GB" dirty="0"/>
              <a:t>and </a:t>
            </a:r>
            <a:r>
              <a:rPr lang="en-GB" b="1" dirty="0"/>
              <a:t>racialization </a:t>
            </a:r>
            <a:r>
              <a:rPr lang="en-GB" dirty="0"/>
              <a:t>of </a:t>
            </a:r>
            <a:r>
              <a:rPr lang="en-GB" b="1" dirty="0"/>
              <a:t>the Others´ </a:t>
            </a:r>
            <a:r>
              <a:rPr lang="en-GB" dirty="0"/>
              <a:t>female bodies</a:t>
            </a:r>
            <a:endParaRPr dirty="0"/>
          </a:p>
          <a:p>
            <a:pPr marL="91440" lvl="0" indent="-139700" algn="l" rtl="0">
              <a:lnSpc>
                <a:spcPct val="90000"/>
              </a:lnSpc>
              <a:spcBef>
                <a:spcPts val="1400"/>
              </a:spcBef>
              <a:spcAft>
                <a:spcPts val="0"/>
              </a:spcAft>
              <a:buSzPts val="2200"/>
              <a:buChar char=" "/>
            </a:pPr>
            <a:r>
              <a:rPr lang="en-GB" dirty="0"/>
              <a:t>-The idea of construing of </a:t>
            </a:r>
            <a:r>
              <a:rPr lang="en-GB" b="1" dirty="0"/>
              <a:t>the view</a:t>
            </a:r>
            <a:endParaRPr dirty="0"/>
          </a:p>
          <a:p>
            <a:pPr marL="91440" lvl="0" indent="0" algn="l" rtl="0">
              <a:lnSpc>
                <a:spcPct val="90000"/>
              </a:lnSpc>
              <a:spcBef>
                <a:spcPts val="1400"/>
              </a:spcBef>
              <a:spcAft>
                <a:spcPts val="0"/>
              </a:spcAft>
              <a:buSzPts val="22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p:cNvPicPr preferRelativeResize="0"/>
          <p:nvPr/>
        </p:nvPicPr>
        <p:blipFill rotWithShape="1">
          <a:blip r:embed="rId3">
            <a:alphaModFix/>
          </a:blip>
          <a:srcRect/>
          <a:stretch/>
        </p:blipFill>
        <p:spPr>
          <a:xfrm>
            <a:off x="1925638" y="0"/>
            <a:ext cx="8340725"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2050" name="Picture 2">
            <a:extLst>
              <a:ext uri="{FF2B5EF4-FFF2-40B4-BE49-F238E27FC236}">
                <a16:creationId xmlns:a16="http://schemas.microsoft.com/office/drawing/2014/main" id="{0A1861A8-B7D4-54AE-7C65-B3795949A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651" y="111983"/>
            <a:ext cx="3797393" cy="287652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7;p5"/>
          <p:cNvSpPr txBox="1">
            <a:spLocks noGrp="1"/>
          </p:cNvSpPr>
          <p:nvPr>
            <p:ph type="title"/>
          </p:nvPr>
        </p:nvSpPr>
        <p:spPr>
          <a:xfrm>
            <a:off x="1024128" y="585216"/>
            <a:ext cx="9720072" cy="1162101"/>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FEFEFE"/>
              </a:buClr>
              <a:buSzPts val="5000"/>
              <a:buFont typeface="Twentieth Century"/>
              <a:buNone/>
            </a:pPr>
            <a:r>
              <a:rPr lang="en-GB" b="1" dirty="0"/>
              <a:t>ETHNOGRAPHIC SHOWS</a:t>
            </a:r>
            <a:endParaRPr b="1" dirty="0"/>
          </a:p>
        </p:txBody>
      </p:sp>
      <p:sp>
        <p:nvSpPr>
          <p:cNvPr id="128" name="Google Shape;128;p5"/>
          <p:cNvSpPr txBox="1">
            <a:spLocks noGrp="1"/>
          </p:cNvSpPr>
          <p:nvPr>
            <p:ph type="body" idx="1"/>
          </p:nvPr>
        </p:nvSpPr>
        <p:spPr>
          <a:xfrm>
            <a:off x="334998" y="1821562"/>
            <a:ext cx="11141583" cy="4886747"/>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Font typeface="Noto Sans Symbols"/>
              <a:buChar char="▪"/>
            </a:pPr>
            <a:r>
              <a:rPr lang="en-GB" dirty="0"/>
              <a:t> Living ethnological exhibitions, very popular in late 19</a:t>
            </a:r>
            <a:r>
              <a:rPr lang="en-GB" baseline="30000" dirty="0"/>
              <a:t>th</a:t>
            </a:r>
            <a:r>
              <a:rPr lang="en-GB" dirty="0"/>
              <a:t> century</a:t>
            </a:r>
            <a:endParaRPr dirty="0"/>
          </a:p>
          <a:p>
            <a:pPr marL="91440" lvl="0" indent="-139700" algn="l" rtl="0">
              <a:lnSpc>
                <a:spcPct val="90000"/>
              </a:lnSpc>
              <a:spcBef>
                <a:spcPts val="1400"/>
              </a:spcBef>
              <a:spcAft>
                <a:spcPts val="0"/>
              </a:spcAft>
              <a:buSzPts val="2200"/>
              <a:buFont typeface="Noto Sans Symbols"/>
              <a:buChar char="▪"/>
            </a:pPr>
            <a:r>
              <a:rPr lang="en-GB" dirty="0"/>
              <a:t> 1880s and 1890s</a:t>
            </a:r>
            <a:endParaRPr dirty="0"/>
          </a:p>
          <a:p>
            <a:pPr marL="91440" lvl="0" indent="-139700" algn="l" rtl="0">
              <a:lnSpc>
                <a:spcPct val="90000"/>
              </a:lnSpc>
              <a:spcBef>
                <a:spcPts val="1400"/>
              </a:spcBef>
              <a:spcAft>
                <a:spcPts val="0"/>
              </a:spcAft>
              <a:buSzPts val="2200"/>
              <a:buFont typeface="Noto Sans Symbols"/>
              <a:buChar char="▪"/>
            </a:pPr>
            <a:r>
              <a:rPr lang="en-GB" dirty="0"/>
              <a:t> Phenomenon of </a:t>
            </a:r>
            <a:r>
              <a:rPr lang="en-GB" b="1" dirty="0"/>
              <a:t>Otherness </a:t>
            </a:r>
            <a:r>
              <a:rPr lang="en-GB" dirty="0"/>
              <a:t>(the spectacle of Otherness)</a:t>
            </a:r>
            <a:endParaRPr b="1" dirty="0"/>
          </a:p>
          <a:p>
            <a:pPr marL="91440" lvl="0" indent="-139700" algn="l" rtl="0">
              <a:lnSpc>
                <a:spcPct val="90000"/>
              </a:lnSpc>
              <a:spcBef>
                <a:spcPts val="1400"/>
              </a:spcBef>
              <a:spcAft>
                <a:spcPts val="0"/>
              </a:spcAft>
              <a:buSzPts val="2200"/>
              <a:buFont typeface="Noto Sans Symbols"/>
              <a:buChar char="▪"/>
            </a:pPr>
            <a:r>
              <a:rPr lang="en-GB" dirty="0"/>
              <a:t> Part of the overall boom of multiform varieties of public shows based on live presence of people of non-European origin occurring in late 19</a:t>
            </a:r>
            <a:r>
              <a:rPr lang="en-GB" baseline="30000" dirty="0"/>
              <a:t>th</a:t>
            </a:r>
            <a:r>
              <a:rPr lang="en-GB" dirty="0"/>
              <a:t> and early 20</a:t>
            </a:r>
            <a:r>
              <a:rPr lang="en-GB" baseline="30000" dirty="0"/>
              <a:t>th</a:t>
            </a:r>
            <a:r>
              <a:rPr lang="en-GB" dirty="0"/>
              <a:t> century in Europe and US</a:t>
            </a:r>
            <a:endParaRPr dirty="0"/>
          </a:p>
          <a:p>
            <a:pPr marL="91440" lvl="0" indent="-139700" algn="l" rtl="0">
              <a:lnSpc>
                <a:spcPct val="90000"/>
              </a:lnSpc>
              <a:spcBef>
                <a:spcPts val="1400"/>
              </a:spcBef>
              <a:spcAft>
                <a:spcPts val="0"/>
              </a:spcAft>
              <a:buSzPts val="2200"/>
              <a:buFont typeface="Noto Sans Symbols"/>
              <a:buChar char="▪"/>
            </a:pPr>
            <a:r>
              <a:rPr lang="en-GB" dirty="0"/>
              <a:t> New medium of popular culture related to the development of entertainment business</a:t>
            </a:r>
            <a:endParaRPr dirty="0"/>
          </a:p>
          <a:p>
            <a:pPr marL="91440" lvl="0" indent="-139700" algn="l" rtl="0">
              <a:lnSpc>
                <a:spcPct val="90000"/>
              </a:lnSpc>
              <a:spcBef>
                <a:spcPts val="1400"/>
              </a:spcBef>
              <a:spcAft>
                <a:spcPts val="0"/>
              </a:spcAft>
              <a:buSzPts val="2200"/>
              <a:buFont typeface="Noto Sans Symbols"/>
              <a:buChar char="▪"/>
            </a:pPr>
            <a:r>
              <a:rPr lang="en-GB" dirty="0"/>
              <a:t> Ethnographic shows as a </a:t>
            </a:r>
            <a:r>
              <a:rPr lang="en-GB" b="1" dirty="0"/>
              <a:t>way of entrepreneurship and competition</a:t>
            </a:r>
            <a:r>
              <a:rPr lang="en-GB" dirty="0"/>
              <a:t> between their organizers – </a:t>
            </a:r>
            <a:r>
              <a:rPr lang="en-GB" b="1" dirty="0"/>
              <a:t>“</a:t>
            </a:r>
            <a:r>
              <a:rPr lang="en-GB" b="1" i="1" dirty="0"/>
              <a:t>ethnographic enterprise</a:t>
            </a:r>
            <a:r>
              <a:rPr lang="en-GB" b="1" dirty="0"/>
              <a:t>”</a:t>
            </a:r>
            <a:endParaRPr b="1" dirty="0"/>
          </a:p>
          <a:p>
            <a:pPr marL="91440" lvl="0" indent="-139700" algn="l" rtl="0">
              <a:lnSpc>
                <a:spcPct val="90000"/>
              </a:lnSpc>
              <a:spcBef>
                <a:spcPts val="1400"/>
              </a:spcBef>
              <a:spcAft>
                <a:spcPts val="0"/>
              </a:spcAft>
              <a:buSzPts val="2200"/>
              <a:buFont typeface="Noto Sans Symbols"/>
              <a:buChar char="▪"/>
            </a:pPr>
            <a:r>
              <a:rPr lang="en-GB" dirty="0"/>
              <a:t> Construction of distant “words” in European cities as objects for visual consumption of the masses</a:t>
            </a:r>
            <a:endParaRPr dirty="0"/>
          </a:p>
          <a:p>
            <a:pPr marL="91440" lvl="0" indent="-139700" algn="l" rtl="0">
              <a:lnSpc>
                <a:spcPct val="90000"/>
              </a:lnSpc>
              <a:spcBef>
                <a:spcPts val="1400"/>
              </a:spcBef>
              <a:spcAft>
                <a:spcPts val="0"/>
              </a:spcAft>
              <a:buSzPts val="2200"/>
              <a:buFont typeface="Noto Sans Symbols"/>
              <a:buChar char="▪"/>
            </a:pPr>
            <a:r>
              <a:rPr lang="en-GB" dirty="0"/>
              <a:t> Emphasize on </a:t>
            </a:r>
            <a:r>
              <a:rPr lang="en-GB" b="1" dirty="0"/>
              <a:t>unusuality and bizarreness</a:t>
            </a:r>
            <a:r>
              <a:rPr lang="en-GB" dirty="0"/>
              <a:t> as an answer to the public´s desire to be entertained</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A05198-5D73-B22B-3D97-FD8A47BB8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0"/>
            <a:ext cx="55467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663AD52-2715-2B5D-B1B5-797BB3BEA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124" y="-19139"/>
            <a:ext cx="5143602" cy="696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1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3"/>
        <p:cNvGrpSpPr/>
        <p:nvPr/>
      </p:nvGrpSpPr>
      <p:grpSpPr>
        <a:xfrm>
          <a:off x="0" y="0"/>
          <a:ext cx="0" cy="0"/>
          <a:chOff x="0" y="0"/>
          <a:chExt cx="0" cy="0"/>
        </a:xfrm>
      </p:grpSpPr>
      <p:sp>
        <p:nvSpPr>
          <p:cNvPr id="134" name="Google Shape;134;p6"/>
          <p:cNvSpPr/>
          <p:nvPr/>
        </p:nvSpPr>
        <p:spPr>
          <a:xfrm>
            <a:off x="1524"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Tw Cen MT" panose="020B0602020104020603" pitchFamily="34" charset="-18"/>
              <a:ea typeface="Twentieth Century"/>
              <a:cs typeface="Twentieth Century"/>
              <a:sym typeface="Twentieth Century"/>
            </a:endParaRPr>
          </a:p>
        </p:txBody>
      </p:sp>
      <p:pic>
        <p:nvPicPr>
          <p:cNvPr id="135" name="Google Shape;135;p6" descr="The legend of Benin's fearless female warriors - BBC Travel"/>
          <p:cNvPicPr preferRelativeResize="0"/>
          <p:nvPr/>
        </p:nvPicPr>
        <p:blipFill rotWithShape="1">
          <a:blip r:embed="rId3">
            <a:alphaModFix amt="40000"/>
          </a:blip>
          <a:srcRect/>
          <a:stretch/>
        </p:blipFill>
        <p:spPr>
          <a:xfrm>
            <a:off x="20" y="10"/>
            <a:ext cx="12191980" cy="6857990"/>
          </a:xfrm>
          <a:prstGeom prst="rect">
            <a:avLst/>
          </a:prstGeom>
          <a:noFill/>
          <a:ln>
            <a:noFill/>
          </a:ln>
        </p:spPr>
      </p:pic>
      <p:sp>
        <p:nvSpPr>
          <p:cNvPr id="136" name="Google Shape;13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FFFFFF"/>
              </a:buClr>
              <a:buSzPts val="5000"/>
              <a:buFont typeface="Twentieth Century"/>
              <a:buNone/>
            </a:pPr>
            <a:r>
              <a:rPr lang="en-GB" b="1" dirty="0">
                <a:solidFill>
                  <a:srgbClr val="FFFFFF"/>
                </a:solidFill>
              </a:rPr>
              <a:t>DAHOMEY SHOWS</a:t>
            </a:r>
            <a:endParaRPr b="1" dirty="0">
              <a:solidFill>
                <a:srgbClr val="FFFFFF"/>
              </a:solidFill>
            </a:endParaRPr>
          </a:p>
        </p:txBody>
      </p:sp>
      <p:sp>
        <p:nvSpPr>
          <p:cNvPr id="138" name="Google Shape;138;p6"/>
          <p:cNvSpPr txBox="1">
            <a:spLocks noGrp="1"/>
          </p:cNvSpPr>
          <p:nvPr>
            <p:ph type="body" idx="1"/>
          </p:nvPr>
        </p:nvSpPr>
        <p:spPr>
          <a:xfrm>
            <a:off x="501046" y="1740723"/>
            <a:ext cx="8594370" cy="5005309"/>
          </a:xfrm>
          <a:prstGeom prst="rect">
            <a:avLst/>
          </a:prstGeom>
          <a:noFill/>
          <a:ln>
            <a:noFill/>
          </a:ln>
        </p:spPr>
        <p:txBody>
          <a:bodyPr spcFirstLastPara="1" wrap="square" lIns="45700" tIns="45700" rIns="45700" bIns="45700" anchor="t" anchorCtr="0">
            <a:normAutofit/>
          </a:bodyPr>
          <a:lstStyle/>
          <a:p>
            <a:pPr marL="91440" lvl="0" indent="-95250" algn="l" rtl="0">
              <a:lnSpc>
                <a:spcPct val="90000"/>
              </a:lnSpc>
              <a:spcBef>
                <a:spcPts val="0"/>
              </a:spcBef>
              <a:spcAft>
                <a:spcPts val="0"/>
              </a:spcAft>
              <a:buSzPts val="1500"/>
              <a:buFont typeface="Noto Sans Symbols"/>
              <a:buChar char="▪"/>
            </a:pPr>
            <a:r>
              <a:rPr lang="en-GB" sz="1500" dirty="0">
                <a:solidFill>
                  <a:srgbClr val="FFFFFF"/>
                </a:solidFill>
              </a:rPr>
              <a:t> </a:t>
            </a:r>
            <a:r>
              <a:rPr lang="en-GB" sz="2000" dirty="0">
                <a:solidFill>
                  <a:srgbClr val="FFFFFF"/>
                </a:solidFill>
              </a:rPr>
              <a:t>Popular in 1890s</a:t>
            </a:r>
            <a:endParaRPr dirty="0"/>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 Related to the </a:t>
            </a:r>
            <a:r>
              <a:rPr lang="en-GB" sz="2000" b="1" dirty="0">
                <a:solidFill>
                  <a:srgbClr val="FFFFFF"/>
                </a:solidFill>
              </a:rPr>
              <a:t>myth of Amazons of Dahomey</a:t>
            </a:r>
            <a:r>
              <a:rPr lang="en-GB" sz="2000" dirty="0">
                <a:solidFill>
                  <a:srgbClr val="FFFFFF"/>
                </a:solidFill>
              </a:rPr>
              <a:t>, created by the French colonial troops</a:t>
            </a:r>
            <a:endParaRPr dirty="0"/>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Connected to the </a:t>
            </a:r>
            <a:r>
              <a:rPr lang="en-GB" sz="2000" b="1" dirty="0">
                <a:solidFill>
                  <a:srgbClr val="FFFFFF"/>
                </a:solidFill>
              </a:rPr>
              <a:t>Franco-Dahomean Wars </a:t>
            </a:r>
            <a:r>
              <a:rPr lang="en-GB" sz="2000" dirty="0">
                <a:solidFill>
                  <a:srgbClr val="FFFFFF"/>
                </a:solidFill>
              </a:rPr>
              <a:t>(1890, 1892-1894)</a:t>
            </a:r>
            <a:endParaRPr dirty="0"/>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 Dahomey people exhibited in European (and American) cities during these wars</a:t>
            </a:r>
            <a:endParaRPr dirty="0"/>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 African women warriors as a key image of the shows </a:t>
            </a:r>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Performances including </a:t>
            </a:r>
            <a:r>
              <a:rPr lang="en-GB" sz="2000" b="1" dirty="0">
                <a:solidFill>
                  <a:srgbClr val="FFFFFF"/>
                </a:solidFill>
              </a:rPr>
              <a:t>singing, dancing, drum playing,  gymnastics, rifle shooting, fencing or fighting</a:t>
            </a:r>
            <a:endParaRPr b="1" dirty="0"/>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 Women equipped with weapons, wearing leather diadems, snug bodices, adorned with cowries</a:t>
            </a:r>
            <a:endParaRPr dirty="0"/>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 Education and informative value emphasized as a justification of such shows</a:t>
            </a:r>
            <a:endParaRPr dirty="0"/>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 </a:t>
            </a:r>
            <a:r>
              <a:rPr lang="en-GB" sz="2000" b="1" dirty="0">
                <a:solidFill>
                  <a:srgbClr val="FFFFFF"/>
                </a:solidFill>
              </a:rPr>
              <a:t>Entertainment remained a fundamental function</a:t>
            </a:r>
            <a:endParaRPr sz="2000" b="1" dirty="0">
              <a:solidFill>
                <a:srgbClr val="FFFFFF"/>
              </a:solidFill>
            </a:endParaRPr>
          </a:p>
        </p:txBody>
      </p:sp>
      <p:cxnSp>
        <p:nvCxnSpPr>
          <p:cNvPr id="137" name="Google Shape;137;p6"/>
          <p:cNvCxnSpPr/>
          <p:nvPr/>
        </p:nvCxnSpPr>
        <p:spPr>
          <a:xfrm rot="10800000">
            <a:off x="762000" y="826324"/>
            <a:ext cx="0" cy="914400"/>
          </a:xfrm>
          <a:prstGeom prst="straightConnector1">
            <a:avLst/>
          </a:prstGeom>
          <a:noFill/>
          <a:ln w="19050" cap="flat" cmpd="sng">
            <a:solidFill>
              <a:srgbClr val="A85D4A"/>
            </a:solidFill>
            <a:prstDash val="solid"/>
            <a:round/>
            <a:headEnd type="none" w="sm" len="sm"/>
            <a:tailEnd type="none" w="sm" len="sm"/>
          </a:ln>
        </p:spPr>
      </p:cxnSp>
      <p:pic>
        <p:nvPicPr>
          <p:cNvPr id="3074" name="Picture 2" descr="The fascinating story of female soldiers, the “Amazons of Dahomey”">
            <a:extLst>
              <a:ext uri="{FF2B5EF4-FFF2-40B4-BE49-F238E27FC236}">
                <a16:creationId xmlns:a16="http://schemas.microsoft.com/office/drawing/2014/main" id="{A36AAEC4-1738-6253-2321-C471E3D03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1823" y="146415"/>
            <a:ext cx="2762250" cy="4695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3"/>
        <p:cNvGrpSpPr/>
        <p:nvPr/>
      </p:nvGrpSpPr>
      <p:grpSpPr>
        <a:xfrm>
          <a:off x="0" y="0"/>
          <a:ext cx="0" cy="0"/>
          <a:chOff x="0" y="0"/>
          <a:chExt cx="0" cy="0"/>
        </a:xfrm>
      </p:grpSpPr>
      <p:sp>
        <p:nvSpPr>
          <p:cNvPr id="144" name="Google Shape;144;p7"/>
          <p:cNvSpPr/>
          <p:nvPr/>
        </p:nvSpPr>
        <p:spPr>
          <a:xfrm>
            <a:off x="1524"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Tw Cen MT" panose="020B0602020104020603" pitchFamily="34" charset="-18"/>
              <a:ea typeface="Twentieth Century"/>
              <a:cs typeface="Twentieth Century"/>
              <a:sym typeface="Twentieth Century"/>
            </a:endParaRPr>
          </a:p>
        </p:txBody>
      </p:sp>
      <p:pic>
        <p:nvPicPr>
          <p:cNvPr id="145" name="Google Shape;145;p7" descr="Black Female Bodies and the “White” View in: East Central Europe Volume 47  Issue 2-3 (2020)"/>
          <p:cNvPicPr preferRelativeResize="0"/>
          <p:nvPr/>
        </p:nvPicPr>
        <p:blipFill rotWithShape="1">
          <a:blip r:embed="rId3">
            <a:alphaModFix amt="40000"/>
          </a:blip>
          <a:srcRect t="8354" b="4773"/>
          <a:stretch/>
        </p:blipFill>
        <p:spPr>
          <a:xfrm>
            <a:off x="20" y="10"/>
            <a:ext cx="12191980" cy="6857990"/>
          </a:xfrm>
          <a:prstGeom prst="rect">
            <a:avLst/>
          </a:prstGeom>
          <a:noFill/>
          <a:ln>
            <a:noFill/>
          </a:ln>
        </p:spPr>
      </p:pic>
      <p:sp>
        <p:nvSpPr>
          <p:cNvPr id="146" name="Google Shape;146;p7"/>
          <p:cNvSpPr txBox="1">
            <a:spLocks noGrp="1"/>
          </p:cNvSpPr>
          <p:nvPr>
            <p:ph type="title"/>
          </p:nvPr>
        </p:nvSpPr>
        <p:spPr>
          <a:xfrm>
            <a:off x="1024128" y="548640"/>
            <a:ext cx="9720072" cy="127083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FFFFFF"/>
              </a:buClr>
              <a:buSzPts val="5000"/>
              <a:buFont typeface="Twentieth Century"/>
              <a:buNone/>
            </a:pPr>
            <a:r>
              <a:rPr lang="en-GB" b="1" dirty="0">
                <a:solidFill>
                  <a:srgbClr val="FFFFFF"/>
                </a:solidFill>
              </a:rPr>
              <a:t>DAHOMEY SHOWS IN EUROPE</a:t>
            </a:r>
            <a:endParaRPr b="1" dirty="0">
              <a:solidFill>
                <a:srgbClr val="FFFFFF"/>
              </a:solidFill>
            </a:endParaRPr>
          </a:p>
        </p:txBody>
      </p:sp>
      <p:sp>
        <p:nvSpPr>
          <p:cNvPr id="148" name="Google Shape;148;p7"/>
          <p:cNvSpPr txBox="1">
            <a:spLocks noGrp="1"/>
          </p:cNvSpPr>
          <p:nvPr>
            <p:ph type="body" idx="1"/>
          </p:nvPr>
        </p:nvSpPr>
        <p:spPr>
          <a:xfrm>
            <a:off x="1024128" y="1642187"/>
            <a:ext cx="9720073" cy="4833257"/>
          </a:xfrm>
          <a:prstGeom prst="rect">
            <a:avLst/>
          </a:prstGeom>
          <a:noFill/>
          <a:ln>
            <a:noFill/>
          </a:ln>
        </p:spPr>
        <p:txBody>
          <a:bodyPr spcFirstLastPara="1" wrap="square" lIns="45700" tIns="45700" rIns="45700" bIns="45700" anchor="t" anchorCtr="0">
            <a:normAutofit lnSpcReduction="10000"/>
          </a:bodyPr>
          <a:lstStyle/>
          <a:p>
            <a:pPr marL="91440" lvl="0" indent="-127000" algn="l" rtl="0">
              <a:lnSpc>
                <a:spcPct val="90000"/>
              </a:lnSpc>
              <a:spcBef>
                <a:spcPts val="0"/>
              </a:spcBef>
              <a:spcAft>
                <a:spcPts val="0"/>
              </a:spcAft>
              <a:buSzPts val="2000"/>
              <a:buFont typeface="Noto Sans Symbols"/>
              <a:buChar char="▪"/>
            </a:pPr>
            <a:r>
              <a:rPr lang="en-GB" sz="2000" dirty="0">
                <a:solidFill>
                  <a:srgbClr val="FFFFFF"/>
                </a:solidFill>
              </a:rPr>
              <a:t> </a:t>
            </a:r>
            <a:r>
              <a:rPr lang="en-GB" sz="2000" b="1" dirty="0">
                <a:solidFill>
                  <a:srgbClr val="FFFFFF"/>
                </a:solidFill>
              </a:rPr>
              <a:t>Riga</a:t>
            </a:r>
            <a:r>
              <a:rPr lang="en-GB" sz="2000" dirty="0">
                <a:solidFill>
                  <a:srgbClr val="FFFFFF"/>
                </a:solidFill>
              </a:rPr>
              <a:t> June1889</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FFFFFF"/>
                </a:solidFill>
              </a:rPr>
              <a:t> </a:t>
            </a:r>
            <a:r>
              <a:rPr lang="en-GB" sz="2000" b="1" dirty="0">
                <a:solidFill>
                  <a:srgbClr val="A47A37"/>
                </a:solidFill>
              </a:rPr>
              <a:t>Warsaw </a:t>
            </a:r>
            <a:r>
              <a:rPr lang="en-GB" sz="2000" dirty="0">
                <a:solidFill>
                  <a:srgbClr val="A47A37"/>
                </a:solidFill>
              </a:rPr>
              <a:t>June-July1889 (Russian Poland)</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FFFFFF"/>
                </a:solidFill>
              </a:rPr>
              <a:t> Lublin </a:t>
            </a:r>
            <a:r>
              <a:rPr lang="en-GB" sz="2000" dirty="0">
                <a:solidFill>
                  <a:srgbClr val="FFFFFF"/>
                </a:solidFill>
              </a:rPr>
              <a:t>July 1889</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FFFFFF"/>
                </a:solidFill>
              </a:rPr>
              <a:t> </a:t>
            </a:r>
            <a:r>
              <a:rPr lang="en-GB" sz="2000" b="1" dirty="0" err="1">
                <a:solidFill>
                  <a:srgbClr val="A47A37"/>
                </a:solidFill>
              </a:rPr>
              <a:t>Poznań</a:t>
            </a:r>
            <a:r>
              <a:rPr lang="en-GB" sz="2000" b="1" dirty="0">
                <a:solidFill>
                  <a:srgbClr val="A47A37"/>
                </a:solidFill>
              </a:rPr>
              <a:t> </a:t>
            </a:r>
            <a:r>
              <a:rPr lang="en-GB" sz="2000" dirty="0">
                <a:solidFill>
                  <a:srgbClr val="A47A37"/>
                </a:solidFill>
              </a:rPr>
              <a:t>June-July1892 </a:t>
            </a:r>
            <a:r>
              <a:rPr lang="sk-SK" sz="2000" dirty="0">
                <a:solidFill>
                  <a:srgbClr val="A47A37"/>
                </a:solidFill>
              </a:rPr>
              <a:t>(</a:t>
            </a:r>
            <a:r>
              <a:rPr lang="sk-SK" sz="2000" dirty="0" err="1">
                <a:solidFill>
                  <a:srgbClr val="A47A37"/>
                </a:solidFill>
              </a:rPr>
              <a:t>Austrian</a:t>
            </a:r>
            <a:r>
              <a:rPr lang="sk-SK" sz="2000" dirty="0">
                <a:solidFill>
                  <a:srgbClr val="A47A37"/>
                </a:solidFill>
              </a:rPr>
              <a:t> </a:t>
            </a:r>
            <a:r>
              <a:rPr lang="sk-SK" sz="2000" dirty="0" err="1">
                <a:solidFill>
                  <a:srgbClr val="A47A37"/>
                </a:solidFill>
              </a:rPr>
              <a:t>Poland</a:t>
            </a:r>
            <a:r>
              <a:rPr lang="sk-SK" sz="2000" dirty="0">
                <a:solidFill>
                  <a:srgbClr val="A47A37"/>
                </a:solidFill>
              </a:rPr>
              <a:t>)</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A47A37"/>
                </a:solidFill>
              </a:rPr>
              <a:t> Cracow </a:t>
            </a:r>
            <a:r>
              <a:rPr lang="en-GB" sz="2000" dirty="0">
                <a:solidFill>
                  <a:srgbClr val="A47A37"/>
                </a:solidFill>
              </a:rPr>
              <a:t>July 1892</a:t>
            </a:r>
            <a:r>
              <a:rPr lang="sk-SK" sz="2000" dirty="0">
                <a:solidFill>
                  <a:srgbClr val="A47A37"/>
                </a:solidFill>
              </a:rPr>
              <a:t> (</a:t>
            </a:r>
            <a:r>
              <a:rPr lang="sk-SK" sz="2000" dirty="0" err="1">
                <a:solidFill>
                  <a:srgbClr val="A47A37"/>
                </a:solidFill>
              </a:rPr>
              <a:t>Prussian</a:t>
            </a:r>
            <a:r>
              <a:rPr lang="sk-SK" sz="2000" dirty="0">
                <a:solidFill>
                  <a:srgbClr val="A47A37"/>
                </a:solidFill>
              </a:rPr>
              <a:t> </a:t>
            </a:r>
            <a:r>
              <a:rPr lang="sk-SK" sz="2000" dirty="0" err="1">
                <a:solidFill>
                  <a:srgbClr val="A47A37"/>
                </a:solidFill>
              </a:rPr>
              <a:t>Poland</a:t>
            </a:r>
            <a:r>
              <a:rPr lang="sk-SK" sz="2000" dirty="0">
                <a:solidFill>
                  <a:srgbClr val="A47A37"/>
                </a:solidFill>
              </a:rPr>
              <a:t>)</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FFFFFF"/>
                </a:solidFill>
              </a:rPr>
              <a:t> Budapest </a:t>
            </a:r>
            <a:r>
              <a:rPr lang="en-GB" sz="2000" dirty="0">
                <a:solidFill>
                  <a:srgbClr val="FFFFFF"/>
                </a:solidFill>
              </a:rPr>
              <a:t>August 1892</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FFFFFF"/>
                </a:solidFill>
              </a:rPr>
              <a:t> Vienna </a:t>
            </a:r>
            <a:r>
              <a:rPr lang="en-GB" sz="2000" dirty="0">
                <a:solidFill>
                  <a:srgbClr val="FFFFFF"/>
                </a:solidFill>
              </a:rPr>
              <a:t>August 1892, February 1897</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FFFFFF"/>
                </a:solidFill>
              </a:rPr>
              <a:t> Prague </a:t>
            </a:r>
            <a:r>
              <a:rPr lang="en-GB" sz="2000" dirty="0">
                <a:solidFill>
                  <a:srgbClr val="FFFFFF"/>
                </a:solidFill>
              </a:rPr>
              <a:t>September 1892, August 1898</a:t>
            </a:r>
            <a:endParaRPr dirty="0"/>
          </a:p>
          <a:p>
            <a:pPr marL="91440" lvl="0" indent="-127000" algn="l" rtl="0">
              <a:lnSpc>
                <a:spcPct val="90000"/>
              </a:lnSpc>
              <a:spcBef>
                <a:spcPts val="1400"/>
              </a:spcBef>
              <a:spcAft>
                <a:spcPts val="0"/>
              </a:spcAft>
              <a:buSzPts val="2000"/>
              <a:buFont typeface="Noto Sans Symbols"/>
              <a:buChar char="▪"/>
            </a:pPr>
            <a:r>
              <a:rPr lang="en-GB" sz="2000" dirty="0">
                <a:solidFill>
                  <a:srgbClr val="FFFFFF"/>
                </a:solidFill>
              </a:rPr>
              <a:t> </a:t>
            </a:r>
            <a:r>
              <a:rPr lang="en-GB" sz="2000" b="1" dirty="0">
                <a:solidFill>
                  <a:srgbClr val="FFFFFF"/>
                </a:solidFill>
              </a:rPr>
              <a:t>Brno </a:t>
            </a:r>
            <a:r>
              <a:rPr lang="en-GB" sz="2000" dirty="0">
                <a:solidFill>
                  <a:srgbClr val="FFFFFF"/>
                </a:solidFill>
              </a:rPr>
              <a:t>July 1898</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FFFFFF"/>
                </a:solidFill>
              </a:rPr>
              <a:t> Breslau </a:t>
            </a:r>
            <a:r>
              <a:rPr lang="en-GB" sz="2000" dirty="0">
                <a:solidFill>
                  <a:srgbClr val="FFFFFF"/>
                </a:solidFill>
              </a:rPr>
              <a:t>1898/1899</a:t>
            </a:r>
            <a:endParaRPr dirty="0"/>
          </a:p>
          <a:p>
            <a:pPr marL="91440" lvl="0" indent="-127000" algn="l" rtl="0">
              <a:lnSpc>
                <a:spcPct val="90000"/>
              </a:lnSpc>
              <a:spcBef>
                <a:spcPts val="1400"/>
              </a:spcBef>
              <a:spcAft>
                <a:spcPts val="0"/>
              </a:spcAft>
              <a:buSzPts val="2000"/>
              <a:buFont typeface="Noto Sans Symbols"/>
              <a:buChar char="▪"/>
            </a:pPr>
            <a:r>
              <a:rPr lang="en-GB" sz="2000" b="1" dirty="0">
                <a:solidFill>
                  <a:srgbClr val="FFFFFF"/>
                </a:solidFill>
              </a:rPr>
              <a:t> Moscow </a:t>
            </a:r>
            <a:r>
              <a:rPr lang="en-GB" sz="2000" dirty="0">
                <a:solidFill>
                  <a:srgbClr val="FFFFFF"/>
                </a:solidFill>
              </a:rPr>
              <a:t>April 1901</a:t>
            </a:r>
            <a:endParaRPr sz="2000" b="1" dirty="0">
              <a:solidFill>
                <a:srgbClr val="FFFFFF"/>
              </a:solidFill>
            </a:endParaRPr>
          </a:p>
        </p:txBody>
      </p:sp>
      <p:cxnSp>
        <p:nvCxnSpPr>
          <p:cNvPr id="147" name="Google Shape;147;p7"/>
          <p:cNvCxnSpPr/>
          <p:nvPr/>
        </p:nvCxnSpPr>
        <p:spPr>
          <a:xfrm rot="10800000">
            <a:off x="762000" y="826324"/>
            <a:ext cx="0" cy="914400"/>
          </a:xfrm>
          <a:prstGeom prst="straightConnector1">
            <a:avLst/>
          </a:prstGeom>
          <a:noFill/>
          <a:ln w="19050" cap="flat" cmpd="sng">
            <a:solidFill>
              <a:srgbClr val="705B37"/>
            </a:solidFill>
            <a:prstDash val="solid"/>
            <a:round/>
            <a:headEnd type="none" w="sm" len="sm"/>
            <a:tailEnd type="none" w="sm" len="sm"/>
          </a:ln>
        </p:spPr>
      </p:cxnSp>
      <p:pic>
        <p:nvPicPr>
          <p:cNvPr id="149" name="Google Shape;149;p7" descr="Dahomey | historical kingdom, Africa | Britannica"/>
          <p:cNvPicPr preferRelativeResize="0"/>
          <p:nvPr/>
        </p:nvPicPr>
        <p:blipFill rotWithShape="1">
          <a:blip r:embed="rId4">
            <a:alphaModFix/>
          </a:blip>
          <a:srcRect/>
          <a:stretch/>
        </p:blipFill>
        <p:spPr>
          <a:xfrm>
            <a:off x="8630815" y="3988681"/>
            <a:ext cx="3455437" cy="2764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FEFEFE"/>
              </a:buClr>
              <a:buSzPts val="5000"/>
              <a:buFont typeface="Twentieth Century"/>
              <a:buNone/>
            </a:pPr>
            <a:r>
              <a:rPr lang="en-GB" b="1" dirty="0"/>
              <a:t>POLISH SHOWS</a:t>
            </a:r>
            <a:endParaRPr b="1" dirty="0"/>
          </a:p>
        </p:txBody>
      </p:sp>
      <p:sp>
        <p:nvSpPr>
          <p:cNvPr id="156" name="Google Shape;156;p8"/>
          <p:cNvSpPr txBox="1">
            <a:spLocks noGrp="1"/>
          </p:cNvSpPr>
          <p:nvPr>
            <p:ph type="body" idx="1"/>
          </p:nvPr>
        </p:nvSpPr>
        <p:spPr>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Font typeface="Noto Sans Symbols"/>
              <a:buChar char="▪"/>
            </a:pPr>
            <a:r>
              <a:rPr lang="en-GB" dirty="0"/>
              <a:t> Warsaw (Russia), Cracow (Austria), </a:t>
            </a:r>
            <a:r>
              <a:rPr lang="en-GB" dirty="0" err="1"/>
              <a:t>Poznań</a:t>
            </a:r>
            <a:r>
              <a:rPr lang="en-GB" dirty="0"/>
              <a:t> (Prussia)</a:t>
            </a:r>
            <a:endParaRPr dirty="0"/>
          </a:p>
          <a:p>
            <a:pPr marL="91440" lvl="0" indent="-139700" algn="l" rtl="0">
              <a:lnSpc>
                <a:spcPct val="90000"/>
              </a:lnSpc>
              <a:spcBef>
                <a:spcPts val="1400"/>
              </a:spcBef>
              <a:spcAft>
                <a:spcPts val="0"/>
              </a:spcAft>
              <a:buSzPts val="2200"/>
              <a:buFont typeface="Noto Sans Symbols"/>
              <a:buChar char="▪"/>
            </a:pPr>
            <a:r>
              <a:rPr lang="en-GB" dirty="0"/>
              <a:t> Research on press commenting the shows (main source of information)</a:t>
            </a:r>
            <a:endParaRPr dirty="0"/>
          </a:p>
          <a:p>
            <a:pPr marL="91440" lvl="0" indent="-139700" algn="l" rtl="0">
              <a:lnSpc>
                <a:spcPct val="90000"/>
              </a:lnSpc>
              <a:spcBef>
                <a:spcPts val="1400"/>
              </a:spcBef>
              <a:spcAft>
                <a:spcPts val="0"/>
              </a:spcAft>
              <a:buSzPts val="2200"/>
              <a:buFont typeface="Noto Sans Symbols"/>
              <a:buChar char="▪"/>
            </a:pPr>
            <a:r>
              <a:rPr lang="en-GB" dirty="0"/>
              <a:t>Dahomey shows reflected in local press through satirical poems (</a:t>
            </a:r>
            <a:r>
              <a:rPr lang="en-GB" i="1" dirty="0" err="1"/>
              <a:t>Amazonki</a:t>
            </a:r>
            <a:r>
              <a:rPr lang="en-GB" i="1" dirty="0"/>
              <a:t>, </a:t>
            </a:r>
            <a:r>
              <a:rPr lang="en-GB" i="1" dirty="0" err="1"/>
              <a:t>Konferencja</a:t>
            </a:r>
            <a:r>
              <a:rPr lang="en-GB" i="1" dirty="0"/>
              <a:t> z </a:t>
            </a:r>
            <a:r>
              <a:rPr lang="en-GB" i="1" dirty="0" err="1"/>
              <a:t>Dohomejczykiem</a:t>
            </a:r>
            <a:r>
              <a:rPr lang="en-GB" dirty="0"/>
              <a:t>)</a:t>
            </a:r>
            <a:endParaRPr dirty="0"/>
          </a:p>
          <a:p>
            <a:pPr marL="91440" lvl="0" indent="-139700" algn="l" rtl="0">
              <a:lnSpc>
                <a:spcPct val="90000"/>
              </a:lnSpc>
              <a:spcBef>
                <a:spcPts val="1400"/>
              </a:spcBef>
              <a:spcAft>
                <a:spcPts val="0"/>
              </a:spcAft>
              <a:buSzPts val="2200"/>
              <a:buFont typeface="Noto Sans Symbols"/>
              <a:buChar char="▪"/>
            </a:pPr>
            <a:r>
              <a:rPr lang="en-GB" dirty="0"/>
              <a:t> Prevailing ideas of “savage Africa”, but also sexual undertones with plenty of racial gender stereotypes presented in the press commentaries</a:t>
            </a:r>
            <a:endParaRPr dirty="0"/>
          </a:p>
          <a:p>
            <a:pPr marL="91440" lvl="0" indent="-139700" algn="l" rtl="0">
              <a:lnSpc>
                <a:spcPct val="90000"/>
              </a:lnSpc>
              <a:spcBef>
                <a:spcPts val="1400"/>
              </a:spcBef>
              <a:spcAft>
                <a:spcPts val="0"/>
              </a:spcAft>
              <a:buSzPts val="2200"/>
              <a:buFont typeface="Noto Sans Symbols"/>
              <a:buChar char="▪"/>
            </a:pPr>
            <a:r>
              <a:rPr lang="en-GB" dirty="0"/>
              <a:t> </a:t>
            </a:r>
            <a:r>
              <a:rPr lang="sk-SK" dirty="0" err="1"/>
              <a:t>Cracow</a:t>
            </a:r>
            <a:r>
              <a:rPr lang="sk-SK" dirty="0"/>
              <a:t> and </a:t>
            </a:r>
            <a:r>
              <a:rPr lang="sk-SK" dirty="0" err="1"/>
              <a:t>Poznań</a:t>
            </a:r>
            <a:r>
              <a:rPr lang="sk-SK" dirty="0"/>
              <a:t> </a:t>
            </a:r>
            <a:r>
              <a:rPr lang="sk-SK" dirty="0" err="1"/>
              <a:t>shows</a:t>
            </a:r>
            <a:r>
              <a:rPr lang="sk-SK" dirty="0"/>
              <a:t> </a:t>
            </a:r>
            <a:r>
              <a:rPr lang="sk-SK" dirty="0" err="1"/>
              <a:t>were</a:t>
            </a:r>
            <a:r>
              <a:rPr lang="sk-SK" dirty="0"/>
              <a:t> p</a:t>
            </a:r>
            <a:r>
              <a:rPr lang="en-GB" dirty="0"/>
              <a:t>art of a two-year European tour</a:t>
            </a:r>
            <a:endParaRPr dirty="0"/>
          </a:p>
        </p:txBody>
      </p:sp>
    </p:spTree>
  </p:cSld>
  <p:clrMapOvr>
    <a:masterClrMapping/>
  </p:clrMapOvr>
</p:sld>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TotalTime>
  <Words>2188</Words>
  <Application>Microsoft Office PowerPoint</Application>
  <PresentationFormat>Širokouhlá</PresentationFormat>
  <Paragraphs>169</Paragraphs>
  <Slides>22</Slides>
  <Notes>18</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22</vt:i4>
      </vt:variant>
    </vt:vector>
  </HeadingPairs>
  <TitlesOfParts>
    <vt:vector size="30" baseType="lpstr">
      <vt:lpstr>Twentieth Century</vt:lpstr>
      <vt:lpstr>Tw Cen MT</vt:lpstr>
      <vt:lpstr>Open Sans</vt:lpstr>
      <vt:lpstr>Noto Sans Symbols</vt:lpstr>
      <vt:lpstr>Calibri</vt:lpstr>
      <vt:lpstr>Wingdings</vt:lpstr>
      <vt:lpstr>Arial</vt:lpstr>
      <vt:lpstr>Integral</vt:lpstr>
      <vt:lpstr>DOMINIKA CZARNECKA: BLACK FEMALE BODIES AND THE „WHITE“ VIEW </vt:lpstr>
      <vt:lpstr>Prezentácia programu PowerPoint</vt:lpstr>
      <vt:lpstr>BLACK FEMALE BODIES AND THE „WHITE“ VIEW</vt:lpstr>
      <vt:lpstr>Prezentácia programu PowerPoint</vt:lpstr>
      <vt:lpstr>ETHNOGRAPHIC SHOWS</vt:lpstr>
      <vt:lpstr>Prezentácia programu PowerPoint</vt:lpstr>
      <vt:lpstr>DAHOMEY SHOWS</vt:lpstr>
      <vt:lpstr>DAHOMEY SHOWS IN EUROPE</vt:lpstr>
      <vt:lpstr>POLISH SHOWS</vt:lpstr>
      <vt:lpstr>WARSAW (RUSSIAN POLAND)</vt:lpstr>
      <vt:lpstr>BLACK FEMALE BODIES AND THE “WHITE GAZE”</vt:lpstr>
      <vt:lpstr>Prezentácia programu PowerPoint</vt:lpstr>
      <vt:lpstr>IDEA OF “SAVAGE AFRICA”</vt:lpstr>
      <vt:lpstr>Prezentácia programu PowerPoint</vt:lpstr>
      <vt:lpstr>Prezentácia programu PowerPoint</vt:lpstr>
      <vt:lpstr>Prezentácia programu PowerPoint</vt:lpstr>
      <vt:lpstr>Prezentácia programu PowerPoint</vt:lpstr>
      <vt:lpstr>Prezentácia programu PowerPoint</vt:lpstr>
      <vt:lpstr>PROCESS OF CONSTRUING VIEWS</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DOMINIKA CZARNECKA: BLACK FEMALE BODIES AND THE „WHITE“ VIEW </dc:title>
  <dc:creator>Karolína Králiková</dc:creator>
  <cp:lastModifiedBy>Karolína Králiková</cp:lastModifiedBy>
  <cp:revision>8</cp:revision>
  <dcterms:created xsi:type="dcterms:W3CDTF">2022-05-13T15:34:26Z</dcterms:created>
  <dcterms:modified xsi:type="dcterms:W3CDTF">2022-05-19T09:50:34Z</dcterms:modified>
</cp:coreProperties>
</file>