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69" r:id="rId14"/>
    <p:sldId id="273" r:id="rId15"/>
    <p:sldId id="270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72FD1-7032-F86D-C757-2BC3636E46B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596D7-0D87-C972-4263-F4B86C83DA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32BDF62B-EC37-10C4-7823-37FEC8B807B0}"/>
              </a:ext>
            </a:extLst>
          </p:cNvPr>
          <p:cNvCxnSpPr/>
          <p:nvPr/>
        </p:nvCxnSpPr>
        <p:spPr>
          <a:xfrm>
            <a:off x="449400" y="4121996"/>
            <a:ext cx="11293196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19B81-1288-0707-6F63-1557DEFA1D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ECC2C-3058-A82C-72A8-799E97EEF4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7C95E-4203-664E-A80F-534439288AEC}" type="slidenum"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AE320E-3E50-6B41-4B07-CA80051990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8EFB1D-6070-AB46-9925-D9FDB46CFE11}" type="datetime2">
              <a:rPr lang="en-US"/>
              <a:pPr lvl="0"/>
              <a:t>Thursday, May 5,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342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1946-2720-C688-A263-4F0EDB1BC5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2C2CD-6DFD-5D19-1D90-AFF3CE35336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37538-86D3-0C37-EAAE-A7536EF4A6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38912" y="6153912"/>
            <a:ext cx="3456432" cy="502920"/>
          </a:xfrm>
        </p:spPr>
        <p:txBody>
          <a:bodyPr/>
          <a:lstStyle>
            <a:lvl1pPr>
              <a:defRPr/>
            </a:lvl1pPr>
          </a:lstStyle>
          <a:p>
            <a:pPr lvl="0"/>
            <a:fld id="{1E24975E-1379-5246-BD3D-71C094DA8BEC}" type="datetime2">
              <a:rPr lang="en-US"/>
              <a:pPr lvl="0"/>
              <a:t>Thursday, May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A23CB-AE1A-B5C8-F329-82248BD604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4417C-2F13-C148-F09E-EB47E4CDBD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51AA6-D878-B14F-AD7D-F0F5D33E06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7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7437A-18BA-DC42-864B-469DFA6A0C6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22BC3-D245-E1A5-9A67-DCEBD3921AF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4206A-6BBF-DE71-6D7C-6103FCA67A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38912" y="6153912"/>
            <a:ext cx="3456432" cy="502920"/>
          </a:xfrm>
        </p:spPr>
        <p:txBody>
          <a:bodyPr/>
          <a:lstStyle>
            <a:lvl1pPr>
              <a:defRPr/>
            </a:lvl1pPr>
          </a:lstStyle>
          <a:p>
            <a:pPr lvl="0"/>
            <a:fld id="{17D51F4B-154D-0844-B144-B00E9AC64F98}" type="datetime2">
              <a:rPr lang="en-US"/>
              <a:pPr lvl="0"/>
              <a:t>Thursday, May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BFE94-20CF-E4BA-9D3C-72487B20F6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D0C85-0E56-BFE1-0DB5-B6E097BA8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18ACE0-64FB-894E-815B-589E25AC91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9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5662-A346-169C-1893-1B247E2939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CCDCF-CA5F-4EA6-3FC8-CFF86E1F05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8056" y="1735202"/>
            <a:ext cx="11293196" cy="37830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C2EDF6-5E0B-A056-9043-7BFC23B940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EBC6E8-EEF5-69DA-A021-8FD491B36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343EA6-1635-0D48-A39F-BA69CEA98882}" type="slidenum"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3810F74-7497-14B6-BDF6-516EAEC84F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90EDB4-1DAD-4943-BBA2-C7CE577A6C39}" type="datetime2">
              <a:rPr lang="en-US"/>
              <a:pPr lvl="0"/>
              <a:t>Thursday, May 5,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427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B92B-DCEB-4DB0-324F-97ED5EC5A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9754-11AD-71A2-80E7-F08C7F3C25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CB60B-0973-DF2E-81C7-877A037A7D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38912" y="6153912"/>
            <a:ext cx="3456432" cy="502920"/>
          </a:xfrm>
        </p:spPr>
        <p:txBody>
          <a:bodyPr/>
          <a:lstStyle>
            <a:lvl1pPr>
              <a:defRPr/>
            </a:lvl1pPr>
          </a:lstStyle>
          <a:p>
            <a:pPr lvl="0"/>
            <a:fld id="{87CCB3FC-30E5-EB49-B3FB-293DDB2FC4D4}" type="datetime2">
              <a:rPr lang="en-US"/>
              <a:pPr lvl="0"/>
              <a:t>Thursday, May 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06B5-BC53-3747-CE08-4869742C25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BDF19-4A9D-BA9E-0979-DB25EF068B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 rIns="219456"/>
          <a:lstStyle>
            <a:lvl1pPr>
              <a:defRPr/>
            </a:lvl1pPr>
          </a:lstStyle>
          <a:p>
            <a:pPr lvl="0"/>
            <a:fld id="{EA08158A-3E56-AE45-A2A6-B8D5EFCD3B1D}" type="slidenum">
              <a:t>‹#›</a:t>
            </a:fld>
            <a:endParaRPr lang="en-US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A09B6654-7AC3-0E0E-0BF2-CE67FD0A06E3}"/>
              </a:ext>
            </a:extLst>
          </p:cNvPr>
          <p:cNvCxnSpPr/>
          <p:nvPr/>
        </p:nvCxnSpPr>
        <p:spPr>
          <a:xfrm>
            <a:off x="449400" y="4121996"/>
            <a:ext cx="11293196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990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E493-FCB7-1048-44DE-B56854AE18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5DE0-4C99-42A5-A1A8-36A13BAB37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8056" y="1735202"/>
            <a:ext cx="5431536" cy="42147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86141-BC36-AEC9-AB71-DA60861374E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9360" y="1735202"/>
            <a:ext cx="5431536" cy="42147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2429999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7EC51-4A77-1EF1-1E89-80717CBF7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38912" y="6153912"/>
            <a:ext cx="3456432" cy="502920"/>
          </a:xfrm>
        </p:spPr>
        <p:txBody>
          <a:bodyPr/>
          <a:lstStyle>
            <a:lvl1pPr>
              <a:defRPr/>
            </a:lvl1pPr>
          </a:lstStyle>
          <a:p>
            <a:pPr lvl="0"/>
            <a:fld id="{B8450048-9849-BF4A-952E-CFC5B92F4018}" type="datetime2">
              <a:rPr lang="en-US"/>
              <a:pPr lvl="0"/>
              <a:t>Thursday, May 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BBA59-17BD-5E2D-4443-893DF622A8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34BFF-E9B5-9867-4937-D1F8780420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 rIns="219456"/>
          <a:lstStyle>
            <a:lvl1pPr>
              <a:defRPr/>
            </a:lvl1pPr>
          </a:lstStyle>
          <a:p>
            <a:pPr lvl="0"/>
            <a:fld id="{FB5B0396-AB7D-8C46-B1BD-6531C21DC3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33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532B-2C35-A1EC-D712-848FBFEA43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056" y="388802"/>
            <a:ext cx="11311128" cy="11411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DA0AF-DBF3-EF8A-9E68-267121917A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8056" y="1774950"/>
            <a:ext cx="5431536" cy="6126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i="1">
                <a:latin typeface="Sagona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20C46-5C6F-8A71-BD89-40774BAB8AA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48056" y="2752344"/>
            <a:ext cx="5431536" cy="3200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EBD14-CEA7-4086-B3DC-3A539301373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09360" y="1774950"/>
            <a:ext cx="5431536" cy="6126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i="1">
                <a:latin typeface="Sagona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9DEF7-69D1-9C43-7DA1-8A2CFFEAD06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09360" y="2752344"/>
            <a:ext cx="5431536" cy="3200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99209-A1CA-0559-6E5F-9BE8E47CBC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38912" y="6153912"/>
            <a:ext cx="3456432" cy="502920"/>
          </a:xfrm>
        </p:spPr>
        <p:txBody>
          <a:bodyPr/>
          <a:lstStyle>
            <a:lvl1pPr>
              <a:defRPr/>
            </a:lvl1pPr>
          </a:lstStyle>
          <a:p>
            <a:pPr lvl="0"/>
            <a:fld id="{90324553-01DE-7A49-B989-F0FDA9A6E145}" type="datetime2">
              <a:rPr lang="en-US"/>
              <a:pPr lvl="0"/>
              <a:t>Thursday, May 5,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3F221-73B6-4A26-24AD-1DAB533181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C539B-301E-F08B-4A81-9C443F3D77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 rIns="219456"/>
          <a:lstStyle>
            <a:lvl1pPr>
              <a:defRPr/>
            </a:lvl1pPr>
          </a:lstStyle>
          <a:p>
            <a:pPr lvl="0"/>
            <a:fld id="{265662AD-3B43-304D-8B72-1A24258CC4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B77E-FEA4-897A-1AEE-78572723C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056" y="388802"/>
            <a:ext cx="11311128" cy="55595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C354D-E274-2E1A-D113-AD827DF3C8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38912" y="6153912"/>
            <a:ext cx="3456432" cy="502920"/>
          </a:xfrm>
        </p:spPr>
        <p:txBody>
          <a:bodyPr/>
          <a:lstStyle>
            <a:lvl1pPr>
              <a:defRPr/>
            </a:lvl1pPr>
          </a:lstStyle>
          <a:p>
            <a:pPr lvl="0"/>
            <a:fld id="{27031675-DEF6-C743-AF79-8DBEB28A2415}" type="datetime2">
              <a:rPr lang="en-US"/>
              <a:pPr lvl="0"/>
              <a:t>Thursday, May 5,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6948D-5EA0-1937-F702-B7CDFD404B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6BBBC-308E-3332-0DED-0B108D243D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 rIns="219456"/>
          <a:lstStyle>
            <a:lvl1pPr>
              <a:defRPr/>
            </a:lvl1pPr>
          </a:lstStyle>
          <a:p>
            <a:pPr lvl="0"/>
            <a:fld id="{2ADDD072-45D0-DD47-B397-77507BD608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9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17AD0-C08A-F26B-03FE-3490D83932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38912" y="6153912"/>
            <a:ext cx="3456432" cy="502920"/>
          </a:xfrm>
        </p:spPr>
        <p:txBody>
          <a:bodyPr/>
          <a:lstStyle>
            <a:lvl1pPr>
              <a:defRPr/>
            </a:lvl1pPr>
          </a:lstStyle>
          <a:p>
            <a:pPr lvl="0"/>
            <a:fld id="{A77A0DC1-E3AD-B648-A6F1-D605A9AFA5D0}" type="datetime2">
              <a:rPr lang="en-US"/>
              <a:pPr lvl="0"/>
              <a:t>Thursday, May 5,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49D48-18ED-800D-D30D-B940F2C4D6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D8753-DFB9-0369-8A3E-4F3379811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4B4736-36E3-3947-A0B5-DD5B538B57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EBC4-BA79-C33D-BEEB-FF1CA098B7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056" y="388802"/>
            <a:ext cx="3447288" cy="10698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B8BDE-A30A-967F-532E-E82D859856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48BA9-93D8-A030-C711-60B5E45BBBC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48056" y="1733546"/>
            <a:ext cx="3447288" cy="42191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B78CB-BC03-48E2-AB29-012C82610E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38912" y="6153912"/>
            <a:ext cx="3456432" cy="502920"/>
          </a:xfrm>
        </p:spPr>
        <p:txBody>
          <a:bodyPr/>
          <a:lstStyle>
            <a:lvl1pPr>
              <a:defRPr/>
            </a:lvl1pPr>
          </a:lstStyle>
          <a:p>
            <a:pPr lvl="0"/>
            <a:fld id="{71006056-2F9A-DD49-811E-91728B15A477}" type="datetime2">
              <a:rPr lang="en-US"/>
              <a:pPr lvl="0"/>
              <a:t>Thursday, May 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2D6BF-9218-279D-1F09-72E5CCF788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653EB-01FA-028F-E902-17C36DFD48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BC510A-901F-8B44-8433-470B93B12A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82E9-D3FA-017F-4B22-2FDB0C6269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056" y="388802"/>
            <a:ext cx="3447288" cy="10698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7A112-1D9C-6136-1DF7-5BCA7A729FF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370832" y="441326"/>
            <a:ext cx="7373108" cy="5511417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02735-A700-925B-2790-352FD30667F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48056" y="1735202"/>
            <a:ext cx="3447288" cy="42147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075B3-51F1-B803-DF04-01A2271D2A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38912" y="6153912"/>
            <a:ext cx="3456432" cy="502920"/>
          </a:xfrm>
        </p:spPr>
        <p:txBody>
          <a:bodyPr/>
          <a:lstStyle>
            <a:lvl1pPr>
              <a:defRPr/>
            </a:lvl1pPr>
          </a:lstStyle>
          <a:p>
            <a:pPr lvl="0"/>
            <a:fld id="{7CBD8830-BECF-FF41-97C5-9CC86575D3D5}" type="datetime2">
              <a:rPr lang="en-US"/>
              <a:pPr lvl="0"/>
              <a:t>Thursday, May 5,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3056B-6465-9671-9456-10D77C6F5E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4271B-D586-1F1D-99F5-9464D07000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2395C5-5C71-4543-8E8E-5496519C83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8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2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3D272-C234-35AE-497F-9FD77E199A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056" y="388802"/>
            <a:ext cx="11301984" cy="11411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5E4B2-5194-F296-4A83-E6CE5C3FE5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8056" y="1733546"/>
            <a:ext cx="11293196" cy="37830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669883-3586-4A7F-AC6D-0F47F6F3DFA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3" cy="5029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9144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200" baseline="0">
                <a:solidFill>
                  <a:srgbClr val="FFFFFF"/>
                </a:solidFill>
                <a:uFillTx/>
                <a:latin typeface="Univers"/>
              </a:defRPr>
            </a:lvl1pPr>
          </a:lstStyle>
          <a:p>
            <a:pPr lvl="0"/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A492A2-85C5-0246-25C8-1B85DC44DF7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38235" y="6153912"/>
            <a:ext cx="1510853" cy="5029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Univers"/>
              </a:defRPr>
            </a:lvl1pPr>
          </a:lstStyle>
          <a:p>
            <a:pPr lvl="0"/>
            <a:fld id="{3DC499E2-0E1D-5045-8246-54F2DFFFCA16}" type="slidenum"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A68ECC-948B-C0D2-D910-3F82B9318FC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42907" y="6152970"/>
            <a:ext cx="3457575" cy="5029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all" spc="200" baseline="0">
                <a:solidFill>
                  <a:srgbClr val="FFFFFF"/>
                </a:solidFill>
                <a:uFillTx/>
                <a:latin typeface="Univers"/>
              </a:defRPr>
            </a:lvl1pPr>
          </a:lstStyle>
          <a:p>
            <a:pPr lvl="0"/>
            <a:fld id="{1B8077AA-D6A7-AB40-906C-6B557D3F33C7}" type="datetime2">
              <a:rPr lang="en-US"/>
              <a:pPr lvl="0"/>
              <a:t>Thursday, May 5, 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800" b="0" i="1" u="none" strike="noStrike" kern="1200" cap="none" spc="0" baseline="0">
          <a:solidFill>
            <a:srgbClr val="FFFFFF"/>
          </a:solidFill>
          <a:uFillTx/>
          <a:latin typeface="Sagona Book"/>
        </a:defRPr>
      </a:lvl1pPr>
    </p:titleStyle>
    <p:bodyStyle>
      <a:lvl1pPr marL="450003" marR="0" lvl="0" indent="-448056" algn="l" defTabSz="914400" rtl="0" fontAlgn="auto" hangingPunct="1">
        <a:lnSpc>
          <a:spcPct val="140000"/>
        </a:lnSpc>
        <a:spcBef>
          <a:spcPts val="1000"/>
        </a:spcBef>
        <a:spcAft>
          <a:spcPts val="0"/>
        </a:spcAft>
        <a:buSzPct val="100000"/>
        <a:buFont typeface="Calibri Light" pitchFamily="34"/>
        <a:buChar char="→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Univers"/>
        </a:defRPr>
      </a:lvl1pPr>
      <a:lvl2pPr marL="899998" marR="0" lvl="1" indent="-448056" algn="l" defTabSz="914400" rtl="0" fontAlgn="auto" hangingPunct="1">
        <a:lnSpc>
          <a:spcPct val="140000"/>
        </a:lnSpc>
        <a:spcBef>
          <a:spcPts val="500"/>
        </a:spcBef>
        <a:spcAft>
          <a:spcPts val="0"/>
        </a:spcAft>
        <a:buSzPct val="100000"/>
        <a:buFont typeface="Calibri Light" pitchFamily="34"/>
        <a:buChar char="→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Univers"/>
        </a:defRPr>
      </a:lvl2pPr>
      <a:lvl3pPr marL="1350001" marR="0" lvl="2" indent="-448056" algn="l" defTabSz="914400" rtl="0" fontAlgn="auto" hangingPunct="1">
        <a:lnSpc>
          <a:spcPct val="140000"/>
        </a:lnSpc>
        <a:spcBef>
          <a:spcPts val="500"/>
        </a:spcBef>
        <a:spcAft>
          <a:spcPts val="0"/>
        </a:spcAft>
        <a:buSzPct val="100000"/>
        <a:buFont typeface="Calibri Light" pitchFamily="34"/>
        <a:buChar char="→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Univers"/>
        </a:defRPr>
      </a:lvl3pPr>
      <a:lvl4pPr marL="1799996" marR="0" lvl="3" indent="-448056" algn="l" defTabSz="914400" rtl="0" fontAlgn="auto" hangingPunct="1">
        <a:lnSpc>
          <a:spcPct val="140000"/>
        </a:lnSpc>
        <a:spcBef>
          <a:spcPts val="500"/>
        </a:spcBef>
        <a:spcAft>
          <a:spcPts val="0"/>
        </a:spcAft>
        <a:buSzPct val="100000"/>
        <a:buFont typeface="Calibri Light" pitchFamily="34"/>
        <a:buChar char="→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Univers"/>
        </a:defRPr>
      </a:lvl4pPr>
      <a:lvl5pPr marL="2250000" marR="0" lvl="4" indent="-448056" algn="l" defTabSz="914400" rtl="0" fontAlgn="auto" hangingPunct="1">
        <a:lnSpc>
          <a:spcPct val="140000"/>
        </a:lnSpc>
        <a:spcBef>
          <a:spcPts val="500"/>
        </a:spcBef>
        <a:spcAft>
          <a:spcPts val="0"/>
        </a:spcAft>
        <a:buSzPct val="100000"/>
        <a:buFont typeface="Calibri Light" pitchFamily="34"/>
        <a:buChar char="→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Univer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2AC4-D4FF-6623-592C-8F41F508B40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5800"/>
              <a:t>Laura Mulvey </a:t>
            </a:r>
            <a:r>
              <a:rPr lang="lv-LV" sz="5800"/>
              <a:t>«Vi</a:t>
            </a:r>
            <a:r>
              <a:rPr lang="en-US" sz="5800"/>
              <a:t>sual Pleasure and Narrative Cinema</a:t>
            </a:r>
            <a:r>
              <a:rPr lang="lv-LV" sz="5800"/>
              <a:t>» and how it is related to art history</a:t>
            </a:r>
            <a:endParaRPr lang="en-US" sz="5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2E9C6-E8FC-B6E2-F545-C08A2BBFA1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lv-LV">
                <a:latin typeface="Georgia" pitchFamily="18"/>
              </a:rPr>
              <a:t>Arina Muravjova </a:t>
            </a:r>
          </a:p>
          <a:p>
            <a:pPr lvl="0"/>
            <a:r>
              <a:rPr lang="lv-LV">
                <a:latin typeface="Georgia" pitchFamily="18"/>
              </a:rPr>
              <a:t>UČO:530268</a:t>
            </a:r>
            <a:endParaRPr lang="en-US">
              <a:latin typeface="Georgia" pitchFamily="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EDEDA12-E5C2-FB56-BE01-D1A4649C190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lv-LV"/>
              <a:t>Hitchcock and Sternberg examples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D5C2-D725-21A2-E968-1C61D583ECE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</a:pPr>
            <a:r>
              <a:rPr lang="lv-LV" sz="1500"/>
              <a:t>Voyarism (associated with sadism) – fits in the story line (victory/defeat, implies development of characters) </a:t>
            </a:r>
          </a:p>
          <a:p>
            <a:pPr lvl="0">
              <a:lnSpc>
                <a:spcPct val="130000"/>
              </a:lnSpc>
            </a:pPr>
            <a:r>
              <a:rPr lang="lv-LV" sz="1500"/>
              <a:t>In Hitchcock movies male protagonists sees the same as spectators. </a:t>
            </a:r>
          </a:p>
          <a:p>
            <a:pPr lvl="0">
              <a:lnSpc>
                <a:spcPct val="130000"/>
              </a:lnSpc>
            </a:pPr>
            <a:r>
              <a:rPr lang="lv-LV" sz="1500"/>
              <a:t>His characters work in story line in symbolic order and the law (Voyarism is hidden by ideaological corectness and morals)</a:t>
            </a:r>
          </a:p>
          <a:p>
            <a:pPr lvl="0">
              <a:lnSpc>
                <a:spcPct val="130000"/>
              </a:lnSpc>
            </a:pPr>
            <a:r>
              <a:rPr lang="lv-LV" sz="1500"/>
              <a:t>Objectifies women and then takes back power by establishing legal rights and establishing guilt of women (fear of castration)</a:t>
            </a:r>
          </a:p>
          <a:p>
            <a:pPr lvl="0">
              <a:lnSpc>
                <a:spcPct val="130000"/>
              </a:lnSpc>
            </a:pPr>
            <a:r>
              <a:rPr lang="lv-LV" sz="1500"/>
              <a:t>Camera works as protagonist point of view</a:t>
            </a:r>
          </a:p>
          <a:p>
            <a:pPr lvl="0">
              <a:lnSpc>
                <a:spcPct val="130000"/>
              </a:lnSpc>
            </a:pPr>
            <a:endParaRPr lang="en-US" sz="150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16A3022-5172-3E0B-E5BA-83D9E273FD83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lvl="0">
              <a:lnSpc>
                <a:spcPct val="130000"/>
              </a:lnSpc>
            </a:pPr>
            <a:r>
              <a:rPr lang="lv-LV" sz="1500"/>
              <a:t>Fetishised socophilia - exists outside the story line because it is focused only on the looks</a:t>
            </a:r>
          </a:p>
          <a:p>
            <a:pPr lvl="0">
              <a:lnSpc>
                <a:spcPct val="130000"/>
              </a:lnSpc>
            </a:pPr>
            <a:r>
              <a:rPr lang="lv-LV" sz="1500"/>
              <a:t>In Sternberg movies male protagonist is broken in favor of the image in direct erotic rapport with spectator.</a:t>
            </a:r>
            <a:endParaRPr lang="en-US"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B2AD-9476-97E8-6653-B46DD30499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lv-LV"/>
              <a:t>How Laura Mulvey essay relates to art history?</a:t>
            </a:r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D4F62DD-4DD8-BFA9-07AC-96CB8CFAA6F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High culture as a creator of values and ideology </a:t>
            </a:r>
          </a:p>
          <a:p>
            <a:pPr lvl="0"/>
            <a:r>
              <a:rPr lang="lv-LV"/>
              <a:t>Visual representation of genders: social practices, iconography, language codes.</a:t>
            </a:r>
          </a:p>
          <a:p>
            <a:pPr lvl="0"/>
            <a:r>
              <a:rPr lang="lv-LV"/>
              <a:t>Women as visual sign but not signifier </a:t>
            </a:r>
          </a:p>
          <a:p>
            <a:pPr lvl="0"/>
            <a:r>
              <a:rPr lang="lv-LV"/>
              <a:t>Phallocentrism and male gaze </a:t>
            </a:r>
          </a:p>
          <a:p>
            <a:pPr lvl="0"/>
            <a:r>
              <a:rPr lang="lv-LV"/>
              <a:t>Ideology – systemati heararchy of meanings</a:t>
            </a:r>
          </a:p>
          <a:p>
            <a:pPr lvl="0"/>
            <a:endParaRPr lang="lv-L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FFA3-47AC-479B-2BC7-0B53F20F3D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lv-LV"/>
              <a:t>Sadism and Castration anxiety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A3DE-AB3B-7520-1EB7-ED79A6AE8FC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Delacroix’s </a:t>
            </a:r>
            <a:r>
              <a:rPr lang="lv-LV"/>
              <a:t>«</a:t>
            </a:r>
            <a:r>
              <a:rPr lang="en-US"/>
              <a:t>Death of Sardanapalus</a:t>
            </a:r>
            <a:r>
              <a:rPr lang="lv-LV"/>
              <a:t>» - the sadistic desire to have limitless power over women body</a:t>
            </a:r>
          </a:p>
          <a:p>
            <a:pPr lvl="0"/>
            <a:r>
              <a:rPr lang="lv-LV"/>
              <a:t>Assumption that men are </a:t>
            </a:r>
            <a:r>
              <a:rPr lang="en-US"/>
              <a:t>naturally “ entitled” to desire, to possess, and to control the bodies of women</a:t>
            </a:r>
            <a:r>
              <a:rPr lang="lv-LV"/>
              <a:t> are not fantasies of Delacroix but this concept lives in social 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23041-FE6F-3525-EF7B-4999FC5C34E1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The Death of Sardanapalus - Wikipedia">
            <a:extLst>
              <a:ext uri="{FF2B5EF4-FFF2-40B4-BE49-F238E27FC236}">
                <a16:creationId xmlns:a16="http://schemas.microsoft.com/office/drawing/2014/main" id="{30BBA05C-19A5-E463-5340-4AD48FCE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73704" y="1444605"/>
            <a:ext cx="6100383" cy="47959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9016-DE2F-91C9-B1FF-F1B835A0B2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F0C8-342F-FEB4-7E84-F6DE67C0724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Near Eastern or Women, Art, and Power II Classical themes, such as Jean-Léon Gérôme’s </a:t>
            </a:r>
            <a:r>
              <a:rPr lang="lv-LV"/>
              <a:t>«</a:t>
            </a:r>
            <a:r>
              <a:rPr lang="en-US"/>
              <a:t>Oriental Slave Market</a:t>
            </a:r>
            <a:r>
              <a:rPr lang="lv-LV"/>
              <a:t>»</a:t>
            </a:r>
          </a:p>
          <a:p>
            <a:pPr lvl="0"/>
            <a:r>
              <a:rPr lang="lv-LV"/>
              <a:t>Artists had availability of studio models not only for professional but also sexual needs</a:t>
            </a:r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E535C72-24AF-C567-E948-D55D379C3359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e Slave Market (Gérôme painting) - Wikipedia">
            <a:extLst>
              <a:ext uri="{FF2B5EF4-FFF2-40B4-BE49-F238E27FC236}">
                <a16:creationId xmlns:a16="http://schemas.microsoft.com/office/drawing/2014/main" id="{1456E60F-DD7C-5DB2-B7D7-1B3DD456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40941" y="377839"/>
            <a:ext cx="3830778" cy="58332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8010-99C1-249E-B0C2-81313153CE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lv-LV"/>
              <a:t>Male gaze in art histroy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A23D44F-CEA1-A528-836E-7D510D0A8A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8056" y="1966042"/>
            <a:ext cx="5431536" cy="4214753"/>
          </a:xfrm>
        </p:spPr>
        <p:txBody>
          <a:bodyPr/>
          <a:lstStyle/>
          <a:p>
            <a:pPr lvl="0"/>
            <a:r>
              <a:rPr lang="lv-LV"/>
              <a:t>Diego Velazquez «The toilet of Venus» - triggering the desire of posession</a:t>
            </a:r>
            <a:endParaRPr lang="en-US"/>
          </a:p>
        </p:txBody>
      </p:sp>
      <p:pic>
        <p:nvPicPr>
          <p:cNvPr id="4" name="Picture 2" descr="Diego Velázquez | The Toilet of Venus ('The Rokeby Venus') (1647-1651) |  Artsy">
            <a:extLst>
              <a:ext uri="{FF2B5EF4-FFF2-40B4-BE49-F238E27FC236}">
                <a16:creationId xmlns:a16="http://schemas.microsoft.com/office/drawing/2014/main" id="{B2948D49-9921-D54D-3D87-9CD3E51B5212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26358" y="1492081"/>
            <a:ext cx="6118479" cy="422703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3DDB32-2418-E2F8-CA46-02CEA36981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0000" y="463381"/>
            <a:ext cx="5431536" cy="4214753"/>
          </a:xfrm>
        </p:spPr>
        <p:txBody>
          <a:bodyPr/>
          <a:lstStyle/>
          <a:p>
            <a:pPr lvl="0"/>
            <a:r>
              <a:rPr lang="lv-LV"/>
              <a:t>Sexual women as a prostitue in Edouard Manet «Olympia» - makes spectator uncomfortable</a:t>
            </a:r>
          </a:p>
          <a:p>
            <a:pPr lvl="0"/>
            <a:r>
              <a:rPr lang="lv-LV"/>
              <a:t>Male gaze in Rubens «</a:t>
            </a:r>
            <a:r>
              <a:rPr lang="en-US"/>
              <a:t>Venus Looking in a Mirror</a:t>
            </a:r>
            <a:r>
              <a:rPr lang="lv-LV"/>
              <a:t>» - spectators envolvment </a:t>
            </a:r>
          </a:p>
          <a:p>
            <a:pPr lvl="0"/>
            <a:endParaRPr lang="en-US"/>
          </a:p>
        </p:txBody>
      </p:sp>
      <p:pic>
        <p:nvPicPr>
          <p:cNvPr id="3" name="Picture 4" descr="Olympia&quot; Manet - An Analysis of Édouard Manet's Olympia Painting">
            <a:extLst>
              <a:ext uri="{FF2B5EF4-FFF2-40B4-BE49-F238E27FC236}">
                <a16:creationId xmlns:a16="http://schemas.microsoft.com/office/drawing/2014/main" id="{ACECE23F-8265-53A4-06C5-CCDD98BE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9283" y="2570753"/>
            <a:ext cx="5406719" cy="33792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E0EE5E5-1CDD-D4E9-0EA2-FD5F4AB35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714" y="620365"/>
            <a:ext cx="4289596" cy="54202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E7ECB8E-AF82-7C16-829A-52040378064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lv-LV"/>
              <a:t>Sources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34678E4-4D87-EDEA-C160-FB7F661DD10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Edward Snow (1989). </a:t>
            </a:r>
            <a:r>
              <a:rPr lang="en-US" i="1"/>
              <a:t>Theorizing the Male Gaze: Some Problems</a:t>
            </a:r>
            <a:r>
              <a:rPr lang="lv-LV" i="1"/>
              <a:t>. Accessible: </a:t>
            </a:r>
            <a:r>
              <a:rPr lang="en-US"/>
              <a:t>: http://www.jstor.org/stable/2928465 </a:t>
            </a:r>
            <a:endParaRPr lang="lv-LV"/>
          </a:p>
          <a:p>
            <a:pPr lvl="0"/>
            <a:r>
              <a:rPr lang="en-US"/>
              <a:t>Laura Mulvey </a:t>
            </a:r>
            <a:r>
              <a:rPr lang="lv-LV"/>
              <a:t>(1975). </a:t>
            </a:r>
            <a:r>
              <a:rPr lang="lv-LV" i="1"/>
              <a:t>Vi</a:t>
            </a:r>
            <a:r>
              <a:rPr lang="en-US" i="1"/>
              <a:t>sual Pleasure and Narrative Cinema</a:t>
            </a:r>
            <a:r>
              <a:rPr lang="lv-LV" i="1"/>
              <a:t>. </a:t>
            </a:r>
          </a:p>
          <a:p>
            <a:pPr lvl="0"/>
            <a:r>
              <a:rPr lang="lv-LV"/>
              <a:t>Gisselda Pollock (1988). </a:t>
            </a:r>
            <a:r>
              <a:rPr lang="en-US"/>
              <a:t>Vision and Difference Feminism, femininity and the histories of art</a:t>
            </a:r>
            <a:r>
              <a:rPr lang="lv-LV"/>
              <a:t>.</a:t>
            </a:r>
          </a:p>
          <a:p>
            <a:pPr lvl="0"/>
            <a:endParaRPr lang="en-US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46DB-92D4-A666-869D-ED1331494C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lv-LV" sz="3600"/>
              <a:t>Psychoanalitic</a:t>
            </a:r>
            <a:r>
              <a:rPr lang="lv-LV" sz="4000"/>
              <a:t> theory as political weapon 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0A7C5-D8CF-64FA-CFEF-0E5FD1F58EF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30000"/>
              </a:lnSpc>
            </a:pPr>
            <a:r>
              <a:rPr lang="lv-LV"/>
              <a:t>Phallocentrism – </a:t>
            </a:r>
            <a:r>
              <a:rPr lang="en-US"/>
              <a:t>a doctrine or belief centered on the phallus, especially a belief in the superiority of the male sex.</a:t>
            </a:r>
            <a:endParaRPr lang="lv-LV"/>
          </a:p>
          <a:p>
            <a:pPr lvl="0">
              <a:lnSpc>
                <a:spcPct val="130000"/>
              </a:lnSpc>
            </a:pPr>
            <a:r>
              <a:rPr lang="lv-LV"/>
              <a:t>Zigmund Freud psychoanalitical teories</a:t>
            </a:r>
          </a:p>
          <a:p>
            <a:pPr lvl="0">
              <a:lnSpc>
                <a:spcPct val="130000"/>
              </a:lnSpc>
            </a:pPr>
            <a:r>
              <a:rPr lang="en-US"/>
              <a:t>"Girls hold their mother responsible for their lack of a penis and do not forgive her for their being thus put at a disadvantage," Freud suggested (1933).</a:t>
            </a:r>
            <a:endParaRPr lang="lv-LV"/>
          </a:p>
          <a:p>
            <a:pPr lvl="0">
              <a:lnSpc>
                <a:spcPct val="130000"/>
              </a:lnSpc>
            </a:pPr>
            <a:r>
              <a:rPr lang="lv-LV"/>
              <a:t>In symbollic order women in cinematography </a:t>
            </a:r>
          </a:p>
          <a:p>
            <a:pPr lvl="0">
              <a:lnSpc>
                <a:spcPct val="130000"/>
              </a:lnSpc>
            </a:pPr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D07175A-F83D-4710-2D4A-E31E06E46D19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7527276" y="1735138"/>
            <a:ext cx="2995327" cy="421480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9526-4181-4B37-3D64-BC97DAE4B1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lv-LV"/>
              <a:t>Visual pleasure in cinema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65145-23C0-7E39-6776-300BD23840D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Scopophilia - </a:t>
            </a:r>
            <a:r>
              <a:rPr lang="en-US"/>
              <a:t>the obtaining of sexual pleasure by looking at nude bodies, erotic photographs, etc.</a:t>
            </a:r>
            <a:r>
              <a:rPr lang="lv-LV"/>
              <a:t> (and also being looked at)</a:t>
            </a:r>
          </a:p>
          <a:p>
            <a:pPr lvl="0"/>
            <a:r>
              <a:rPr lang="lv-LV"/>
              <a:t>Cinematography makes auditory seperate from the world which is seen in the screen that makes them play in voyeuristic fantasy </a:t>
            </a:r>
          </a:p>
          <a:p>
            <a:pPr lvl="0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069B-79B9-9A8D-724B-ADF83E5C4B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65495-2E70-090A-51D8-FCAC9041814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Scopophilia in its </a:t>
            </a:r>
            <a:r>
              <a:rPr lang="lv-LV"/>
              <a:t>narcissistic aspect -&gt; human form is in the center of mainstream cinema</a:t>
            </a:r>
          </a:p>
          <a:p>
            <a:pPr lvl="0"/>
            <a:r>
              <a:rPr lang="lv-LV"/>
              <a:t>The moment when children recognizes themselves in a mirror – crucial aspect in developing ego</a:t>
            </a:r>
          </a:p>
          <a:p>
            <a:pPr lvl="0"/>
            <a:r>
              <a:rPr lang="lv-LV"/>
              <a:t>Cinema gives a loss of ego and at the same time reinforces the ego</a:t>
            </a:r>
          </a:p>
          <a:p>
            <a:pPr lvl="0"/>
            <a:r>
              <a:rPr lang="lv-LV"/>
              <a:t>In mirror phase child recognizes reflection in mirror as an ideal ego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971C-4252-2DB5-2625-D85F53DE6D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CF070-5F49-17D7-F750-478A60710AD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The first one implies seperation with sexualized object, the other aspect requires identification with the image</a:t>
            </a:r>
          </a:p>
          <a:p>
            <a:pPr lvl="0"/>
            <a:r>
              <a:rPr lang="lv-LV"/>
              <a:t>First is sexual instinct sedond ego libido</a:t>
            </a:r>
          </a:p>
          <a:p>
            <a:pPr lvl="0"/>
            <a:r>
              <a:rPr lang="lv-LV"/>
              <a:t>Cinematogrpahy has developed fantasy where this two aspects occures in one fantasy world where they have a meaning within symbols and language. </a:t>
            </a:r>
          </a:p>
          <a:p>
            <a:pPr lvl="0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09BF-AD61-998B-ECE2-DA1D05D971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lv-LV"/>
              <a:t>Male gaze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8ADAC-B4C5-7586-E857-8931EAE1C43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Women -&gt; passive sexual object</a:t>
            </a:r>
          </a:p>
          <a:p>
            <a:pPr lvl="0"/>
            <a:r>
              <a:rPr lang="lv-LV"/>
              <a:t>Men -&gt; active, the one who objectifies women </a:t>
            </a:r>
          </a:p>
          <a:p>
            <a:pPr lvl="0"/>
            <a:r>
              <a:rPr lang="lv-LV"/>
              <a:t>Women always displayed as desirable for men, female character is an element of narrative but it tends to work against the story line, it pauses it in erotic contemplation</a:t>
            </a:r>
          </a:p>
          <a:p>
            <a:pPr lvl="0"/>
            <a:r>
              <a:rPr lang="lv-LV"/>
              <a:t>Women character displays fears and desires of a hero</a:t>
            </a:r>
          </a:p>
          <a:p>
            <a:pPr lvl="0"/>
            <a:endParaRPr lang="lv-LV"/>
          </a:p>
          <a:p>
            <a:pPr lvl="0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3E0A27-26AC-9952-4ECE-3ADCEDA7F3A7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838934" y="793424"/>
            <a:ext cx="4210062" cy="55279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5A92D82-6E68-357E-AA89-C54E8D9B36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B5E2A31-070E-24C8-D3A4-1884B46D177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1947" lvl="0" indent="0">
              <a:buNone/>
            </a:pPr>
            <a:r>
              <a:rPr lang="lv-LV"/>
              <a:t>Women character functions as: </a:t>
            </a:r>
          </a:p>
          <a:p>
            <a:pPr lvl="0"/>
            <a:r>
              <a:rPr lang="lv-LV"/>
              <a:t>erotic object for characters within story line, </a:t>
            </a:r>
          </a:p>
          <a:p>
            <a:pPr lvl="0"/>
            <a:r>
              <a:rPr lang="lv-LV"/>
              <a:t>erotic object for auditorium.</a:t>
            </a:r>
          </a:p>
          <a:p>
            <a:pPr lvl="0"/>
            <a:r>
              <a:rPr lang="lv-LV"/>
              <a:t>It is emphasied by a work of camera (that is focused on body parts or face)</a:t>
            </a:r>
          </a:p>
          <a:p>
            <a:pPr lvl="0"/>
            <a:endParaRPr lang="en-US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41CF90E-BC8F-DA2A-E831-451E1586B887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249FFF-72F1-B3C1-72D0-940B4ED2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80809" y="388802"/>
            <a:ext cx="4800938" cy="58215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2D0EFC09-D374-B1C2-EF77-A7F114D9CF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lvl="0"/>
            <a:r>
              <a:rPr lang="lv-LV"/>
              <a:t>Male as a creator of fantasy </a:t>
            </a:r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21F7A54-C7FF-9313-5F41-071B274789B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Male characters are not objectified, they are creators of fantazies.</a:t>
            </a:r>
          </a:p>
          <a:p>
            <a:pPr lvl="0"/>
            <a:r>
              <a:rPr lang="lv-LV"/>
              <a:t>Spectators are identifing themselves with male characters </a:t>
            </a:r>
          </a:p>
          <a:p>
            <a:pPr lvl="0"/>
            <a:r>
              <a:rPr lang="lv-LV"/>
              <a:t>Male pratagonists controls the sceen, the story and the way how women are percieved</a:t>
            </a:r>
          </a:p>
          <a:p>
            <a:pPr lvl="0"/>
            <a:r>
              <a:rPr lang="lv-LV"/>
              <a:t>Their characteristics are differant than the erotic object has, they are more idealized, complete</a:t>
            </a:r>
          </a:p>
          <a:p>
            <a:pPr lvl="0"/>
            <a:r>
              <a:rPr lang="lv-LV"/>
              <a:t>Ideal ego </a:t>
            </a:r>
          </a:p>
          <a:p>
            <a:pPr lvl="0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E6C9-18ED-76A7-6E38-D576F8E31F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6EB8E-2F3D-8446-22BB-A4D6F86CEB7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Symbolicly male protoganist always gains power over female character and then posess her. </a:t>
            </a:r>
          </a:p>
          <a:p>
            <a:pPr marL="1947" lvl="0" indent="0">
              <a:buNone/>
            </a:pPr>
            <a:r>
              <a:rPr lang="lv-LV"/>
              <a:t>The presence of women evoke castration anxiety that can be escaped by:</a:t>
            </a:r>
          </a:p>
          <a:p>
            <a:pPr lvl="0"/>
            <a:r>
              <a:rPr lang="lv-LV"/>
              <a:t>Solving womens mystery,</a:t>
            </a:r>
          </a:p>
          <a:p>
            <a:pPr lvl="0"/>
            <a:r>
              <a:rPr lang="lv-LV"/>
              <a:t>Devaluation (saving or punishing)</a:t>
            </a:r>
          </a:p>
          <a:p>
            <a:pPr lvl="0"/>
            <a:r>
              <a:rPr lang="lv-LV"/>
              <a:t>Or over-valuation (turning into fetish)</a:t>
            </a:r>
          </a:p>
          <a:p>
            <a:pPr lvl="0"/>
            <a:endParaRPr lang="lv-L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802</Words>
  <Application>Microsoft Macintosh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 Light</vt:lpstr>
      <vt:lpstr>Georgia</vt:lpstr>
      <vt:lpstr>Sagona Book</vt:lpstr>
      <vt:lpstr>Univers</vt:lpstr>
      <vt:lpstr>ThinLineVTI</vt:lpstr>
      <vt:lpstr>Laura Mulvey «Visual Pleasure and Narrative Cinema» and how it is related to art history</vt:lpstr>
      <vt:lpstr>Psychoanalitic theory as political weapon </vt:lpstr>
      <vt:lpstr>Visual pleasure in cinema </vt:lpstr>
      <vt:lpstr>PowerPoint Presentation</vt:lpstr>
      <vt:lpstr>PowerPoint Presentation</vt:lpstr>
      <vt:lpstr>Male gaze</vt:lpstr>
      <vt:lpstr>PowerPoint Presentation</vt:lpstr>
      <vt:lpstr>Male as a creator of fantasy </vt:lpstr>
      <vt:lpstr>PowerPoint Presentation</vt:lpstr>
      <vt:lpstr>Hitchcock and Sternberg examples</vt:lpstr>
      <vt:lpstr>How Laura Mulvey essay relates to art history?</vt:lpstr>
      <vt:lpstr>Sadism and Castration anxiety </vt:lpstr>
      <vt:lpstr>PowerPoint Presentation</vt:lpstr>
      <vt:lpstr>Male gaze in art histroy</vt:lpstr>
      <vt:lpstr>PowerPoint Presentation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Laura Mulvey «Visual Pleasure and Narrative Cinema» and how it is related to art history</dc:title>
  <dc:creator>arina muravjova</dc:creator>
  <cp:lastModifiedBy>Matthew Rampley</cp:lastModifiedBy>
  <cp:revision>15</cp:revision>
  <dcterms:created xsi:type="dcterms:W3CDTF">2022-05-04T18:24:55Z</dcterms:created>
  <dcterms:modified xsi:type="dcterms:W3CDTF">2022-05-05T09:24:07Z</dcterms:modified>
</cp:coreProperties>
</file>