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1" r:id="rId5"/>
    <p:sldId id="262" r:id="rId6"/>
    <p:sldId id="263" r:id="rId7"/>
    <p:sldId id="264" r:id="rId8"/>
    <p:sldId id="265" r:id="rId9"/>
    <p:sldId id="266"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F5CBB39-BA76-47CD-8EBA-01C2B54E77FE}" type="datetimeFigureOut">
              <a:rPr lang="ru-RU" smtClean="0"/>
              <a:t>23.03.2022</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7FBC9DF-028B-4DD3-9B28-C7CF37C425EB}" type="slidenum">
              <a:rPr lang="ru-RU" smtClean="0"/>
              <a:t>‹#›</a:t>
            </a:fld>
            <a:endParaRPr lang="ru-RU"/>
          </a:p>
        </p:txBody>
      </p:sp>
    </p:spTree>
    <p:extLst>
      <p:ext uri="{BB962C8B-B14F-4D97-AF65-F5344CB8AC3E}">
        <p14:creationId xmlns:p14="http://schemas.microsoft.com/office/powerpoint/2010/main" val="9236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5CBB39-BA76-47CD-8EBA-01C2B54E77FE}"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BC9DF-028B-4DD3-9B28-C7CF37C425EB}" type="slidenum">
              <a:rPr lang="ru-RU" smtClean="0"/>
              <a:t>‹#›</a:t>
            </a:fld>
            <a:endParaRPr lang="ru-RU"/>
          </a:p>
        </p:txBody>
      </p:sp>
    </p:spTree>
    <p:extLst>
      <p:ext uri="{BB962C8B-B14F-4D97-AF65-F5344CB8AC3E}">
        <p14:creationId xmlns:p14="http://schemas.microsoft.com/office/powerpoint/2010/main" val="325320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5CBB39-BA76-47CD-8EBA-01C2B54E77FE}"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BC9DF-028B-4DD3-9B28-C7CF37C425EB}" type="slidenum">
              <a:rPr lang="ru-RU" smtClean="0"/>
              <a:t>‹#›</a:t>
            </a:fld>
            <a:endParaRPr lang="ru-RU"/>
          </a:p>
        </p:txBody>
      </p:sp>
    </p:spTree>
    <p:extLst>
      <p:ext uri="{BB962C8B-B14F-4D97-AF65-F5344CB8AC3E}">
        <p14:creationId xmlns:p14="http://schemas.microsoft.com/office/powerpoint/2010/main" val="17545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5CBB39-BA76-47CD-8EBA-01C2B54E77FE}"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BC9DF-028B-4DD3-9B28-C7CF37C425EB}" type="slidenum">
              <a:rPr lang="ru-RU" smtClean="0"/>
              <a:t>‹#›</a:t>
            </a:fld>
            <a:endParaRPr lang="ru-RU"/>
          </a:p>
        </p:txBody>
      </p:sp>
    </p:spTree>
    <p:extLst>
      <p:ext uri="{BB962C8B-B14F-4D97-AF65-F5344CB8AC3E}">
        <p14:creationId xmlns:p14="http://schemas.microsoft.com/office/powerpoint/2010/main" val="186173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F5CBB39-BA76-47CD-8EBA-01C2B54E77FE}"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BC9DF-028B-4DD3-9B28-C7CF37C425EB}" type="slidenum">
              <a:rPr lang="ru-RU" smtClean="0"/>
              <a:t>‹#›</a:t>
            </a:fld>
            <a:endParaRPr lang="ru-RU"/>
          </a:p>
        </p:txBody>
      </p:sp>
    </p:spTree>
    <p:extLst>
      <p:ext uri="{BB962C8B-B14F-4D97-AF65-F5344CB8AC3E}">
        <p14:creationId xmlns:p14="http://schemas.microsoft.com/office/powerpoint/2010/main" val="398675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F5CBB39-BA76-47CD-8EBA-01C2B54E77FE}" type="datetimeFigureOut">
              <a:rPr lang="ru-RU" smtClean="0"/>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FBC9DF-028B-4DD3-9B28-C7CF37C425EB}" type="slidenum">
              <a:rPr lang="ru-RU" smtClean="0"/>
              <a:t>‹#›</a:t>
            </a:fld>
            <a:endParaRPr lang="ru-RU"/>
          </a:p>
        </p:txBody>
      </p:sp>
    </p:spTree>
    <p:extLst>
      <p:ext uri="{BB962C8B-B14F-4D97-AF65-F5344CB8AC3E}">
        <p14:creationId xmlns:p14="http://schemas.microsoft.com/office/powerpoint/2010/main" val="259734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5CBB39-BA76-47CD-8EBA-01C2B54E77FE}" type="datetimeFigureOut">
              <a:rPr lang="ru-RU" smtClean="0"/>
              <a:t>23.03.2022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FBC9DF-028B-4DD3-9B28-C7CF37C425EB}" type="slidenum">
              <a:rPr lang="ru-RU" smtClean="0"/>
              <a:t>‹#›</a:t>
            </a:fld>
            <a:endParaRPr lang="ru-RU"/>
          </a:p>
        </p:txBody>
      </p:sp>
    </p:spTree>
    <p:extLst>
      <p:ext uri="{BB962C8B-B14F-4D97-AF65-F5344CB8AC3E}">
        <p14:creationId xmlns:p14="http://schemas.microsoft.com/office/powerpoint/2010/main" val="363516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F5CBB39-BA76-47CD-8EBA-01C2B54E77FE}" type="datetimeFigureOut">
              <a:rPr lang="ru-RU" smtClean="0"/>
              <a:t>23.03.2022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FBC9DF-028B-4DD3-9B28-C7CF37C425EB}" type="slidenum">
              <a:rPr lang="ru-RU" smtClean="0"/>
              <a:t>‹#›</a:t>
            </a:fld>
            <a:endParaRPr lang="ru-RU"/>
          </a:p>
        </p:txBody>
      </p:sp>
    </p:spTree>
    <p:extLst>
      <p:ext uri="{BB962C8B-B14F-4D97-AF65-F5344CB8AC3E}">
        <p14:creationId xmlns:p14="http://schemas.microsoft.com/office/powerpoint/2010/main" val="27968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CBB39-BA76-47CD-8EBA-01C2B54E77FE}" type="datetimeFigureOut">
              <a:rPr lang="ru-RU" smtClean="0"/>
              <a:t>23.03.2022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FBC9DF-028B-4DD3-9B28-C7CF37C425EB}" type="slidenum">
              <a:rPr lang="ru-RU" smtClean="0"/>
              <a:t>‹#›</a:t>
            </a:fld>
            <a:endParaRPr lang="ru-RU"/>
          </a:p>
        </p:txBody>
      </p:sp>
    </p:spTree>
    <p:extLst>
      <p:ext uri="{BB962C8B-B14F-4D97-AF65-F5344CB8AC3E}">
        <p14:creationId xmlns:p14="http://schemas.microsoft.com/office/powerpoint/2010/main" val="170784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3F5CBB39-BA76-47CD-8EBA-01C2B54E77FE}" type="datetimeFigureOut">
              <a:rPr lang="ru-RU" smtClean="0"/>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7FBC9DF-028B-4DD3-9B28-C7CF37C425EB}" type="slidenum">
              <a:rPr lang="ru-RU" smtClean="0"/>
              <a:t>‹#›</a:t>
            </a:fld>
            <a:endParaRPr lang="ru-RU"/>
          </a:p>
        </p:txBody>
      </p:sp>
    </p:spTree>
    <p:extLst>
      <p:ext uri="{BB962C8B-B14F-4D97-AF65-F5344CB8AC3E}">
        <p14:creationId xmlns:p14="http://schemas.microsoft.com/office/powerpoint/2010/main" val="148166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F5CBB39-BA76-47CD-8EBA-01C2B54E77FE}" type="datetimeFigureOut">
              <a:rPr lang="ru-RU" smtClean="0"/>
              <a:t>23.03.2022</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7FBC9DF-028B-4DD3-9B28-C7CF37C425EB}" type="slidenum">
              <a:rPr lang="ru-RU" smtClean="0"/>
              <a:t>‹#›</a:t>
            </a:fld>
            <a:endParaRPr lang="ru-RU"/>
          </a:p>
        </p:txBody>
      </p:sp>
    </p:spTree>
    <p:extLst>
      <p:ext uri="{BB962C8B-B14F-4D97-AF65-F5344CB8AC3E}">
        <p14:creationId xmlns:p14="http://schemas.microsoft.com/office/powerpoint/2010/main" val="5058507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F5CBB39-BA76-47CD-8EBA-01C2B54E77FE}" type="datetimeFigureOut">
              <a:rPr lang="ru-RU" smtClean="0"/>
              <a:t>23.03.2022</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7FBC9DF-028B-4DD3-9B28-C7CF37C425EB}" type="slidenum">
              <a:rPr lang="ru-RU" smtClean="0"/>
              <a:t>‹#›</a:t>
            </a:fld>
            <a:endParaRPr lang="ru-RU"/>
          </a:p>
        </p:txBody>
      </p:sp>
    </p:spTree>
    <p:extLst>
      <p:ext uri="{BB962C8B-B14F-4D97-AF65-F5344CB8AC3E}">
        <p14:creationId xmlns:p14="http://schemas.microsoft.com/office/powerpoint/2010/main" val="682951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5AD2EF-B492-4AD9-A860-A6765D2A48E3}"/>
              </a:ext>
            </a:extLst>
          </p:cNvPr>
          <p:cNvSpPr>
            <a:spLocks noGrp="1"/>
          </p:cNvSpPr>
          <p:nvPr>
            <p:ph type="ctrTitle"/>
          </p:nvPr>
        </p:nvSpPr>
        <p:spPr>
          <a:xfrm>
            <a:off x="488402" y="5163532"/>
            <a:ext cx="10670954" cy="2217830"/>
          </a:xfrm>
        </p:spPr>
        <p:txBody>
          <a:bodyPr/>
          <a:lstStyle/>
          <a:p>
            <a:r>
              <a:rPr lang="en-US" sz="8000" dirty="0"/>
              <a:t>THE MEANINGS OF ‘STYLE’</a:t>
            </a:r>
            <a:br>
              <a:rPr lang="en-US" sz="8000" dirty="0"/>
            </a:br>
            <a:br>
              <a:rPr lang="en-US" sz="7200" dirty="0"/>
            </a:br>
            <a:r>
              <a:rPr lang="en-US" sz="6600" dirty="0"/>
              <a:t>Robert Bagley ‘Style’</a:t>
            </a:r>
            <a:br>
              <a:rPr lang="en-US" sz="6600" dirty="0"/>
            </a:br>
            <a:endParaRPr lang="ru-RU" sz="7200" dirty="0"/>
          </a:p>
        </p:txBody>
      </p:sp>
    </p:spTree>
    <p:extLst>
      <p:ext uri="{BB962C8B-B14F-4D97-AF65-F5344CB8AC3E}">
        <p14:creationId xmlns:p14="http://schemas.microsoft.com/office/powerpoint/2010/main" val="350185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1E24A02E-5FD2-428E-A1E4-FDF96B0B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80ABD98-7E10-46C0-9C05-184523E3F3D6}"/>
              </a:ext>
            </a:extLst>
          </p:cNvPr>
          <p:cNvSpPr>
            <a:spLocks noGrp="1"/>
          </p:cNvSpPr>
          <p:nvPr>
            <p:ph type="title"/>
          </p:nvPr>
        </p:nvSpPr>
        <p:spPr>
          <a:xfrm>
            <a:off x="603503" y="770466"/>
            <a:ext cx="9292209" cy="4123267"/>
          </a:xfrm>
        </p:spPr>
        <p:txBody>
          <a:bodyPr vert="horz" lIns="91440" tIns="45720" rIns="91440" bIns="45720" rtlCol="0" anchor="b">
            <a:normAutofit/>
          </a:bodyPr>
          <a:lstStyle/>
          <a:p>
            <a:pPr>
              <a:lnSpc>
                <a:spcPct val="80000"/>
              </a:lnSpc>
            </a:pPr>
            <a:r>
              <a:rPr lang="en-US" sz="9600" dirty="0">
                <a:solidFill>
                  <a:schemeClr val="accent1">
                    <a:lumMod val="75000"/>
                  </a:schemeClr>
                </a:solidFill>
              </a:rPr>
              <a:t>Thank you for </a:t>
            </a:r>
            <a:r>
              <a:rPr lang="en-US" sz="9600">
                <a:solidFill>
                  <a:schemeClr val="accent1">
                    <a:lumMod val="75000"/>
                  </a:schemeClr>
                </a:solidFill>
              </a:rPr>
              <a:t>the attention</a:t>
            </a:r>
            <a:endParaRPr lang="en-US" sz="9600" dirty="0">
              <a:solidFill>
                <a:schemeClr val="accent1">
                  <a:lumMod val="75000"/>
                </a:schemeClr>
              </a:solidFill>
            </a:endParaRPr>
          </a:p>
        </p:txBody>
      </p:sp>
      <p:sp>
        <p:nvSpPr>
          <p:cNvPr id="14" name="Rectangle 13">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64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B91944-8089-43A6-B4CF-E5F1B6F64989}"/>
              </a:ext>
            </a:extLst>
          </p:cNvPr>
          <p:cNvSpPr>
            <a:spLocks noGrp="1"/>
          </p:cNvSpPr>
          <p:nvPr>
            <p:ph type="title"/>
          </p:nvPr>
        </p:nvSpPr>
        <p:spPr>
          <a:xfrm>
            <a:off x="704850" y="770467"/>
            <a:ext cx="10782300" cy="3294159"/>
          </a:xfrm>
        </p:spPr>
        <p:txBody>
          <a:bodyPr vert="horz" lIns="91440" tIns="45720" rIns="91440" bIns="45720" rtlCol="0" anchor="b">
            <a:normAutofit fontScale="90000"/>
          </a:bodyPr>
          <a:lstStyle/>
          <a:p>
            <a:pPr algn="ctr">
              <a:lnSpc>
                <a:spcPct val="80000"/>
              </a:lnSpc>
            </a:pPr>
            <a:br>
              <a:rPr lang="en-US" sz="6600" dirty="0">
                <a:solidFill>
                  <a:srgbClr val="FFFFFF"/>
                </a:solidFill>
              </a:rPr>
            </a:br>
            <a:r>
              <a:rPr lang="en-US" sz="6600" dirty="0">
                <a:solidFill>
                  <a:srgbClr val="FFFFFF"/>
                </a:solidFill>
              </a:rPr>
              <a:t>Style of the object is a certain ensemble of its physical properties</a:t>
            </a:r>
          </a:p>
        </p:txBody>
      </p:sp>
    </p:spTree>
    <p:extLst>
      <p:ext uri="{BB962C8B-B14F-4D97-AF65-F5344CB8AC3E}">
        <p14:creationId xmlns:p14="http://schemas.microsoft.com/office/powerpoint/2010/main" val="95551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B91944-8089-43A6-B4CF-E5F1B6F64989}"/>
              </a:ext>
            </a:extLst>
          </p:cNvPr>
          <p:cNvSpPr>
            <a:spLocks noGrp="1"/>
          </p:cNvSpPr>
          <p:nvPr>
            <p:ph type="title"/>
          </p:nvPr>
        </p:nvSpPr>
        <p:spPr>
          <a:xfrm>
            <a:off x="704850" y="770467"/>
            <a:ext cx="10782300" cy="1126427"/>
          </a:xfrm>
        </p:spPr>
        <p:txBody>
          <a:bodyPr vert="horz" lIns="91440" tIns="45720" rIns="91440" bIns="45720" rtlCol="0" anchor="b">
            <a:normAutofit/>
          </a:bodyPr>
          <a:lstStyle/>
          <a:p>
            <a:pPr algn="ctr">
              <a:lnSpc>
                <a:spcPct val="80000"/>
              </a:lnSpc>
            </a:pPr>
            <a:r>
              <a:rPr lang="en-US" sz="6600" dirty="0">
                <a:solidFill>
                  <a:srgbClr val="FFFFFF"/>
                </a:solidFill>
              </a:rPr>
              <a:t>East Front of the Louvre</a:t>
            </a:r>
          </a:p>
        </p:txBody>
      </p:sp>
      <p:pic>
        <p:nvPicPr>
          <p:cNvPr id="4" name="Рисунок 3" descr="Изображение выглядит как небо, внешний, здание, старый&#10;&#10;Автоматически созданное описание">
            <a:extLst>
              <a:ext uri="{FF2B5EF4-FFF2-40B4-BE49-F238E27FC236}">
                <a16:creationId xmlns:a16="http://schemas.microsoft.com/office/drawing/2014/main" id="{612C6707-EAAA-4A26-B464-10AD50EA2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1896894"/>
            <a:ext cx="10885251" cy="4689723"/>
          </a:xfrm>
          <a:prstGeom prst="rect">
            <a:avLst/>
          </a:prstGeom>
        </p:spPr>
      </p:pic>
    </p:spTree>
    <p:extLst>
      <p:ext uri="{BB962C8B-B14F-4D97-AF65-F5344CB8AC3E}">
        <p14:creationId xmlns:p14="http://schemas.microsoft.com/office/powerpoint/2010/main" val="261466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B91944-8089-43A6-B4CF-E5F1B6F64989}"/>
              </a:ext>
            </a:extLst>
          </p:cNvPr>
          <p:cNvSpPr>
            <a:spLocks noGrp="1"/>
          </p:cNvSpPr>
          <p:nvPr>
            <p:ph type="title"/>
          </p:nvPr>
        </p:nvSpPr>
        <p:spPr>
          <a:xfrm>
            <a:off x="704850" y="770467"/>
            <a:ext cx="10782300" cy="1126427"/>
          </a:xfrm>
        </p:spPr>
        <p:txBody>
          <a:bodyPr vert="horz" lIns="91440" tIns="45720" rIns="91440" bIns="45720" rtlCol="0" anchor="b">
            <a:normAutofit/>
          </a:bodyPr>
          <a:lstStyle/>
          <a:p>
            <a:pPr algn="ctr">
              <a:lnSpc>
                <a:spcPct val="80000"/>
              </a:lnSpc>
            </a:pPr>
            <a:r>
              <a:rPr lang="en-US" sz="6600" dirty="0">
                <a:solidFill>
                  <a:srgbClr val="FFFFFF"/>
                </a:solidFill>
              </a:rPr>
              <a:t>It belongs to the classical style</a:t>
            </a:r>
          </a:p>
        </p:txBody>
      </p:sp>
      <p:pic>
        <p:nvPicPr>
          <p:cNvPr id="4" name="Рисунок 3" descr="Изображение выглядит как небо, внешний, здание, старый&#10;&#10;Автоматически созданное описание">
            <a:extLst>
              <a:ext uri="{FF2B5EF4-FFF2-40B4-BE49-F238E27FC236}">
                <a16:creationId xmlns:a16="http://schemas.microsoft.com/office/drawing/2014/main" id="{612C6707-EAAA-4A26-B464-10AD50EA2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1896894"/>
            <a:ext cx="10885251" cy="4689723"/>
          </a:xfrm>
          <a:prstGeom prst="rect">
            <a:avLst/>
          </a:prstGeom>
        </p:spPr>
      </p:pic>
    </p:spTree>
    <p:extLst>
      <p:ext uri="{BB962C8B-B14F-4D97-AF65-F5344CB8AC3E}">
        <p14:creationId xmlns:p14="http://schemas.microsoft.com/office/powerpoint/2010/main" val="247807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B91944-8089-43A6-B4CF-E5F1B6F64989}"/>
              </a:ext>
            </a:extLst>
          </p:cNvPr>
          <p:cNvSpPr>
            <a:spLocks noGrp="1"/>
          </p:cNvSpPr>
          <p:nvPr>
            <p:ph type="title"/>
          </p:nvPr>
        </p:nvSpPr>
        <p:spPr>
          <a:xfrm>
            <a:off x="704850" y="770467"/>
            <a:ext cx="10782300" cy="1126427"/>
          </a:xfrm>
        </p:spPr>
        <p:txBody>
          <a:bodyPr vert="horz" lIns="91440" tIns="45720" rIns="91440" bIns="45720" rtlCol="0" anchor="b">
            <a:normAutofit/>
          </a:bodyPr>
          <a:lstStyle/>
          <a:p>
            <a:pPr algn="ctr">
              <a:lnSpc>
                <a:spcPct val="80000"/>
              </a:lnSpc>
            </a:pPr>
            <a:r>
              <a:rPr lang="en-US" sz="6600" dirty="0">
                <a:solidFill>
                  <a:srgbClr val="FFFFFF"/>
                </a:solidFill>
              </a:rPr>
              <a:t>Its style is French</a:t>
            </a:r>
          </a:p>
        </p:txBody>
      </p:sp>
      <p:pic>
        <p:nvPicPr>
          <p:cNvPr id="4" name="Рисунок 3" descr="Изображение выглядит как небо, внешний, здание, старый&#10;&#10;Автоматически созданное описание">
            <a:extLst>
              <a:ext uri="{FF2B5EF4-FFF2-40B4-BE49-F238E27FC236}">
                <a16:creationId xmlns:a16="http://schemas.microsoft.com/office/drawing/2014/main" id="{612C6707-EAAA-4A26-B464-10AD50EA2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1896894"/>
            <a:ext cx="10885251" cy="4689723"/>
          </a:xfrm>
          <a:prstGeom prst="rect">
            <a:avLst/>
          </a:prstGeom>
        </p:spPr>
      </p:pic>
    </p:spTree>
    <p:extLst>
      <p:ext uri="{BB962C8B-B14F-4D97-AF65-F5344CB8AC3E}">
        <p14:creationId xmlns:p14="http://schemas.microsoft.com/office/powerpoint/2010/main" val="176989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B91944-8089-43A6-B4CF-E5F1B6F64989}"/>
              </a:ext>
            </a:extLst>
          </p:cNvPr>
          <p:cNvSpPr>
            <a:spLocks noGrp="1"/>
          </p:cNvSpPr>
          <p:nvPr>
            <p:ph type="title"/>
          </p:nvPr>
        </p:nvSpPr>
        <p:spPr>
          <a:xfrm>
            <a:off x="704850" y="770467"/>
            <a:ext cx="10782300" cy="1126427"/>
          </a:xfrm>
        </p:spPr>
        <p:txBody>
          <a:bodyPr vert="horz" lIns="91440" tIns="45720" rIns="91440" bIns="45720" rtlCol="0" anchor="b">
            <a:normAutofit/>
          </a:bodyPr>
          <a:lstStyle/>
          <a:p>
            <a:pPr algn="ctr">
              <a:lnSpc>
                <a:spcPct val="80000"/>
              </a:lnSpc>
            </a:pPr>
            <a:r>
              <a:rPr lang="en-US" sz="6600" dirty="0">
                <a:solidFill>
                  <a:srgbClr val="FFFFFF"/>
                </a:solidFill>
              </a:rPr>
              <a:t>The East front is Baroque</a:t>
            </a:r>
          </a:p>
        </p:txBody>
      </p:sp>
      <p:pic>
        <p:nvPicPr>
          <p:cNvPr id="4" name="Рисунок 3" descr="Изображение выглядит как небо, внешний, здание, старый&#10;&#10;Автоматически созданное описание">
            <a:extLst>
              <a:ext uri="{FF2B5EF4-FFF2-40B4-BE49-F238E27FC236}">
                <a16:creationId xmlns:a16="http://schemas.microsoft.com/office/drawing/2014/main" id="{612C6707-EAAA-4A26-B464-10AD50EA2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1896894"/>
            <a:ext cx="10885251" cy="4689723"/>
          </a:xfrm>
          <a:prstGeom prst="rect">
            <a:avLst/>
          </a:prstGeom>
        </p:spPr>
      </p:pic>
    </p:spTree>
    <p:extLst>
      <p:ext uri="{BB962C8B-B14F-4D97-AF65-F5344CB8AC3E}">
        <p14:creationId xmlns:p14="http://schemas.microsoft.com/office/powerpoint/2010/main" val="224864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B91944-8089-43A6-B4CF-E5F1B6F64989}"/>
              </a:ext>
            </a:extLst>
          </p:cNvPr>
          <p:cNvSpPr>
            <a:spLocks noGrp="1"/>
          </p:cNvSpPr>
          <p:nvPr>
            <p:ph type="title"/>
          </p:nvPr>
        </p:nvSpPr>
        <p:spPr>
          <a:xfrm>
            <a:off x="704850" y="770467"/>
            <a:ext cx="10782300" cy="1126427"/>
          </a:xfrm>
        </p:spPr>
        <p:txBody>
          <a:bodyPr vert="horz" lIns="91440" tIns="45720" rIns="91440" bIns="45720" rtlCol="0" anchor="b">
            <a:normAutofit/>
          </a:bodyPr>
          <a:lstStyle/>
          <a:p>
            <a:pPr algn="ctr">
              <a:lnSpc>
                <a:spcPct val="80000"/>
              </a:lnSpc>
            </a:pPr>
            <a:r>
              <a:rPr lang="en-US" sz="6600" dirty="0">
                <a:solidFill>
                  <a:srgbClr val="FFFFFF"/>
                </a:solidFill>
              </a:rPr>
              <a:t>It is the style of Perrault</a:t>
            </a:r>
          </a:p>
        </p:txBody>
      </p:sp>
      <p:pic>
        <p:nvPicPr>
          <p:cNvPr id="4" name="Рисунок 3" descr="Изображение выглядит как небо, внешний, здание, старый&#10;&#10;Автоматически созданное описание">
            <a:extLst>
              <a:ext uri="{FF2B5EF4-FFF2-40B4-BE49-F238E27FC236}">
                <a16:creationId xmlns:a16="http://schemas.microsoft.com/office/drawing/2014/main" id="{612C6707-EAAA-4A26-B464-10AD50EA2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1896894"/>
            <a:ext cx="10885251" cy="4689723"/>
          </a:xfrm>
          <a:prstGeom prst="rect">
            <a:avLst/>
          </a:prstGeom>
        </p:spPr>
      </p:pic>
    </p:spTree>
    <p:extLst>
      <p:ext uri="{BB962C8B-B14F-4D97-AF65-F5344CB8AC3E}">
        <p14:creationId xmlns:p14="http://schemas.microsoft.com/office/powerpoint/2010/main" val="191760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B91944-8089-43A6-B4CF-E5F1B6F64989}"/>
              </a:ext>
            </a:extLst>
          </p:cNvPr>
          <p:cNvSpPr>
            <a:spLocks noGrp="1"/>
          </p:cNvSpPr>
          <p:nvPr>
            <p:ph type="title"/>
          </p:nvPr>
        </p:nvSpPr>
        <p:spPr>
          <a:xfrm>
            <a:off x="704850" y="770467"/>
            <a:ext cx="10782300" cy="1126427"/>
          </a:xfrm>
        </p:spPr>
        <p:txBody>
          <a:bodyPr vert="horz" lIns="91440" tIns="45720" rIns="91440" bIns="45720" rtlCol="0" anchor="b">
            <a:normAutofit/>
          </a:bodyPr>
          <a:lstStyle/>
          <a:p>
            <a:pPr algn="ctr">
              <a:lnSpc>
                <a:spcPct val="80000"/>
              </a:lnSpc>
            </a:pPr>
            <a:r>
              <a:rPr lang="en-US" sz="6600" dirty="0">
                <a:solidFill>
                  <a:srgbClr val="FFFFFF"/>
                </a:solidFill>
              </a:rPr>
              <a:t>History of bronzes</a:t>
            </a:r>
          </a:p>
        </p:txBody>
      </p:sp>
      <p:pic>
        <p:nvPicPr>
          <p:cNvPr id="5" name="Рисунок 4">
            <a:extLst>
              <a:ext uri="{FF2B5EF4-FFF2-40B4-BE49-F238E27FC236}">
                <a16:creationId xmlns:a16="http://schemas.microsoft.com/office/drawing/2014/main" id="{267E059B-19EA-422D-8076-43D6FA355CF0}"/>
              </a:ext>
            </a:extLst>
          </p:cNvPr>
          <p:cNvPicPr>
            <a:picLocks noChangeAspect="1"/>
          </p:cNvPicPr>
          <p:nvPr/>
        </p:nvPicPr>
        <p:blipFill rotWithShape="1">
          <a:blip r:embed="rId2"/>
          <a:srcRect l="36223" t="22269" r="18298" b="13050"/>
          <a:stretch/>
        </p:blipFill>
        <p:spPr>
          <a:xfrm>
            <a:off x="3172838" y="2038917"/>
            <a:ext cx="5846323" cy="4677059"/>
          </a:xfrm>
          <a:prstGeom prst="rect">
            <a:avLst/>
          </a:prstGeom>
        </p:spPr>
      </p:pic>
    </p:spTree>
    <p:extLst>
      <p:ext uri="{BB962C8B-B14F-4D97-AF65-F5344CB8AC3E}">
        <p14:creationId xmlns:p14="http://schemas.microsoft.com/office/powerpoint/2010/main" val="26686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B91944-8089-43A6-B4CF-E5F1B6F64989}"/>
              </a:ext>
            </a:extLst>
          </p:cNvPr>
          <p:cNvSpPr>
            <a:spLocks noGrp="1"/>
          </p:cNvSpPr>
          <p:nvPr>
            <p:ph type="title"/>
          </p:nvPr>
        </p:nvSpPr>
        <p:spPr>
          <a:xfrm>
            <a:off x="506888" y="3560801"/>
            <a:ext cx="10782300" cy="1126427"/>
          </a:xfrm>
        </p:spPr>
        <p:txBody>
          <a:bodyPr vert="horz" lIns="91440" tIns="45720" rIns="91440" bIns="45720" rtlCol="0" anchor="b">
            <a:noAutofit/>
          </a:bodyPr>
          <a:lstStyle/>
          <a:p>
            <a:pPr>
              <a:lnSpc>
                <a:spcPct val="80000"/>
              </a:lnSpc>
            </a:pPr>
            <a:r>
              <a:rPr lang="en-US" sz="4000" dirty="0">
                <a:solidFill>
                  <a:schemeClr val="bg1"/>
                </a:solidFill>
              </a:rPr>
              <a:t>“It is a widely held belief that art expresses its time, and that meaningful parallels of the same period can be found between the art and the culture of the same period can be found.”</a:t>
            </a:r>
            <a:br>
              <a:rPr lang="en-US" sz="4000" dirty="0">
                <a:solidFill>
                  <a:schemeClr val="bg1"/>
                </a:solidFill>
              </a:rPr>
            </a:br>
            <a:br>
              <a:rPr lang="en-US" sz="4000" dirty="0">
                <a:solidFill>
                  <a:schemeClr val="bg1"/>
                </a:solidFill>
              </a:rPr>
            </a:br>
            <a:r>
              <a:rPr lang="en-US" sz="4000" dirty="0">
                <a:solidFill>
                  <a:schemeClr val="bg1"/>
                </a:solidFill>
              </a:rPr>
              <a:t>In fact, he says, the style of a work “corresponds to no given objective reality supplied by the time or its character or spirit.” </a:t>
            </a:r>
          </a:p>
        </p:txBody>
      </p:sp>
    </p:spTree>
    <p:extLst>
      <p:ext uri="{BB962C8B-B14F-4D97-AF65-F5344CB8AC3E}">
        <p14:creationId xmlns:p14="http://schemas.microsoft.com/office/powerpoint/2010/main" val="2406092405"/>
      </p:ext>
    </p:extLst>
  </p:cSld>
  <p:clrMapOvr>
    <a:masterClrMapping/>
  </p:clrMapOvr>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126</TotalTime>
  <Words>129</Words>
  <Application>Microsoft Office PowerPoint</Application>
  <PresentationFormat>Широкоэкранный</PresentationFormat>
  <Paragraphs>10</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 Light</vt:lpstr>
      <vt:lpstr>Метрополия</vt:lpstr>
      <vt:lpstr>THE MEANINGS OF ‘STYLE’  Robert Bagley ‘Style’ </vt:lpstr>
      <vt:lpstr> Style of the object is a certain ensemble of its physical properties</vt:lpstr>
      <vt:lpstr>East Front of the Louvre</vt:lpstr>
      <vt:lpstr>It belongs to the classical style</vt:lpstr>
      <vt:lpstr>Its style is French</vt:lpstr>
      <vt:lpstr>The East front is Baroque</vt:lpstr>
      <vt:lpstr>It is the style of Perrault</vt:lpstr>
      <vt:lpstr>History of bronzes</vt:lpstr>
      <vt:lpstr>“It is a widely held belief that art expresses its time, and that meaningful parallels of the same period can be found between the art and the culture of the same period can be found.”  In fact, he says, the style of a work “corresponds to no given objective reality supplied by the time or its character or spirit.” </vt:lpstr>
      <vt:lpstr>Thank you for the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MEANINGS OF ‘STYLE’  Robert Bagley ‘Style’ </dc:title>
  <dc:creator>Iana Gurevich</dc:creator>
  <cp:lastModifiedBy>Iana Gurevich</cp:lastModifiedBy>
  <cp:revision>1</cp:revision>
  <dcterms:created xsi:type="dcterms:W3CDTF">2022-03-23T20:53:02Z</dcterms:created>
  <dcterms:modified xsi:type="dcterms:W3CDTF">2022-03-23T22:59:39Z</dcterms:modified>
</cp:coreProperties>
</file>