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5" r:id="rId3"/>
    <p:sldId id="316" r:id="rId4"/>
    <p:sldId id="337" r:id="rId5"/>
    <p:sldId id="338" r:id="rId6"/>
    <p:sldId id="318" r:id="rId7"/>
    <p:sldId id="321" r:id="rId8"/>
    <p:sldId id="322" r:id="rId9"/>
    <p:sldId id="323" r:id="rId10"/>
    <p:sldId id="325" r:id="rId11"/>
    <p:sldId id="326" r:id="rId12"/>
    <p:sldId id="327" r:id="rId13"/>
    <p:sldId id="324" r:id="rId14"/>
    <p:sldId id="329" r:id="rId15"/>
    <p:sldId id="328" r:id="rId16"/>
    <p:sldId id="331" r:id="rId17"/>
    <p:sldId id="332" r:id="rId18"/>
    <p:sldId id="333" r:id="rId19"/>
    <p:sldId id="330" r:id="rId20"/>
    <p:sldId id="335" r:id="rId21"/>
    <p:sldId id="334" r:id="rId22"/>
    <p:sldId id="317" r:id="rId23"/>
    <p:sldId id="3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05241-790D-5C4B-B42C-89B45FFCE427}" v="239" dt="2022-03-25T08:47:07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1"/>
  </p:normalViewPr>
  <p:slideViewPr>
    <p:cSldViewPr snapToGrid="0" snapToObjects="1">
      <p:cViewPr varScale="1">
        <p:scale>
          <a:sx n="121" d="100"/>
          <a:sy n="121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8DABD-72EE-D449-92D8-D4C40BAB4DD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B593-B081-1441-B26D-1D85A8A9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4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erthold_Lubetkin" TargetMode="External"/><Relationship Id="rId7" Type="http://schemas.openxmlformats.org/officeDocument/2006/relationships/hyperlink" Target="http://en.wikipedia.org/w/index.php?title=Lindsay_Drake&amp;action=edi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/index.php?title=Godfrey_Samuel&amp;action=edit" TargetMode="External"/><Relationship Id="rId5" Type="http://schemas.openxmlformats.org/officeDocument/2006/relationships/hyperlink" Target="http://en.wikipedia.org/wiki/Denys_Lasdun" TargetMode="External"/><Relationship Id="rId4" Type="http://schemas.openxmlformats.org/officeDocument/2006/relationships/hyperlink" Target="http://en.wikipedia.org/w/index.php?title=Francis_Skinner_%28architect%29&amp;action=edi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2E11B2-1C90-8C47-B2ED-0BC157B93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21C50-E61C-E14A-BF9D-CCB9101495C4}" type="slidenum">
              <a:rPr lang="cs-CZ" altLang="en-US"/>
              <a:pPr/>
              <a:t>2</a:t>
            </a:fld>
            <a:endParaRPr lang="cs-CZ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39EE5202-AB99-AA40-8381-BA9D756F3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7933631-D652-B84E-B5DC-AACAF06E0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07C25B-3AC2-A746-9771-A0F318A7C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57F41-3044-294A-99C2-42BB87AD1F92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6F6EC492-2E1F-D94A-9EAD-BC9927D80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B14933E-A597-F04B-904D-47470CDC3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Also health and hygene issues, possitive atmosphere </a:t>
            </a:r>
          </a:p>
          <a:p>
            <a:r>
              <a:rPr lang="en-GB" altLang="en-US"/>
              <a:t>Tecton: </a:t>
            </a:r>
            <a:r>
              <a:rPr lang="cs-CZ" altLang="en-US">
                <a:hlinkClick r:id="rId3" tooltip="Berthold Lubetkin"/>
              </a:rPr>
              <a:t>Berthold Lubetkin</a:t>
            </a:r>
            <a:r>
              <a:rPr lang="cs-CZ" altLang="en-US"/>
              <a:t>, </a:t>
            </a:r>
            <a:r>
              <a:rPr lang="cs-CZ" altLang="en-US">
                <a:solidFill>
                  <a:srgbClr val="CC2200"/>
                </a:solidFill>
                <a:hlinkClick r:id="rId4" tooltip="Francis Skinner (architect)"/>
              </a:rPr>
              <a:t>Francis Skinner</a:t>
            </a:r>
            <a:r>
              <a:rPr lang="cs-CZ" altLang="en-US"/>
              <a:t>, </a:t>
            </a:r>
            <a:r>
              <a:rPr lang="cs-CZ" altLang="en-US">
                <a:hlinkClick r:id="rId5" tooltip="Denys Lasdun"/>
              </a:rPr>
              <a:t>Denys Lasdun</a:t>
            </a:r>
            <a:r>
              <a:rPr lang="cs-CZ" altLang="en-US"/>
              <a:t>, </a:t>
            </a:r>
            <a:r>
              <a:rPr lang="cs-CZ" altLang="en-US">
                <a:solidFill>
                  <a:srgbClr val="CC2200"/>
                </a:solidFill>
                <a:hlinkClick r:id="rId6" tooltip="Godfrey Samuel"/>
              </a:rPr>
              <a:t>Godfrey Samuel</a:t>
            </a:r>
            <a:r>
              <a:rPr lang="cs-CZ" altLang="en-US"/>
              <a:t>, and </a:t>
            </a:r>
            <a:r>
              <a:rPr lang="cs-CZ" altLang="en-US">
                <a:solidFill>
                  <a:srgbClr val="CC2200"/>
                </a:solidFill>
                <a:hlinkClick r:id="rId7" tooltip="Lindsay Drake"/>
              </a:rPr>
              <a:t>Lindsay Drake</a:t>
            </a:r>
            <a:r>
              <a:rPr lang="cs-CZ" altLang="en-US"/>
              <a:t> in 1932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D82E-F022-3C42-B24F-ADB1D592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4CA84-090B-F24C-9314-18BAAA7DF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B49B6-8113-BC4C-B9E1-0FCE632C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2C69-4E51-074B-BE11-F7FF5D1C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15D0-4B19-6E4C-9C1D-73960763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DBB-EC29-FA48-9AE1-E4AA1428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71A7C-E2CB-764E-A452-9CBDDEC99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00DD-AC0A-B24F-9C1C-90E775BD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F4282-8C30-174C-898E-FB8563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9EACE-ADF5-144F-B331-52B0AE8E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F8F26-E9D9-F94D-A2B8-2F6217BD8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82F5F-F66A-5C4E-ACC2-1F142BDF5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9729-5698-C048-AA97-D1E0536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4098-1F40-8C44-BCC6-1D71AC0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3720-5897-CC48-AF80-80315592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1F97-B559-554A-BC3D-26123EA0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340E-A0B2-DF4B-9605-9D0987474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CAC5-7BEB-4C44-A62A-AB6D9F6D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50C2-432A-6B4A-BE7A-025F8B00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5C64E-0E82-2C43-A2F4-27F9261F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210A-35D1-DC48-91E1-63364406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4681D-B2C8-9244-9787-B9E41FE86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39FD5-86CF-AF49-9402-BE7EF60E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5B7D-1277-8F4C-ADA8-FA95623D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AD2BB-A96B-6D44-AFD7-CCEEC75A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FC07-F6FB-2C41-A4A1-AE29B7F8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7A7E-2F25-3F4F-A8A0-A91D4DA8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F9B17-7815-B04F-BBFD-1E297E44E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CA06A-D100-F548-8A2E-F046FF8C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CC385-E16A-5545-B0CA-B1610B65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97B5B-8CE5-9342-A86B-DB513801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5679-4201-5A46-81F7-05764D18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F60A5-15EA-F549-9E23-25B588EC9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DEE61-53FD-F64E-B40D-1B311A7A9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5AFE6-822A-FB44-804C-DA9F18102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8C203-EC97-1540-AB73-4BF9E1A96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93963-50E6-2840-893A-1773AADB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9E68B-226E-9C44-A5E8-3D35CFFD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FE902-FA0D-AD4D-B7F5-F6250F03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0E8-045C-0648-BFF5-DC755B23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8AF6D-23F9-7643-A057-2800B260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27FFD-E2E3-3A45-ABEE-FD04A91B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16E6-FB5F-3849-AA82-056AB2B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D37AC-2CB7-764D-BA3B-A54F83D2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E8824-1ECE-5541-A2AB-11AE6978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984B2-660D-0B4F-AC18-FCECC938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9CE8-D111-0944-B690-126AC53D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B356-9129-8B47-9D23-9420ABA4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2AFAB-7E3C-3D4D-BB01-4D68B33C7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790A4-F1BD-C648-B901-6C51EF3F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2654B-9F75-904B-8A79-12D1AC7B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DA7BE-F6FB-1047-B7DD-EFF37BFF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BA9F-96E5-E54A-B01A-400D3BB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8B214-33B6-DF46-96AF-0F99AD261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F8D29-8900-4F44-9848-C1E3012F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C10DB-357E-A240-AE32-DAF9A594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2ADA3-640B-794F-AC7B-043A9624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65F02-25E5-C343-9293-66189507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69942-61FD-1347-BA41-D678AEF5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D538A-B63A-A649-BC46-7A1AB78A6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BC9F9-1366-E347-87EA-D88152431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67BC-5B4A-954B-828D-1926EA8188B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892C-69DE-8A4C-A4FD-504ADF414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6F232-607B-C042-ADC8-9DDCBD4CE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3851-D2E5-3B4E-BE88-627B31BA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18Uo1jKvU" TargetMode="External"/><Relationship Id="rId2" Type="http://schemas.openxmlformats.org/officeDocument/2006/relationships/hyperlink" Target="https://www.youtube.com/watch?v=K-M5oG6SAH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y3MeyLXYlm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1E93-5FD4-AB43-B5A2-9365CD5B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4261"/>
          </a:xfrm>
        </p:spPr>
        <p:txBody>
          <a:bodyPr>
            <a:normAutofit/>
          </a:bodyPr>
          <a:lstStyle/>
          <a:p>
            <a:r>
              <a:rPr lang="en-US" sz="3600" dirty="0" err="1"/>
              <a:t>Rekonstrukce</a:t>
            </a:r>
            <a:r>
              <a:rPr lang="en-US" sz="3600" dirty="0"/>
              <a:t> </a:t>
            </a:r>
            <a:r>
              <a:rPr lang="en-US" sz="3600" dirty="0" err="1"/>
              <a:t>designem</a:t>
            </a:r>
            <a:r>
              <a:rPr lang="en-US" sz="3600" dirty="0"/>
              <a:t> - </a:t>
            </a:r>
            <a:r>
              <a:rPr lang="en-US" sz="3600" dirty="0" err="1"/>
              <a:t>Británie</a:t>
            </a:r>
            <a:r>
              <a:rPr lang="en-US" sz="3600" dirty="0"/>
              <a:t> po </a:t>
            </a:r>
            <a:r>
              <a:rPr lang="en-US" sz="3600" dirty="0" err="1"/>
              <a:t>válce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20AFC-F1C8-204E-A767-E029F9BE2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Design II 1925-2000</a:t>
            </a:r>
          </a:p>
          <a:p>
            <a:pPr algn="r"/>
            <a:r>
              <a:rPr lang="en-US" dirty="0"/>
              <a:t>25 March 2022</a:t>
            </a:r>
          </a:p>
        </p:txBody>
      </p:sp>
    </p:spTree>
    <p:extLst>
      <p:ext uri="{BB962C8B-B14F-4D97-AF65-F5344CB8AC3E}">
        <p14:creationId xmlns:p14="http://schemas.microsoft.com/office/powerpoint/2010/main" val="322531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4617-263F-5340-93FE-BE611356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361C-140E-9941-A0FD-F070D38DF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51" y="5200940"/>
            <a:ext cx="5181600" cy="10477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/>
              <a:t>Nábytek</a:t>
            </a:r>
            <a:r>
              <a:rPr lang="en-GB" dirty="0"/>
              <a:t> </a:t>
            </a:r>
            <a:r>
              <a:rPr lang="en-GB" dirty="0" err="1"/>
              <a:t>navržený</a:t>
            </a:r>
            <a:r>
              <a:rPr lang="en-GB" dirty="0"/>
              <a:t> A. E. </a:t>
            </a:r>
            <a:r>
              <a:rPr lang="en-GB" dirty="0" err="1"/>
              <a:t>Walshem</a:t>
            </a:r>
            <a:r>
              <a:rPr lang="en-GB" dirty="0"/>
              <a:t> pro The Board of Trade's Utility Furniture Scheme, 1946 </a:t>
            </a:r>
            <a:endParaRPr lang="en-US" dirty="0"/>
          </a:p>
        </p:txBody>
      </p:sp>
      <p:pic>
        <p:nvPicPr>
          <p:cNvPr id="5124" name="Picture 4" descr="item image #1">
            <a:extLst>
              <a:ext uri="{FF2B5EF4-FFF2-40B4-BE49-F238E27FC236}">
                <a16:creationId xmlns:a16="http://schemas.microsoft.com/office/drawing/2014/main" id="{39975C26-0991-A142-8679-53E1924A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38" y="1577669"/>
            <a:ext cx="3771900" cy="277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urnishing Brexit? Or, Reflections on the Utility Furniture Scheme... -  smow Blog">
            <a:extLst>
              <a:ext uri="{FF2B5EF4-FFF2-40B4-BE49-F238E27FC236}">
                <a16:creationId xmlns:a16="http://schemas.microsoft.com/office/drawing/2014/main" id="{66CF018A-242A-F344-8852-8BF4F202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7" y="1133185"/>
            <a:ext cx="2440878" cy="36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cktail Cabinet | Walsh, A. E. | V&amp;A Explore The Collections">
            <a:extLst>
              <a:ext uri="{FF2B5EF4-FFF2-40B4-BE49-F238E27FC236}">
                <a16:creationId xmlns:a16="http://schemas.microsoft.com/office/drawing/2014/main" id="{5EEAEDC6-D450-574B-AB72-1B5BF58B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025399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0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3664-8F2C-4340-AAEC-3A1D382C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Hliník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DA50E-A78F-534A-8D13-3C4A37A7C4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Židle</a:t>
            </a:r>
            <a:r>
              <a:rPr lang="en-US" dirty="0"/>
              <a:t> </a:t>
            </a:r>
            <a:r>
              <a:rPr lang="en-GB" dirty="0"/>
              <a:t>BA-3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4D661-24D7-1245-91DA-F63CE7FE9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43563"/>
            <a:ext cx="5181600" cy="533400"/>
          </a:xfrm>
        </p:spPr>
        <p:txBody>
          <a:bodyPr/>
          <a:lstStyle/>
          <a:p>
            <a:r>
              <a:rPr lang="en-US" dirty="0" err="1"/>
              <a:t>Užitkový</a:t>
            </a:r>
            <a:r>
              <a:rPr lang="en-US" dirty="0"/>
              <a:t> </a:t>
            </a:r>
            <a:r>
              <a:rPr lang="en-US"/>
              <a:t>nábytek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02ADC94-1B7C-2B4C-8161-3BB3173E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6356"/>
            <a:ext cx="3101707" cy="38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tem image #1">
            <a:extLst>
              <a:ext uri="{FF2B5EF4-FFF2-40B4-BE49-F238E27FC236}">
                <a16:creationId xmlns:a16="http://schemas.microsoft.com/office/drawing/2014/main" id="{7A55F680-FE62-9D40-A5A5-AA880F55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68288"/>
            <a:ext cx="38100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tem image #1">
            <a:extLst>
              <a:ext uri="{FF2B5EF4-FFF2-40B4-BE49-F238E27FC236}">
                <a16:creationId xmlns:a16="http://schemas.microsoft.com/office/drawing/2014/main" id="{B150549D-FA81-0B46-A3B7-CC51F273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74" y="2151140"/>
            <a:ext cx="3870601" cy="30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7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DF5D-F89B-6744-B706-25A05E5D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E535-1AED-EC4C-AB70-6B1394E0B7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EFD9C-86CA-C848-8081-5D56FBEAE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Nicolas Bentley | Visual Rants">
            <a:extLst>
              <a:ext uri="{FF2B5EF4-FFF2-40B4-BE49-F238E27FC236}">
                <a16:creationId xmlns:a16="http://schemas.microsoft.com/office/drawing/2014/main" id="{B41C09B4-1DC6-AA49-BA46-48D82DA4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0"/>
            <a:ext cx="803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3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5354-33E6-114F-A68D-5E0F35F0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85" y="399849"/>
            <a:ext cx="10515600" cy="1325563"/>
          </a:xfrm>
        </p:spPr>
        <p:txBody>
          <a:bodyPr/>
          <a:lstStyle/>
          <a:p>
            <a:r>
              <a:rPr lang="en-US" dirty="0"/>
              <a:t>Festival of Britain, 1951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9F9C4-020D-A04E-B12A-092830274F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Připomínka</a:t>
            </a:r>
            <a:r>
              <a:rPr lang="en-US" dirty="0"/>
              <a:t> Great Exhibition, 1851</a:t>
            </a:r>
          </a:p>
          <a:p>
            <a:r>
              <a:rPr lang="en-US" dirty="0"/>
              <a:t>“</a:t>
            </a:r>
            <a:r>
              <a:rPr lang="en-US" dirty="0" err="1"/>
              <a:t>Tonikum</a:t>
            </a:r>
            <a:r>
              <a:rPr lang="en-US" dirty="0"/>
              <a:t> </a:t>
            </a:r>
            <a:r>
              <a:rPr lang="en-US" dirty="0" err="1"/>
              <a:t>národa</a:t>
            </a:r>
            <a:r>
              <a:rPr lang="en-US" dirty="0"/>
              <a:t>”</a:t>
            </a:r>
          </a:p>
          <a:p>
            <a:r>
              <a:rPr lang="en-US" dirty="0"/>
              <a:t>8,5 </a:t>
            </a:r>
            <a:r>
              <a:rPr lang="en-US" dirty="0" err="1"/>
              <a:t>milionů</a:t>
            </a:r>
            <a:r>
              <a:rPr lang="en-US" dirty="0"/>
              <a:t> </a:t>
            </a:r>
            <a:r>
              <a:rPr lang="en-US" dirty="0" err="1"/>
              <a:t>návštěvníků</a:t>
            </a:r>
            <a:endParaRPr lang="en-US" dirty="0"/>
          </a:p>
          <a:p>
            <a:r>
              <a:rPr lang="en-US" dirty="0" err="1"/>
              <a:t>Plakát</a:t>
            </a:r>
            <a:r>
              <a:rPr lang="en-US" dirty="0"/>
              <a:t> Abram Games </a:t>
            </a:r>
          </a:p>
          <a:p>
            <a:r>
              <a:rPr lang="en-US" dirty="0" err="1"/>
              <a:t>Ředitel</a:t>
            </a:r>
            <a:r>
              <a:rPr lang="en-US" dirty="0"/>
              <a:t> Gerald Barry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C1EAB-CA0F-4F41-AA4F-481AB2530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estival of Britain - Wikipedia">
            <a:extLst>
              <a:ext uri="{FF2B5EF4-FFF2-40B4-BE49-F238E27FC236}">
                <a16:creationId xmlns:a16="http://schemas.microsoft.com/office/drawing/2014/main" id="{ACCB07CE-7CF8-1D4D-A9E9-74E4C9C6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0"/>
            <a:ext cx="519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1E65-4119-E84F-8BC0-21DC04A3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B41D8-7E07-0A48-B3FA-9E25CE38B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CF2D2-1AF2-4C4A-84C9-7CE04BE7A8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eep a Guard on What You Say top image">
            <a:extLst>
              <a:ext uri="{FF2B5EF4-FFF2-40B4-BE49-F238E27FC236}">
                <a16:creationId xmlns:a16="http://schemas.microsoft.com/office/drawing/2014/main" id="{3D935B1D-2BDC-6543-84A4-6CDA4F3F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0" y="0"/>
            <a:ext cx="4732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se Spades not Ships top image">
            <a:extLst>
              <a:ext uri="{FF2B5EF4-FFF2-40B4-BE49-F238E27FC236}">
                <a16:creationId xmlns:a16="http://schemas.microsoft.com/office/drawing/2014/main" id="{E8758FEC-C35F-284F-A5C3-7D163CEC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0"/>
            <a:ext cx="464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8BE2-C672-9F44-836A-07531C82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7097-6AEB-0344-BD0B-A3A7321423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2267C-28F0-E941-9B9E-6E7B4CA0B1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estival of Britain 1951 - The National Archives">
            <a:extLst>
              <a:ext uri="{FF2B5EF4-FFF2-40B4-BE49-F238E27FC236}">
                <a16:creationId xmlns:a16="http://schemas.microsoft.com/office/drawing/2014/main" id="{DBB498B9-A015-F148-93F8-C1F90F90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10047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7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F172-5432-CD49-BFCF-0A5B19E3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75892-5006-0849-BCA4-8AB45FCD6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213" y="365125"/>
            <a:ext cx="5181600" cy="4351338"/>
          </a:xfrm>
        </p:spPr>
        <p:txBody>
          <a:bodyPr/>
          <a:lstStyle/>
          <a:p>
            <a:r>
              <a:rPr lang="en-GB" dirty="0"/>
              <a:t>Dome of Discovery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C41D9-936C-D74C-8FE7-1817CD075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693" y="365125"/>
            <a:ext cx="5181600" cy="4351338"/>
          </a:xfrm>
        </p:spPr>
        <p:txBody>
          <a:bodyPr/>
          <a:lstStyle/>
          <a:p>
            <a:r>
              <a:rPr lang="en-US" dirty="0" err="1"/>
              <a:t>Skylon</a:t>
            </a:r>
            <a:r>
              <a:rPr lang="en-US" dirty="0"/>
              <a:t> </a:t>
            </a:r>
          </a:p>
        </p:txBody>
      </p:sp>
      <p:pic>
        <p:nvPicPr>
          <p:cNvPr id="7170" name="Picture 2" descr="Dome of Discovery - Alchetron, The Free Social Encyclopedia">
            <a:extLst>
              <a:ext uri="{FF2B5EF4-FFF2-40B4-BE49-F238E27FC236}">
                <a16:creationId xmlns:a16="http://schemas.microsoft.com/office/drawing/2014/main" id="{76B76A7F-220C-D444-9945-17DB055B3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8" y="1509141"/>
            <a:ext cx="6656077" cy="41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Skylon became the symbol of the Festival of Britain. It had a steel  latticework frame clad in aluminium louvres, an… | Historical place, London  history, Britain">
            <a:extLst>
              <a:ext uri="{FF2B5EF4-FFF2-40B4-BE49-F238E27FC236}">
                <a16:creationId xmlns:a16="http://schemas.microsoft.com/office/drawing/2014/main" id="{D5CFFBC2-14DD-4C42-9A8C-F6AD47BB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13" y="1610407"/>
            <a:ext cx="4216842" cy="53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2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F19D5-6CC7-9F4F-8E45-E60760CF6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081" y="888076"/>
            <a:ext cx="5181600" cy="4351338"/>
          </a:xfrm>
        </p:spPr>
        <p:txBody>
          <a:bodyPr/>
          <a:lstStyle/>
          <a:p>
            <a:r>
              <a:rPr lang="en-US" dirty="0" err="1"/>
              <a:t>Telekinema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9F36F-E6EA-4F40-9F9D-CE351CDB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888076"/>
            <a:ext cx="5181600" cy="4351338"/>
          </a:xfrm>
        </p:spPr>
        <p:txBody>
          <a:bodyPr/>
          <a:lstStyle/>
          <a:p>
            <a:r>
              <a:rPr lang="en-GB" dirty="0"/>
              <a:t>Royal Festival Hall </a:t>
            </a:r>
            <a:endParaRPr lang="en-US" dirty="0"/>
          </a:p>
        </p:txBody>
      </p:sp>
      <p:pic>
        <p:nvPicPr>
          <p:cNvPr id="8194" name="Picture 2" descr="Telekinema Interior by Wells Coats, OBE, June 1951. Small cinema for the  Festival of Britain's London South Bank Exhibition at Science and Society  Picture Library">
            <a:extLst>
              <a:ext uri="{FF2B5EF4-FFF2-40B4-BE49-F238E27FC236}">
                <a16:creationId xmlns:a16="http://schemas.microsoft.com/office/drawing/2014/main" id="{43AC83B1-A476-4740-B544-17AF8102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1" y="2149475"/>
            <a:ext cx="543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igns at the Royal Festival Hall | Journal | Hyphen Press">
            <a:extLst>
              <a:ext uri="{FF2B5EF4-FFF2-40B4-BE49-F238E27FC236}">
                <a16:creationId xmlns:a16="http://schemas.microsoft.com/office/drawing/2014/main" id="{4CB9DD06-9599-1742-9BD2-29B17923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221817"/>
            <a:ext cx="6048453" cy="41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4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06D5-F6CA-3843-A8BE-AD4D75E0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7170B-2B21-1749-B956-4FF060B0E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1" y="6066408"/>
            <a:ext cx="5181600" cy="5979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Robin Day, </a:t>
            </a:r>
            <a:r>
              <a:rPr lang="en-GB" dirty="0" err="1"/>
              <a:t>židle</a:t>
            </a:r>
            <a:r>
              <a:rPr lang="en-GB" dirty="0"/>
              <a:t> 658 pro Royal Festival Hall 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9EA6875-8721-534B-B61E-D85E1F6B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4" y="365125"/>
            <a:ext cx="6584709" cy="49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obin Day | A 1951 ROBIN DAY MODEL 658 CHAIR (1951) | MutualArt">
            <a:extLst>
              <a:ext uri="{FF2B5EF4-FFF2-40B4-BE49-F238E27FC236}">
                <a16:creationId xmlns:a16="http://schemas.microsoft.com/office/drawing/2014/main" id="{97CAE9E3-051E-BB40-95DC-22E69342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17" y="2289878"/>
            <a:ext cx="3177190" cy="29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0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1434-BD82-2D4C-BE49-15F9F530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EAD9E-5AEE-2742-B73B-46BB277BA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75767"/>
            <a:ext cx="5181600" cy="40119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Ernest Race, </a:t>
            </a:r>
            <a:r>
              <a:rPr lang="en-GB" dirty="0" err="1"/>
              <a:t>křeslo</a:t>
            </a:r>
            <a:r>
              <a:rPr lang="en-GB" dirty="0"/>
              <a:t> DA1, 1946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90364-4177-2D43-980D-232F20C64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775765"/>
            <a:ext cx="5181600" cy="40119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Ernest Race, </a:t>
            </a:r>
            <a:r>
              <a:rPr lang="en-GB" dirty="0" err="1"/>
              <a:t>židle</a:t>
            </a:r>
            <a:r>
              <a:rPr lang="en-GB" dirty="0"/>
              <a:t> Springbok a </a:t>
            </a:r>
            <a:r>
              <a:rPr lang="en-GB" dirty="0" err="1"/>
              <a:t>Antilopa</a:t>
            </a:r>
            <a:r>
              <a:rPr lang="en-GB" dirty="0"/>
              <a:t>, 1951 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B01E05-46F9-1B4E-AE7B-15477EE1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4" y="365125"/>
            <a:ext cx="40640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2CD78F3-32A4-6944-8288-7861EA23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69043"/>
            <a:ext cx="4901471" cy="34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78ED060-6FD3-B645-BFFF-1DF2EE541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511" y="441909"/>
            <a:ext cx="3079241" cy="1143000"/>
          </a:xfrm>
        </p:spPr>
        <p:txBody>
          <a:bodyPr>
            <a:normAutofit/>
          </a:bodyPr>
          <a:lstStyle/>
          <a:p>
            <a:pPr algn="r"/>
            <a:r>
              <a:rPr lang="en-GB" altLang="en-US" sz="3200" dirty="0" err="1"/>
              <a:t>Emigrace</a:t>
            </a:r>
            <a:endParaRPr lang="cs-CZ" altLang="en-US" sz="3200" dirty="0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F37A9858-185A-204D-9EF8-E5A3061C44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0762" y="670712"/>
            <a:ext cx="4922046" cy="58674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“Z </a:t>
            </a:r>
            <a:r>
              <a:rPr lang="en-GB" altLang="en-US" dirty="0" err="1"/>
              <a:t>Anglie</a:t>
            </a:r>
            <a:r>
              <a:rPr lang="en-GB" altLang="en-US" dirty="0"/>
              <a:t> se </a:t>
            </a:r>
            <a:r>
              <a:rPr lang="en-GB" altLang="en-US" dirty="0" err="1"/>
              <a:t>stala</a:t>
            </a:r>
            <a:r>
              <a:rPr lang="en-GB" altLang="en-US" dirty="0"/>
              <a:t> </a:t>
            </a:r>
            <a:r>
              <a:rPr lang="en-GB" altLang="en-US" dirty="0" err="1"/>
              <a:t>skoro</a:t>
            </a:r>
            <a:r>
              <a:rPr lang="en-GB" altLang="en-US" dirty="0"/>
              <a:t> </a:t>
            </a:r>
            <a:r>
              <a:rPr lang="en-GB" altLang="en-US" dirty="0" err="1"/>
              <a:t>jediná</a:t>
            </a:r>
            <a:r>
              <a:rPr lang="en-GB" altLang="en-US" dirty="0"/>
              <a:t> </a:t>
            </a:r>
            <a:r>
              <a:rPr lang="en-GB" altLang="en-US" dirty="0" err="1"/>
              <a:t>země</a:t>
            </a:r>
            <a:r>
              <a:rPr lang="en-GB" altLang="en-US" dirty="0"/>
              <a:t>, </a:t>
            </a:r>
            <a:r>
              <a:rPr lang="en-GB" altLang="en-US" dirty="0" err="1"/>
              <a:t>ve</a:t>
            </a:r>
            <a:r>
              <a:rPr lang="en-GB" altLang="en-US" dirty="0"/>
              <a:t> </a:t>
            </a:r>
            <a:r>
              <a:rPr lang="en-GB" altLang="en-US" dirty="0" err="1"/>
              <a:t>které</a:t>
            </a:r>
            <a:r>
              <a:rPr lang="en-GB" altLang="en-US" dirty="0"/>
              <a:t> </a:t>
            </a:r>
            <a:r>
              <a:rPr lang="en-GB" altLang="en-US" dirty="0" err="1"/>
              <a:t>může</a:t>
            </a:r>
            <a:r>
              <a:rPr lang="en-GB" altLang="en-US" dirty="0"/>
              <a:t> </a:t>
            </a:r>
            <a:r>
              <a:rPr lang="en-GB" altLang="en-US" dirty="0" err="1"/>
              <a:t>moderní</a:t>
            </a:r>
            <a:r>
              <a:rPr lang="en-GB" altLang="en-US" dirty="0"/>
              <a:t> </a:t>
            </a:r>
            <a:r>
              <a:rPr lang="en-GB" altLang="en-US" dirty="0" err="1"/>
              <a:t>architektura</a:t>
            </a:r>
            <a:r>
              <a:rPr lang="en-GB" altLang="en-US" dirty="0"/>
              <a:t> s </a:t>
            </a:r>
            <a:r>
              <a:rPr lang="en-GB" altLang="en-US" dirty="0" err="1"/>
              <a:t>relativní</a:t>
            </a:r>
            <a:r>
              <a:rPr lang="en-GB" altLang="en-US" dirty="0"/>
              <a:t> </a:t>
            </a:r>
            <a:r>
              <a:rPr lang="en-GB" altLang="en-US" dirty="0" err="1"/>
              <a:t>svobodou</a:t>
            </a:r>
            <a:r>
              <a:rPr lang="en-GB" altLang="en-US" dirty="0"/>
              <a:t> </a:t>
            </a:r>
            <a:r>
              <a:rPr lang="en-GB" altLang="en-US" dirty="0" err="1"/>
              <a:t>prosperovat</a:t>
            </a:r>
            <a:r>
              <a:rPr lang="en-GB" altLang="en-US" dirty="0"/>
              <a:t>.”</a:t>
            </a:r>
          </a:p>
          <a:p>
            <a:r>
              <a:rPr lang="en-GB" altLang="en-US" dirty="0"/>
              <a:t>Berthold </a:t>
            </a:r>
            <a:r>
              <a:rPr lang="en-GB" altLang="en-US" dirty="0" err="1"/>
              <a:t>Lubetkin</a:t>
            </a:r>
            <a:r>
              <a:rPr lang="en-GB" altLang="en-US" dirty="0"/>
              <a:t>, 1937</a:t>
            </a:r>
          </a:p>
          <a:p>
            <a:r>
              <a:rPr lang="en-GB" altLang="en-US" dirty="0" err="1"/>
              <a:t>Pavilon</a:t>
            </a:r>
            <a:r>
              <a:rPr lang="en-GB" altLang="en-US" dirty="0"/>
              <a:t> </a:t>
            </a:r>
            <a:r>
              <a:rPr lang="en-GB" altLang="en-US" dirty="0" err="1"/>
              <a:t>tučňáků,ZOO</a:t>
            </a:r>
            <a:r>
              <a:rPr lang="en-GB" altLang="en-US" dirty="0"/>
              <a:t> </a:t>
            </a:r>
            <a:r>
              <a:rPr lang="en-GB" altLang="en-US" dirty="0" err="1"/>
              <a:t>Londýn</a:t>
            </a:r>
            <a:r>
              <a:rPr lang="en-GB" altLang="en-US" dirty="0"/>
              <a:t>, 1934</a:t>
            </a:r>
            <a:endParaRPr lang="cs-CZ" altLang="en-US" dirty="0"/>
          </a:p>
        </p:txBody>
      </p:sp>
      <p:pic>
        <p:nvPicPr>
          <p:cNvPr id="15362" name="Picture 2" descr="Penguin Pool of London / Berthold Lubetkin">
            <a:extLst>
              <a:ext uri="{FF2B5EF4-FFF2-40B4-BE49-F238E27FC236}">
                <a16:creationId xmlns:a16="http://schemas.microsoft.com/office/drawing/2014/main" id="{9C4366A4-2453-4745-9189-E2C70D29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909"/>
            <a:ext cx="5510625" cy="40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enguin Pool of London / Berthold Lubetkin">
            <a:extLst>
              <a:ext uri="{FF2B5EF4-FFF2-40B4-BE49-F238E27FC236}">
                <a16:creationId xmlns:a16="http://schemas.microsoft.com/office/drawing/2014/main" id="{5753DDD6-6211-0B41-806C-BD99A32D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59" y="4306775"/>
            <a:ext cx="3711453" cy="22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72AC-3EE8-AA42-AD24-71550D76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C3062-DC75-8144-8CE5-492AB1284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706319"/>
            <a:ext cx="5181600" cy="47064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Lucienne Day, </a:t>
            </a:r>
            <a:r>
              <a:rPr lang="en-GB" dirty="0" err="1"/>
              <a:t>návrhy</a:t>
            </a:r>
            <a:r>
              <a:rPr lang="en-GB" dirty="0"/>
              <a:t> </a:t>
            </a:r>
            <a:r>
              <a:rPr lang="en-GB" dirty="0" err="1"/>
              <a:t>látek</a:t>
            </a:r>
            <a:endParaRPr lang="en-US" dirty="0"/>
          </a:p>
        </p:txBody>
      </p:sp>
      <p:pic>
        <p:nvPicPr>
          <p:cNvPr id="11274" name="Picture 10" descr="Lucienne Day - Domus">
            <a:extLst>
              <a:ext uri="{FF2B5EF4-FFF2-40B4-BE49-F238E27FC236}">
                <a16:creationId xmlns:a16="http://schemas.microsoft.com/office/drawing/2014/main" id="{E944BB05-4703-B947-91B4-1E15B3BD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6263"/>
            <a:ext cx="5356118" cy="25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Festival of Britain | Clissold, Joyce | V&amp;A Explore The Collections">
            <a:extLst>
              <a:ext uri="{FF2B5EF4-FFF2-40B4-BE49-F238E27FC236}">
                <a16:creationId xmlns:a16="http://schemas.microsoft.com/office/drawing/2014/main" id="{0482763E-2DF5-B047-A8BF-0DE06828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4" y="207470"/>
            <a:ext cx="5189444" cy="47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A43591-175C-C84B-99B0-BC845887B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488" y="5716031"/>
            <a:ext cx="5181600" cy="4706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Joyce Clissold, </a:t>
            </a:r>
            <a:r>
              <a:rPr lang="en-GB" dirty="0" err="1"/>
              <a:t>šátek</a:t>
            </a:r>
            <a:r>
              <a:rPr lang="en-GB" dirty="0"/>
              <a:t> Festival of Britain, 1951</a:t>
            </a:r>
            <a:endParaRPr lang="en-US" dirty="0"/>
          </a:p>
        </p:txBody>
      </p:sp>
      <p:pic>
        <p:nvPicPr>
          <p:cNvPr id="11282" name="Picture 18">
            <a:extLst>
              <a:ext uri="{FF2B5EF4-FFF2-40B4-BE49-F238E27FC236}">
                <a16:creationId xmlns:a16="http://schemas.microsoft.com/office/drawing/2014/main" id="{4E3E5977-6A78-E245-BA3D-CA9706E6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09" y="0"/>
            <a:ext cx="2314903" cy="23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>
            <a:extLst>
              <a:ext uri="{FF2B5EF4-FFF2-40B4-BE49-F238E27FC236}">
                <a16:creationId xmlns:a16="http://schemas.microsoft.com/office/drawing/2014/main" id="{552E67FC-4907-A042-A6A7-888CDB305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8" y="207470"/>
            <a:ext cx="1947041" cy="19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3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5813-9A37-5E46-82C6-E765A814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Festival of Britain</a:t>
            </a:r>
            <a:r>
              <a:rPr lang="en-US" sz="3200" dirty="0"/>
              <a:t>, </a:t>
            </a:r>
            <a:r>
              <a:rPr lang="en-US" sz="3200" dirty="0" err="1"/>
              <a:t>první</a:t>
            </a:r>
            <a:r>
              <a:rPr lang="en-US" sz="3200" dirty="0"/>
              <a:t> </a:t>
            </a:r>
            <a:r>
              <a:rPr lang="en-US" sz="3200" dirty="0" err="1"/>
              <a:t>část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43AA-58A4-B44D-A91B-19B0EA4113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Druhá </a:t>
            </a:r>
            <a:r>
              <a:rPr lang="en-US" dirty="0" err="1">
                <a:hlinkClick r:id="rId3"/>
              </a:rPr>
              <a:t>část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EA9A5-B7A1-FA4F-AD62-0B59D3F93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Winston Churchill: “</a:t>
            </a:r>
            <a:r>
              <a:rPr lang="en-US" dirty="0" err="1"/>
              <a:t>trojrozměrná</a:t>
            </a:r>
            <a:r>
              <a:rPr lang="en-US" dirty="0"/>
              <a:t> </a:t>
            </a:r>
            <a:r>
              <a:rPr lang="en-US" dirty="0" err="1"/>
              <a:t>socialistická</a:t>
            </a:r>
            <a:r>
              <a:rPr lang="en-US" dirty="0"/>
              <a:t> propaganda”</a:t>
            </a:r>
          </a:p>
          <a:p>
            <a:endParaRPr lang="en-US" dirty="0"/>
          </a:p>
        </p:txBody>
      </p:sp>
      <p:pic>
        <p:nvPicPr>
          <p:cNvPr id="10242" name="Picture 2" descr="Winston Churchill and the 1951 Festival of Britain - International Churchill  Society">
            <a:extLst>
              <a:ext uri="{FF2B5EF4-FFF2-40B4-BE49-F238E27FC236}">
                <a16:creationId xmlns:a16="http://schemas.microsoft.com/office/drawing/2014/main" id="{98200D02-2E8D-6B45-9EBB-8459F949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62" y="2929433"/>
            <a:ext cx="3382467" cy="33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58AEF-0CC4-CB4A-B3C4-E710C75258B1}"/>
              </a:ext>
            </a:extLst>
          </p:cNvPr>
          <p:cNvSpPr txBox="1"/>
          <p:nvPr/>
        </p:nvSpPr>
        <p:spPr>
          <a:xfrm>
            <a:off x="2650108" y="6404586"/>
            <a:ext cx="611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Premiér</a:t>
            </a:r>
            <a:r>
              <a:rPr lang="en-US" dirty="0"/>
              <a:t> Clement Attlee a Winston Churchill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zahájení</a:t>
            </a:r>
            <a:r>
              <a:rPr lang="en-US" dirty="0"/>
              <a:t> </a:t>
            </a:r>
            <a:r>
              <a:rPr lang="en-US" dirty="0" err="1"/>
              <a:t>výstavy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1641E4-A304-E443-B47B-BED42C54E00A}"/>
              </a:ext>
            </a:extLst>
          </p:cNvPr>
          <p:cNvSpPr txBox="1"/>
          <p:nvPr/>
        </p:nvSpPr>
        <p:spPr>
          <a:xfrm>
            <a:off x="600082" y="6311900"/>
            <a:ext cx="4348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Chronicle Text G1 A"/>
              </a:rPr>
              <a:t>Richard Littler</a:t>
            </a:r>
            <a:endParaRPr lang="en-US" dirty="0"/>
          </a:p>
        </p:txBody>
      </p:sp>
      <p:pic>
        <p:nvPicPr>
          <p:cNvPr id="8" name="Picture 2" descr="Festival of Britain - Wikipedia">
            <a:extLst>
              <a:ext uri="{FF2B5EF4-FFF2-40B4-BE49-F238E27FC236}">
                <a16:creationId xmlns:a16="http://schemas.microsoft.com/office/drawing/2014/main" id="{FDF09AD0-DD96-1340-AA8D-9124CDB5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37" y="966439"/>
            <a:ext cx="3078105" cy="406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E8E9AF8D-2FFC-CD40-AA86-52411757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2" y="312096"/>
            <a:ext cx="4348519" cy="57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53140-AEB2-2D45-A1E1-CC793DB1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44" y="2572214"/>
            <a:ext cx="4318723" cy="3377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3281A7-5F47-EB43-B6FE-3A1BC136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495" y="2556436"/>
            <a:ext cx="4397522" cy="3130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D7E8F-CA25-FC4A-8AEA-955422E90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67" y="349095"/>
            <a:ext cx="38481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7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7809576D-A530-0D49-92A2-F6232E6B2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217" y="485775"/>
            <a:ext cx="4419600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The </a:t>
            </a:r>
            <a:r>
              <a:rPr lang="cs-CZ" altLang="en-US" sz="3200" dirty="0" err="1"/>
              <a:t>Tecton</a:t>
            </a:r>
            <a:r>
              <a:rPr lang="en-GB" altLang="en-US" sz="3200" dirty="0"/>
              <a:t> Group</a:t>
            </a:r>
            <a:endParaRPr lang="cs-CZ" altLang="en-US" sz="3200" dirty="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E7A8761-DA21-0D4A-8795-00E43DC814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en-US" dirty="0" err="1"/>
              <a:t>Highpoint</a:t>
            </a:r>
            <a:r>
              <a:rPr lang="cs-CZ" altLang="en-US" dirty="0"/>
              <a:t> I and II</a:t>
            </a:r>
          </a:p>
          <a:p>
            <a:r>
              <a:rPr lang="en-GB" altLang="en-US" dirty="0"/>
              <a:t>1936-38</a:t>
            </a:r>
            <a:endParaRPr lang="cs-CZ" altLang="en-US" dirty="0"/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082C5487-B0F4-C148-9077-C07A2BBDFA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677834" y="5657502"/>
            <a:ext cx="5835804" cy="10389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en-US" sz="2400" dirty="0"/>
              <a:t>Obývací pokoj ve střešním bytě </a:t>
            </a:r>
            <a:r>
              <a:rPr lang="cs-CZ" altLang="en-US" sz="2400" dirty="0" err="1"/>
              <a:t>Highpoint</a:t>
            </a:r>
            <a:r>
              <a:rPr lang="cs-CZ" altLang="en-US" sz="2400" dirty="0"/>
              <a:t> </a:t>
            </a:r>
            <a:r>
              <a:rPr lang="en-GB" altLang="en-US" sz="2400" dirty="0"/>
              <a:t>II</a:t>
            </a:r>
            <a:r>
              <a:rPr lang="cs-CZ" altLang="en-US" sz="2400" dirty="0"/>
              <a:t> obývaném Bertholdem a Margaret </a:t>
            </a:r>
            <a:r>
              <a:rPr lang="cs-CZ" altLang="en-US" sz="2400" dirty="0" err="1"/>
              <a:t>Lubetkinovými</a:t>
            </a:r>
            <a:r>
              <a:rPr lang="cs-CZ" altLang="en-US" sz="2400" dirty="0"/>
              <a:t>, </a:t>
            </a:r>
            <a:r>
              <a:rPr lang="cs-CZ" altLang="en-US" sz="2400" dirty="0" err="1"/>
              <a:t>Highgate</a:t>
            </a:r>
            <a:r>
              <a:rPr lang="cs-CZ" altLang="en-US" sz="2400" dirty="0"/>
              <a:t>, Londýn</a:t>
            </a:r>
          </a:p>
        </p:txBody>
      </p:sp>
      <p:pic>
        <p:nvPicPr>
          <p:cNvPr id="130054" name="Picture 6">
            <a:extLst>
              <a:ext uri="{FF2B5EF4-FFF2-40B4-BE49-F238E27FC236}">
                <a16:creationId xmlns:a16="http://schemas.microsoft.com/office/drawing/2014/main" id="{05555875-242E-8A43-9140-0CD5565D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3594100"/>
            <a:ext cx="4678362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>
            <a:extLst>
              <a:ext uri="{FF2B5EF4-FFF2-40B4-BE49-F238E27FC236}">
                <a16:creationId xmlns:a16="http://schemas.microsoft.com/office/drawing/2014/main" id="{18C6433E-9B10-044D-A97D-2F9D052F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127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7" name="Picture 9">
            <a:extLst>
              <a:ext uri="{FF2B5EF4-FFF2-40B4-BE49-F238E27FC236}">
                <a16:creationId xmlns:a16="http://schemas.microsoft.com/office/drawing/2014/main" id="{63146041-41A3-F744-9FF3-CED1294D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 r="1546"/>
          <a:stretch>
            <a:fillRect/>
          </a:stretch>
        </p:blipFill>
        <p:spPr bwMode="auto">
          <a:xfrm>
            <a:off x="4962887" y="0"/>
            <a:ext cx="44196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E89E-48BD-C541-A27D-03AFF8D5D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00299"/>
            <a:ext cx="3893820" cy="215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László Moholy-Nagy, </a:t>
            </a:r>
            <a:r>
              <a:rPr lang="en-US" sz="2400" dirty="0" err="1"/>
              <a:t>plakáty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 err="1"/>
              <a:t>Vaše</a:t>
            </a:r>
            <a:r>
              <a:rPr lang="en-US" sz="2400" i="1" dirty="0"/>
              <a:t> </a:t>
            </a:r>
            <a:r>
              <a:rPr lang="en-US" sz="2400" i="1" dirty="0" err="1"/>
              <a:t>jízdné</a:t>
            </a:r>
            <a:r>
              <a:rPr lang="en-US" sz="2400" i="1" dirty="0"/>
              <a:t> z </a:t>
            </a:r>
            <a:r>
              <a:rPr lang="en-US" sz="2400" i="1" dirty="0" err="1"/>
              <a:t>této</a:t>
            </a:r>
            <a:r>
              <a:rPr lang="en-US" sz="2400" i="1" dirty="0"/>
              <a:t> </a:t>
            </a:r>
            <a:r>
              <a:rPr lang="en-US" sz="2400" i="1" dirty="0" err="1"/>
              <a:t>stanice</a:t>
            </a:r>
            <a:r>
              <a:rPr lang="en-US" sz="2400" dirty="0"/>
              <a:t>, 1936</a:t>
            </a:r>
          </a:p>
          <a:p>
            <a:pPr marL="0" indent="0">
              <a:buNone/>
            </a:pPr>
            <a:r>
              <a:rPr lang="en-US" sz="2400" i="1" dirty="0" err="1"/>
              <a:t>Rychle</a:t>
            </a:r>
            <a:r>
              <a:rPr lang="en-US" sz="2400" i="1" dirty="0"/>
              <a:t> </a:t>
            </a:r>
            <a:r>
              <a:rPr lang="en-US" sz="2400" i="1" dirty="0" err="1"/>
              <a:t>pryč</a:t>
            </a:r>
            <a:r>
              <a:rPr lang="en-US" sz="2400" i="1" dirty="0"/>
              <a:t> </a:t>
            </a:r>
            <a:r>
              <a:rPr lang="en-US" sz="2400" i="1" dirty="0" err="1"/>
              <a:t>díky</a:t>
            </a:r>
            <a:r>
              <a:rPr lang="en-US" sz="2400" i="1" dirty="0"/>
              <a:t> </a:t>
            </a:r>
            <a:r>
              <a:rPr lang="en-US" sz="2400" i="1" dirty="0" err="1"/>
              <a:t>pneumatickým</a:t>
            </a:r>
            <a:r>
              <a:rPr lang="en-US" sz="2400" i="1" dirty="0"/>
              <a:t> </a:t>
            </a:r>
            <a:r>
              <a:rPr lang="en-US" sz="2400" i="1" dirty="0" err="1"/>
              <a:t>dveřím</a:t>
            </a:r>
            <a:r>
              <a:rPr lang="en-US" sz="2400" dirty="0"/>
              <a:t>, 1937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D6C7A41-8AF7-DE4F-A97B-F21F4FAB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49212"/>
            <a:ext cx="4449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ászló Moholy-Nagy. Your Fare From This Station (Poster for London  Transport). 1936 | MoMA">
            <a:extLst>
              <a:ext uri="{FF2B5EF4-FFF2-40B4-BE49-F238E27FC236}">
                <a16:creationId xmlns:a16="http://schemas.microsoft.com/office/drawing/2014/main" id="{34FF81D9-EBA1-334D-97DF-B9C23102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67" y="998588"/>
            <a:ext cx="3646170" cy="58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5C965-5788-1D4C-B621-52B5B97B9D74}"/>
              </a:ext>
            </a:extLst>
          </p:cNvPr>
          <p:cNvSpPr txBox="1"/>
          <p:nvPr/>
        </p:nvSpPr>
        <p:spPr>
          <a:xfrm>
            <a:off x="1643825" y="357188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Londýn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26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085D-071B-1242-8D26-AE28AEB1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Během</a:t>
            </a:r>
            <a:r>
              <a:rPr lang="en-US" sz="2800" dirty="0"/>
              <a:t> 2.světové </a:t>
            </a:r>
            <a:r>
              <a:rPr lang="en-US" sz="2800" dirty="0" err="1"/>
              <a:t>války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0994A-69BF-1840-BF81-2FD8F733D9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Užitkový</a:t>
            </a:r>
            <a:r>
              <a:rPr lang="en-US" sz="2400" dirty="0"/>
              <a:t> </a:t>
            </a:r>
            <a:r>
              <a:rPr lang="en-US" sz="2400" dirty="0" err="1"/>
              <a:t>nábytek</a:t>
            </a:r>
            <a:r>
              <a:rPr lang="en-US" sz="2400" dirty="0"/>
              <a:t> z </a:t>
            </a:r>
            <a:r>
              <a:rPr lang="en-US" sz="2400" dirty="0" err="1"/>
              <a:t>katalogů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příděl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F014-4492-FA45-9FB5-20C24EEAAF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Utility Furniture Catalogue | Page from the 1943 Utility Fur… | Flickr">
            <a:extLst>
              <a:ext uri="{FF2B5EF4-FFF2-40B4-BE49-F238E27FC236}">
                <a16:creationId xmlns:a16="http://schemas.microsoft.com/office/drawing/2014/main" id="{F6D15B86-931B-F543-AA98-89EEBF7F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0" y="2848981"/>
            <a:ext cx="4731834" cy="37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n by HL B on Utility Furniture | Furniture catalog, Fireside chairs,  Furniture">
            <a:extLst>
              <a:ext uri="{FF2B5EF4-FFF2-40B4-BE49-F238E27FC236}">
                <a16:creationId xmlns:a16="http://schemas.microsoft.com/office/drawing/2014/main" id="{DDB76303-0B2F-4745-9A21-923BC375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62" y="248386"/>
            <a:ext cx="3627007" cy="28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30 Utility furniture ideas | furniture, utilities, 1940s home">
            <a:extLst>
              <a:ext uri="{FF2B5EF4-FFF2-40B4-BE49-F238E27FC236}">
                <a16:creationId xmlns:a16="http://schemas.microsoft.com/office/drawing/2014/main" id="{6B513F55-2E4D-624F-BB02-AAB0F431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21" y="3299596"/>
            <a:ext cx="4129087" cy="31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9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73D1-685F-874C-B7A9-04998B7D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 </a:t>
            </a:r>
            <a:r>
              <a:rPr lang="en-US" sz="2800" dirty="0" err="1"/>
              <a:t>druhé</a:t>
            </a:r>
            <a:r>
              <a:rPr lang="en-US" sz="2800" dirty="0"/>
              <a:t> </a:t>
            </a:r>
            <a:r>
              <a:rPr lang="en-US" sz="2800" dirty="0" err="1"/>
              <a:t>světové</a:t>
            </a:r>
            <a:r>
              <a:rPr lang="en-US" sz="2800" dirty="0"/>
              <a:t> </a:t>
            </a:r>
            <a:r>
              <a:rPr lang="en-US" sz="2800" dirty="0" err="1"/>
              <a:t>válce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4E61-1869-1F45-A87A-ED79FFC3E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Obnova</a:t>
            </a:r>
            <a:r>
              <a:rPr lang="en-US" dirty="0"/>
              <a:t> </a:t>
            </a:r>
            <a:r>
              <a:rPr lang="en-US" dirty="0" err="1"/>
              <a:t>designem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konzumem</a:t>
            </a:r>
            <a:r>
              <a:rPr lang="en-US" dirty="0"/>
              <a:t> (</a:t>
            </a:r>
            <a:r>
              <a:rPr lang="en-US" dirty="0" err="1"/>
              <a:t>spotřebou</a:t>
            </a:r>
            <a:r>
              <a:rPr lang="en-US" dirty="0"/>
              <a:t>) </a:t>
            </a:r>
          </a:p>
          <a:p>
            <a:r>
              <a:rPr lang="en-GB" dirty="0" err="1"/>
              <a:t>Británie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progresivní</a:t>
            </a:r>
            <a:r>
              <a:rPr lang="en-GB" dirty="0"/>
              <a:t>, </a:t>
            </a:r>
            <a:r>
              <a:rPr lang="en-GB" dirty="0" err="1"/>
              <a:t>budoucnost</a:t>
            </a:r>
            <a:r>
              <a:rPr lang="en-GB" dirty="0"/>
              <a:t> </a:t>
            </a:r>
            <a:r>
              <a:rPr lang="en-GB" dirty="0" err="1"/>
              <a:t>orientovaný</a:t>
            </a:r>
            <a:r>
              <a:rPr lang="en-GB" dirty="0"/>
              <a:t> </a:t>
            </a:r>
            <a:r>
              <a:rPr lang="en-GB" dirty="0" err="1"/>
              <a:t>národ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je </a:t>
            </a:r>
            <a:r>
              <a:rPr lang="en-GB" dirty="0" err="1"/>
              <a:t>schopný</a:t>
            </a:r>
            <a:r>
              <a:rPr lang="en-GB" dirty="0"/>
              <a:t> </a:t>
            </a:r>
            <a:r>
              <a:rPr lang="en-GB" dirty="0" err="1"/>
              <a:t>soutěžit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globálním</a:t>
            </a:r>
            <a:r>
              <a:rPr lang="en-GB" dirty="0"/>
              <a:t> </a:t>
            </a:r>
            <a:r>
              <a:rPr lang="en-GB" dirty="0" err="1"/>
              <a:t>trhu</a:t>
            </a:r>
            <a:endParaRPr lang="en-GB" dirty="0"/>
          </a:p>
          <a:p>
            <a:r>
              <a:rPr lang="en-GB" dirty="0" err="1"/>
              <a:t>Výstava</a:t>
            </a:r>
            <a:r>
              <a:rPr lang="en-GB" dirty="0"/>
              <a:t> Britain can make it, 1946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7680C-4AAD-5445-9345-56957E298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Cíl</a:t>
            </a:r>
            <a:r>
              <a:rPr lang="en-US" dirty="0"/>
              <a:t> </a:t>
            </a:r>
            <a:r>
              <a:rPr lang="en-US" dirty="0" err="1"/>
              <a:t>výstavy</a:t>
            </a:r>
            <a:r>
              <a:rPr lang="en-US" dirty="0"/>
              <a:t>:</a:t>
            </a:r>
          </a:p>
          <a:p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britskou</a:t>
            </a:r>
            <a:r>
              <a:rPr lang="en-GB" dirty="0"/>
              <a:t> </a:t>
            </a:r>
            <a:r>
              <a:rPr lang="en-GB" dirty="0" err="1"/>
              <a:t>výrobu</a:t>
            </a:r>
            <a:endParaRPr lang="en-GB" dirty="0"/>
          </a:p>
          <a:p>
            <a:r>
              <a:rPr lang="en-GB" dirty="0" err="1"/>
              <a:t>Propagovat</a:t>
            </a:r>
            <a:r>
              <a:rPr lang="en-GB" dirty="0"/>
              <a:t> u </a:t>
            </a:r>
            <a:r>
              <a:rPr lang="en-GB" dirty="0" err="1"/>
              <a:t>britských</a:t>
            </a:r>
            <a:r>
              <a:rPr lang="en-GB" dirty="0"/>
              <a:t> </a:t>
            </a:r>
            <a:r>
              <a:rPr lang="en-GB" dirty="0" err="1"/>
              <a:t>spotřebitelů</a:t>
            </a:r>
            <a:r>
              <a:rPr lang="en-GB" dirty="0"/>
              <a:t> </a:t>
            </a:r>
            <a:r>
              <a:rPr lang="en-GB" dirty="0" err="1"/>
              <a:t>povědomí</a:t>
            </a:r>
            <a:r>
              <a:rPr lang="en-GB" dirty="0"/>
              <a:t> o </a:t>
            </a:r>
            <a:r>
              <a:rPr lang="en-GB" dirty="0" err="1"/>
              <a:t>designu</a:t>
            </a:r>
            <a:r>
              <a:rPr lang="en-GB" dirty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9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E561-EABA-E445-8176-42907CCDA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394701"/>
            <a:ext cx="5181600" cy="4351338"/>
          </a:xfrm>
        </p:spPr>
        <p:txBody>
          <a:bodyPr/>
          <a:lstStyle/>
          <a:p>
            <a:r>
              <a:rPr lang="en-GB" dirty="0"/>
              <a:t>The Council of Industrial Design</a:t>
            </a:r>
          </a:p>
          <a:p>
            <a:r>
              <a:rPr lang="en-GB" dirty="0"/>
              <a:t>V </a:t>
            </a:r>
            <a:r>
              <a:rPr lang="en-GB" dirty="0" err="1"/>
              <a:t>muzeu</a:t>
            </a:r>
            <a:r>
              <a:rPr lang="en-GB" dirty="0"/>
              <a:t> Victoria and Albert, </a:t>
            </a:r>
            <a:r>
              <a:rPr lang="en-GB" dirty="0" err="1"/>
              <a:t>Londýn</a:t>
            </a:r>
            <a:endParaRPr lang="en-GB" dirty="0"/>
          </a:p>
          <a:p>
            <a:r>
              <a:rPr lang="en-GB" dirty="0" err="1"/>
              <a:t>Ředitel</a:t>
            </a:r>
            <a:r>
              <a:rPr lang="en-GB" dirty="0"/>
              <a:t> S.C. Leslie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výstavní</a:t>
            </a:r>
            <a:r>
              <a:rPr lang="en-GB" dirty="0"/>
              <a:t> </a:t>
            </a:r>
            <a:r>
              <a:rPr lang="en-GB" dirty="0" err="1"/>
              <a:t>návrhář</a:t>
            </a:r>
            <a:r>
              <a:rPr lang="en-GB" dirty="0"/>
              <a:t> James Gardner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CEA9-4748-E24E-863E-2883AAE70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8962" y="5893420"/>
            <a:ext cx="5181600" cy="919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Ashley </a:t>
            </a:r>
            <a:r>
              <a:rPr lang="en-GB" dirty="0" err="1"/>
              <a:t>Havinden</a:t>
            </a:r>
            <a:r>
              <a:rPr lang="en-GB" dirty="0"/>
              <a:t>, </a:t>
            </a:r>
            <a:r>
              <a:rPr lang="en-GB" dirty="0" err="1"/>
              <a:t>plakát</a:t>
            </a:r>
            <a:r>
              <a:rPr lang="en-GB" dirty="0"/>
              <a:t> Britain Can Make It, 1946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B426FD-15BF-A14D-9D17-22E7D9C1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7" y="0"/>
            <a:ext cx="4468813" cy="67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9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42E24-72CF-D746-A4FC-FC6817662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028" y="670904"/>
            <a:ext cx="4690506" cy="3172079"/>
          </a:xfrm>
        </p:spPr>
        <p:txBody>
          <a:bodyPr>
            <a:normAutofit/>
          </a:bodyPr>
          <a:lstStyle/>
          <a:p>
            <a:r>
              <a:rPr lang="en-GB" sz="2400" dirty="0"/>
              <a:t>What the Goods are Made of = Z </a:t>
            </a:r>
            <a:r>
              <a:rPr lang="en-GB" sz="2400" dirty="0" err="1"/>
              <a:t>čeho</a:t>
            </a:r>
            <a:r>
              <a:rPr lang="en-GB" sz="2400" dirty="0"/>
              <a:t> je </a:t>
            </a:r>
            <a:r>
              <a:rPr lang="en-GB" sz="2400" dirty="0" err="1"/>
              <a:t>vyrobeno</a:t>
            </a:r>
            <a:r>
              <a:rPr lang="en-GB" sz="2400" dirty="0"/>
              <a:t> </a:t>
            </a:r>
            <a:r>
              <a:rPr lang="en-GB" sz="2400" dirty="0" err="1"/>
              <a:t>zboží</a:t>
            </a:r>
            <a:endParaRPr lang="en-GB" sz="2400" dirty="0"/>
          </a:p>
          <a:p>
            <a:r>
              <a:rPr lang="en-GB" sz="2400" dirty="0"/>
              <a:t>Good Design and Good Business = </a:t>
            </a:r>
            <a:r>
              <a:rPr lang="en-GB" sz="2400" dirty="0" err="1"/>
              <a:t>Dobrý</a:t>
            </a:r>
            <a:r>
              <a:rPr lang="en-GB" sz="2400" dirty="0"/>
              <a:t> design a </a:t>
            </a:r>
            <a:r>
              <a:rPr lang="en-GB" sz="2400" dirty="0" err="1"/>
              <a:t>dobrý</a:t>
            </a:r>
            <a:r>
              <a:rPr lang="en-GB" sz="2400" dirty="0"/>
              <a:t> </a:t>
            </a:r>
            <a:r>
              <a:rPr lang="en-GB" sz="2400" dirty="0" err="1"/>
              <a:t>obchod</a:t>
            </a:r>
            <a:endParaRPr lang="en-GB" sz="2400" dirty="0"/>
          </a:p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for Better Life = </a:t>
            </a:r>
            <a:r>
              <a:rPr lang="en-US" sz="24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pro lepší život</a:t>
            </a:r>
            <a:endParaRPr lang="en-US" sz="2400" dirty="0"/>
          </a:p>
          <a:p>
            <a:r>
              <a:rPr lang="en-GB" sz="2400" dirty="0"/>
              <a:t>Furnished Rooms = </a:t>
            </a:r>
            <a:r>
              <a:rPr lang="en-GB" sz="2400" dirty="0" err="1"/>
              <a:t>Zařízené</a:t>
            </a:r>
            <a:r>
              <a:rPr lang="en-GB" sz="2400" dirty="0"/>
              <a:t> </a:t>
            </a:r>
            <a:r>
              <a:rPr lang="en-GB" sz="2400" dirty="0" err="1"/>
              <a:t>pokoje</a:t>
            </a:r>
            <a:endParaRPr lang="en-GB" sz="2400" dirty="0"/>
          </a:p>
          <a:p>
            <a:endParaRPr lang="en-GB" sz="24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6EF3D-A73D-0441-A966-581FFD242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22F1CD7-B5E8-464E-A4BD-FD5D9DEB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64" y="237129"/>
            <a:ext cx="4218413" cy="31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rnished Room Section, 'Britain Can Make It' exhibition, Victoria &amp; Albert  Museum, South Kensington, London: bed-sitting room | RIBA pix">
            <a:extLst>
              <a:ext uri="{FF2B5EF4-FFF2-40B4-BE49-F238E27FC236}">
                <a16:creationId xmlns:a16="http://schemas.microsoft.com/office/drawing/2014/main" id="{D6E5934B-1B88-354C-955F-8456D11D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70" y="3733800"/>
            <a:ext cx="381000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e of the specially furnished rooms which architects are designing for the  'Britain Can Make It' Exhibition (1946). This kitchen of a cottage in a  modern mining village, designed by Miss Edna">
            <a:extLst>
              <a:ext uri="{FF2B5EF4-FFF2-40B4-BE49-F238E27FC236}">
                <a16:creationId xmlns:a16="http://schemas.microsoft.com/office/drawing/2014/main" id="{FF8FA3B4-4323-D545-87A8-E18D4FC02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30" y="4032637"/>
            <a:ext cx="2831866" cy="21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0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5824-4901-204E-A6D5-CE0B3DD6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9B2C0-66DA-B842-8B37-8E8DA95D5E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"What Industrial Design Means” </a:t>
            </a:r>
            <a:br>
              <a:rPr lang="en-GB" dirty="0"/>
            </a:br>
            <a:r>
              <a:rPr lang="en-GB" dirty="0"/>
              <a:t>Co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průmyslový</a:t>
            </a:r>
            <a:r>
              <a:rPr lang="en-GB" dirty="0"/>
              <a:t> design</a:t>
            </a:r>
          </a:p>
          <a:p>
            <a:r>
              <a:rPr lang="en-GB" dirty="0" err="1"/>
              <a:t>Designér</a:t>
            </a:r>
            <a:r>
              <a:rPr lang="en-GB" dirty="0"/>
              <a:t> Misha Black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01AE1-0D25-534E-A328-E2EB8D091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RU design for Birth of an Eggcup at Britain Can Make It, V&amp;A, 1946. Image courtesy of University of Brighton Design Archives Design Council collection.">
            <a:extLst>
              <a:ext uri="{FF2B5EF4-FFF2-40B4-BE49-F238E27FC236}">
                <a16:creationId xmlns:a16="http://schemas.microsoft.com/office/drawing/2014/main" id="{0B56301D-0608-494E-BAC7-CA5D47C0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29" y="0"/>
            <a:ext cx="4884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3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375</Words>
  <Application>Microsoft Office PowerPoint</Application>
  <PresentationFormat>Širokoúhlá obrazovka</PresentationFormat>
  <Paragraphs>63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Office Theme</vt:lpstr>
      <vt:lpstr>Rekonstrukce designem - Británie po válce</vt:lpstr>
      <vt:lpstr>Emigrace</vt:lpstr>
      <vt:lpstr>The Tecton Group</vt:lpstr>
      <vt:lpstr>Prezentace aplikace PowerPoint</vt:lpstr>
      <vt:lpstr>Během 2.světové války</vt:lpstr>
      <vt:lpstr>Po druhé světové válce</vt:lpstr>
      <vt:lpstr>Prezentace aplikace PowerPoint</vt:lpstr>
      <vt:lpstr>Prezentace aplikace PowerPoint</vt:lpstr>
      <vt:lpstr>Prezentace aplikace PowerPoint</vt:lpstr>
      <vt:lpstr>Prezentace aplikace PowerPoint</vt:lpstr>
      <vt:lpstr>Hliník </vt:lpstr>
      <vt:lpstr>Prezentace aplikace PowerPoint</vt:lpstr>
      <vt:lpstr>Festival of Britain, 1951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Festival of Britain, první část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Britain can make it </dc:title>
  <dc:creator>Matthew Rampley</dc:creator>
  <cp:lastModifiedBy>Matthew Rampley</cp:lastModifiedBy>
  <cp:revision>2</cp:revision>
  <dcterms:created xsi:type="dcterms:W3CDTF">2022-02-20T22:57:00Z</dcterms:created>
  <dcterms:modified xsi:type="dcterms:W3CDTF">2022-03-25T09:09:19Z</dcterms:modified>
</cp:coreProperties>
</file>