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7" r:id="rId7"/>
    <p:sldId id="263" r:id="rId8"/>
    <p:sldId id="279" r:id="rId9"/>
    <p:sldId id="280" r:id="rId10"/>
    <p:sldId id="273" r:id="rId11"/>
    <p:sldId id="274" r:id="rId12"/>
    <p:sldId id="275" r:id="rId13"/>
    <p:sldId id="281" r:id="rId14"/>
    <p:sldId id="282" r:id="rId15"/>
    <p:sldId id="283" r:id="rId16"/>
    <p:sldId id="258" r:id="rId17"/>
    <p:sldId id="259" r:id="rId18"/>
    <p:sldId id="284" r:id="rId19"/>
    <p:sldId id="266" r:id="rId20"/>
    <p:sldId id="293" r:id="rId21"/>
    <p:sldId id="285" r:id="rId22"/>
    <p:sldId id="288" r:id="rId23"/>
    <p:sldId id="289" r:id="rId24"/>
    <p:sldId id="269" r:id="rId25"/>
    <p:sldId id="291" r:id="rId26"/>
    <p:sldId id="292" r:id="rId27"/>
    <p:sldId id="294" r:id="rId28"/>
    <p:sldId id="271" r:id="rId29"/>
    <p:sldId id="272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BE0"/>
    <a:srgbClr val="D6E0E0"/>
    <a:srgbClr val="C5CFD7"/>
    <a:srgbClr val="C4CDD5"/>
    <a:srgbClr val="C5CDD6"/>
    <a:srgbClr val="DBF0FF"/>
    <a:srgbClr val="CDE4FF"/>
    <a:srgbClr val="DAE6FE"/>
    <a:srgbClr val="C2D6F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E9A2-0D60-4163-9FD2-C1E67BCB0BCC}" v="3" dt="2021-03-08T11:25:03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Bochinová" userId="3495d65e-84fc-4574-aa60-184a8dfd846e" providerId="ADAL" clId="{1CEEE9A2-0D60-4163-9FD2-C1E67BCB0BCC}"/>
    <pc:docChg chg="custSel modSld sldOrd">
      <pc:chgData name="Tereza Bochinová" userId="3495d65e-84fc-4574-aa60-184a8dfd846e" providerId="ADAL" clId="{1CEEE9A2-0D60-4163-9FD2-C1E67BCB0BCC}" dt="2021-03-08T12:12:25.278" v="75" actId="14100"/>
      <pc:docMkLst>
        <pc:docMk/>
      </pc:docMkLst>
      <pc:sldChg chg="addSp delSp modSp mod ord">
        <pc:chgData name="Tereza Bochinová" userId="3495d65e-84fc-4574-aa60-184a8dfd846e" providerId="ADAL" clId="{1CEEE9A2-0D60-4163-9FD2-C1E67BCB0BCC}" dt="2021-03-08T12:12:25.278" v="75" actId="14100"/>
        <pc:sldMkLst>
          <pc:docMk/>
          <pc:sldMk cId="0" sldId="266"/>
        </pc:sldMkLst>
        <pc:spChg chg="del">
          <ac:chgData name="Tereza Bochinová" userId="3495d65e-84fc-4574-aa60-184a8dfd846e" providerId="ADAL" clId="{1CEEE9A2-0D60-4163-9FD2-C1E67BCB0BCC}" dt="2021-03-08T12:12:05.945" v="69" actId="478"/>
          <ac:spMkLst>
            <pc:docMk/>
            <pc:sldMk cId="0" sldId="266"/>
            <ac:spMk id="2" creationId="{00000000-0000-0000-0000-000000000000}"/>
          </ac:spMkLst>
        </pc:spChg>
        <pc:spChg chg="del">
          <ac:chgData name="Tereza Bochinová" userId="3495d65e-84fc-4574-aa60-184a8dfd846e" providerId="ADAL" clId="{1CEEE9A2-0D60-4163-9FD2-C1E67BCB0BCC}" dt="2021-03-08T12:12:04.404" v="68" actId="478"/>
          <ac:spMkLst>
            <pc:docMk/>
            <pc:sldMk cId="0" sldId="266"/>
            <ac:spMk id="3" creationId="{00000000-0000-0000-0000-000000000000}"/>
          </ac:spMkLst>
        </pc:spChg>
        <pc:spChg chg="add del mod">
          <ac:chgData name="Tereza Bochinová" userId="3495d65e-84fc-4574-aa60-184a8dfd846e" providerId="ADAL" clId="{1CEEE9A2-0D60-4163-9FD2-C1E67BCB0BCC}" dt="2021-03-08T12:12:07.610" v="70" actId="478"/>
          <ac:spMkLst>
            <pc:docMk/>
            <pc:sldMk cId="0" sldId="266"/>
            <ac:spMk id="8" creationId="{216956B8-17BF-42E5-BAF0-2526EBFD631A}"/>
          </ac:spMkLst>
        </pc:spChg>
        <pc:spChg chg="add del mod">
          <ac:chgData name="Tereza Bochinová" userId="3495d65e-84fc-4574-aa60-184a8dfd846e" providerId="ADAL" clId="{1CEEE9A2-0D60-4163-9FD2-C1E67BCB0BCC}" dt="2021-03-08T12:12:09.423" v="71" actId="478"/>
          <ac:spMkLst>
            <pc:docMk/>
            <pc:sldMk cId="0" sldId="266"/>
            <ac:spMk id="10" creationId="{66E889AF-5D05-446E-A4F8-BCD16B73E582}"/>
          </ac:spMkLst>
        </pc:spChg>
        <pc:picChg chg="mod">
          <ac:chgData name="Tereza Bochinová" userId="3495d65e-84fc-4574-aa60-184a8dfd846e" providerId="ADAL" clId="{1CEEE9A2-0D60-4163-9FD2-C1E67BCB0BCC}" dt="2021-03-08T12:12:21.152" v="74" actId="14100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Tereza Bochinová" userId="3495d65e-84fc-4574-aa60-184a8dfd846e" providerId="ADAL" clId="{1CEEE9A2-0D60-4163-9FD2-C1E67BCB0BCC}" dt="2021-03-08T12:12:25.278" v="75" actId="14100"/>
          <ac:picMkLst>
            <pc:docMk/>
            <pc:sldMk cId="0" sldId="266"/>
            <ac:picMk id="6" creationId="{00000000-0000-0000-0000-000000000000}"/>
          </ac:picMkLst>
        </pc:picChg>
      </pc:sldChg>
      <pc:sldChg chg="modSp mod">
        <pc:chgData name="Tereza Bochinová" userId="3495d65e-84fc-4574-aa60-184a8dfd846e" providerId="ADAL" clId="{1CEEE9A2-0D60-4163-9FD2-C1E67BCB0BCC}" dt="2021-03-08T10:42:03.999" v="7" actId="20577"/>
        <pc:sldMkLst>
          <pc:docMk/>
          <pc:sldMk cId="0" sldId="269"/>
        </pc:sldMkLst>
        <pc:spChg chg="mod">
          <ac:chgData name="Tereza Bochinová" userId="3495d65e-84fc-4574-aa60-184a8dfd846e" providerId="ADAL" clId="{1CEEE9A2-0D60-4163-9FD2-C1E67BCB0BCC}" dt="2021-03-08T10:42:03.999" v="7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Tereza Bochinová" userId="3495d65e-84fc-4574-aa60-184a8dfd846e" providerId="ADAL" clId="{1CEEE9A2-0D60-4163-9FD2-C1E67BCB0BCC}" dt="2021-03-08T10:47:51.392" v="30" actId="114"/>
        <pc:sldMkLst>
          <pc:docMk/>
          <pc:sldMk cId="0" sldId="282"/>
        </pc:sldMkLst>
        <pc:spChg chg="mod">
          <ac:chgData name="Tereza Bochinová" userId="3495d65e-84fc-4574-aa60-184a8dfd846e" providerId="ADAL" clId="{1CEEE9A2-0D60-4163-9FD2-C1E67BCB0BCC}" dt="2021-03-08T10:47:51.392" v="30" actId="114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Tereza Bochinová" userId="3495d65e-84fc-4574-aa60-184a8dfd846e" providerId="ADAL" clId="{1CEEE9A2-0D60-4163-9FD2-C1E67BCB0BCC}" dt="2021-03-08T11:28:27.859" v="65" actId="14100"/>
        <pc:sldMkLst>
          <pc:docMk/>
          <pc:sldMk cId="0" sldId="288"/>
        </pc:sldMkLst>
        <pc:picChg chg="mod">
          <ac:chgData name="Tereza Bochinová" userId="3495d65e-84fc-4574-aa60-184a8dfd846e" providerId="ADAL" clId="{1CEEE9A2-0D60-4163-9FD2-C1E67BCB0BCC}" dt="2021-03-08T11:28:27.859" v="65" actId="14100"/>
          <ac:picMkLst>
            <pc:docMk/>
            <pc:sldMk cId="0" sldId="288"/>
            <ac:picMk id="33794" creationId="{00000000-0000-0000-0000-000000000000}"/>
          </ac:picMkLst>
        </pc:picChg>
      </pc:sldChg>
      <pc:sldChg chg="addSp delSp modSp mod modAnim">
        <pc:chgData name="Tereza Bochinová" userId="3495d65e-84fc-4574-aa60-184a8dfd846e" providerId="ADAL" clId="{1CEEE9A2-0D60-4163-9FD2-C1E67BCB0BCC}" dt="2021-03-08T11:27:23.045" v="64" actId="14429"/>
        <pc:sldMkLst>
          <pc:docMk/>
          <pc:sldMk cId="0" sldId="289"/>
        </pc:sldMkLst>
        <pc:picChg chg="add mod ord modVis modCrop">
          <ac:chgData name="Tereza Bochinová" userId="3495d65e-84fc-4574-aa60-184a8dfd846e" providerId="ADAL" clId="{1CEEE9A2-0D60-4163-9FD2-C1E67BCB0BCC}" dt="2021-03-08T11:27:21.883" v="63" actId="14429"/>
          <ac:picMkLst>
            <pc:docMk/>
            <pc:sldMk cId="0" sldId="289"/>
            <ac:picMk id="3" creationId="{CB6DA589-59A1-4C2F-870B-21920A567241}"/>
          </ac:picMkLst>
        </pc:picChg>
        <pc:picChg chg="add mod ord modVis modCrop">
          <ac:chgData name="Tereza Bochinová" userId="3495d65e-84fc-4574-aa60-184a8dfd846e" providerId="ADAL" clId="{1CEEE9A2-0D60-4163-9FD2-C1E67BCB0BCC}" dt="2021-03-08T11:27:23.045" v="64" actId="14429"/>
          <ac:picMkLst>
            <pc:docMk/>
            <pc:sldMk cId="0" sldId="289"/>
            <ac:picMk id="5" creationId="{FE399664-62CB-41FB-AB1D-36A33809C0D2}"/>
          </ac:picMkLst>
        </pc:picChg>
        <pc:picChg chg="add mod ord modVis modCrop">
          <ac:chgData name="Tereza Bochinová" userId="3495d65e-84fc-4574-aa60-184a8dfd846e" providerId="ADAL" clId="{1CEEE9A2-0D60-4163-9FD2-C1E67BCB0BCC}" dt="2021-03-08T11:27:19.076" v="59" actId="14429"/>
          <ac:picMkLst>
            <pc:docMk/>
            <pc:sldMk cId="0" sldId="289"/>
            <ac:picMk id="7" creationId="{A74D6EFA-0E94-40AE-AC86-92573820B289}"/>
          </ac:picMkLst>
        </pc:picChg>
        <pc:picChg chg="del mod modVis">
          <ac:chgData name="Tereza Bochinová" userId="3495d65e-84fc-4574-aa60-184a8dfd846e" providerId="ADAL" clId="{1CEEE9A2-0D60-4163-9FD2-C1E67BCB0BCC}" dt="2021-03-08T11:26:23.544" v="50" actId="478"/>
          <ac:picMkLst>
            <pc:docMk/>
            <pc:sldMk cId="0" sldId="289"/>
            <ac:picMk id="3277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2EA6-09EA-4A57-A9C5-589B1A0BBE16}" type="datetimeFigureOut">
              <a:rPr lang="cs-CZ" smtClean="0"/>
              <a:pPr/>
              <a:t>01.03.2022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7320-4A3A-45B6-9C86-6381F8DAC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tiff"/><Relationship Id="rId7" Type="http://schemas.openxmlformats.org/officeDocument/2006/relationships/image" Target="../media/image20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tiff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102519"/>
          </a:xfrm>
        </p:spPr>
        <p:txBody>
          <a:bodyPr>
            <a:noAutofit/>
          </a:bodyPr>
          <a:lstStyle/>
          <a:p>
            <a:r>
              <a:rPr lang="cs-CZ" sz="5400" dirty="0" err="1"/>
              <a:t>Actor</a:t>
            </a:r>
            <a:r>
              <a:rPr lang="cs-CZ" sz="5400" dirty="0"/>
              <a:t>-Network </a:t>
            </a:r>
            <a:r>
              <a:rPr lang="cs-CZ" sz="5400" dirty="0" err="1"/>
              <a:t>Theory</a:t>
            </a:r>
            <a:br>
              <a:rPr lang="cs-CZ" sz="5400" dirty="0"/>
            </a:br>
            <a:r>
              <a:rPr lang="cs-CZ" sz="5400" dirty="0"/>
              <a:t>možnosti a úskalí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59782"/>
            <a:ext cx="6400800" cy="1314450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Využití ANT ve výzkumu </a:t>
            </a:r>
            <a:br>
              <a:rPr lang="cs-CZ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zlínské filmové kultury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15C4A4A3-DE11-4B65-B850-2EF4B4954CAA}"/>
              </a:ext>
            </a:extLst>
          </p:cNvPr>
          <p:cNvSpPr txBox="1">
            <a:spLocks/>
          </p:cNvSpPr>
          <p:nvPr/>
        </p:nvSpPr>
        <p:spPr>
          <a:xfrm>
            <a:off x="685800" y="4443958"/>
            <a:ext cx="7772400" cy="51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2">
                    <a:lumMod val="10000"/>
                  </a:schemeClr>
                </a:solidFill>
              </a:rPr>
              <a:t>Tereza Bochinová					449128@mail.muni.cz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cs-CZ" sz="3600" kern="1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P</a:t>
            </a:r>
            <a:r>
              <a:rPr kumimoji="0" lang="cs-CZ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atroni</a:t>
            </a: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klienti a zprostředkovatelé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/>
          </a:bodyPr>
          <a:lstStyle/>
          <a:p>
            <a:r>
              <a:rPr lang="cs-CZ" sz="2800" dirty="0" err="1"/>
              <a:t>Sheila</a:t>
            </a:r>
            <a:r>
              <a:rPr lang="cs-CZ" sz="2800" dirty="0"/>
              <a:t> </a:t>
            </a:r>
            <a:r>
              <a:rPr lang="cs-CZ" sz="2800" dirty="0" err="1"/>
              <a:t>Fitzpatricková</a:t>
            </a:r>
            <a:r>
              <a:rPr lang="cs-CZ" sz="2800" dirty="0"/>
              <a:t>, </a:t>
            </a:r>
            <a:r>
              <a:rPr lang="cs-CZ" sz="2800" dirty="0" err="1"/>
              <a:t>Kiril</a:t>
            </a:r>
            <a:r>
              <a:rPr lang="cs-CZ" sz="2800" dirty="0"/>
              <a:t> </a:t>
            </a:r>
            <a:r>
              <a:rPr lang="cs-CZ" sz="2800" dirty="0" err="1"/>
              <a:t>Tomoff</a:t>
            </a:r>
            <a:r>
              <a:rPr lang="cs-CZ" sz="2800" dirty="0"/>
              <a:t> </a:t>
            </a:r>
          </a:p>
          <a:p>
            <a:endParaRPr lang="cs-CZ" sz="1200" dirty="0"/>
          </a:p>
          <a:p>
            <a:r>
              <a:rPr lang="cs-CZ" sz="2400" b="1" dirty="0"/>
              <a:t>Kreativní autorita</a:t>
            </a:r>
          </a:p>
          <a:p>
            <a:endParaRPr lang="cs-CZ" sz="1200" dirty="0"/>
          </a:p>
          <a:p>
            <a:r>
              <a:rPr lang="cs-CZ" sz="2400" dirty="0"/>
              <a:t>Klient = FA </a:t>
            </a:r>
            <a:r>
              <a:rPr lang="cs-CZ" sz="2400" dirty="0" err="1"/>
              <a:t>Kudlov</a:t>
            </a:r>
            <a:endParaRPr lang="cs-CZ" sz="2400" dirty="0"/>
          </a:p>
          <a:p>
            <a:r>
              <a:rPr lang="cs-CZ" sz="2400" dirty="0"/>
              <a:t>Oficiální patron = systém státní kinematografie, KF</a:t>
            </a:r>
            <a:endParaRPr lang="cs-CZ" sz="2000" dirty="0"/>
          </a:p>
          <a:p>
            <a:r>
              <a:rPr lang="cs-CZ" sz="2400" dirty="0"/>
              <a:t>Neoficiální patroni = vzdělávací instituce, neziskové organizace, průmyslové podniky </a:t>
            </a:r>
          </a:p>
          <a:p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Státně-socialistický modus produkce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Petr </a:t>
            </a:r>
            <a:r>
              <a:rPr lang="cs-CZ" dirty="0" err="1"/>
              <a:t>Szczepanik</a:t>
            </a:r>
            <a:r>
              <a:rPr lang="cs-CZ" dirty="0"/>
              <a:t> – </a:t>
            </a:r>
            <a:r>
              <a:rPr lang="cs-CZ" i="1" dirty="0"/>
              <a:t>Továrna Barrandov</a:t>
            </a:r>
          </a:p>
          <a:p>
            <a:r>
              <a:rPr lang="cs-CZ" sz="1600" dirty="0"/>
              <a:t>„Základním definičním znakem SMP je státní vlastnictví, politický dozor a s nimi spojený centrální management filmového průmyslu, který se po celou dobu existence modu zásadněji neměnil, byť se relativně často střídali jeho vykonavatelé.“</a:t>
            </a:r>
          </a:p>
          <a:p>
            <a:endParaRPr lang="cs-CZ" sz="1600" dirty="0"/>
          </a:p>
          <a:p>
            <a:r>
              <a:rPr lang="cs-CZ" dirty="0"/>
              <a:t>Roli producenta v SMP de iure zastává stát.</a:t>
            </a:r>
          </a:p>
          <a:p>
            <a:r>
              <a:rPr lang="cs-CZ" dirty="0"/>
              <a:t>Dochází k tvorbě překvapivě stabilních sítě.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na výzkum FA </a:t>
            </a:r>
            <a:r>
              <a:rPr lang="cs-CZ" dirty="0" err="1"/>
              <a:t>Kudlov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944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Výrazné působení nelidských aktérů </a:t>
            </a:r>
            <a:br>
              <a:rPr lang="cs-CZ" dirty="0"/>
            </a:br>
            <a:r>
              <a:rPr lang="cs-CZ" dirty="0"/>
              <a:t>na </a:t>
            </a:r>
            <a:r>
              <a:rPr lang="cs-CZ" dirty="0" err="1"/>
              <a:t>gottwaldovskou</a:t>
            </a:r>
            <a:r>
              <a:rPr lang="cs-CZ" dirty="0"/>
              <a:t> filmovou kulturu</a:t>
            </a:r>
            <a:br>
              <a:rPr lang="cs-CZ" dirty="0"/>
            </a:br>
            <a:r>
              <a:rPr lang="cs-CZ" sz="2800" dirty="0"/>
              <a:t>(průmyslová výroba, infrastruktura města Gottwaldov, dostupné technologie a materiály, geografická vzdálenost, koncept „</a:t>
            </a:r>
            <a:r>
              <a:rPr lang="cs-CZ" sz="2800" dirty="0" err="1"/>
              <a:t>baťovství</a:t>
            </a:r>
            <a:r>
              <a:rPr lang="cs-CZ" sz="2800" dirty="0"/>
              <a:t>“)</a:t>
            </a:r>
            <a:endParaRPr lang="cs-CZ" dirty="0"/>
          </a:p>
          <a:p>
            <a:r>
              <a:rPr lang="cs-CZ" dirty="0"/>
              <a:t>Důležitý proces vyjednávání a interakce</a:t>
            </a:r>
          </a:p>
          <a:p>
            <a:r>
              <a:rPr lang="cs-CZ" dirty="0"/>
              <a:t>Politický režim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zlinfilmoffice.cz/images/LOKACE/11-Filmove-ateliery/Filmove-ateliery-areal_zdroj_Zlin-Film-Office_08.jpg"/>
          <p:cNvPicPr>
            <a:picLocks noChangeAspect="1" noChangeArrowheads="1"/>
          </p:cNvPicPr>
          <p:nvPr/>
        </p:nvPicPr>
        <p:blipFill>
          <a:blip r:embed="rId2" cstate="print"/>
          <a:srcRect t="12008" b="2219"/>
          <a:stretch>
            <a:fillRect/>
          </a:stretch>
        </p:blipFill>
        <p:spPr bwMode="auto">
          <a:xfrm>
            <a:off x="569020" y="0"/>
            <a:ext cx="8005961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zlinfilmoffice.cz/images/pics/areal-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80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oblast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Zkoumání filmové kultury centrálně řízené státní kinematografie mimo centrum</a:t>
            </a:r>
          </a:p>
          <a:p>
            <a:r>
              <a:rPr lang="cs-CZ" dirty="0"/>
              <a:t>Dobová situace 50. let, změny aktérů</a:t>
            </a:r>
          </a:p>
          <a:p>
            <a:r>
              <a:rPr lang="cs-CZ" dirty="0"/>
              <a:t>Způsob a filozofie tvorby</a:t>
            </a:r>
          </a:p>
          <a:p>
            <a:r>
              <a:rPr lang="cs-CZ" dirty="0"/>
              <a:t>Způsob financování a reorganizace oddělení</a:t>
            </a:r>
          </a:p>
          <a:p>
            <a:r>
              <a:rPr lang="cs-CZ" dirty="0"/>
              <a:t>Vztah k vedení Krátkého filmu</a:t>
            </a:r>
          </a:p>
          <a:p>
            <a:r>
              <a:rPr lang="cs-CZ" dirty="0"/>
              <a:t>Práce s “kreativní autoritou“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AC874D23-F89F-4B3A-A1EF-6F1208BEE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43" y="0"/>
            <a:ext cx="1600200" cy="1627632"/>
          </a:xfrm>
          <a:prstGeom prst="rect">
            <a:avLst/>
          </a:prstGeom>
        </p:spPr>
      </p:pic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A38B087E-C54F-4E86-9B51-8042DAAEF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96" y="-2"/>
            <a:ext cx="2684598" cy="2294750"/>
          </a:xfrm>
          <a:prstGeom prst="rect">
            <a:avLst/>
          </a:prstGeom>
        </p:spPr>
      </p:pic>
      <p:pic>
        <p:nvPicPr>
          <p:cNvPr id="18" name="Obrázek 17" descr="Obsah obrázku interiér, osoba&#10;&#10;Popis byl vytvořen automaticky">
            <a:extLst>
              <a:ext uri="{FF2B5EF4-FFF2-40B4-BE49-F238E27FC236}">
                <a16:creationId xmlns:a16="http://schemas.microsoft.com/office/drawing/2014/main" id="{AB64EDF4-55C7-4669-B161-4A2EF16E1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1" y="1851670"/>
            <a:ext cx="2588541" cy="3538726"/>
          </a:xfrm>
          <a:prstGeom prst="rect">
            <a:avLst/>
          </a:prstGeom>
        </p:spPr>
      </p:pic>
      <p:pic>
        <p:nvPicPr>
          <p:cNvPr id="26" name="Obrázek 25" descr="Obsah obrázku text, hmyz&#10;&#10;Popis byl vytvořen automaticky">
            <a:extLst>
              <a:ext uri="{FF2B5EF4-FFF2-40B4-BE49-F238E27FC236}">
                <a16:creationId xmlns:a16="http://schemas.microsoft.com/office/drawing/2014/main" id="{E9045301-D20B-4177-B455-0D15B769C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0" y="-2"/>
            <a:ext cx="2632780" cy="2181097"/>
          </a:xfrm>
          <a:prstGeom prst="rect">
            <a:avLst/>
          </a:prstGeom>
        </p:spPr>
      </p:pic>
      <p:pic>
        <p:nvPicPr>
          <p:cNvPr id="16" name="Obrázek 15" descr="Obsah obrázku osoba, exteriér, černá, bílá&#10;&#10;Popis byl vytvořen automaticky">
            <a:extLst>
              <a:ext uri="{FF2B5EF4-FFF2-40B4-BE49-F238E27FC236}">
                <a16:creationId xmlns:a16="http://schemas.microsoft.com/office/drawing/2014/main" id="{858F3508-29C5-448A-B1C6-3E51D3A05F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70" y="0"/>
            <a:ext cx="2524540" cy="2539634"/>
          </a:xfrm>
          <a:prstGeom prst="rect">
            <a:avLst/>
          </a:prstGeom>
        </p:spPr>
      </p:pic>
      <p:pic>
        <p:nvPicPr>
          <p:cNvPr id="20" name="Obrázek 19" descr="Obsah obrázku osoba, exteriér&#10;&#10;Popis byl vytvořen automaticky">
            <a:extLst>
              <a:ext uri="{FF2B5EF4-FFF2-40B4-BE49-F238E27FC236}">
                <a16:creationId xmlns:a16="http://schemas.microsoft.com/office/drawing/2014/main" id="{03614972-4CEB-4F9F-8128-E9F4E91B8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01" y="1626415"/>
            <a:ext cx="2674000" cy="351708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D97425E-65A2-4DB5-B461-2A5CD18618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11" y="2294748"/>
            <a:ext cx="3918989" cy="28487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ermína Týrlová 001.tif"/>
          <p:cNvPicPr>
            <a:picLocks noChangeAspect="1"/>
          </p:cNvPicPr>
          <p:nvPr/>
        </p:nvPicPr>
        <p:blipFill>
          <a:blip r:embed="rId2" cstate="print"/>
          <a:srcRect l="17952" t="8609" r="2996" b="3833"/>
          <a:stretch>
            <a:fillRect/>
          </a:stretch>
        </p:blipFill>
        <p:spPr>
          <a:xfrm>
            <a:off x="5004048" y="-6969"/>
            <a:ext cx="4139952" cy="3076990"/>
          </a:xfrm>
          <a:prstGeom prst="rect">
            <a:avLst/>
          </a:prstGeom>
        </p:spPr>
      </p:pic>
      <p:pic>
        <p:nvPicPr>
          <p:cNvPr id="5" name="Obrázek 4" descr="Hermína Týrlová 005.tif"/>
          <p:cNvPicPr>
            <a:picLocks noChangeAspect="1"/>
          </p:cNvPicPr>
          <p:nvPr/>
        </p:nvPicPr>
        <p:blipFill>
          <a:blip r:embed="rId3" cstate="print"/>
          <a:srcRect l="11487" t="5201" r="11487" b="54200"/>
          <a:stretch>
            <a:fillRect/>
          </a:stretch>
        </p:blipFill>
        <p:spPr>
          <a:xfrm>
            <a:off x="6263680" y="3055268"/>
            <a:ext cx="2880320" cy="2088232"/>
          </a:xfrm>
          <a:prstGeom prst="rect">
            <a:avLst/>
          </a:prstGeom>
        </p:spPr>
      </p:pic>
      <p:pic>
        <p:nvPicPr>
          <p:cNvPr id="6" name="Obrázek 5" descr="Hermína Týrlová 003.tif"/>
          <p:cNvPicPr>
            <a:picLocks noChangeAspect="1"/>
          </p:cNvPicPr>
          <p:nvPr/>
        </p:nvPicPr>
        <p:blipFill>
          <a:blip r:embed="rId4" cstate="print"/>
          <a:srcRect l="30743" t="10386" r="15338" b="64000"/>
          <a:stretch>
            <a:fillRect/>
          </a:stretch>
        </p:blipFill>
        <p:spPr>
          <a:xfrm>
            <a:off x="3104437" y="3055268"/>
            <a:ext cx="3195755" cy="2088232"/>
          </a:xfrm>
          <a:prstGeom prst="rect">
            <a:avLst/>
          </a:prstGeom>
        </p:spPr>
      </p:pic>
      <p:pic>
        <p:nvPicPr>
          <p:cNvPr id="3" name="Obrázek 2" descr="Obsah obrázku osoba, savci&#10;&#10;Popis byl vytvořen automaticky">
            <a:extLst>
              <a:ext uri="{FF2B5EF4-FFF2-40B4-BE49-F238E27FC236}">
                <a16:creationId xmlns:a16="http://schemas.microsoft.com/office/drawing/2014/main" id="{0988F3E0-1B76-49C8-BC40-E14181E8C4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b="-1"/>
          <a:stretch/>
        </p:blipFill>
        <p:spPr>
          <a:xfrm>
            <a:off x="0" y="-6969"/>
            <a:ext cx="2000044" cy="2993260"/>
          </a:xfrm>
          <a:prstGeom prst="rect">
            <a:avLst/>
          </a:prstGeom>
        </p:spPr>
      </p:pic>
      <p:pic>
        <p:nvPicPr>
          <p:cNvPr id="8" name="Obrázek 7" descr="Obsah obrázku text, tráva, osoba, exteriér&#10;&#10;Popis byl vytvořen automaticky">
            <a:extLst>
              <a:ext uri="{FF2B5EF4-FFF2-40B4-BE49-F238E27FC236}">
                <a16:creationId xmlns:a16="http://schemas.microsoft.com/office/drawing/2014/main" id="{11E01941-29C2-4250-A891-5939C3EC9A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/>
          <a:stretch/>
        </p:blipFill>
        <p:spPr>
          <a:xfrm>
            <a:off x="1944971" y="0"/>
            <a:ext cx="3059725" cy="1860373"/>
          </a:xfrm>
          <a:prstGeom prst="rect">
            <a:avLst/>
          </a:prstGeom>
        </p:spPr>
      </p:pic>
      <p:pic>
        <p:nvPicPr>
          <p:cNvPr id="10" name="Obrázek 9" descr="Obsah obrázku text, exteriér, země, skupina&#10;&#10;Popis byl vytvořen automaticky">
            <a:extLst>
              <a:ext uri="{FF2B5EF4-FFF2-40B4-BE49-F238E27FC236}">
                <a16:creationId xmlns:a16="http://schemas.microsoft.com/office/drawing/2014/main" id="{96A91636-1C95-42F4-8DCC-612D7437F0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335"/>
            <a:ext cx="3195755" cy="2175674"/>
          </a:xfrm>
          <a:prstGeom prst="rect">
            <a:avLst/>
          </a:prstGeom>
        </p:spPr>
      </p:pic>
      <p:pic>
        <p:nvPicPr>
          <p:cNvPr id="13" name="Obrázek 12" descr="Obsah obrázku text, osoba, muž, exteriér&#10;&#10;Popis byl vytvořen automaticky">
            <a:extLst>
              <a:ext uri="{FF2B5EF4-FFF2-40B4-BE49-F238E27FC236}">
                <a16:creationId xmlns:a16="http://schemas.microsoft.com/office/drawing/2014/main" id="{63010891-874A-4F78-86AD-B8CF4E5329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51" y="1849719"/>
            <a:ext cx="1766521" cy="1196040"/>
          </a:xfrm>
          <a:prstGeom prst="rect">
            <a:avLst/>
          </a:prstGeom>
        </p:spPr>
      </p:pic>
      <p:pic>
        <p:nvPicPr>
          <p:cNvPr id="17" name="Obrázek 16" descr="Obsah obrázku kočka, vsedě&#10;&#10;Popis byl vytvořen automaticky">
            <a:extLst>
              <a:ext uri="{FF2B5EF4-FFF2-40B4-BE49-F238E27FC236}">
                <a16:creationId xmlns:a16="http://schemas.microsoft.com/office/drawing/2014/main" id="{64C81B0D-5494-460A-A4B0-C90B74FDE1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56" y="1859601"/>
            <a:ext cx="1809373" cy="11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materiálů a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" y="1131590"/>
            <a:ext cx="4546848" cy="3816424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/>
              <a:t>Využití výzkumných metod </a:t>
            </a:r>
            <a:r>
              <a:rPr lang="cs-CZ" sz="2800" b="1" dirty="0"/>
              <a:t>produkčních studií </a:t>
            </a:r>
            <a:br>
              <a:rPr lang="cs-CZ" sz="2800" dirty="0"/>
            </a:br>
            <a:r>
              <a:rPr lang="cs-CZ" sz="2800" dirty="0"/>
              <a:t>– dobové texty a orální prameny</a:t>
            </a:r>
          </a:p>
          <a:p>
            <a:r>
              <a:rPr lang="cs-CZ" sz="2800" dirty="0"/>
              <a:t>Muzeum JV Moravy </a:t>
            </a:r>
            <a:br>
              <a:rPr lang="cs-CZ" sz="2800" dirty="0"/>
            </a:br>
            <a:r>
              <a:rPr lang="cs-CZ" sz="2800" dirty="0"/>
              <a:t>ve Zlíně, záznamy rozhovorů </a:t>
            </a:r>
            <a:br>
              <a:rPr lang="cs-CZ" sz="2800" dirty="0"/>
            </a:br>
            <a:r>
              <a:rPr lang="cs-CZ" sz="2800" dirty="0"/>
              <a:t>z NFA, pozůstalosti</a:t>
            </a:r>
          </a:p>
          <a:p>
            <a:r>
              <a:rPr lang="cs-CZ" sz="2800" dirty="0"/>
              <a:t>Výzkumný seminář </a:t>
            </a:r>
            <a:br>
              <a:rPr lang="cs-CZ" sz="2800" dirty="0"/>
            </a:br>
            <a:r>
              <a:rPr lang="cs-CZ" sz="2800" dirty="0"/>
              <a:t>Filmový Zlín</a:t>
            </a:r>
          </a:p>
          <a:p>
            <a:r>
              <a:rPr lang="cs-CZ" sz="2800" dirty="0"/>
              <a:t>Rozhovory s pamětníky</a:t>
            </a:r>
          </a:p>
        </p:txBody>
      </p:sp>
      <p:pic>
        <p:nvPicPr>
          <p:cNvPr id="7" name="Obrázek 6" descr="09.jpg"/>
          <p:cNvPicPr>
            <a:picLocks noChangeAspect="1"/>
          </p:cNvPicPr>
          <p:nvPr/>
        </p:nvPicPr>
        <p:blipFill>
          <a:blip r:embed="rId2" cstate="print"/>
          <a:srcRect r="1316" b="1961"/>
          <a:stretch>
            <a:fillRect/>
          </a:stretch>
        </p:blipFill>
        <p:spPr>
          <a:xfrm>
            <a:off x="4788024" y="1131590"/>
            <a:ext cx="4104457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r="117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Actor</a:t>
            </a:r>
            <a:r>
              <a:rPr lang="cs-CZ" dirty="0"/>
              <a:t>-Network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teorie sítí aktérů / teorie aktérů-sítí</a:t>
            </a:r>
          </a:p>
          <a:p>
            <a:r>
              <a:rPr lang="cs-CZ" dirty="0"/>
              <a:t>Bruno </a:t>
            </a:r>
            <a:r>
              <a:rPr lang="cs-CZ" dirty="0" err="1"/>
              <a:t>Latour</a:t>
            </a:r>
            <a:r>
              <a:rPr lang="cs-CZ" dirty="0"/>
              <a:t>, </a:t>
            </a:r>
            <a:r>
              <a:rPr lang="cs-CZ" dirty="0" err="1"/>
              <a:t>Michel</a:t>
            </a:r>
            <a:r>
              <a:rPr lang="cs-CZ" dirty="0"/>
              <a:t> </a:t>
            </a:r>
            <a:r>
              <a:rPr lang="cs-CZ" dirty="0" err="1"/>
              <a:t>Callon</a:t>
            </a:r>
            <a:r>
              <a:rPr lang="cs-CZ" dirty="0"/>
              <a:t>, John </a:t>
            </a:r>
            <a:r>
              <a:rPr lang="cs-CZ" dirty="0" err="1"/>
              <a:t>Law</a:t>
            </a:r>
            <a:endParaRPr lang="cs-CZ" dirty="0"/>
          </a:p>
          <a:p>
            <a:r>
              <a:rPr lang="cs-CZ" dirty="0"/>
              <a:t>sociologická teorie, kořeny ve vědecko-technologických studiích a akademických tradicích anglického jazyka</a:t>
            </a:r>
          </a:p>
          <a:p>
            <a:r>
              <a:rPr lang="cs-CZ" b="1" dirty="0"/>
              <a:t>materiálně-sémiotická metoda</a:t>
            </a:r>
          </a:p>
          <a:p>
            <a:endParaRPr lang="cs-CZ" dirty="0"/>
          </a:p>
        </p:txBody>
      </p:sp>
      <p:pic>
        <p:nvPicPr>
          <p:cNvPr id="1026" name="Picture 2" descr="https://encrypted-tbn0.gstatic.com/images?q=tbn%3AANd9GcQAYKooKbAx44g_ipyXD9ELzjLcGoI_pkXcSQuPmMuNzdF0pJD3&amp;usqp=C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7957"/>
            <a:ext cx="2880320" cy="202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74D6EFA-0E94-40AE-AC86-9257382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B6DA589-59A1-4C2F-870B-21920A567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399664-62CB-41FB-AB1D-36A33809C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dalšího možného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ANT a kombinace metod:</a:t>
            </a:r>
          </a:p>
          <a:p>
            <a:pPr lvl="1"/>
            <a:r>
              <a:rPr lang="cs-CZ" dirty="0"/>
              <a:t>Produkční analýza</a:t>
            </a:r>
          </a:p>
          <a:p>
            <a:pPr lvl="1"/>
            <a:r>
              <a:rPr lang="cs-CZ" dirty="0"/>
              <a:t>Eko-kinematografická analýza, filmová kritika </a:t>
            </a:r>
            <a:br>
              <a:rPr lang="cs-CZ" dirty="0"/>
            </a:br>
            <a:r>
              <a:rPr lang="cs-CZ" dirty="0"/>
              <a:t>(Mgr. Ondřej Pavlík)</a:t>
            </a:r>
          </a:p>
          <a:p>
            <a:pPr lvl="1"/>
            <a:r>
              <a:rPr lang="cs-CZ" dirty="0"/>
              <a:t>Dětské herectví, castingová praxe</a:t>
            </a:r>
            <a:br>
              <a:rPr lang="cs-CZ" dirty="0"/>
            </a:br>
            <a:r>
              <a:rPr lang="cs-CZ" dirty="0"/>
              <a:t>(Mgr. Kateřina Šrámková)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dalšího možného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Forma krátkého filmu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ČESÁLKOVÁ, Lucie. </a:t>
            </a:r>
            <a:r>
              <a:rPr lang="cs-CZ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Atomy věčnosti: český krátký film 30. až 50. let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Praha: NFA, 2014.</a:t>
            </a:r>
          </a:p>
          <a:p>
            <a:r>
              <a:rPr lang="cs-CZ" dirty="0"/>
              <a:t>Školní a instruktážní film</a:t>
            </a: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VOGELOVÁ, Pavlína.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 Bati ke školnímu filmu Jaroslava Novotného. Průnik obchodní strategie firmy Baťa se vzdělávacím potenciálem filmu 20.–40. let 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 Zlíně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Brno, 2009. </a:t>
            </a:r>
            <a:endParaRPr lang="cs-CZ" dirty="0"/>
          </a:p>
          <a:p>
            <a:r>
              <a:rPr lang="cs-CZ" dirty="0"/>
              <a:t>Zlínská festivalová kultura</a:t>
            </a:r>
          </a:p>
          <a:p>
            <a:pPr lvl="1"/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CHOWANIEC, Petr.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Protektorátní přehlídka Filmové žně. Vznik festivalu jako nové formy propagace domácího filmu na základech výstav, cen a filmových týdnů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b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Brno, 2007. </a:t>
            </a: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ČERNÁ, Barbora.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Dramaturgie festivalu dětského filmu na příkladu proměny zlínského festivalu v letech 1989–2012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Brno, 2018. </a:t>
            </a:r>
            <a:endParaRPr lang="cs-CZ" sz="1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32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dalšího možného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4546848" cy="33944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Animovaný film</a:t>
            </a:r>
          </a:p>
          <a:p>
            <a:pPr lvl="1"/>
            <a:r>
              <a:rPr lang="cs-CZ" dirty="0"/>
              <a:t>Hermína Týrlová</a:t>
            </a:r>
          </a:p>
          <a:p>
            <a:pPr lvl="1"/>
            <a:r>
              <a:rPr lang="cs-CZ" dirty="0"/>
              <a:t>Karel Zeman</a:t>
            </a:r>
          </a:p>
          <a:p>
            <a:pPr lvl="1"/>
            <a:r>
              <a:rPr lang="cs-CZ" dirty="0"/>
              <a:t>večerníčky</a:t>
            </a:r>
          </a:p>
          <a:p>
            <a:r>
              <a:rPr lang="cs-CZ" dirty="0"/>
              <a:t>Film pro děti a mládež</a:t>
            </a:r>
          </a:p>
          <a:p>
            <a:pPr lvl="1"/>
            <a:r>
              <a:rPr lang="cs-CZ" dirty="0"/>
              <a:t>Josef Pinkava</a:t>
            </a:r>
          </a:p>
          <a:p>
            <a:pPr lvl="1"/>
            <a:r>
              <a:rPr lang="cs-CZ" dirty="0"/>
              <a:t>Radim Cvrček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352F340-09C7-4C65-A1BB-5A88B4D7356A}"/>
              </a:ext>
            </a:extLst>
          </p:cNvPr>
          <p:cNvSpPr txBox="1">
            <a:spLocks/>
          </p:cNvSpPr>
          <p:nvPr/>
        </p:nvSpPr>
        <p:spPr>
          <a:xfrm>
            <a:off x="4705672" y="1265510"/>
            <a:ext cx="418680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Cestovatelské filmy </a:t>
            </a:r>
            <a:br>
              <a:rPr lang="cs-CZ" dirty="0"/>
            </a:br>
            <a:r>
              <a:rPr lang="cs-CZ" dirty="0"/>
              <a:t>dvojice Zikmund </a:t>
            </a:r>
            <a:br>
              <a:rPr lang="cs-CZ" dirty="0"/>
            </a:br>
            <a:r>
              <a:rPr lang="cs-CZ" dirty="0"/>
              <a:t>a Hanzelka</a:t>
            </a:r>
          </a:p>
          <a:p>
            <a:pPr lvl="1"/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SKOPAL, Pavel. Na cestu kolem světa, nebo na výlet do Krče?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Iluminace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2008, roč. 20, č. 1.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703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dalšího možného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Relační databáze ZLÍNET</a:t>
            </a:r>
          </a:p>
          <a:p>
            <a:r>
              <a:rPr lang="cs-CZ" dirty="0"/>
              <a:t>Studia animovaného filmu v Gottwaldově a Lodži – komparativní kolektivní biografie</a:t>
            </a:r>
          </a:p>
          <a:p>
            <a:r>
              <a:rPr lang="cs-CZ" dirty="0"/>
              <a:t>Digitalizace archivu Hermíny Týrlové</a:t>
            </a:r>
          </a:p>
          <a:p>
            <a:r>
              <a:rPr lang="cs-CZ" dirty="0"/>
              <a:t>Výzkum diváctví (audience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  <a:p>
            <a:pPr lvl="1"/>
            <a:r>
              <a:rPr lang="cs-CZ" sz="2200" dirty="0"/>
              <a:t>BOCHINOVÁ, Tereza. </a:t>
            </a:r>
            <a:r>
              <a:rPr lang="cs-CZ" sz="2200" i="1" dirty="0"/>
              <a:t>Trilogie Hobit a připravení diváci: Vliv „procesu přípravy“ na recepci filmové trilogie Hobit</a:t>
            </a:r>
            <a:r>
              <a:rPr lang="cs-CZ" sz="2200" dirty="0"/>
              <a:t>. Brno, 2018.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832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scan 1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83001" cy="2427734"/>
          </a:xfrm>
          <a:prstGeom prst="rect">
            <a:avLst/>
          </a:prstGeom>
        </p:spPr>
      </p:pic>
      <p:pic>
        <p:nvPicPr>
          <p:cNvPr id="6" name="Obrázek 5" descr="scan 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3333718" cy="5143500"/>
          </a:xfrm>
          <a:prstGeom prst="rect">
            <a:avLst/>
          </a:prstGeom>
        </p:spPr>
      </p:pic>
      <p:pic>
        <p:nvPicPr>
          <p:cNvPr id="10" name="Obrázek 9" descr="T a Hor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3365" y="0"/>
            <a:ext cx="3120635" cy="3356484"/>
          </a:xfrm>
          <a:prstGeom prst="rect">
            <a:avLst/>
          </a:prstGeom>
        </p:spPr>
      </p:pic>
      <p:pic>
        <p:nvPicPr>
          <p:cNvPr id="7" name="Obrázek 6" descr="scan 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042772"/>
            <a:ext cx="3131839" cy="21007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02332"/>
            <a:ext cx="8229600" cy="85725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Dotazy?</a:t>
            </a:r>
          </a:p>
        </p:txBody>
      </p:sp>
      <p:pic>
        <p:nvPicPr>
          <p:cNvPr id="3" name="Obrázek 2" descr="TYRLOVA A LISKA OK.tif"/>
          <p:cNvPicPr>
            <a:picLocks noChangeAspect="1"/>
          </p:cNvPicPr>
          <p:nvPr/>
        </p:nvPicPr>
        <p:blipFill>
          <a:blip r:embed="rId6" cstate="print"/>
          <a:srcRect l="1958"/>
          <a:stretch>
            <a:fillRect/>
          </a:stretch>
        </p:blipFill>
        <p:spPr>
          <a:xfrm>
            <a:off x="0" y="2434566"/>
            <a:ext cx="3203848" cy="27089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Aktér (aktant, činitel, agent, element)</a:t>
            </a:r>
          </a:p>
          <a:p>
            <a:pPr lvl="1"/>
            <a:r>
              <a:rPr lang="cs-CZ" dirty="0"/>
              <a:t>Lidský / Nelidský (</a:t>
            </a:r>
            <a:r>
              <a:rPr lang="cs-CZ" dirty="0" err="1"/>
              <a:t>Human</a:t>
            </a:r>
            <a:r>
              <a:rPr lang="cs-CZ" dirty="0"/>
              <a:t> / </a:t>
            </a:r>
            <a:r>
              <a:rPr lang="cs-CZ" dirty="0" err="1"/>
              <a:t>Nonhuman</a:t>
            </a:r>
            <a:r>
              <a:rPr lang="cs-CZ" dirty="0"/>
              <a:t>)</a:t>
            </a:r>
          </a:p>
          <a:p>
            <a:r>
              <a:rPr lang="cs-CZ" dirty="0"/>
              <a:t>„Černá skříňka“ (</a:t>
            </a:r>
            <a:r>
              <a:rPr lang="cs-CZ" dirty="0" err="1"/>
              <a:t>Blackboxing</a:t>
            </a:r>
            <a:r>
              <a:rPr lang="cs-CZ" dirty="0"/>
              <a:t>)</a:t>
            </a:r>
          </a:p>
          <a:p>
            <a:r>
              <a:rPr lang="cs-CZ" dirty="0"/>
              <a:t>Zapojení (</a:t>
            </a:r>
            <a:r>
              <a:rPr lang="cs-CZ" dirty="0" err="1"/>
              <a:t>Enrollment</a:t>
            </a:r>
            <a:r>
              <a:rPr lang="cs-CZ" dirty="0"/>
              <a:t>)</a:t>
            </a:r>
          </a:p>
          <a:p>
            <a:r>
              <a:rPr lang="cs-CZ" dirty="0"/>
              <a:t>Motivace X Jednání + Působení (</a:t>
            </a:r>
            <a:r>
              <a:rPr lang="cs-CZ" dirty="0" err="1"/>
              <a:t>Agency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cs-CZ" dirty="0"/>
              <a:t>Základní 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524" y="987574"/>
            <a:ext cx="8568952" cy="388843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Lidští a nelidští aktéři jsou si rovni. </a:t>
            </a:r>
            <a:br>
              <a:rPr lang="cs-CZ" dirty="0"/>
            </a:br>
            <a:r>
              <a:rPr lang="cs-CZ" dirty="0"/>
              <a:t>(obecná symetrie; </a:t>
            </a:r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symmetry</a:t>
            </a:r>
            <a:r>
              <a:rPr lang="cs-CZ" dirty="0"/>
              <a:t>)</a:t>
            </a:r>
          </a:p>
          <a:p>
            <a:r>
              <a:rPr lang="cs-CZ" b="1" dirty="0"/>
              <a:t>Výzkumník má zůstat nestranný a předem nepředpokládat žádné motivace aktérů.</a:t>
            </a:r>
            <a:br>
              <a:rPr lang="cs-CZ" dirty="0"/>
            </a:br>
            <a:r>
              <a:rPr lang="cs-CZ" dirty="0"/>
              <a:t>(obecný agnosticismus; </a:t>
            </a:r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agnosticism</a:t>
            </a:r>
            <a:r>
              <a:rPr lang="cs-CZ" dirty="0"/>
              <a:t>)</a:t>
            </a:r>
          </a:p>
          <a:p>
            <a:r>
              <a:rPr lang="cs-CZ" b="1" dirty="0"/>
              <a:t>Výzkumník nemá předem předpokládat hranici mezi sociálním a přírodním / technologickým. </a:t>
            </a:r>
            <a:br>
              <a:rPr lang="cs-CZ" dirty="0"/>
            </a:br>
            <a:r>
              <a:rPr lang="cs-CZ" dirty="0"/>
              <a:t>(volné asociace; free </a:t>
            </a:r>
            <a:r>
              <a:rPr lang="cs-CZ" dirty="0" err="1"/>
              <a:t>association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Koncept působení nelidských aktérů</a:t>
            </a:r>
          </a:p>
          <a:p>
            <a:r>
              <a:rPr lang="cs-CZ" dirty="0"/>
              <a:t>Zaměření na proces interakce </a:t>
            </a:r>
            <a:br>
              <a:rPr lang="cs-CZ" dirty="0"/>
            </a:br>
            <a:r>
              <a:rPr lang="cs-CZ" dirty="0"/>
              <a:t>namísto hledání kauzality</a:t>
            </a:r>
          </a:p>
          <a:p>
            <a:r>
              <a:rPr lang="cs-CZ" dirty="0"/>
              <a:t>Alternativa k výzkumu „shora-dolů“ </a:t>
            </a:r>
            <a:br>
              <a:rPr lang="cs-CZ" dirty="0"/>
            </a:br>
            <a:r>
              <a:rPr lang="cs-CZ" dirty="0"/>
              <a:t>– výzkum „naplocho“(</a:t>
            </a:r>
            <a:r>
              <a:rPr lang="cs-CZ" dirty="0" err="1"/>
              <a:t>flat</a:t>
            </a:r>
            <a:r>
              <a:rPr lang="cs-CZ" dirty="0"/>
              <a:t> ontology)</a:t>
            </a:r>
          </a:p>
          <a:p>
            <a:r>
              <a:rPr lang="cs-CZ" dirty="0"/>
              <a:t>Nový přístup k výzkumu ze strany výzkumníka</a:t>
            </a:r>
          </a:p>
          <a:p>
            <a:r>
              <a:rPr lang="cs-CZ" dirty="0"/>
              <a:t>Využití pro moderní metody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Úskalí a kritika ANT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200151"/>
            <a:ext cx="4618856" cy="3394472"/>
          </a:xfrm>
        </p:spPr>
        <p:txBody>
          <a:bodyPr/>
          <a:lstStyle/>
          <a:p>
            <a:r>
              <a:rPr lang="cs-CZ" dirty="0"/>
              <a:t>Lidští vs. Nelidští</a:t>
            </a:r>
          </a:p>
          <a:p>
            <a:endParaRPr lang="cs-CZ" sz="2400" dirty="0"/>
          </a:p>
          <a:p>
            <a:r>
              <a:rPr lang="cs-CZ" dirty="0"/>
              <a:t>Neinstinktivní</a:t>
            </a:r>
          </a:p>
          <a:p>
            <a:r>
              <a:rPr lang="cs-CZ" dirty="0"/>
              <a:t>Popisné</a:t>
            </a:r>
          </a:p>
          <a:p>
            <a:r>
              <a:rPr lang="cs-CZ" dirty="0"/>
              <a:t>Neanalytické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 descr="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851670"/>
            <a:ext cx="5738138" cy="2448272"/>
          </a:xfrm>
          <a:prstGeom prst="rect">
            <a:avLst/>
          </a:prstGeom>
        </p:spPr>
      </p:pic>
      <p:pic>
        <p:nvPicPr>
          <p:cNvPr id="6" name="Zástupný symbol pro obsah 3" descr="me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31342"/>
            <a:ext cx="3765383" cy="3600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arel Zeman si přál, aby technika nepřekonala člověka, vzpomíná na svého  otce Ludmila Zemanová | Radiožurnál"/>
          <p:cNvPicPr>
            <a:picLocks noChangeAspect="1" noChangeArrowheads="1"/>
          </p:cNvPicPr>
          <p:nvPr/>
        </p:nvPicPr>
        <p:blipFill>
          <a:blip r:embed="rId2" cstate="print"/>
          <a:srcRect b="21406"/>
          <a:stretch>
            <a:fillRect/>
          </a:stretch>
        </p:blipFill>
        <p:spPr bwMode="auto">
          <a:xfrm>
            <a:off x="0" y="501774"/>
            <a:ext cx="9036496" cy="451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3478"/>
            <a:ext cx="7772400" cy="1800200"/>
          </a:xfrm>
        </p:spPr>
        <p:txBody>
          <a:bodyPr>
            <a:noAutofit/>
          </a:bodyPr>
          <a:lstStyle/>
          <a:p>
            <a:r>
              <a:rPr lang="cs-CZ" sz="3600" dirty="0"/>
              <a:t>Výzkum produkční kultury </a:t>
            </a:r>
            <a:br>
              <a:rPr lang="cs-CZ" sz="3600" dirty="0"/>
            </a:br>
            <a:r>
              <a:rPr lang="cs-CZ" sz="3600" dirty="0"/>
              <a:t>FA </a:t>
            </a:r>
            <a:r>
              <a:rPr lang="cs-CZ" sz="3600" dirty="0" err="1"/>
              <a:t>Kudlov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mezi lety 1952 a 1961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tématu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9582"/>
            <a:ext cx="4690864" cy="388843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Návaznost výzkum produkční kultury FA </a:t>
            </a:r>
            <a:r>
              <a:rPr lang="cs-CZ" dirty="0" err="1"/>
              <a:t>Kudlov</a:t>
            </a:r>
            <a:r>
              <a:rPr lang="cs-CZ" dirty="0"/>
              <a:t> mezi lety 1945 – 1952 </a:t>
            </a:r>
          </a:p>
          <a:p>
            <a:r>
              <a:rPr lang="cs-CZ" dirty="0"/>
              <a:t>1952 – 1961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tvorba nejslavnějších kombinovaných filmů studia 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/>
              <a:t>Cesta do pravěku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dirty="0"/>
              <a:t>1955)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začátky spolupráce s nově vznikajícími televizními studii </a:t>
            </a:r>
            <a:br>
              <a:rPr lang="cs-CZ" dirty="0"/>
            </a:br>
            <a:r>
              <a:rPr lang="cs-CZ" dirty="0"/>
              <a:t>v Praze (1953), Brně (1961) </a:t>
            </a:r>
            <a:br>
              <a:rPr lang="cs-CZ" dirty="0"/>
            </a:br>
            <a:r>
              <a:rPr lang="cs-CZ" dirty="0"/>
              <a:t>a Bratislavě (1956) 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boj za možnost produkce dlouhých hraných filmů pro děti a mládež, </a:t>
            </a:r>
            <a:br>
              <a:rPr lang="cs-CZ" dirty="0"/>
            </a:br>
            <a:r>
              <a:rPr lang="cs-CZ" dirty="0"/>
              <a:t>Aleš Bosák (1958 – 1970)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počátek Mezinárodního festivalu tvorby pro děti a mládež (1961) </a:t>
            </a:r>
          </a:p>
        </p:txBody>
      </p:sp>
      <p:pic>
        <p:nvPicPr>
          <p:cNvPr id="4" name="Obrázek 3" descr="Archiv_Novotni01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31590"/>
            <a:ext cx="296860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3394472"/>
          </a:xfrm>
        </p:spPr>
        <p:txBody>
          <a:bodyPr>
            <a:normAutofit/>
          </a:bodyPr>
          <a:lstStyle/>
          <a:p>
            <a:r>
              <a:rPr lang="cs-CZ" dirty="0"/>
              <a:t>Kombinace několika metod</a:t>
            </a:r>
          </a:p>
          <a:p>
            <a:pPr lvl="1"/>
            <a:r>
              <a:rPr lang="cs-CZ" dirty="0" err="1"/>
              <a:t>Actor</a:t>
            </a:r>
            <a:r>
              <a:rPr lang="cs-CZ" dirty="0"/>
              <a:t>-Network </a:t>
            </a:r>
            <a:r>
              <a:rPr lang="cs-CZ" dirty="0" err="1"/>
              <a:t>Theory</a:t>
            </a:r>
            <a:endParaRPr lang="cs-CZ" dirty="0"/>
          </a:p>
          <a:p>
            <a:pPr lvl="1"/>
            <a:r>
              <a:rPr lang="cs-CZ" dirty="0"/>
              <a:t>koncepty </a:t>
            </a:r>
            <a:r>
              <a:rPr lang="cs-CZ" b="1" dirty="0"/>
              <a:t>patronů, klientů </a:t>
            </a:r>
            <a:r>
              <a:rPr lang="cs-CZ" dirty="0"/>
              <a:t>a</a:t>
            </a:r>
            <a:r>
              <a:rPr lang="cs-CZ" b="1" dirty="0"/>
              <a:t> zprostředkovatelů</a:t>
            </a:r>
            <a:endParaRPr lang="cs-CZ" dirty="0"/>
          </a:p>
          <a:p>
            <a:pPr lvl="1"/>
            <a:r>
              <a:rPr lang="cs-CZ" b="1" dirty="0"/>
              <a:t>státně-socialistický modus produkce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A37E93C4DA3442BC9B5879976E27A0" ma:contentTypeVersion="10" ma:contentTypeDescription="Vytvoří nový dokument" ma:contentTypeScope="" ma:versionID="6b1e2dee59ed84d6c6666907179265ec">
  <xsd:schema xmlns:xsd="http://www.w3.org/2001/XMLSchema" xmlns:xs="http://www.w3.org/2001/XMLSchema" xmlns:p="http://schemas.microsoft.com/office/2006/metadata/properties" xmlns:ns3="e251ee69-b189-4fdc-8ba3-2e78a89a3814" xmlns:ns4="78e5a570-293c-4447-b29b-6cb4e3828c3b" targetNamespace="http://schemas.microsoft.com/office/2006/metadata/properties" ma:root="true" ma:fieldsID="fd15f02e8fbfe40388670d72ee389b47" ns3:_="" ns4:_="">
    <xsd:import namespace="e251ee69-b189-4fdc-8ba3-2e78a89a3814"/>
    <xsd:import namespace="78e5a570-293c-4447-b29b-6cb4e3828c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1ee69-b189-4fdc-8ba3-2e78a89a3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5a570-293c-4447-b29b-6cb4e3828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723C02-00DA-46A0-94BE-78DA8E777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18E652-F088-4164-BE5D-1243C8BF4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51ee69-b189-4fdc-8ba3-2e78a89a3814"/>
    <ds:schemaRef ds:uri="78e5a570-293c-4447-b29b-6cb4e3828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B941C5-2848-48EC-A605-3EBA2E8017AB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e251ee69-b189-4fdc-8ba3-2e78a89a3814"/>
    <ds:schemaRef ds:uri="http://schemas.openxmlformats.org/package/2006/metadata/core-properties"/>
    <ds:schemaRef ds:uri="78e5a570-293c-4447-b29b-6cb4e3828c3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15188</TotalTime>
  <Words>804</Words>
  <Application>Microsoft Office PowerPoint</Application>
  <PresentationFormat>Předvádění na obrazovce (16:9)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Constantia</vt:lpstr>
      <vt:lpstr>Times New Roman</vt:lpstr>
      <vt:lpstr>Motiv sady Office</vt:lpstr>
      <vt:lpstr>Actor-Network Theory možnosti a úskalí</vt:lpstr>
      <vt:lpstr>Actor-Network Theory</vt:lpstr>
      <vt:lpstr>Základní pojmy</vt:lpstr>
      <vt:lpstr>Základní principy</vt:lpstr>
      <vt:lpstr>Výhody ANT</vt:lpstr>
      <vt:lpstr>Úskalí a kritika ANT</vt:lpstr>
      <vt:lpstr>Výzkum produkční kultury  FA Kudlov  mezi lety 1952 a 1961</vt:lpstr>
      <vt:lpstr>Vymezení tématu výzkumu</vt:lpstr>
      <vt:lpstr>Metodologie</vt:lpstr>
      <vt:lpstr>Patroni, klienti a zprostředkovatelé</vt:lpstr>
      <vt:lpstr>Státně-socialistický modus produkce</vt:lpstr>
      <vt:lpstr>Aplikace na výzkum FA Kudlov</vt:lpstr>
      <vt:lpstr>Prezentace aplikace PowerPoint</vt:lpstr>
      <vt:lpstr>Prezentace aplikace PowerPoint</vt:lpstr>
      <vt:lpstr>Hlavní oblast výzkumu</vt:lpstr>
      <vt:lpstr>Prezentace aplikace PowerPoint</vt:lpstr>
      <vt:lpstr>Prezentace aplikace PowerPoint</vt:lpstr>
      <vt:lpstr>Sběr materiálů a dat</vt:lpstr>
      <vt:lpstr>Prezentace aplikace PowerPoint</vt:lpstr>
      <vt:lpstr>Prezentace aplikace PowerPoint</vt:lpstr>
      <vt:lpstr>Oblasti dalšího možného výzkumu</vt:lpstr>
      <vt:lpstr>Oblasti dalšího možného výzkumu</vt:lpstr>
      <vt:lpstr>Oblasti dalšího možného výzkumu</vt:lpstr>
      <vt:lpstr>Oblasti dalšího možného výzkumu</vt:lpstr>
      <vt:lpstr>Dotazy?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</dc:title>
  <dc:creator>User</dc:creator>
  <cp:lastModifiedBy>Tereza Bochinová</cp:lastModifiedBy>
  <cp:revision>430</cp:revision>
  <dcterms:created xsi:type="dcterms:W3CDTF">2020-04-18T08:03:58Z</dcterms:created>
  <dcterms:modified xsi:type="dcterms:W3CDTF">2022-03-01T08:48:09Z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0x010100DEA37E93C4DA3442BC9B5879976E27A0</vt:lpwstr>
  </property>
</Properties>
</file>