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6SgRIyWY86/iEwQz03W4T+Pwo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7799f30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7799f30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8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hyperlink" Target="https://is.muni.cz/auth/osoba/39993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10.jpg"/><Relationship Id="rId7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hyperlink" Target="https://is.muni.cz/auth/osoba/3999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8000"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383695" y="1073982"/>
            <a:ext cx="9144000" cy="21772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None/>
            </a:pPr>
            <a:r>
              <a:rPr b="1" lang="cs-CZ" sz="7200">
                <a:latin typeface="Helvetica Neue"/>
                <a:ea typeface="Helvetica Neue"/>
                <a:cs typeface="Helvetica Neue"/>
                <a:sym typeface="Helvetica Neue"/>
              </a:rPr>
              <a:t>Star studies</a:t>
            </a:r>
            <a:endParaRPr b="1" sz="7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35315" y="379072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FAVBPa120, </a:t>
            </a: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FAVBKa120 </a:t>
            </a: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 Bakalářský projekt</a:t>
            </a:r>
            <a:br>
              <a:rPr lang="cs-CZ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JS 2022</a:t>
            </a:r>
            <a:br>
              <a:rPr lang="cs-CZ"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cs-CZ"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cs-CZ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Kateřina Šrámková</a:t>
            </a:r>
            <a:br>
              <a:rPr lang="cs-CZ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cs-CZ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katerina.vach@mail.muni.cz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8000"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Výzkumné projekty a aktivity, na kterých se podílím: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cs-CZ">
                <a:latin typeface="Helvetica Neue"/>
                <a:ea typeface="Helvetica Neue"/>
                <a:cs typeface="Helvetica Neue"/>
                <a:sym typeface="Helvetica Neue"/>
              </a:rPr>
              <a:t>Práce s dětským filmovým představitelem v české produkci od 90. let po současnost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(In) visible practice. Cooperation of casting agencies with the contemporary Czech audiovisual industry (2021)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Studia animovaného filmu v Gottwaldově a Lodži (1945/47-1990) - komparativní kolektivní biografie (2021 - 2024)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Relační databáze, mapové projekce a vizualizace dat pro účely propagace, vzdělávání a podpory turismu - realizace na příkladu zlínské filmové kultury (Redazlín) (2020 - 2023)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Digitalizace archivu Hermíny Týrlové (2020 - 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8000"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Star studies: Co jsou hvězdy?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	</a:t>
            </a: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„Hvězdy jsou objekty, které září ve tmě.“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							Richard Dyer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Vykonstruované objekty snoubící v sobě veřejnou a soukromou osobnost; transmediální a transnacionální hvězdy.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Hvězdy jako umělé objekty – významy, které v sobě nesou, pocity, které vzbuzují, postoje, které jejich obraz vytvářejí, jsou tvořené recepcí publika.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Hvězdy jako představitelé sociálních rolí, stereotypů a diskurzů.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Snadno rozpoznatelné, intertextuální; dnes s řadou proměnlivých identit.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39778" y="411238"/>
            <a:ext cx="1942622" cy="2306864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8000"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Star studies: Proč zkoumat hvězdy?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838200" y="1825625"/>
            <a:ext cx="95967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Monografie </a:t>
            </a:r>
            <a:r>
              <a:rPr i="1" lang="cs-CZ">
                <a:latin typeface="Helvetica Neue"/>
                <a:ea typeface="Helvetica Neue"/>
                <a:cs typeface="Helvetica Neue"/>
                <a:sym typeface="Helvetica Neue"/>
              </a:rPr>
              <a:t>Stars</a:t>
            </a: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 (1979) přichází s metodou výzkumu hvězd – Star studies.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Hvězdy jsou významnými činiteli pop kulturní produkce.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Vzbuzují silné divácké reakce – adorace, identifikace, inspirace.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Představují silné symboly : národní, genderové, rasové, kulturní, ideologické, třídní.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Ovlivňují samotnou filmovou produkci – marketing, produkci, popularitu, úspěšnost, dokonce i žánr.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8000"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Star studies: Jak zkoumat hvězdy?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Výzkum hvězd z historické perspektivy – jaký má hvězdný systém vliv na vývoj filmové, mediální nebo kulturní produkce?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Hvězdy jako herecké osobnosti – analýza hvězdné vs. herecké performance.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Lokální hvězdné systémy: USA vs. Evropa vs. Asie.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Hvězdy jako objekty zájmu fanoušků.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7799f30dd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Star studies: Jak zkoumat hvězdy?</a:t>
            </a:r>
            <a:endParaRPr/>
          </a:p>
        </p:txBody>
      </p:sp>
      <p:sp>
        <p:nvSpPr>
          <p:cNvPr id="116" name="Google Shape;116;g117799f30dd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g117799f30d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5100" y="1446475"/>
            <a:ext cx="2588703" cy="19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17799f30d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198" y="1500623"/>
            <a:ext cx="2220926" cy="180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17799f30d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8838" y="1446476"/>
            <a:ext cx="3334314" cy="191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17799f30dd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2125" y="3651200"/>
            <a:ext cx="2832524" cy="283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17799f30dd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8900" y="3651200"/>
            <a:ext cx="4252951" cy="28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17799f30dd_0_0"/>
          <p:cNvSpPr txBox="1"/>
          <p:nvPr/>
        </p:nvSpPr>
        <p:spPr>
          <a:xfrm>
            <a:off x="782650" y="3332750"/>
            <a:ext cx="2929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700">
                <a:latin typeface="Calibri"/>
                <a:ea typeface="Calibri"/>
                <a:cs typeface="Calibri"/>
                <a:sym typeface="Calibri"/>
              </a:rPr>
              <a:t>Pějme píseň dohola </a:t>
            </a:r>
            <a:r>
              <a:rPr lang="cs-CZ" sz="700">
                <a:latin typeface="Calibri"/>
                <a:ea typeface="Calibri"/>
                <a:cs typeface="Calibri"/>
                <a:sym typeface="Calibri"/>
              </a:rPr>
              <a:t>(Ondřej Trojan, 1990)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17799f30dd_0_0"/>
          <p:cNvSpPr txBox="1"/>
          <p:nvPr/>
        </p:nvSpPr>
        <p:spPr>
          <a:xfrm>
            <a:off x="4372750" y="3332750"/>
            <a:ext cx="3245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700">
                <a:latin typeface="Calibri"/>
                <a:ea typeface="Calibri"/>
                <a:cs typeface="Calibri"/>
                <a:sym typeface="Calibri"/>
              </a:rPr>
              <a:t>Requiem pro panenku </a:t>
            </a:r>
            <a:r>
              <a:rPr lang="cs-CZ" sz="700">
                <a:latin typeface="Calibri"/>
                <a:ea typeface="Calibri"/>
                <a:cs typeface="Calibri"/>
                <a:sym typeface="Calibri"/>
              </a:rPr>
              <a:t>(Filip Renč, 1991)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17799f30dd_0_0"/>
          <p:cNvSpPr txBox="1"/>
          <p:nvPr/>
        </p:nvSpPr>
        <p:spPr>
          <a:xfrm>
            <a:off x="8765100" y="3332750"/>
            <a:ext cx="2505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700">
                <a:latin typeface="Calibri"/>
                <a:ea typeface="Calibri"/>
                <a:cs typeface="Calibri"/>
                <a:sym typeface="Calibri"/>
              </a:rPr>
              <a:t>Výchova dívek v Čechách </a:t>
            </a:r>
            <a:r>
              <a:rPr lang="cs-CZ" sz="700">
                <a:latin typeface="Calibri"/>
                <a:ea typeface="Calibri"/>
                <a:cs typeface="Calibri"/>
                <a:sym typeface="Calibri"/>
              </a:rPr>
              <a:t>(Petr Koliha, 1997)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17799f30dd_0_0"/>
          <p:cNvSpPr txBox="1"/>
          <p:nvPr/>
        </p:nvSpPr>
        <p:spPr>
          <a:xfrm>
            <a:off x="6612975" y="6509675"/>
            <a:ext cx="4214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700">
                <a:latin typeface="Calibri"/>
                <a:ea typeface="Calibri"/>
                <a:cs typeface="Calibri"/>
                <a:sym typeface="Calibri"/>
              </a:rPr>
              <a:t>Havel</a:t>
            </a:r>
            <a:r>
              <a:rPr lang="cs-CZ" sz="700">
                <a:latin typeface="Calibri"/>
                <a:ea typeface="Calibri"/>
                <a:cs typeface="Calibri"/>
                <a:sym typeface="Calibri"/>
              </a:rPr>
              <a:t> (Slávek Horák, 2020)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17799f30dd_0_0"/>
          <p:cNvSpPr txBox="1"/>
          <p:nvPr/>
        </p:nvSpPr>
        <p:spPr>
          <a:xfrm>
            <a:off x="1332125" y="6509675"/>
            <a:ext cx="4056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700">
                <a:latin typeface="Calibri"/>
                <a:ea typeface="Calibri"/>
                <a:cs typeface="Calibri"/>
                <a:sym typeface="Calibri"/>
              </a:rPr>
              <a:t>Božena</a:t>
            </a:r>
            <a:r>
              <a:rPr lang="cs-CZ" sz="700">
                <a:latin typeface="Calibri"/>
                <a:ea typeface="Calibri"/>
                <a:cs typeface="Calibri"/>
                <a:sym typeface="Calibri"/>
              </a:rPr>
              <a:t> (Lenka Wimmerová, 2021)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8000"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Star studies: Metoda výzkumu hvězd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Monografie </a:t>
            </a:r>
            <a:r>
              <a:rPr i="1" lang="cs-CZ" sz="2200">
                <a:latin typeface="Helvetica Neue"/>
                <a:ea typeface="Helvetica Neue"/>
                <a:cs typeface="Helvetica Neue"/>
                <a:sym typeface="Helvetica Neue"/>
              </a:rPr>
              <a:t>Stars</a:t>
            </a: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 (1979) přichází s metodou výzkumu hvězd – Star studies.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Metodologické nástroje: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 HVĚZDNÝ OBRAZ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– celkový souhrn informací, které se o hvězdě objevují;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b="1" lang="cs-CZ" sz="2200">
                <a:latin typeface="Helvetica Neue"/>
                <a:ea typeface="Helvetica Neue"/>
                <a:cs typeface="Helvetica Neue"/>
                <a:sym typeface="Helvetica Neue"/>
              </a:rPr>
              <a:t>strukturovaná polysémie </a:t>
            </a: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jako mnohoznačný, konečný význam, který hvězdný obraz znázorňuje.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 OSOBNOST HVĚZDY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 – konečná představa o hvězdě vyplývající z biografií, článků, rozhovorů,…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 STAR VEHICLE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8000"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type="title"/>
          </p:nvPr>
        </p:nvSpPr>
        <p:spPr>
          <a:xfrm>
            <a:off x="838200" y="365125"/>
            <a:ext cx="9663953" cy="576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None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Bakalářské práce, které jsem vedla nebo vedu…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7"/>
          <p:cNvSpPr txBox="1"/>
          <p:nvPr>
            <p:ph idx="1" type="body"/>
          </p:nvPr>
        </p:nvSpPr>
        <p:spPr>
          <a:xfrm>
            <a:off x="787925" y="1419547"/>
            <a:ext cx="10515600" cy="27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155257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1" lang="cs-CZ" sz="2200">
                <a:latin typeface="Helvetica Neue"/>
                <a:ea typeface="Helvetica Neue"/>
                <a:cs typeface="Helvetica Neue"/>
                <a:sym typeface="Helvetica Neue"/>
              </a:rPr>
              <a:t>Svojrázna princezná s názorom: Hviezdny obraz Libuše Šafránkové od 70. rokov až po súčasnost.</a:t>
            </a:r>
            <a:r>
              <a:rPr b="1" lang="cs-CZ" sz="2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(Štefánková, Hana</a:t>
            </a: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 2021)</a:t>
            </a:r>
            <a:endParaRPr/>
          </a:p>
          <a:p>
            <a:pPr indent="-15525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1" lang="cs-CZ" sz="2200">
                <a:latin typeface="Helvetica Neue"/>
                <a:ea typeface="Helvetica Neue"/>
                <a:cs typeface="Helvetica Neue"/>
                <a:sym typeface="Helvetica Neue"/>
              </a:rPr>
              <a:t>Společně s dětmi a nejlépe na vesnici: Analýza tvorby Věry Plívové-Šimkové v 70. letech. </a:t>
            </a:r>
            <a:r>
              <a:rPr i="1" lang="cs-CZ" sz="2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(Soukupová, Eliška; 2021)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55257" lvl="0" marL="2286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i="1" lang="cs-CZ" sz="2200">
                <a:latin typeface="Helvetica Neue"/>
                <a:ea typeface="Helvetica Neue"/>
                <a:cs typeface="Helvetica Neue"/>
                <a:sym typeface="Helvetica Neue"/>
              </a:rPr>
              <a:t>Anna Geislerová, masmediální hvězda evropského rozměru: Analýza hvězdného obrazu. </a:t>
            </a:r>
            <a:r>
              <a:rPr lang="cs-CZ" sz="2200">
                <a:latin typeface="Helvetica Neue"/>
                <a:ea typeface="Helvetica Neue"/>
                <a:cs typeface="Helvetica Neue"/>
                <a:sym typeface="Helvetica Neue"/>
              </a:rPr>
              <a:t>(Charvátová, Kristina)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5374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i="1" lang="cs-CZ" sz="2150">
                <a:latin typeface="Helvetica Neue"/>
                <a:ea typeface="Helvetica Neue"/>
                <a:cs typeface="Helvetica Neue"/>
                <a:sym typeface="Helvetica Neue"/>
              </a:rPr>
              <a:t>Eva Holubová, svérázná dáma s pevnými názory: Rekonstrukce hvězdného obrazu. </a:t>
            </a:r>
            <a:r>
              <a:rPr lang="cs-CZ" sz="2150">
                <a:latin typeface="Helvetica Neue"/>
                <a:ea typeface="Helvetica Neue"/>
                <a:cs typeface="Helvetica Neue"/>
                <a:sym typeface="Helvetica Neue"/>
              </a:rPr>
              <a:t>(Sochová, Kateřina)</a:t>
            </a:r>
            <a:endParaRPr sz="2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5374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i="1" lang="cs-CZ" sz="2150">
                <a:latin typeface="Helvetica Neue"/>
                <a:ea typeface="Helvetica Neue"/>
                <a:cs typeface="Helvetica Neue"/>
                <a:sym typeface="Helvetica Neue"/>
              </a:rPr>
              <a:t>Rekonštrukcia hviezdneho obrazu: Táňa Pauhofová</a:t>
            </a:r>
            <a:r>
              <a:rPr lang="cs-CZ" sz="215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150">
                <a:latin typeface="Helvetica Neue"/>
                <a:ea typeface="Helvetica Neue"/>
                <a:cs typeface="Helvetica Neue"/>
                <a:sym typeface="Helvetica Neue"/>
              </a:rPr>
              <a:t>(Zajíčková, Simona)</a:t>
            </a:r>
            <a:endParaRPr sz="2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5374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i="1" lang="cs-CZ" sz="2150">
                <a:latin typeface="Helvetica Neue"/>
                <a:ea typeface="Helvetica Neue"/>
                <a:cs typeface="Helvetica Neue"/>
                <a:sym typeface="Helvetica Neue"/>
              </a:rPr>
              <a:t>Divácká recepce pořadu Výměna manželek.</a:t>
            </a:r>
            <a:r>
              <a:rPr i="1" lang="cs-CZ" sz="215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150">
                <a:latin typeface="Helvetica Neue"/>
                <a:ea typeface="Helvetica Neue"/>
                <a:cs typeface="Helvetica Neue"/>
                <a:sym typeface="Helvetica Neue"/>
              </a:rPr>
              <a:t> (Friedrichová, Kristína)</a:t>
            </a:r>
            <a:endParaRPr sz="2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5374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i="1" lang="cs-CZ" sz="2150">
                <a:latin typeface="Helvetica Neue"/>
                <a:ea typeface="Helvetica Neue"/>
                <a:cs typeface="Helvetica Neue"/>
                <a:sym typeface="Helvetica Neue"/>
              </a:rPr>
              <a:t>Mediální obraz moderátora Honzy Musila. </a:t>
            </a:r>
            <a:r>
              <a:rPr lang="cs-CZ" sz="2150">
                <a:latin typeface="Helvetica Neue"/>
                <a:ea typeface="Helvetica Neue"/>
                <a:cs typeface="Helvetica Neue"/>
                <a:sym typeface="Helvetica Neue"/>
              </a:rPr>
              <a:t>(Sedlák, Šimon)</a:t>
            </a:r>
            <a:endParaRPr sz="2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1165548" y="3324646"/>
            <a:ext cx="10278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a můžu vést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954741" y="4315687"/>
            <a:ext cx="8211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 studies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Production studies</a:t>
            </a:r>
            <a:endParaRPr sz="1200"/>
          </a:p>
          <a:p>
            <a:pPr indent="-273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Výzkum a analýza herectví </a:t>
            </a:r>
            <a:endParaRPr sz="1200"/>
          </a:p>
          <a:p>
            <a:pPr indent="-273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Témata z oblasti dětského filmu (hraný, animovaný, kombinovaný)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Témata z oblasti castingu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Neoformalistická analýza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8000"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type="title"/>
          </p:nvPr>
        </p:nvSpPr>
        <p:spPr>
          <a:xfrm>
            <a:off x="766425" y="9108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>
                <a:latin typeface="Helvetica Neue"/>
                <a:ea typeface="Helvetica Neue"/>
                <a:cs typeface="Helvetica Neue"/>
                <a:sym typeface="Helvetica Neue"/>
              </a:rPr>
              <a:t>Děkuji za pozornost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8"/>
          <p:cNvSpPr txBox="1"/>
          <p:nvPr>
            <p:ph idx="1" type="body"/>
          </p:nvPr>
        </p:nvSpPr>
        <p:spPr>
          <a:xfrm>
            <a:off x="838200" y="3539845"/>
            <a:ext cx="10515600" cy="26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>
                <a:latin typeface="Helvetica Neue"/>
                <a:ea typeface="Helvetica Neue"/>
                <a:cs typeface="Helvetica Neue"/>
                <a:sym typeface="Helvetica Neue"/>
              </a:rPr>
              <a:t>Kateřina Šrámková</a:t>
            </a:r>
            <a:br>
              <a:rPr lang="cs-CZ" sz="24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cs-CZ" sz="2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katerina.vach@mail.muni.cz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2021-03-07T19:57:04Z</dcterms:created>
  <dc:creator>Uzivatel</dc:creator>
</cp:coreProperties>
</file>