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70" r:id="rId6"/>
    <p:sldId id="271" r:id="rId7"/>
    <p:sldId id="272" r:id="rId8"/>
    <p:sldId id="273" r:id="rId9"/>
    <p:sldId id="274" r:id="rId10"/>
    <p:sldId id="275" r:id="rId11"/>
    <p:sldId id="277" r:id="rId12"/>
    <p:sldId id="278" r:id="rId13"/>
    <p:sldId id="276" r:id="rId14"/>
    <p:sldId id="279" r:id="rId15"/>
    <p:sldId id="283" r:id="rId16"/>
    <p:sldId id="280" r:id="rId17"/>
    <p:sldId id="281" r:id="rId18"/>
    <p:sldId id="282" r:id="rId19"/>
    <p:sldId id="284"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59"/>
  </p:normalViewPr>
  <p:slideViewPr>
    <p:cSldViewPr snapToGrid="0" snapToObjects="1">
      <p:cViewPr varScale="1">
        <p:scale>
          <a:sx n="110" d="100"/>
          <a:sy n="110"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688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375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59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73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036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389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45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31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23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982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2/19/22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347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2/19/22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474586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8"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5686425" y="3834174"/>
            <a:ext cx="6286500" cy="1701570"/>
          </a:xfrm>
        </p:spPr>
        <p:txBody>
          <a:bodyPr anchor="b">
            <a:normAutofit/>
          </a:bodyPr>
          <a:lstStyle/>
          <a:p>
            <a:pPr algn="ctr"/>
            <a:r>
              <a:rPr lang="cs-CZ" sz="4000" b="1" i="0" dirty="0">
                <a:latin typeface="Times New Roman" panose="02020603050405020304" pitchFamily="18" charset="0"/>
                <a:cs typeface="Times New Roman" panose="02020603050405020304" pitchFamily="18" charset="0"/>
              </a:rPr>
              <a:t>Akademické čtení a psaní</a:t>
            </a:r>
            <a:br>
              <a:rPr lang="cs-CZ" sz="3700" i="0" dirty="0">
                <a:latin typeface="Times New Roman" panose="02020603050405020304" pitchFamily="18" charset="0"/>
                <a:cs typeface="Times New Roman" panose="02020603050405020304" pitchFamily="18" charset="0"/>
              </a:rPr>
            </a:br>
            <a:r>
              <a:rPr lang="cs-CZ" sz="2400" b="1" i="0" dirty="0">
                <a:latin typeface="Times New Roman" panose="02020603050405020304" pitchFamily="18" charset="0"/>
                <a:cs typeface="Times New Roman" panose="02020603050405020304" pitchFamily="18" charset="0"/>
              </a:rPr>
              <a:t>FAVMKa080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6096000" y="5951317"/>
            <a:ext cx="5147960" cy="646785"/>
          </a:xfrm>
        </p:spPr>
        <p:txBody>
          <a:bodyPr>
            <a:normAutofit fontScale="85000" lnSpcReduction="20000"/>
          </a:bodyPr>
          <a:lstStyle/>
          <a:p>
            <a:pPr algn="ctr"/>
            <a:r>
              <a:rPr lang="cs-CZ" sz="2000" dirty="0">
                <a:latin typeface="Times New Roman" panose="02020603050405020304" pitchFamily="18" charset="0"/>
                <a:cs typeface="Times New Roman" panose="02020603050405020304" pitchFamily="18" charset="0"/>
              </a:rPr>
              <a:t>FAV JS 2022</a:t>
            </a:r>
          </a:p>
          <a:p>
            <a:pPr algn="ctr"/>
            <a:r>
              <a:rPr lang="cs-CZ" sz="2000" dirty="0">
                <a:latin typeface="Times New Roman" panose="02020603050405020304" pitchFamily="18" charset="0"/>
                <a:cs typeface="Times New Roman" panose="02020603050405020304" pitchFamily="18" charset="0"/>
              </a:rPr>
              <a:t>19. 2. 2022</a:t>
            </a:r>
          </a:p>
        </p:txBody>
      </p:sp>
    </p:spTree>
    <p:extLst>
      <p:ext uri="{BB962C8B-B14F-4D97-AF65-F5344CB8AC3E}">
        <p14:creationId xmlns:p14="http://schemas.microsoft.com/office/powerpoint/2010/main" val="12317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EBA86-EBCD-E24A-85D1-9C050375E086}"/>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Akademické texty – jazyk, tón, struktura</a:t>
            </a:r>
          </a:p>
        </p:txBody>
      </p:sp>
      <p:sp>
        <p:nvSpPr>
          <p:cNvPr id="3" name="Zástupný obsah 2">
            <a:extLst>
              <a:ext uri="{FF2B5EF4-FFF2-40B4-BE49-F238E27FC236}">
                <a16:creationId xmlns:a16="http://schemas.microsoft.com/office/drawing/2014/main" id="{F4112AA1-9843-7B44-B64E-51CB0615B071}"/>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Máte oblíbené filmové kritiky/žurnalisty? Které a proč?</a:t>
            </a:r>
          </a:p>
          <a:p>
            <a:r>
              <a:rPr lang="cs-CZ" dirty="0">
                <a:latin typeface="Times New Roman" panose="02020603050405020304" pitchFamily="18" charset="0"/>
                <a:cs typeface="Times New Roman" panose="02020603050405020304" pitchFamily="18" charset="0"/>
              </a:rPr>
              <a:t>Máte oblíbené akademické autory? Které a proč?</a:t>
            </a:r>
          </a:p>
          <a:p>
            <a:r>
              <a:rPr lang="cs-CZ" dirty="0">
                <a:latin typeface="Times New Roman" panose="02020603050405020304" pitchFamily="18" charset="0"/>
                <a:cs typeface="Times New Roman" panose="02020603050405020304" pitchFamily="18" charset="0"/>
              </a:rPr>
              <a:t>Co vás jako čtenáře akademických textů nejvíc frustruje? </a:t>
            </a:r>
          </a:p>
          <a:p>
            <a:r>
              <a:rPr lang="cs-CZ" dirty="0">
                <a:latin typeface="Times New Roman" panose="02020603050405020304" pitchFamily="18" charset="0"/>
                <a:cs typeface="Times New Roman" panose="02020603050405020304" pitchFamily="18" charset="0"/>
              </a:rPr>
              <a:t>Myslíte si, že akademické psaní potřebuje určitý žargon? A proč?</a:t>
            </a:r>
          </a:p>
          <a:p>
            <a:r>
              <a:rPr lang="cs-CZ" dirty="0">
                <a:latin typeface="Times New Roman" panose="02020603050405020304" pitchFamily="18" charset="0"/>
                <a:cs typeface="Times New Roman" panose="02020603050405020304" pitchFamily="18" charset="0"/>
              </a:rPr>
              <a:t>Dodržujete tento žargon vy sami? Kdy selháváte, v jakých případech?</a:t>
            </a: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7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A9E37-2AE2-AD42-8720-C431C2747E9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Akademické psaní</a:t>
            </a:r>
          </a:p>
        </p:txBody>
      </p:sp>
      <p:sp>
        <p:nvSpPr>
          <p:cNvPr id="3" name="Zástupný obsah 2">
            <a:extLst>
              <a:ext uri="{FF2B5EF4-FFF2-40B4-BE49-F238E27FC236}">
                <a16:creationId xmlns:a16="http://schemas.microsoft.com/office/drawing/2014/main" id="{A61E5A60-BE9D-C447-802B-475815C6E285}"/>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 nemusí nutně bavit. Musí být ale informačně nasycené a přesvědčivé!</a:t>
            </a:r>
          </a:p>
          <a:p>
            <a:r>
              <a:rPr lang="cs-CZ" dirty="0">
                <a:latin typeface="Times New Roman" panose="02020603050405020304" pitchFamily="18" charset="0"/>
                <a:cs typeface="Times New Roman" panose="02020603050405020304" pitchFamily="18" charset="0"/>
              </a:rPr>
              <a:t>… přináší nové informace, nové úhly pohledu, jde o koncentrované a hutné útvary &gt;&gt; měli bychom se snažit poznatky prezentovat co nejsrozumitelněji</a:t>
            </a:r>
          </a:p>
          <a:p>
            <a:r>
              <a:rPr lang="cs-CZ" dirty="0">
                <a:latin typeface="Times New Roman" panose="02020603050405020304" pitchFamily="18" charset="0"/>
                <a:cs typeface="Times New Roman" panose="02020603050405020304" pitchFamily="18" charset="0"/>
              </a:rPr>
              <a:t>Je hlavně v našem zájmu jako pisatelů, aby se nic neztratilo v překladu a vlivem našeho vyjadřování nedošlo k nedorozumění.</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Pište jasně! Snažte se čtenářům usnadnit proces čtení a vstřebávání předložených informací či celých tezí</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Naučte se úspornému stylu! Se sáhodlouhým, kudrnatým, ale prázdným vyjadřováním čtenář ztrácí trpělivost</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Naučte se psát elegantně a čtivě. Jen tak si udržíte čtenářovu pozornost.  </a:t>
            </a:r>
          </a:p>
        </p:txBody>
      </p:sp>
    </p:spTree>
    <p:extLst>
      <p:ext uri="{BB962C8B-B14F-4D97-AF65-F5344CB8AC3E}">
        <p14:creationId xmlns:p14="http://schemas.microsoft.com/office/powerpoint/2010/main" val="17092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242DBB-7549-664C-BD55-5CFC503C6135}"/>
              </a:ext>
            </a:extLst>
          </p:cNvPr>
          <p:cNvSpPr>
            <a:spLocks noGrp="1"/>
          </p:cNvSpPr>
          <p:nvPr>
            <p:ph type="title"/>
          </p:nvPr>
        </p:nvSpPr>
        <p:spPr/>
        <p:txBody>
          <a:bodyPr>
            <a:normAutofit/>
          </a:bodyPr>
          <a:lstStyle/>
          <a:p>
            <a:r>
              <a:rPr lang="cs-CZ" sz="3600" b="1" i="0" dirty="0">
                <a:latin typeface="Times New Roman" panose="02020603050405020304" pitchFamily="18" charset="0"/>
                <a:cs typeface="Times New Roman" panose="02020603050405020304" pitchFamily="18" charset="0"/>
              </a:rPr>
              <a:t>Jak dosáhnout úsporného, čtivého a jasného stylu?</a:t>
            </a:r>
          </a:p>
        </p:txBody>
      </p:sp>
      <p:sp>
        <p:nvSpPr>
          <p:cNvPr id="3" name="Zástupný obsah 2">
            <a:extLst>
              <a:ext uri="{FF2B5EF4-FFF2-40B4-BE49-F238E27FC236}">
                <a16:creationId xmlns:a16="http://schemas.microsoft.com/office/drawing/2014/main" id="{606DF60E-AD52-D648-A0CD-450BE8FD2870}"/>
              </a:ext>
            </a:extLst>
          </p:cNvPr>
          <p:cNvSpPr>
            <a:spLocks noGrp="1"/>
          </p:cNvSpPr>
          <p:nvPr>
            <p:ph idx="1"/>
          </p:nvPr>
        </p:nvSpPr>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Úsporný styl</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Odstraňte všechna zbytečná slova, aniž byste změnili význam věty</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Vše řekněte jenom jednou, nic neopakujte</a:t>
            </a:r>
          </a:p>
          <a:p>
            <a:r>
              <a:rPr lang="cs-CZ" b="1" dirty="0">
                <a:latin typeface="Times New Roman" panose="02020603050405020304" pitchFamily="18" charset="0"/>
                <a:cs typeface="Times New Roman" panose="02020603050405020304" pitchFamily="18" charset="0"/>
              </a:rPr>
              <a:t>Jasný styl</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Ujistěte se, že žádné tvrzení se nedá vyložit víc než jedním (zamýšleným) způsobem.</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Ujistěte se, že nechybí žádná podstatná informace k doložení Vašich záměrů/hypotéz. </a:t>
            </a:r>
          </a:p>
          <a:p>
            <a:r>
              <a:rPr lang="cs-CZ" b="1" dirty="0">
                <a:latin typeface="Times New Roman" panose="02020603050405020304" pitchFamily="18" charset="0"/>
                <a:cs typeface="Times New Roman" panose="02020603050405020304" pitchFamily="18" charset="0"/>
              </a:rPr>
              <a:t>Čtivý styl</a:t>
            </a:r>
          </a:p>
          <a:p>
            <a:pPr marL="971550" lvl="1" indent="-514350">
              <a:buFont typeface="+mj-lt"/>
              <a:buAutoNum type="arabicPeriod"/>
            </a:pPr>
            <a:r>
              <a:rPr lang="cs-CZ" dirty="0">
                <a:latin typeface="Times New Roman" panose="02020603050405020304" pitchFamily="18" charset="0"/>
                <a:cs typeface="Times New Roman" panose="02020603050405020304" pitchFamily="18" charset="0"/>
              </a:rPr>
              <a:t>Přesvědčte se, že žádný odborný termín ani jiné klíčové slovo se neopakuje.</a:t>
            </a:r>
          </a:p>
          <a:p>
            <a:pPr marL="971550" lvl="1" indent="-514350">
              <a:buFont typeface="+mj-lt"/>
              <a:buAutoNum type="arabicPeriod"/>
            </a:pPr>
            <a:r>
              <a:rPr lang="cs-CZ" dirty="0">
                <a:latin typeface="Times New Roman" panose="02020603050405020304" pitchFamily="18" charset="0"/>
                <a:cs typeface="Times New Roman" panose="02020603050405020304" pitchFamily="18" charset="0"/>
              </a:rPr>
              <a:t>Upravte text tak, aby se žádné podstatné jméno, přídavné jméno, sloveso ani příslovce neopakovalo v textu více než jednou (</a:t>
            </a:r>
            <a:r>
              <a:rPr lang="cs-CZ" dirty="0" err="1">
                <a:latin typeface="Times New Roman" panose="02020603050405020304" pitchFamily="18" charset="0"/>
                <a:cs typeface="Times New Roman" panose="02020603050405020304" pitchFamily="18" charset="0"/>
              </a:rPr>
              <a:t>tzn.maximálně</a:t>
            </a:r>
            <a:r>
              <a:rPr lang="cs-CZ" dirty="0">
                <a:latin typeface="Times New Roman" panose="02020603050405020304" pitchFamily="18" charset="0"/>
                <a:cs typeface="Times New Roman" panose="02020603050405020304" pitchFamily="18" charset="0"/>
              </a:rPr>
              <a:t> dva výskyty).</a:t>
            </a:r>
          </a:p>
          <a:p>
            <a:r>
              <a:rPr lang="cs-CZ" b="1" dirty="0">
                <a:latin typeface="Times New Roman" panose="02020603050405020304" pitchFamily="18" charset="0"/>
                <a:cs typeface="Times New Roman" panose="02020603050405020304" pitchFamily="18" charset="0"/>
              </a:rPr>
              <a:t>Pravidlo:</a:t>
            </a:r>
            <a:r>
              <a:rPr lang="cs-CZ" dirty="0">
                <a:latin typeface="Times New Roman" panose="02020603050405020304" pitchFamily="18" charset="0"/>
                <a:cs typeface="Times New Roman" panose="02020603050405020304" pitchFamily="18" charset="0"/>
              </a:rPr>
              <a:t>  žádná věta by neměla být delší než dva a půl řádku. </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71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57B26-14D3-664E-8F51-A7F72302DEC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Abstrakt / Projekt / Konspekt</a:t>
            </a:r>
          </a:p>
        </p:txBody>
      </p:sp>
      <p:sp>
        <p:nvSpPr>
          <p:cNvPr id="3" name="Zástupný obsah 2">
            <a:extLst>
              <a:ext uri="{FF2B5EF4-FFF2-40B4-BE49-F238E27FC236}">
                <a16:creationId xmlns:a16="http://schemas.microsoft.com/office/drawing/2014/main" id="{33C11621-EF5B-7145-847E-D82EE5412762}"/>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Měl by nám říct jak, proč a čím obohatí vybranou oblast</a:t>
            </a:r>
          </a:p>
          <a:p>
            <a:r>
              <a:rPr lang="cs-CZ" dirty="0">
                <a:latin typeface="Times New Roman" panose="02020603050405020304" pitchFamily="18" charset="0"/>
                <a:cs typeface="Times New Roman" panose="02020603050405020304" pitchFamily="18" charset="0"/>
              </a:rPr>
              <a:t>Měl by VŽDY obsahovat pět bodů</a:t>
            </a:r>
          </a:p>
          <a:p>
            <a:pPr marL="514350" indent="-514350">
              <a:buFont typeface="+mj-lt"/>
              <a:buAutoNum type="arabicPeriod"/>
            </a:pPr>
            <a:r>
              <a:rPr lang="cs-CZ" b="1" u="sng" dirty="0">
                <a:highlight>
                  <a:srgbClr val="FFFF00"/>
                </a:highlight>
                <a:latin typeface="Times New Roman" panose="02020603050405020304" pitchFamily="18" charset="0"/>
                <a:cs typeface="Times New Roman" panose="02020603050405020304" pitchFamily="18" charset="0"/>
              </a:rPr>
              <a:t>Téma</a:t>
            </a:r>
            <a:r>
              <a:rPr lang="cs-CZ" dirty="0">
                <a:latin typeface="Times New Roman" panose="02020603050405020304" pitchFamily="18" charset="0"/>
                <a:cs typeface="Times New Roman" panose="02020603050405020304" pitchFamily="18" charset="0"/>
              </a:rPr>
              <a:t> – o čem projekt bude</a:t>
            </a:r>
          </a:p>
          <a:p>
            <a:pPr marL="514350" indent="-514350">
              <a:buFont typeface="+mj-lt"/>
              <a:buAutoNum type="arabicPeriod"/>
            </a:pPr>
            <a:r>
              <a:rPr lang="cs-CZ" b="1" u="sng" dirty="0">
                <a:highlight>
                  <a:srgbClr val="00FF00"/>
                </a:highlight>
                <a:latin typeface="Times New Roman" panose="02020603050405020304" pitchFamily="18" charset="0"/>
                <a:cs typeface="Times New Roman" panose="02020603050405020304" pitchFamily="18" charset="0"/>
              </a:rPr>
              <a:t>Argumentace</a:t>
            </a:r>
            <a:r>
              <a:rPr lang="cs-CZ" dirty="0">
                <a:latin typeface="Times New Roman" panose="02020603050405020304" pitchFamily="18" charset="0"/>
                <a:cs typeface="Times New Roman" panose="02020603050405020304" pitchFamily="18" charset="0"/>
              </a:rPr>
              <a:t> – co o tématu řeknete</a:t>
            </a:r>
          </a:p>
          <a:p>
            <a:pPr marL="514350" indent="-514350">
              <a:buFont typeface="+mj-lt"/>
              <a:buAutoNum type="arabicPeriod"/>
            </a:pPr>
            <a:r>
              <a:rPr lang="cs-CZ" b="1" u="sng" dirty="0">
                <a:highlight>
                  <a:srgbClr val="FF0000"/>
                </a:highlight>
                <a:latin typeface="Times New Roman" panose="02020603050405020304" pitchFamily="18" charset="0"/>
                <a:cs typeface="Times New Roman" panose="02020603050405020304" pitchFamily="18" charset="0"/>
              </a:rPr>
              <a:t>Intervence/Relevance</a:t>
            </a:r>
            <a:r>
              <a:rPr lang="cs-CZ" dirty="0">
                <a:highlight>
                  <a:srgbClr val="FF0000"/>
                </a:highlight>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 jak Vaše poznatky obohatí dosavadní vědění v dané oblasti</a:t>
            </a:r>
          </a:p>
          <a:p>
            <a:pPr marL="514350" indent="-514350">
              <a:buFont typeface="+mj-lt"/>
              <a:buAutoNum type="arabicPeriod"/>
            </a:pPr>
            <a:r>
              <a:rPr lang="cs-CZ" b="1" u="sng" dirty="0">
                <a:highlight>
                  <a:srgbClr val="FF00FF"/>
                </a:highlight>
                <a:latin typeface="Times New Roman" panose="02020603050405020304" pitchFamily="18" charset="0"/>
                <a:cs typeface="Times New Roman" panose="02020603050405020304" pitchFamily="18" charset="0"/>
              </a:rPr>
              <a:t>Organizace</a:t>
            </a:r>
            <a:r>
              <a:rPr lang="cs-CZ" dirty="0">
                <a:latin typeface="Times New Roman" panose="02020603050405020304" pitchFamily="18" charset="0"/>
                <a:cs typeface="Times New Roman" panose="02020603050405020304" pitchFamily="18" charset="0"/>
              </a:rPr>
              <a:t> – o jaké hlavní body, případy nebo přístupy se budete opírat</a:t>
            </a:r>
          </a:p>
          <a:p>
            <a:pPr marL="514350" indent="-514350">
              <a:buFont typeface="+mj-lt"/>
              <a:buAutoNum type="arabicPeriod"/>
            </a:pPr>
            <a:r>
              <a:rPr lang="cs-CZ" b="1" u="sng" dirty="0">
                <a:highlight>
                  <a:srgbClr val="0000FF"/>
                </a:highlight>
                <a:latin typeface="Times New Roman" panose="02020603050405020304" pitchFamily="18" charset="0"/>
                <a:cs typeface="Times New Roman" panose="02020603050405020304" pitchFamily="18" charset="0"/>
              </a:rPr>
              <a:t>Přínos</a:t>
            </a:r>
            <a:r>
              <a:rPr lang="cs-CZ" dirty="0">
                <a:latin typeface="Times New Roman" panose="02020603050405020304" pitchFamily="18" charset="0"/>
                <a:cs typeface="Times New Roman" panose="02020603050405020304" pitchFamily="18" charset="0"/>
              </a:rPr>
              <a:t> – nakolik Vaše poznatky mohou přispět nejen k dosavadnímu vědění v dané oblasti, ale k obecnějším dějinám/způsobům uvažování/kultuře jako takové…</a:t>
            </a:r>
          </a:p>
          <a:p>
            <a:pPr marL="514350" indent="-514350">
              <a:buFont typeface="+mj-lt"/>
              <a:buAutoNum type="arabicPeriod"/>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0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79C90B-45EB-3C47-92A9-18E1BD1A9F87}"/>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Pravidelně revidovaný abstrakt…</a:t>
            </a:r>
          </a:p>
        </p:txBody>
      </p:sp>
      <p:sp>
        <p:nvSpPr>
          <p:cNvPr id="3" name="Zástupný obsah 2">
            <a:extLst>
              <a:ext uri="{FF2B5EF4-FFF2-40B4-BE49-F238E27FC236}">
                <a16:creationId xmlns:a16="http://schemas.microsoft.com/office/drawing/2014/main" id="{32E5B8EB-DAFE-B14A-BEDE-34B176C6C133}"/>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 pomůže vám i školiteli sledovat vývoj celého projektu</a:t>
            </a:r>
          </a:p>
          <a:p>
            <a:r>
              <a:rPr lang="cs-CZ" dirty="0">
                <a:latin typeface="Times New Roman" panose="02020603050405020304" pitchFamily="18" charset="0"/>
                <a:cs typeface="Times New Roman" panose="02020603050405020304" pitchFamily="18" charset="0"/>
              </a:rPr>
              <a:t>… neztratit se v detailech, ale synteticky vyvozovat závěry z průběžně sbíraných dat</a:t>
            </a:r>
          </a:p>
          <a:p>
            <a:r>
              <a:rPr lang="cs-CZ" dirty="0">
                <a:latin typeface="Times New Roman" panose="02020603050405020304" pitchFamily="18" charset="0"/>
                <a:cs typeface="Times New Roman" panose="02020603050405020304" pitchFamily="18" charset="0"/>
              </a:rPr>
              <a:t>… strukturně myslet v celku práce (jaká je hlavní a vedlejší teze práce? Jaké hlavní poznatky má přinést? Jak tyto poznatky předestřete čtenáři? Jaký přínos mají závěry bádání přinést oborovému i širšímu poznání?)</a:t>
            </a:r>
          </a:p>
          <a:p>
            <a:r>
              <a:rPr lang="cs-CZ" b="1" dirty="0">
                <a:solidFill>
                  <a:srgbClr val="FF0000"/>
                </a:solidFill>
                <a:latin typeface="Times New Roman" panose="02020603050405020304" pitchFamily="18" charset="0"/>
                <a:cs typeface="Times New Roman" panose="02020603050405020304" pitchFamily="18" charset="0"/>
              </a:rPr>
              <a:t>… ale hlavně představuje základní stavební kamen pro úvod práce!!!</a:t>
            </a:r>
          </a:p>
        </p:txBody>
      </p:sp>
    </p:spTree>
    <p:extLst>
      <p:ext uri="{BB962C8B-B14F-4D97-AF65-F5344CB8AC3E}">
        <p14:creationId xmlns:p14="http://schemas.microsoft.com/office/powerpoint/2010/main" val="33868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BF253C-23F4-5247-9A98-69BEFD0F0DDA}"/>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Makrostruktura</a:t>
            </a:r>
          </a:p>
        </p:txBody>
      </p:sp>
      <p:sp>
        <p:nvSpPr>
          <p:cNvPr id="3" name="Zástupný obsah 2">
            <a:extLst>
              <a:ext uri="{FF2B5EF4-FFF2-40B4-BE49-F238E27FC236}">
                <a16:creationId xmlns:a16="http://schemas.microsoft.com/office/drawing/2014/main" id="{F068796A-7798-E64E-9B3C-6FCF57197F0C}"/>
              </a:ext>
            </a:extLst>
          </p:cNvPr>
          <p:cNvSpPr>
            <a:spLocks noGrp="1"/>
          </p:cNvSpPr>
          <p:nvPr>
            <p:ph idx="1"/>
          </p:nvPr>
        </p:nvSpPr>
        <p:spPr/>
        <p:txBody>
          <a:bodyPr>
            <a:normAutofit lnSpcReduction="10000"/>
          </a:bodyPr>
          <a:lstStyle/>
          <a:p>
            <a:r>
              <a:rPr lang="cs-CZ" b="1" u="sng" dirty="0">
                <a:latin typeface="Times New Roman" panose="02020603050405020304" pitchFamily="18" charset="0"/>
                <a:cs typeface="Times New Roman" panose="02020603050405020304" pitchFamily="18" charset="0"/>
              </a:rPr>
              <a:t>Úvod </a:t>
            </a:r>
            <a:r>
              <a:rPr lang="cs-CZ" dirty="0">
                <a:latin typeface="Times New Roman" panose="02020603050405020304" pitchFamily="18" charset="0"/>
                <a:cs typeface="Times New Roman" panose="02020603050405020304" pitchFamily="18" charset="0"/>
              </a:rPr>
              <a:t>– musí obsahovat téma, argumentaci, intervenci, organizaci a přínos</a:t>
            </a:r>
          </a:p>
          <a:p>
            <a:r>
              <a:rPr lang="cs-CZ" b="1" u="sng" dirty="0">
                <a:latin typeface="Times New Roman" panose="02020603050405020304" pitchFamily="18" charset="0"/>
                <a:cs typeface="Times New Roman" panose="02020603050405020304" pitchFamily="18" charset="0"/>
              </a:rPr>
              <a:t>Konceptuální kapitola/</a:t>
            </a:r>
            <a:r>
              <a:rPr lang="cs-CZ" b="1" u="sng" dirty="0" err="1">
                <a:latin typeface="Times New Roman" panose="02020603050405020304" pitchFamily="18" charset="0"/>
                <a:cs typeface="Times New Roman" panose="02020603050405020304" pitchFamily="18" charset="0"/>
              </a:rPr>
              <a:t>y</a:t>
            </a:r>
            <a:r>
              <a:rPr lang="cs-CZ" b="1" u="sng"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(představení metodologického rámce a společenského/historického/ekonomického kontextu) &gt;&gt; pomáhá usadit konkrétní případ, jemuž se práce věnuje</a:t>
            </a:r>
          </a:p>
          <a:p>
            <a:pPr lvl="1"/>
            <a:r>
              <a:rPr lang="cs-CZ" dirty="0">
                <a:latin typeface="Times New Roman" panose="02020603050405020304" pitchFamily="18" charset="0"/>
                <a:cs typeface="Times New Roman" panose="02020603050405020304" pitchFamily="18" charset="0"/>
              </a:rPr>
              <a:t>Jedna z těchto dvou oblastí může být zapuštěná v úvodu</a:t>
            </a:r>
          </a:p>
          <a:p>
            <a:r>
              <a:rPr lang="cs-CZ" b="1" u="sng" dirty="0">
                <a:latin typeface="Times New Roman" panose="02020603050405020304" pitchFamily="18" charset="0"/>
                <a:cs typeface="Times New Roman" panose="02020603050405020304" pitchFamily="18" charset="0"/>
              </a:rPr>
              <a:t>Výzkumné kapitoly </a:t>
            </a:r>
            <a:r>
              <a:rPr lang="cs-CZ" dirty="0">
                <a:latin typeface="Times New Roman" panose="02020603050405020304" pitchFamily="18" charset="0"/>
                <a:cs typeface="Times New Roman" panose="02020603050405020304" pitchFamily="18" charset="0"/>
              </a:rPr>
              <a:t>(ideálně 3)</a:t>
            </a:r>
          </a:p>
          <a:p>
            <a:r>
              <a:rPr lang="cs-CZ" b="1" u="sng" dirty="0">
                <a:latin typeface="Times New Roman" panose="02020603050405020304" pitchFamily="18" charset="0"/>
                <a:cs typeface="Times New Roman" panose="02020603050405020304" pitchFamily="18" charset="0"/>
              </a:rPr>
              <a:t>Závěr </a:t>
            </a:r>
            <a:r>
              <a:rPr lang="cs-CZ" dirty="0">
                <a:latin typeface="Times New Roman" panose="02020603050405020304" pitchFamily="18" charset="0"/>
                <a:cs typeface="Times New Roman" panose="02020603050405020304" pitchFamily="18" charset="0"/>
              </a:rPr>
              <a:t>– shrnuje všechny hlavní poznatky, k nimž práce dospěla a rozpracovává část „Přínos“ z abstraktu</a:t>
            </a:r>
          </a:p>
        </p:txBody>
      </p:sp>
    </p:spTree>
    <p:extLst>
      <p:ext uri="{BB962C8B-B14F-4D97-AF65-F5344CB8AC3E}">
        <p14:creationId xmlns:p14="http://schemas.microsoft.com/office/powerpoint/2010/main" val="26215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2D4A1-0CF1-664E-8F95-2051DCF024E8}"/>
              </a:ext>
            </a:extLst>
          </p:cNvPr>
          <p:cNvSpPr>
            <a:spLocks noGrp="1"/>
          </p:cNvSpPr>
          <p:nvPr>
            <p:ph type="title"/>
          </p:nvPr>
        </p:nvSpPr>
        <p:spPr/>
        <p:txBody>
          <a:bodyPr/>
          <a:lstStyle/>
          <a:p>
            <a:pPr algn="ctr"/>
            <a:r>
              <a:rPr lang="cs-CZ" b="1" i="0" dirty="0"/>
              <a:t>Mikrostruktura – jednotlivé odstavce</a:t>
            </a:r>
          </a:p>
        </p:txBody>
      </p:sp>
      <p:sp>
        <p:nvSpPr>
          <p:cNvPr id="3" name="Zástupný obsah 2">
            <a:extLst>
              <a:ext uri="{FF2B5EF4-FFF2-40B4-BE49-F238E27FC236}">
                <a16:creationId xmlns:a16="http://schemas.microsoft.com/office/drawing/2014/main" id="{8AA53CED-5581-5E4B-875F-1CC036839FC1}"/>
              </a:ext>
            </a:extLst>
          </p:cNvPr>
          <p:cNvSpPr>
            <a:spLocks noGrp="1"/>
          </p:cNvSpPr>
          <p:nvPr>
            <p:ph idx="1"/>
          </p:nvPr>
        </p:nvSpPr>
        <p:spPr/>
        <p:txBody>
          <a:bodyPr>
            <a:normAutofit lnSpcReduction="10000"/>
          </a:bodyPr>
          <a:lstStyle/>
          <a:p>
            <a:r>
              <a:rPr lang="cs-CZ" b="1" u="sng" dirty="0">
                <a:latin typeface="Times New Roman" panose="02020603050405020304" pitchFamily="18" charset="0"/>
                <a:cs typeface="Times New Roman" panose="02020603050405020304" pitchFamily="18" charset="0"/>
              </a:rPr>
              <a:t>První věta </a:t>
            </a:r>
            <a:r>
              <a:rPr lang="cs-CZ" dirty="0">
                <a:latin typeface="Times New Roman" panose="02020603050405020304" pitchFamily="18" charset="0"/>
                <a:cs typeface="Times New Roman" panose="02020603050405020304" pitchFamily="18" charset="0"/>
              </a:rPr>
              <a:t>– otevírá a zároveň předjímá hlavní náplň celého odstavce</a:t>
            </a:r>
          </a:p>
          <a:p>
            <a:pPr lvl="1"/>
            <a:r>
              <a:rPr lang="cs-CZ" dirty="0">
                <a:latin typeface="Times New Roman" panose="02020603050405020304" pitchFamily="18" charset="0"/>
                <a:cs typeface="Times New Roman" panose="02020603050405020304" pitchFamily="18" charset="0"/>
              </a:rPr>
              <a:t>V ideálním případě, pokud si přečteme první věty všech odstavců, měli bychom dostat kompletní představu o textu</a:t>
            </a:r>
          </a:p>
          <a:p>
            <a:r>
              <a:rPr lang="cs-CZ" b="1" u="sng" dirty="0">
                <a:latin typeface="Times New Roman" panose="02020603050405020304" pitchFamily="18" charset="0"/>
                <a:cs typeface="Times New Roman" panose="02020603050405020304" pitchFamily="18" charset="0"/>
              </a:rPr>
              <a:t>Tělo odstavce </a:t>
            </a:r>
            <a:r>
              <a:rPr lang="cs-CZ" dirty="0">
                <a:latin typeface="Times New Roman" panose="02020603050405020304" pitchFamily="18" charset="0"/>
                <a:cs typeface="Times New Roman" panose="02020603050405020304" pitchFamily="18" charset="0"/>
              </a:rPr>
              <a:t>– ideálně 4 až 6 vět – jednotlivá tvrzení doložená konkrétními příklady</a:t>
            </a:r>
          </a:p>
          <a:p>
            <a:r>
              <a:rPr lang="cs-CZ" b="1" u="sng" dirty="0">
                <a:latin typeface="Times New Roman" panose="02020603050405020304" pitchFamily="18" charset="0"/>
                <a:cs typeface="Times New Roman" panose="02020603050405020304" pitchFamily="18" charset="0"/>
              </a:rPr>
              <a:t>Závěrečná věta</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Shrne tvrzení předložená v odstavci</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Vytvoří můstek k dalšímu odstavci</a:t>
            </a:r>
          </a:p>
          <a:p>
            <a:r>
              <a:rPr lang="cs-CZ" dirty="0">
                <a:latin typeface="Times New Roman" panose="02020603050405020304" pitchFamily="18" charset="0"/>
                <a:cs typeface="Times New Roman" panose="02020603050405020304" pitchFamily="18" charset="0"/>
              </a:rPr>
              <a:t>V ideálním případě cca 2, 5 odstavce na stránku</a:t>
            </a:r>
          </a:p>
        </p:txBody>
      </p:sp>
    </p:spTree>
    <p:extLst>
      <p:ext uri="{BB962C8B-B14F-4D97-AF65-F5344CB8AC3E}">
        <p14:creationId xmlns:p14="http://schemas.microsoft.com/office/powerpoint/2010/main" val="231916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noviny, text&#10;&#10;Popis byl vytvořen automaticky">
            <a:extLst>
              <a:ext uri="{FF2B5EF4-FFF2-40B4-BE49-F238E27FC236}">
                <a16:creationId xmlns:a16="http://schemas.microsoft.com/office/drawing/2014/main" id="{5819886D-7C81-364C-B024-D8C1457538B9}"/>
              </a:ext>
            </a:extLst>
          </p:cNvPr>
          <p:cNvPicPr>
            <a:picLocks noChangeAspect="1"/>
          </p:cNvPicPr>
          <p:nvPr/>
        </p:nvPicPr>
        <p:blipFill>
          <a:blip r:embed="rId2"/>
          <a:stretch>
            <a:fillRect/>
          </a:stretch>
        </p:blipFill>
        <p:spPr>
          <a:xfrm>
            <a:off x="1431157" y="0"/>
            <a:ext cx="7672326" cy="6858000"/>
          </a:xfrm>
          <a:prstGeom prst="rect">
            <a:avLst/>
          </a:prstGeom>
          <a:ln>
            <a:solidFill>
              <a:schemeClr val="accent1"/>
            </a:solidFill>
          </a:ln>
        </p:spPr>
      </p:pic>
    </p:spTree>
    <p:extLst>
      <p:ext uri="{BB962C8B-B14F-4D97-AF65-F5344CB8AC3E}">
        <p14:creationId xmlns:p14="http://schemas.microsoft.com/office/powerpoint/2010/main" val="269143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noviny, text&#10;&#10;Popis byl vytvořen automaticky">
            <a:extLst>
              <a:ext uri="{FF2B5EF4-FFF2-40B4-BE49-F238E27FC236}">
                <a16:creationId xmlns:a16="http://schemas.microsoft.com/office/drawing/2014/main" id="{3BEDC548-17EA-1041-BA2F-9B901DF432C2}"/>
              </a:ext>
            </a:extLst>
          </p:cNvPr>
          <p:cNvPicPr>
            <a:picLocks noChangeAspect="1"/>
          </p:cNvPicPr>
          <p:nvPr/>
        </p:nvPicPr>
        <p:blipFill>
          <a:blip r:embed="rId2"/>
          <a:stretch>
            <a:fillRect/>
          </a:stretch>
        </p:blipFill>
        <p:spPr>
          <a:xfrm>
            <a:off x="141287" y="215900"/>
            <a:ext cx="8280400" cy="6426200"/>
          </a:xfrm>
          <a:prstGeom prst="rect">
            <a:avLst/>
          </a:prstGeom>
        </p:spPr>
      </p:pic>
      <p:pic>
        <p:nvPicPr>
          <p:cNvPr id="5" name="Obrázek 4" descr="Obsah obrázku fotka, osoba, text, muž&#10;&#10;Popis byl vytvořen automaticky">
            <a:extLst>
              <a:ext uri="{FF2B5EF4-FFF2-40B4-BE49-F238E27FC236}">
                <a16:creationId xmlns:a16="http://schemas.microsoft.com/office/drawing/2014/main" id="{8DEEE729-D736-E847-8B48-FED732942E84}"/>
              </a:ext>
            </a:extLst>
          </p:cNvPr>
          <p:cNvPicPr>
            <a:picLocks noChangeAspect="1"/>
          </p:cNvPicPr>
          <p:nvPr/>
        </p:nvPicPr>
        <p:blipFill>
          <a:blip r:embed="rId3"/>
          <a:stretch>
            <a:fillRect/>
          </a:stretch>
        </p:blipFill>
        <p:spPr>
          <a:xfrm>
            <a:off x="8431213" y="853586"/>
            <a:ext cx="3619500" cy="5150827"/>
          </a:xfrm>
          <a:prstGeom prst="rect">
            <a:avLst/>
          </a:prstGeom>
        </p:spPr>
      </p:pic>
    </p:spTree>
    <p:extLst>
      <p:ext uri="{BB962C8B-B14F-4D97-AF65-F5344CB8AC3E}">
        <p14:creationId xmlns:p14="http://schemas.microsoft.com/office/powerpoint/2010/main" val="83749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FBBFD-8E36-FA49-A433-13A003EE9BF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Závěrem… + úkoly</a:t>
            </a:r>
          </a:p>
        </p:txBody>
      </p:sp>
      <p:sp>
        <p:nvSpPr>
          <p:cNvPr id="3" name="Zástupný obsah 2">
            <a:extLst>
              <a:ext uri="{FF2B5EF4-FFF2-40B4-BE49-F238E27FC236}">
                <a16:creationId xmlns:a16="http://schemas.microsoft.com/office/drawing/2014/main" id="{250F93C4-ECA3-0848-BE5B-D9FC87916DE4}"/>
              </a:ext>
            </a:extLst>
          </p:cNvPr>
          <p:cNvSpPr>
            <a:spLocks noGrp="1"/>
          </p:cNvSpPr>
          <p:nvPr>
            <p:ph idx="1"/>
          </p:nvPr>
        </p:nvSpPr>
        <p:spPr/>
        <p:txBody>
          <a:bodyPr>
            <a:normAutofit/>
          </a:bodyPr>
          <a:lstStyle/>
          <a:p>
            <a:r>
              <a:rPr lang="cs-CZ" b="1" dirty="0">
                <a:solidFill>
                  <a:srgbClr val="FF0000"/>
                </a:solidFill>
                <a:latin typeface="Times New Roman" panose="02020603050405020304" pitchFamily="18" charset="0"/>
                <a:cs typeface="Times New Roman" panose="02020603050405020304" pitchFamily="18" charset="0"/>
              </a:rPr>
              <a:t>Akademické psaní je proces, nikoliv nárazová činnost!</a:t>
            </a:r>
          </a:p>
          <a:p>
            <a:r>
              <a:rPr lang="cs-CZ" dirty="0">
                <a:latin typeface="Times New Roman" panose="02020603050405020304" pitchFamily="18" charset="0"/>
                <a:cs typeface="Times New Roman" panose="02020603050405020304" pitchFamily="18" charset="0"/>
              </a:rPr>
              <a:t>Do neděle 3. 4. pošlete abstrakty svých magisterských projektů podle představených zásad</a:t>
            </a:r>
          </a:p>
          <a:p>
            <a:r>
              <a:rPr lang="cs-CZ" dirty="0">
                <a:latin typeface="Times New Roman" panose="02020603050405020304" pitchFamily="18" charset="0"/>
                <a:cs typeface="Times New Roman" panose="02020603050405020304" pitchFamily="18" charset="0"/>
              </a:rPr>
              <a:t>Dále pošlete jednu zásadní metodologický/kontextuální studii/kapitolu, z níž při koncepci Vaší magisterské práce vycházíte</a:t>
            </a:r>
          </a:p>
          <a:p>
            <a:r>
              <a:rPr lang="cs-CZ" dirty="0">
                <a:latin typeface="Times New Roman" panose="02020603050405020304" pitchFamily="18" charset="0"/>
                <a:cs typeface="Times New Roman" panose="02020603050405020304" pitchFamily="18" charset="0"/>
              </a:rPr>
              <a:t>V další lekci se pobavíme jak o abstraktech, tak o čtení metodologických/konceptuálních textů a jak je zapustit do </a:t>
            </a:r>
            <a:r>
              <a:rPr lang="cs-CZ">
                <a:latin typeface="Times New Roman" panose="02020603050405020304" pitchFamily="18" charset="0"/>
                <a:cs typeface="Times New Roman" panose="02020603050405020304" pitchFamily="18" charset="0"/>
              </a:rPr>
              <a:t>vlastního výkladu</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95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Obsah obrázku text&#10;&#10;Popis byl vytvořen automaticky">
            <a:extLst>
              <a:ext uri="{FF2B5EF4-FFF2-40B4-BE49-F238E27FC236}">
                <a16:creationId xmlns:a16="http://schemas.microsoft.com/office/drawing/2014/main" id="{3E355FA8-6B4B-A749-848D-7540606E68B8}"/>
              </a:ext>
            </a:extLst>
          </p:cNvPr>
          <p:cNvPicPr>
            <a:picLocks noChangeAspect="1"/>
          </p:cNvPicPr>
          <p:nvPr/>
        </p:nvPicPr>
        <p:blipFill>
          <a:blip r:embed="rId2"/>
          <a:stretch>
            <a:fillRect/>
          </a:stretch>
        </p:blipFill>
        <p:spPr>
          <a:xfrm>
            <a:off x="0" y="404042"/>
            <a:ext cx="6335165" cy="6225356"/>
          </a:xfrm>
          <a:prstGeom prst="rect">
            <a:avLst/>
          </a:prstGeom>
        </p:spPr>
      </p:pic>
      <p:pic>
        <p:nvPicPr>
          <p:cNvPr id="13" name="Obrázek 12" descr="Obsah obrázku podepsat&#10;&#10;Popis byl vytvořen automaticky">
            <a:extLst>
              <a:ext uri="{FF2B5EF4-FFF2-40B4-BE49-F238E27FC236}">
                <a16:creationId xmlns:a16="http://schemas.microsoft.com/office/drawing/2014/main" id="{3AC592EB-B1F6-E645-B70B-B82A30C566B0}"/>
              </a:ext>
            </a:extLst>
          </p:cNvPr>
          <p:cNvPicPr>
            <a:picLocks noChangeAspect="1"/>
          </p:cNvPicPr>
          <p:nvPr/>
        </p:nvPicPr>
        <p:blipFill>
          <a:blip r:embed="rId3"/>
          <a:stretch>
            <a:fillRect/>
          </a:stretch>
        </p:blipFill>
        <p:spPr>
          <a:xfrm>
            <a:off x="6406480" y="432619"/>
            <a:ext cx="5785520" cy="6225356"/>
          </a:xfrm>
          <a:prstGeom prst="rect">
            <a:avLst/>
          </a:prstGeom>
        </p:spPr>
      </p:pic>
    </p:spTree>
    <p:extLst>
      <p:ext uri="{BB962C8B-B14F-4D97-AF65-F5344CB8AC3E}">
        <p14:creationId xmlns:p14="http://schemas.microsoft.com/office/powerpoint/2010/main" val="331386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36233-6508-9E4A-AE42-BD741DBFF851}"/>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Pojďme si promluvit o psaní…</a:t>
            </a:r>
          </a:p>
        </p:txBody>
      </p:sp>
      <p:sp>
        <p:nvSpPr>
          <p:cNvPr id="3" name="Zástupný obsah 2">
            <a:extLst>
              <a:ext uri="{FF2B5EF4-FFF2-40B4-BE49-F238E27FC236}">
                <a16:creationId xmlns:a16="http://schemas.microsoft.com/office/drawing/2014/main" id="{BEBC6397-3D5E-CF47-B5C6-6AD58707C21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Máte nějaké rituály spojené se psaním? Jaké?</a:t>
            </a:r>
          </a:p>
          <a:p>
            <a:r>
              <a:rPr lang="cs-CZ" dirty="0">
                <a:latin typeface="Times New Roman" panose="02020603050405020304" pitchFamily="18" charset="0"/>
                <a:cs typeface="Times New Roman" panose="02020603050405020304" pitchFamily="18" charset="0"/>
              </a:rPr>
              <a:t>Kdy jste se naposledy učili psát (ve smyslu argumentace a stylu / slohu)?</a:t>
            </a:r>
          </a:p>
          <a:p>
            <a:r>
              <a:rPr lang="cs-CZ" dirty="0">
                <a:latin typeface="Times New Roman" panose="02020603050405020304" pitchFamily="18" charset="0"/>
                <a:cs typeface="Times New Roman" panose="02020603050405020304" pitchFamily="18" charset="0"/>
              </a:rPr>
              <a:t>Přináší Vám psaní radost? Co máte na psaní rádi?</a:t>
            </a:r>
          </a:p>
          <a:p>
            <a:r>
              <a:rPr lang="cs-CZ" dirty="0">
                <a:latin typeface="Times New Roman" panose="02020603050405020304" pitchFamily="18" charset="0"/>
                <a:cs typeface="Times New Roman" panose="02020603050405020304" pitchFamily="18" charset="0"/>
              </a:rPr>
              <a:t>Co Vás na psaní naopak děsí?</a:t>
            </a:r>
          </a:p>
          <a:p>
            <a:r>
              <a:rPr lang="cs-CZ" dirty="0">
                <a:latin typeface="Times New Roman" panose="02020603050405020304" pitchFamily="18" charset="0"/>
                <a:cs typeface="Times New Roman" panose="02020603050405020304" pitchFamily="18" charset="0"/>
              </a:rPr>
              <a:t>Jak dlouho do </a:t>
            </a:r>
            <a:r>
              <a:rPr lang="cs-CZ" dirty="0" err="1">
                <a:latin typeface="Times New Roman" panose="02020603050405020304" pitchFamily="18" charset="0"/>
                <a:cs typeface="Times New Roman" panose="02020603050405020304" pitchFamily="18" charset="0"/>
              </a:rPr>
              <a:t>deadlinu</a:t>
            </a:r>
            <a:r>
              <a:rPr lang="cs-CZ" dirty="0">
                <a:latin typeface="Times New Roman" panose="02020603050405020304" pitchFamily="18" charset="0"/>
                <a:cs typeface="Times New Roman" panose="02020603050405020304" pitchFamily="18" charset="0"/>
              </a:rPr>
              <a:t> začínáte se samotným psaním?</a:t>
            </a:r>
          </a:p>
          <a:p>
            <a:r>
              <a:rPr lang="cs-CZ" dirty="0">
                <a:latin typeface="Times New Roman" panose="02020603050405020304" pitchFamily="18" charset="0"/>
                <a:cs typeface="Times New Roman" panose="02020603050405020304" pitchFamily="18" charset="0"/>
              </a:rPr>
              <a:t>Jste zvyklí svoje výstupy přepisovat, „ladit“ než je odevzdáte?</a:t>
            </a:r>
          </a:p>
          <a:p>
            <a:pPr marL="0" indent="0">
              <a:buNone/>
            </a:pPr>
            <a:endParaRPr lang="cs-CZ" dirty="0"/>
          </a:p>
        </p:txBody>
      </p:sp>
    </p:spTree>
    <p:extLst>
      <p:ext uri="{BB962C8B-B14F-4D97-AF65-F5344CB8AC3E}">
        <p14:creationId xmlns:p14="http://schemas.microsoft.com/office/powerpoint/2010/main" val="2249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A49E7-5B30-4648-BC56-1A4816BD6F6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Čtivý, ekonomický a elegantní písemný styl</a:t>
            </a:r>
          </a:p>
        </p:txBody>
      </p:sp>
      <p:sp>
        <p:nvSpPr>
          <p:cNvPr id="3" name="Zástupný obsah 2">
            <a:extLst>
              <a:ext uri="{FF2B5EF4-FFF2-40B4-BE49-F238E27FC236}">
                <a16:creationId xmlns:a16="http://schemas.microsoft.com/office/drawing/2014/main" id="{4DA89A46-1FE1-EB49-B48D-DBBD8C47978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Při psaní bychom se měli snažit redukovat:</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Pasivum – skrývá původce jevů a událostí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Dlouhé a složité větné konstrukce – čtenář se v nich ztrácí, může dojít až k dezinterpretaci sdělení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Příslovce vedoucí k vyhýbavým a opatrným (i když nuancovanějším) tvrzením – skoro, spíš, téměř…</a:t>
            </a:r>
          </a:p>
          <a:p>
            <a:r>
              <a:rPr lang="cs-CZ" dirty="0">
                <a:latin typeface="Times New Roman" panose="02020603050405020304" pitchFamily="18" charset="0"/>
                <a:cs typeface="Times New Roman" panose="02020603050405020304" pitchFamily="18" charset="0"/>
              </a:rPr>
              <a:t>Samotný proces psaní rozdělit na několik fází – první verze textu jde spíš po obsahu a argumentech, ne tolik po stylu; následují jazykové a stylové revize, které argumentaci pročistí</a:t>
            </a:r>
          </a:p>
        </p:txBody>
      </p:sp>
    </p:spTree>
    <p:extLst>
      <p:ext uri="{BB962C8B-B14F-4D97-AF65-F5344CB8AC3E}">
        <p14:creationId xmlns:p14="http://schemas.microsoft.com/office/powerpoint/2010/main" val="7413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sz="3600" b="1" i="0" dirty="0">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55000" lnSpcReduction="2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87186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i="0"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55000" lnSpcReduction="2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9631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497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fontScale="62500" lnSpcReduction="2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34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33F2E"/>
      </a:dk2>
      <a:lt2>
        <a:srgbClr val="E9E7E4"/>
      </a:lt2>
      <a:accent1>
        <a:srgbClr val="86A1D7"/>
      </a:accent1>
      <a:accent2>
        <a:srgbClr val="59AEC8"/>
      </a:accent2>
      <a:accent3>
        <a:srgbClr val="6DAFA3"/>
      </a:accent3>
      <a:accent4>
        <a:srgbClr val="5DB480"/>
      </a:accent4>
      <a:accent5>
        <a:srgbClr val="64B464"/>
      </a:accent5>
      <a:accent6>
        <a:srgbClr val="80B15B"/>
      </a:accent6>
      <a:hlink>
        <a:srgbClr val="94805A"/>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1350</TotalTime>
  <Words>1606</Words>
  <Application>Microsoft Macintosh PowerPoint</Application>
  <PresentationFormat>Širokoúhlá obrazovka</PresentationFormat>
  <Paragraphs>96</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Century Gothic</vt:lpstr>
      <vt:lpstr>Elephant</vt:lpstr>
      <vt:lpstr>Times New Roman</vt:lpstr>
      <vt:lpstr>BrushVTI</vt:lpstr>
      <vt:lpstr>Akademické čtení a psaní FAVMKa080</vt:lpstr>
      <vt:lpstr>Prezentace aplikace PowerPoint</vt:lpstr>
      <vt:lpstr>Pojďme si promluvit o psaní…</vt:lpstr>
      <vt:lpstr>Čtivý, ekonomický a elegantní písemný styl</vt:lpstr>
      <vt:lpstr>Citace / Parafráze / Shrnutí</vt:lpstr>
      <vt:lpstr>Výchozí text a jeho překlad</vt:lpstr>
      <vt:lpstr>Citace – správné užití v textu</vt:lpstr>
      <vt:lpstr>Shrnutí – správné užití v textu</vt:lpstr>
      <vt:lpstr>Parafráze – správné užití v textu</vt:lpstr>
      <vt:lpstr>Akademické texty – jazyk, tón, struktura</vt:lpstr>
      <vt:lpstr>Akademické psaní</vt:lpstr>
      <vt:lpstr>Jak dosáhnout úsporného, čtivého a jasného stylu?</vt:lpstr>
      <vt:lpstr>Abstrakt / Projekt / Konspekt</vt:lpstr>
      <vt:lpstr>Pravidelně revidovaný abstrakt…</vt:lpstr>
      <vt:lpstr>Makrostruktura</vt:lpstr>
      <vt:lpstr>Mikrostruktura – jednotlivé odstavce</vt:lpstr>
      <vt:lpstr>Prezentace aplikace PowerPoint</vt:lpstr>
      <vt:lpstr>Prezentace aplikace PowerPoint</vt:lpstr>
      <vt:lpstr>Závěrem… + úkoly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32</cp:revision>
  <dcterms:created xsi:type="dcterms:W3CDTF">2020-02-25T13:25:50Z</dcterms:created>
  <dcterms:modified xsi:type="dcterms:W3CDTF">2022-02-19T16:08:58Z</dcterms:modified>
</cp:coreProperties>
</file>