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57" r:id="rId3"/>
    <p:sldId id="258" r:id="rId4"/>
    <p:sldId id="259" r:id="rId5"/>
    <p:sldId id="270" r:id="rId6"/>
    <p:sldId id="271" r:id="rId7"/>
    <p:sldId id="272" r:id="rId8"/>
    <p:sldId id="273" r:id="rId9"/>
    <p:sldId id="274" r:id="rId10"/>
    <p:sldId id="27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snapToObjects="1">
      <p:cViewPr varScale="1">
        <p:scale>
          <a:sx n="107" d="100"/>
          <a:sy n="107"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5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688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4375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595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739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3036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2389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450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318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233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982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2/23/2022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347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2/23/2022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474586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8"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A9DADD-8C68-484A-A204-835AB30CDBDA}"/>
              </a:ext>
            </a:extLst>
          </p:cNvPr>
          <p:cNvPicPr>
            <a:picLocks noChangeAspect="1"/>
          </p:cNvPicPr>
          <p:nvPr/>
        </p:nvPicPr>
        <p:blipFill rotWithShape="1">
          <a:blip r:embed="rId2"/>
          <a:srcRect t="21356" b="22394"/>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Nadpis 1">
            <a:extLst>
              <a:ext uri="{FF2B5EF4-FFF2-40B4-BE49-F238E27FC236}">
                <a16:creationId xmlns:a16="http://schemas.microsoft.com/office/drawing/2014/main" id="{AF9C720E-1294-A64C-B647-D50AB1D13835}"/>
              </a:ext>
            </a:extLst>
          </p:cNvPr>
          <p:cNvSpPr>
            <a:spLocks noGrp="1"/>
          </p:cNvSpPr>
          <p:nvPr>
            <p:ph type="ctrTitle"/>
          </p:nvPr>
        </p:nvSpPr>
        <p:spPr>
          <a:xfrm>
            <a:off x="5686425" y="3834174"/>
            <a:ext cx="6286500" cy="1701570"/>
          </a:xfrm>
        </p:spPr>
        <p:txBody>
          <a:bodyPr anchor="b">
            <a:normAutofit/>
          </a:bodyPr>
          <a:lstStyle/>
          <a:p>
            <a:pPr algn="ctr"/>
            <a:r>
              <a:rPr lang="cs-CZ" sz="4000" b="1" i="0" dirty="0">
                <a:latin typeface="Times New Roman" panose="02020603050405020304" pitchFamily="18" charset="0"/>
                <a:cs typeface="Times New Roman" panose="02020603050405020304" pitchFamily="18" charset="0"/>
              </a:rPr>
              <a:t>Akademické čtení a psaní</a:t>
            </a:r>
            <a:br>
              <a:rPr lang="cs-CZ" sz="3700" i="0" dirty="0">
                <a:latin typeface="Times New Roman" panose="02020603050405020304" pitchFamily="18" charset="0"/>
                <a:cs typeface="Times New Roman" panose="02020603050405020304" pitchFamily="18" charset="0"/>
              </a:rPr>
            </a:br>
            <a:r>
              <a:rPr lang="cs-CZ" sz="2400" b="1" i="0" dirty="0">
                <a:latin typeface="Times New Roman" panose="02020603050405020304" pitchFamily="18" charset="0"/>
                <a:cs typeface="Times New Roman" panose="02020603050405020304" pitchFamily="18" charset="0"/>
              </a:rPr>
              <a:t>FAVMPa080</a:t>
            </a:r>
          </a:p>
        </p:txBody>
      </p:sp>
      <p:sp>
        <p:nvSpPr>
          <p:cNvPr id="3" name="Podnadpis 2">
            <a:extLst>
              <a:ext uri="{FF2B5EF4-FFF2-40B4-BE49-F238E27FC236}">
                <a16:creationId xmlns:a16="http://schemas.microsoft.com/office/drawing/2014/main" id="{5DDA791B-7322-7A4F-BED9-811D507FF7DD}"/>
              </a:ext>
            </a:extLst>
          </p:cNvPr>
          <p:cNvSpPr>
            <a:spLocks noGrp="1"/>
          </p:cNvSpPr>
          <p:nvPr>
            <p:ph type="subTitle" idx="1"/>
          </p:nvPr>
        </p:nvSpPr>
        <p:spPr>
          <a:xfrm>
            <a:off x="6096000" y="5951317"/>
            <a:ext cx="5147960" cy="646785"/>
          </a:xfrm>
        </p:spPr>
        <p:txBody>
          <a:bodyPr>
            <a:normAutofit fontScale="85000" lnSpcReduction="20000"/>
          </a:bodyPr>
          <a:lstStyle/>
          <a:p>
            <a:pPr algn="ctr"/>
            <a:r>
              <a:rPr lang="cs-CZ" sz="2000" dirty="0">
                <a:latin typeface="Times New Roman" panose="02020603050405020304" pitchFamily="18" charset="0"/>
                <a:cs typeface="Times New Roman" panose="02020603050405020304" pitchFamily="18" charset="0"/>
              </a:rPr>
              <a:t>FAV JS 2022</a:t>
            </a:r>
          </a:p>
          <a:p>
            <a:pPr algn="ctr"/>
            <a:r>
              <a:rPr lang="cs-CZ" sz="2000" dirty="0">
                <a:latin typeface="Times New Roman" panose="02020603050405020304" pitchFamily="18" charset="0"/>
                <a:cs typeface="Times New Roman" panose="02020603050405020304" pitchFamily="18" charset="0"/>
              </a:rPr>
              <a:t>23. 2. 2022</a:t>
            </a:r>
          </a:p>
        </p:txBody>
      </p:sp>
    </p:spTree>
    <p:extLst>
      <p:ext uri="{BB962C8B-B14F-4D97-AF65-F5344CB8AC3E}">
        <p14:creationId xmlns:p14="http://schemas.microsoft.com/office/powerpoint/2010/main" val="12317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4B952-3430-234E-801D-68E8A8DDE9EE}"/>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Úkol</a:t>
            </a:r>
          </a:p>
        </p:txBody>
      </p:sp>
      <p:sp>
        <p:nvSpPr>
          <p:cNvPr id="3" name="Zástupný obsah 2">
            <a:extLst>
              <a:ext uri="{FF2B5EF4-FFF2-40B4-BE49-F238E27FC236}">
                <a16:creationId xmlns:a16="http://schemas.microsoft.com/office/drawing/2014/main" id="{7A8D179B-4285-6F4B-B53C-1F2D999310F2}"/>
              </a:ext>
            </a:extLst>
          </p:cNvPr>
          <p:cNvSpPr>
            <a:spLocks noGrp="1"/>
          </p:cNvSpPr>
          <p:nvPr>
            <p:ph idx="1"/>
          </p:nvPr>
        </p:nvSpPr>
        <p:spPr/>
        <p:txBody>
          <a:bodyPr>
            <a:normAutofit fontScale="85000" lnSpcReduction="20000"/>
          </a:bodyPr>
          <a:lstStyle/>
          <a:p>
            <a:r>
              <a:rPr lang="cs-CZ" dirty="0">
                <a:latin typeface="Times New Roman" panose="02020603050405020304" pitchFamily="18" charset="0"/>
                <a:cs typeface="Times New Roman" panose="02020603050405020304" pitchFamily="18" charset="0"/>
              </a:rPr>
              <a:t>Vyberte si metodologickou publikaci napsanou ideálně v anglickém jazyce, s níž budete pro potřeby svého magisterského projektu pracovat.</a:t>
            </a:r>
          </a:p>
          <a:p>
            <a:r>
              <a:rPr lang="cs-CZ" dirty="0">
                <a:latin typeface="Times New Roman" panose="02020603050405020304" pitchFamily="18" charset="0"/>
                <a:cs typeface="Times New Roman" panose="02020603050405020304" pitchFamily="18" charset="0"/>
              </a:rPr>
              <a:t>Přeložte odstavec dle vlastního výběru. Z něj zakomponujte do vlastního textu přímou citaci (viz </a:t>
            </a:r>
            <a:r>
              <a:rPr lang="cs-CZ" dirty="0" err="1">
                <a:latin typeface="Times New Roman" panose="02020603050405020304" pitchFamily="18" charset="0"/>
                <a:cs typeface="Times New Roman" panose="02020603050405020304" pitchFamily="18" charset="0"/>
              </a:rPr>
              <a:t>slide</a:t>
            </a:r>
            <a:r>
              <a:rPr lang="cs-CZ" dirty="0">
                <a:latin typeface="Times New Roman" panose="02020603050405020304" pitchFamily="18" charset="0"/>
                <a:cs typeface="Times New Roman" panose="02020603050405020304" pitchFamily="18" charset="0"/>
              </a:rPr>
              <a:t> č. 7). </a:t>
            </a:r>
          </a:p>
          <a:p>
            <a:r>
              <a:rPr lang="cs-CZ" dirty="0">
                <a:latin typeface="Times New Roman" panose="02020603050405020304" pitchFamily="18" charset="0"/>
                <a:cs typeface="Times New Roman" panose="02020603050405020304" pitchFamily="18" charset="0"/>
              </a:rPr>
              <a:t>Odstavec dále shrňte jako na </a:t>
            </a:r>
            <a:r>
              <a:rPr lang="cs-CZ" dirty="0" err="1">
                <a:latin typeface="Times New Roman" panose="02020603050405020304" pitchFamily="18" charset="0"/>
                <a:cs typeface="Times New Roman" panose="02020603050405020304" pitchFamily="18" charset="0"/>
              </a:rPr>
              <a:t>slidu</a:t>
            </a:r>
            <a:r>
              <a:rPr lang="cs-CZ" dirty="0">
                <a:latin typeface="Times New Roman" panose="02020603050405020304" pitchFamily="18" charset="0"/>
                <a:cs typeface="Times New Roman" panose="02020603050405020304" pitchFamily="18" charset="0"/>
              </a:rPr>
              <a:t> č. 8. </a:t>
            </a:r>
          </a:p>
          <a:p>
            <a:r>
              <a:rPr lang="cs-CZ" dirty="0">
                <a:latin typeface="Times New Roman" panose="02020603050405020304" pitchFamily="18" charset="0"/>
                <a:cs typeface="Times New Roman" panose="02020603050405020304" pitchFamily="18" charset="0"/>
              </a:rPr>
              <a:t>Vyberte si takový zdroj psaný česky, který je důležitý pro historický/společenský/ekonomický nebo jiný kontext Vaší práce. Ze zvoleného zdroje vyberte větu či dvě, kterou/které budete parafrázovat. </a:t>
            </a:r>
          </a:p>
          <a:p>
            <a:r>
              <a:rPr lang="cs-CZ" dirty="0">
                <a:latin typeface="Times New Roman" panose="02020603050405020304" pitchFamily="18" charset="0"/>
                <a:cs typeface="Times New Roman" panose="02020603050405020304" pitchFamily="18" charset="0"/>
              </a:rPr>
              <a:t>Do svého výstupu vložte jak výchozí text, tak samozřejmě i Vaše překlady, citace, shrnutí a parafráze.</a:t>
            </a:r>
          </a:p>
          <a:p>
            <a:r>
              <a:rPr lang="cs-CZ" dirty="0">
                <a:latin typeface="Times New Roman" panose="02020603050405020304" pitchFamily="18" charset="0"/>
                <a:cs typeface="Times New Roman" panose="02020603050405020304" pitchFamily="18" charset="0"/>
              </a:rPr>
              <a:t>Vypracovaný úkol mi pošlete do pondělí 28. 2. na mail (včetně)</a:t>
            </a:r>
          </a:p>
        </p:txBody>
      </p:sp>
    </p:spTree>
    <p:extLst>
      <p:ext uri="{BB962C8B-B14F-4D97-AF65-F5344CB8AC3E}">
        <p14:creationId xmlns:p14="http://schemas.microsoft.com/office/powerpoint/2010/main" val="178365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descr="Obsah obrázku text&#10;&#10;Popis byl vytvořen automaticky">
            <a:extLst>
              <a:ext uri="{FF2B5EF4-FFF2-40B4-BE49-F238E27FC236}">
                <a16:creationId xmlns:a16="http://schemas.microsoft.com/office/drawing/2014/main" id="{3E355FA8-6B4B-A749-848D-7540606E68B8}"/>
              </a:ext>
            </a:extLst>
          </p:cNvPr>
          <p:cNvPicPr>
            <a:picLocks noChangeAspect="1"/>
          </p:cNvPicPr>
          <p:nvPr/>
        </p:nvPicPr>
        <p:blipFill>
          <a:blip r:embed="rId2"/>
          <a:stretch>
            <a:fillRect/>
          </a:stretch>
        </p:blipFill>
        <p:spPr>
          <a:xfrm>
            <a:off x="0" y="404042"/>
            <a:ext cx="6335165" cy="6225356"/>
          </a:xfrm>
          <a:prstGeom prst="rect">
            <a:avLst/>
          </a:prstGeom>
        </p:spPr>
      </p:pic>
      <p:pic>
        <p:nvPicPr>
          <p:cNvPr id="13" name="Obrázek 12" descr="Obsah obrázku podepsat&#10;&#10;Popis byl vytvořen automaticky">
            <a:extLst>
              <a:ext uri="{FF2B5EF4-FFF2-40B4-BE49-F238E27FC236}">
                <a16:creationId xmlns:a16="http://schemas.microsoft.com/office/drawing/2014/main" id="{3AC592EB-B1F6-E645-B70B-B82A30C566B0}"/>
              </a:ext>
            </a:extLst>
          </p:cNvPr>
          <p:cNvPicPr>
            <a:picLocks noChangeAspect="1"/>
          </p:cNvPicPr>
          <p:nvPr/>
        </p:nvPicPr>
        <p:blipFill>
          <a:blip r:embed="rId3"/>
          <a:stretch>
            <a:fillRect/>
          </a:stretch>
        </p:blipFill>
        <p:spPr>
          <a:xfrm>
            <a:off x="6406480" y="432619"/>
            <a:ext cx="5785520" cy="6225356"/>
          </a:xfrm>
          <a:prstGeom prst="rect">
            <a:avLst/>
          </a:prstGeom>
        </p:spPr>
      </p:pic>
    </p:spTree>
    <p:extLst>
      <p:ext uri="{BB962C8B-B14F-4D97-AF65-F5344CB8AC3E}">
        <p14:creationId xmlns:p14="http://schemas.microsoft.com/office/powerpoint/2010/main" val="331386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36233-6508-9E4A-AE42-BD741DBFF851}"/>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Pojďme si promluvit o psaní…</a:t>
            </a:r>
          </a:p>
        </p:txBody>
      </p:sp>
      <p:sp>
        <p:nvSpPr>
          <p:cNvPr id="3" name="Zástupný obsah 2">
            <a:extLst>
              <a:ext uri="{FF2B5EF4-FFF2-40B4-BE49-F238E27FC236}">
                <a16:creationId xmlns:a16="http://schemas.microsoft.com/office/drawing/2014/main" id="{BEBC6397-3D5E-CF47-B5C6-6AD58707C21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Máte nějaké rituály spojené se psaním? Jaké?</a:t>
            </a:r>
          </a:p>
          <a:p>
            <a:r>
              <a:rPr lang="cs-CZ" dirty="0">
                <a:latin typeface="Times New Roman" panose="02020603050405020304" pitchFamily="18" charset="0"/>
                <a:cs typeface="Times New Roman" panose="02020603050405020304" pitchFamily="18" charset="0"/>
              </a:rPr>
              <a:t>Kdy jste se naposledy učili psát (ve smyslu argumentace a stylu / slohu)?</a:t>
            </a:r>
          </a:p>
          <a:p>
            <a:r>
              <a:rPr lang="cs-CZ" dirty="0">
                <a:latin typeface="Times New Roman" panose="02020603050405020304" pitchFamily="18" charset="0"/>
                <a:cs typeface="Times New Roman" panose="02020603050405020304" pitchFamily="18" charset="0"/>
              </a:rPr>
              <a:t>Přináší Vám psaní radost? Co máte na psaní rádi?</a:t>
            </a:r>
          </a:p>
          <a:p>
            <a:r>
              <a:rPr lang="cs-CZ" dirty="0">
                <a:latin typeface="Times New Roman" panose="02020603050405020304" pitchFamily="18" charset="0"/>
                <a:cs typeface="Times New Roman" panose="02020603050405020304" pitchFamily="18" charset="0"/>
              </a:rPr>
              <a:t>Co Vás na psaní naopak děsí?</a:t>
            </a:r>
          </a:p>
          <a:p>
            <a:r>
              <a:rPr lang="cs-CZ" dirty="0">
                <a:latin typeface="Times New Roman" panose="02020603050405020304" pitchFamily="18" charset="0"/>
                <a:cs typeface="Times New Roman" panose="02020603050405020304" pitchFamily="18" charset="0"/>
              </a:rPr>
              <a:t>Jak dlouho do </a:t>
            </a:r>
            <a:r>
              <a:rPr lang="cs-CZ" dirty="0" err="1">
                <a:latin typeface="Times New Roman" panose="02020603050405020304" pitchFamily="18" charset="0"/>
                <a:cs typeface="Times New Roman" panose="02020603050405020304" pitchFamily="18" charset="0"/>
              </a:rPr>
              <a:t>deadlinu</a:t>
            </a:r>
            <a:r>
              <a:rPr lang="cs-CZ" dirty="0">
                <a:latin typeface="Times New Roman" panose="02020603050405020304" pitchFamily="18" charset="0"/>
                <a:cs typeface="Times New Roman" panose="02020603050405020304" pitchFamily="18" charset="0"/>
              </a:rPr>
              <a:t> začínáte se samotným psaním?</a:t>
            </a:r>
          </a:p>
          <a:p>
            <a:r>
              <a:rPr lang="cs-CZ" dirty="0">
                <a:latin typeface="Times New Roman" panose="02020603050405020304" pitchFamily="18" charset="0"/>
                <a:cs typeface="Times New Roman" panose="02020603050405020304" pitchFamily="18" charset="0"/>
              </a:rPr>
              <a:t>Jste zvyklí svoje výstupy přepisovat, „ladit“ než je odevzdáte?</a:t>
            </a:r>
          </a:p>
          <a:p>
            <a:pPr marL="0" indent="0">
              <a:buNone/>
            </a:pPr>
            <a:endParaRPr lang="cs-CZ" dirty="0"/>
          </a:p>
        </p:txBody>
      </p:sp>
    </p:spTree>
    <p:extLst>
      <p:ext uri="{BB962C8B-B14F-4D97-AF65-F5344CB8AC3E}">
        <p14:creationId xmlns:p14="http://schemas.microsoft.com/office/powerpoint/2010/main" val="22496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CA49E7-5B30-4648-BC56-1A4816BD6F6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Čtivý, ekonomický a elegantní písemný styl</a:t>
            </a:r>
          </a:p>
        </p:txBody>
      </p:sp>
      <p:sp>
        <p:nvSpPr>
          <p:cNvPr id="3" name="Zástupný obsah 2">
            <a:extLst>
              <a:ext uri="{FF2B5EF4-FFF2-40B4-BE49-F238E27FC236}">
                <a16:creationId xmlns:a16="http://schemas.microsoft.com/office/drawing/2014/main" id="{4DA89A46-1FE1-EB49-B48D-DBBD8C47978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Při psaní bychom se měli snažit redukovat:</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Pasivum – skrývá původce jevů a událostí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Dlouhé a složité větné konstrukce – čtenář se v nich ztrácí, může dojít až k dezinterpretaci sdělení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Příslovce vedoucí k vyhýbavým a opatrným (i když nuancovanějším) tvrzením – skoro, spíš, téměř…</a:t>
            </a:r>
          </a:p>
          <a:p>
            <a:r>
              <a:rPr lang="cs-CZ" dirty="0">
                <a:latin typeface="Times New Roman" panose="02020603050405020304" pitchFamily="18" charset="0"/>
                <a:cs typeface="Times New Roman" panose="02020603050405020304" pitchFamily="18" charset="0"/>
              </a:rPr>
              <a:t>Samotný proces psaní rozdělit na několik fází – první verze textu jde spíš po obsahu a argumentech, ne tolik po stylu; následují jazykové a stylové revize, které argumentaci pročistí</a:t>
            </a:r>
          </a:p>
        </p:txBody>
      </p:sp>
    </p:spTree>
    <p:extLst>
      <p:ext uri="{BB962C8B-B14F-4D97-AF65-F5344CB8AC3E}">
        <p14:creationId xmlns:p14="http://schemas.microsoft.com/office/powerpoint/2010/main" val="7413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sz="3600" b="1" i="0" dirty="0">
                <a:latin typeface="Times New Roman" panose="02020603050405020304" pitchFamily="18" charset="0"/>
                <a:cs typeface="Times New Roman" panose="02020603050405020304" pitchFamily="18" charset="0"/>
              </a:rPr>
              <a:t>Citace / Parafráze / Shrnutí</a:t>
            </a:r>
          </a:p>
        </p:txBody>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55000" lnSpcReduction="2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287186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i="0" dirty="0">
                <a:latin typeface="Times New Roman" panose="02020603050405020304" pitchFamily="18" charset="0"/>
                <a:cs typeface="Times New Roman" panose="02020603050405020304" pitchFamily="18" charset="0"/>
              </a:rPr>
              <a:t>Výchozí text a jeho překlad</a:t>
            </a:r>
          </a:p>
        </p:txBody>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55000" lnSpcReduction="2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4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normAutofit fontScale="92500" lnSpcReduction="10000"/>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396316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64973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fontScale="62500" lnSpcReduction="2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41034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233F2E"/>
      </a:dk2>
      <a:lt2>
        <a:srgbClr val="E9E7E4"/>
      </a:lt2>
      <a:accent1>
        <a:srgbClr val="86A1D7"/>
      </a:accent1>
      <a:accent2>
        <a:srgbClr val="59AEC8"/>
      </a:accent2>
      <a:accent3>
        <a:srgbClr val="6DAFA3"/>
      </a:accent3>
      <a:accent4>
        <a:srgbClr val="5DB480"/>
      </a:accent4>
      <a:accent5>
        <a:srgbClr val="64B464"/>
      </a:accent5>
      <a:accent6>
        <a:srgbClr val="80B15B"/>
      </a:accent6>
      <a:hlink>
        <a:srgbClr val="94805A"/>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Širokoúhlá obrazovka</PresentationFormat>
  <Paragraphs>47</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Century Gothic</vt:lpstr>
      <vt:lpstr>Elephant</vt:lpstr>
      <vt:lpstr>Times New Roman</vt:lpstr>
      <vt:lpstr>BrushVTI</vt:lpstr>
      <vt:lpstr>Akademické čtení a psaní FAVMPa080</vt:lpstr>
      <vt:lpstr>Prezentace aplikace PowerPoint</vt:lpstr>
      <vt:lpstr>Pojďme si promluvit o psaní…</vt:lpstr>
      <vt:lpstr>Čtivý, ekonomický a elegantní písemný styl</vt:lpstr>
      <vt:lpstr>Citace / Parafráze / Shrnutí</vt:lpstr>
      <vt:lpstr>Výchozí text a jeho překlad</vt:lpstr>
      <vt:lpstr>Citace – správné užití v textu</vt:lpstr>
      <vt:lpstr>Shrnutí – správné užití v textu</vt:lpstr>
      <vt:lpstr>Parafráze – správné užití v textu</vt:lpstr>
      <vt:lpstr>Úkol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Akademické čtení a psaní FAVMPa080</dc:title>
  <dc:creator>Šárka Gmiterková</dc:creator>
  <cp:lastModifiedBy>Šárka Gmiterková</cp:lastModifiedBy>
  <cp:revision>10</cp:revision>
  <dcterms:created xsi:type="dcterms:W3CDTF">2020-02-25T13:25:50Z</dcterms:created>
  <dcterms:modified xsi:type="dcterms:W3CDTF">2022-02-23T12:24:13Z</dcterms:modified>
</cp:coreProperties>
</file>