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1"/>
  </p:notesMasterIdLst>
  <p:handoutMasterIdLst>
    <p:handoutMasterId r:id="rId12"/>
  </p:handoutMasterIdLst>
  <p:sldIdLst>
    <p:sldId id="262" r:id="rId2"/>
    <p:sldId id="263" r:id="rId3"/>
    <p:sldId id="264" r:id="rId4"/>
    <p:sldId id="265" r:id="rId5"/>
    <p:sldId id="266" r:id="rId6"/>
    <p:sldId id="268" r:id="rId7"/>
    <p:sldId id="269" r:id="rId8"/>
    <p:sldId id="270" r:id="rId9"/>
    <p:sldId id="267" r:id="rId1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1" autoAdjust="0"/>
    <p:restoredTop sz="96270" autoAdjust="0"/>
  </p:normalViewPr>
  <p:slideViewPr>
    <p:cSldViewPr snapToGrid="0">
      <p:cViewPr varScale="1">
        <p:scale>
          <a:sx n="115" d="100"/>
          <a:sy n="115" d="100"/>
        </p:scale>
        <p:origin x="1200" y="200"/>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49B4A6AC-BDF3-7A4E-AE8F-30770662C6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5">
            <a:extLst>
              <a:ext uri="{FF2B5EF4-FFF2-40B4-BE49-F238E27FC236}">
                <a16:creationId xmlns:a16="http://schemas.microsoft.com/office/drawing/2014/main" id="{55F562C7-770A-4DC7-96BB-3CD0DDDE6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13" name="Grafický objekt 5">
            <a:extLst>
              <a:ext uri="{FF2B5EF4-FFF2-40B4-BE49-F238E27FC236}">
                <a16:creationId xmlns:a16="http://schemas.microsoft.com/office/drawing/2014/main" id="{FDEB639D-3D5C-464C-BDE5-B74095023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4FA66768-9589-2949-93B3-46B2497AD2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cs-CZ"/>
              <a:t>zápatí prezentace</a:t>
            </a:r>
            <a:endParaRPr lang="cs-CZ" dirty="0"/>
          </a:p>
        </p:txBody>
      </p:sp>
      <p:pic>
        <p:nvPicPr>
          <p:cNvPr id="9" name="Grafický objekt 5">
            <a:extLst>
              <a:ext uri="{FF2B5EF4-FFF2-40B4-BE49-F238E27FC236}">
                <a16:creationId xmlns:a16="http://schemas.microsoft.com/office/drawing/2014/main" id="{1AAA1A5A-C954-FE43-B28E-CF7321376A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1"/>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ARTS slide">
    <p:bg>
      <p:bgPr>
        <a:solidFill>
          <a:srgbClr val="4BC8FF"/>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05600" y="2012703"/>
            <a:ext cx="4132799" cy="283259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DD44EFF6-9EB3-1644-9EA5-40F4E97B9A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2BC1F0D1-206B-6840-865D-185BADC088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57F28D9A-DF4F-8D46-9103-0EFCBEFC94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Grafický objekt 5">
            <a:extLst>
              <a:ext uri="{FF2B5EF4-FFF2-40B4-BE49-F238E27FC236}">
                <a16:creationId xmlns:a16="http://schemas.microsoft.com/office/drawing/2014/main" id="{4C227044-85A0-3E4C-8894-875974A355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8BD7D05A-E512-5B4A-B9FD-01C29F6A93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7295B6F1-702C-D047-89CD-70E5DBEF2F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9" name="Grafický objekt 5">
            <a:extLst>
              <a:ext uri="{FF2B5EF4-FFF2-40B4-BE49-F238E27FC236}">
                <a16:creationId xmlns:a16="http://schemas.microsoft.com/office/drawing/2014/main" id="{4BED687E-1DDB-9645-8FAB-A30FACA2C2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9" name="Grafický objekt 5">
            <a:extLst>
              <a:ext uri="{FF2B5EF4-FFF2-40B4-BE49-F238E27FC236}">
                <a16:creationId xmlns:a16="http://schemas.microsoft.com/office/drawing/2014/main" id="{49F71D72-50A6-3A4A-9D44-33479454A6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9DADD-8C68-484A-A204-835AB30CDBDA}"/>
              </a:ext>
            </a:extLst>
          </p:cNvPr>
          <p:cNvPicPr>
            <a:picLocks noChangeAspect="1"/>
          </p:cNvPicPr>
          <p:nvPr/>
        </p:nvPicPr>
        <p:blipFill rotWithShape="1">
          <a:blip r:embed="rId2"/>
          <a:srcRect t="21356" b="22394"/>
          <a:stretch/>
        </p:blipFill>
        <p:spPr>
          <a:xfrm>
            <a:off x="15" y="1714507"/>
            <a:ext cx="9143985" cy="5143493"/>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Nadpis 1">
            <a:extLst>
              <a:ext uri="{FF2B5EF4-FFF2-40B4-BE49-F238E27FC236}">
                <a16:creationId xmlns:a16="http://schemas.microsoft.com/office/drawing/2014/main" id="{AF9C720E-1294-A64C-B647-D50AB1D13835}"/>
              </a:ext>
            </a:extLst>
          </p:cNvPr>
          <p:cNvSpPr>
            <a:spLocks noGrp="1"/>
          </p:cNvSpPr>
          <p:nvPr>
            <p:ph type="ctrTitle"/>
          </p:nvPr>
        </p:nvSpPr>
        <p:spPr>
          <a:xfrm>
            <a:off x="4264819" y="3732880"/>
            <a:ext cx="4714875" cy="1276178"/>
          </a:xfrm>
        </p:spPr>
        <p:txBody>
          <a:bodyPr anchor="b">
            <a:normAutofit/>
          </a:bodyPr>
          <a:lstStyle/>
          <a:p>
            <a:pPr algn="ctr"/>
            <a:r>
              <a:rPr lang="cs-CZ" sz="3000" dirty="0">
                <a:latin typeface="Times New Roman" panose="02020603050405020304" pitchFamily="18" charset="0"/>
                <a:cs typeface="Times New Roman" panose="02020603050405020304" pitchFamily="18" charset="0"/>
              </a:rPr>
              <a:t>Akademické čtení a psaní</a:t>
            </a:r>
            <a:br>
              <a:rPr lang="cs-CZ" sz="2775" dirty="0">
                <a:latin typeface="Times New Roman" panose="02020603050405020304" pitchFamily="18" charset="0"/>
                <a:cs typeface="Times New Roman" panose="02020603050405020304" pitchFamily="18" charset="0"/>
              </a:rPr>
            </a:br>
            <a:r>
              <a:rPr lang="cs-CZ" sz="1800" dirty="0">
                <a:latin typeface="Times New Roman" panose="02020603050405020304" pitchFamily="18" charset="0"/>
                <a:cs typeface="Times New Roman" panose="02020603050405020304" pitchFamily="18" charset="0"/>
              </a:rPr>
              <a:t>FAVMPa080</a:t>
            </a:r>
          </a:p>
        </p:txBody>
      </p:sp>
      <p:sp>
        <p:nvSpPr>
          <p:cNvPr id="3" name="Podnadpis 2">
            <a:extLst>
              <a:ext uri="{FF2B5EF4-FFF2-40B4-BE49-F238E27FC236}">
                <a16:creationId xmlns:a16="http://schemas.microsoft.com/office/drawing/2014/main" id="{5DDA791B-7322-7A4F-BED9-811D507FF7DD}"/>
              </a:ext>
            </a:extLst>
          </p:cNvPr>
          <p:cNvSpPr>
            <a:spLocks noGrp="1"/>
          </p:cNvSpPr>
          <p:nvPr>
            <p:ph type="subTitle" idx="1"/>
          </p:nvPr>
        </p:nvSpPr>
        <p:spPr>
          <a:xfrm>
            <a:off x="4572000" y="5320738"/>
            <a:ext cx="3860970" cy="485089"/>
          </a:xfrm>
        </p:spPr>
        <p:txBody>
          <a:bodyPr>
            <a:normAutofit lnSpcReduction="10000"/>
          </a:bodyPr>
          <a:lstStyle/>
          <a:p>
            <a:pPr algn="ctr"/>
            <a:r>
              <a:rPr lang="cs-CZ" sz="1500" dirty="0">
                <a:latin typeface="Times New Roman" panose="02020603050405020304" pitchFamily="18" charset="0"/>
                <a:cs typeface="Times New Roman" panose="02020603050405020304" pitchFamily="18" charset="0"/>
              </a:rPr>
              <a:t>FAV JS 2022</a:t>
            </a:r>
          </a:p>
          <a:p>
            <a:pPr algn="ctr"/>
            <a:r>
              <a:rPr lang="cs-CZ" sz="1500" dirty="0">
                <a:latin typeface="Times New Roman" panose="02020603050405020304" pitchFamily="18" charset="0"/>
                <a:cs typeface="Times New Roman" panose="02020603050405020304" pitchFamily="18" charset="0"/>
              </a:rPr>
              <a:t>27. 4. 2022</a:t>
            </a:r>
          </a:p>
        </p:txBody>
      </p:sp>
    </p:spTree>
    <p:extLst>
      <p:ext uri="{BB962C8B-B14F-4D97-AF65-F5344CB8AC3E}">
        <p14:creationId xmlns:p14="http://schemas.microsoft.com/office/powerpoint/2010/main" val="372308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1C6DB7-2713-2F47-A919-528C7A037D9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6832EDB-E9B0-4D4C-9DA0-801D532CF531}"/>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EC436ED5-9AD9-2A4C-9156-E4D4518FB40C}"/>
              </a:ext>
            </a:extLst>
          </p:cNvPr>
          <p:cNvSpPr>
            <a:spLocks noGrp="1"/>
          </p:cNvSpPr>
          <p:nvPr>
            <p:ph type="title"/>
          </p:nvPr>
        </p:nvSpPr>
        <p:spPr/>
        <p:txBody>
          <a:bodyPr/>
          <a:lstStyle/>
          <a:p>
            <a:pPr algn="ctr"/>
            <a:r>
              <a:rPr lang="cs-CZ" dirty="0"/>
              <a:t>Skopal: </a:t>
            </a:r>
            <a:r>
              <a:rPr lang="cs-CZ" i="1" dirty="0"/>
              <a:t>Kolem světa ve 32 jazycích </a:t>
            </a:r>
          </a:p>
        </p:txBody>
      </p:sp>
      <p:sp>
        <p:nvSpPr>
          <p:cNvPr id="5" name="Zástupný obsah 4">
            <a:extLst>
              <a:ext uri="{FF2B5EF4-FFF2-40B4-BE49-F238E27FC236}">
                <a16:creationId xmlns:a16="http://schemas.microsoft.com/office/drawing/2014/main" id="{818767E3-2C21-5E45-8601-D86DB39D0E61}"/>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Jak se Vám text četl?</a:t>
            </a:r>
          </a:p>
          <a:p>
            <a:r>
              <a:rPr lang="cs-CZ" dirty="0">
                <a:latin typeface="Times New Roman" panose="02020603050405020304" pitchFamily="18" charset="0"/>
                <a:cs typeface="Times New Roman" panose="02020603050405020304" pitchFamily="18" charset="0"/>
              </a:rPr>
              <a:t>Jaká je hlavní teze textu?</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V které části byste hledali klíčovou pasáž k pochopení hlavního argumentu?</a:t>
            </a:r>
          </a:p>
          <a:p>
            <a:r>
              <a:rPr lang="cs-CZ" dirty="0">
                <a:latin typeface="Times New Roman" panose="02020603050405020304" pitchFamily="18" charset="0"/>
                <a:cs typeface="Times New Roman" panose="02020603050405020304" pitchFamily="18" charset="0"/>
              </a:rPr>
              <a:t>Jaké výzkumné otázky text umožňuje klást?</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Co Vám v textu chybí?</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Jaká konkrétní témata byste s pomocí tohoto textu řešili/zaštítili (cca 3)?</a:t>
            </a:r>
          </a:p>
          <a:p>
            <a:r>
              <a:rPr lang="cs-CZ" dirty="0">
                <a:latin typeface="Times New Roman" panose="02020603050405020304" pitchFamily="18" charset="0"/>
                <a:cs typeface="Times New Roman" panose="02020603050405020304" pitchFamily="18" charset="0"/>
              </a:rPr>
              <a:t>Hodí se text jako metodologická záštita pro Vaše výzkumné téma a proč?</a:t>
            </a:r>
          </a:p>
          <a:p>
            <a:endParaRPr lang="cs-CZ" dirty="0"/>
          </a:p>
        </p:txBody>
      </p:sp>
    </p:spTree>
    <p:extLst>
      <p:ext uri="{BB962C8B-B14F-4D97-AF65-F5344CB8AC3E}">
        <p14:creationId xmlns:p14="http://schemas.microsoft.com/office/powerpoint/2010/main" val="257703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B92915-1B2A-D647-8076-D0D150A0DD9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8291382-7C0B-C74D-B08E-50D2EBD82C38}"/>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3D97DB4B-BF94-9B45-8845-2E7D465E6ECA}"/>
              </a:ext>
            </a:extLst>
          </p:cNvPr>
          <p:cNvSpPr>
            <a:spLocks noGrp="1"/>
          </p:cNvSpPr>
          <p:nvPr>
            <p:ph type="title"/>
          </p:nvPr>
        </p:nvSpPr>
        <p:spPr>
          <a:xfrm>
            <a:off x="540000" y="262801"/>
            <a:ext cx="8064900" cy="451576"/>
          </a:xfrm>
        </p:spPr>
        <p:txBody>
          <a:bodyPr/>
          <a:lstStyle/>
          <a:p>
            <a:pPr algn="ctr"/>
            <a:r>
              <a:rPr lang="cs-CZ" dirty="0"/>
              <a:t>Kolem světa: resumé</a:t>
            </a:r>
          </a:p>
        </p:txBody>
      </p:sp>
      <p:sp>
        <p:nvSpPr>
          <p:cNvPr id="5" name="Zástupný obsah 4">
            <a:extLst>
              <a:ext uri="{FF2B5EF4-FFF2-40B4-BE49-F238E27FC236}">
                <a16:creationId xmlns:a16="http://schemas.microsoft.com/office/drawing/2014/main" id="{E344B90A-25E1-1D47-8DEF-621D25B9DB44}"/>
              </a:ext>
            </a:extLst>
          </p:cNvPr>
          <p:cNvSpPr>
            <a:spLocks noGrp="1"/>
          </p:cNvSpPr>
          <p:nvPr>
            <p:ph idx="1"/>
          </p:nvPr>
        </p:nvSpPr>
        <p:spPr>
          <a:xfrm>
            <a:off x="540000" y="755300"/>
            <a:ext cx="8064900" cy="5277510"/>
          </a:xfrm>
        </p:spPr>
        <p:txBody>
          <a:bodyPr/>
          <a:lstStyle/>
          <a:p>
            <a:r>
              <a:rPr lang="cs-CZ" sz="1600" dirty="0"/>
              <a:t>„Pavel Skopal se ve svém textu věnuje otázce, jak je možno dosáhnout kulturní a jiné lokalizace filmů na mezinárodním trhu.“ (</a:t>
            </a:r>
            <a:r>
              <a:rPr lang="cs-CZ" sz="1600" dirty="0" err="1"/>
              <a:t>ŠCh</a:t>
            </a:r>
            <a:r>
              <a:rPr lang="cs-CZ" sz="1600" dirty="0"/>
              <a:t>)</a:t>
            </a:r>
          </a:p>
          <a:p>
            <a:r>
              <a:rPr lang="cs-CZ" sz="1600" dirty="0"/>
              <a:t>„Hollywoodské </a:t>
            </a:r>
            <a:r>
              <a:rPr lang="cs-CZ" sz="1600" dirty="0" err="1"/>
              <a:t>blockbustery</a:t>
            </a:r>
            <a:r>
              <a:rPr lang="cs-CZ" sz="1600" dirty="0"/>
              <a:t> nejsou neměnným produktem a cílí spíše na co nejvíce segmentů publika definovaných věkem, pohlavím, žánrovými preferencemi než na národní a kulturní specifika.“ (MR)</a:t>
            </a:r>
          </a:p>
          <a:p>
            <a:r>
              <a:rPr lang="cs-CZ" sz="1600" dirty="0"/>
              <a:t>„Národ (či kulturní specifičnost) hraje velmi malou roli i v rovině distribuce a propagace.“ (JC)</a:t>
            </a:r>
          </a:p>
          <a:p>
            <a:r>
              <a:rPr lang="cs-CZ" sz="1600" dirty="0"/>
              <a:t>„Jelikož neexistuje rozdíl mezi DVD nosiči v různých regionech, konzumenti jsou v nových speciálních reedicích oslovováni skrze zlepšenou technickou kvalitu nebo mnohé bonusové materiály pro rozdílné věkové skupiny.“ (MČ)</a:t>
            </a:r>
          </a:p>
          <a:p>
            <a:r>
              <a:rPr lang="sk-SK" sz="1600" dirty="0"/>
              <a:t>„Hlavnou tézou textu pritom je, že lokalizácia je značne obmedzovaná a objavuje sa najmä v sémantickej rovine z dôvodu kultúrnej odlišnosti a možnému nepochopeniu pôvodných </a:t>
            </a:r>
            <a:r>
              <a:rPr lang="sk-SK" sz="1600" dirty="0" err="1"/>
              <a:t>konotácií</a:t>
            </a:r>
            <a:r>
              <a:rPr lang="sk-SK" sz="1600" dirty="0"/>
              <a:t> – okrem toho dabing sa snaží zostať čo najvernejší pôvodnému zneniu, aj napriek tomu, že originálna stopa je všeobecne považovaná za kvalitatívne najlepšiu a dabing je skôr mierený detskému divákovi.“ (MĎ)</a:t>
            </a:r>
            <a:endParaRPr lang="cs-CZ" sz="1600" dirty="0"/>
          </a:p>
          <a:p>
            <a:endParaRPr lang="cs-CZ" sz="1600" dirty="0"/>
          </a:p>
          <a:p>
            <a:endParaRPr lang="cs-CZ" sz="1600" dirty="0"/>
          </a:p>
          <a:p>
            <a:endParaRPr lang="cs-CZ" sz="1600" dirty="0"/>
          </a:p>
        </p:txBody>
      </p:sp>
    </p:spTree>
    <p:extLst>
      <p:ext uri="{BB962C8B-B14F-4D97-AF65-F5344CB8AC3E}">
        <p14:creationId xmlns:p14="http://schemas.microsoft.com/office/powerpoint/2010/main" val="191159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3970B38-C902-4543-A08F-5D6B5236D8E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7DF9146-93A8-8741-B6F1-294CB8A3DEED}"/>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8137E7A6-8903-2944-876A-6D1C7F827BA6}"/>
              </a:ext>
            </a:extLst>
          </p:cNvPr>
          <p:cNvSpPr>
            <a:spLocks noGrp="1"/>
          </p:cNvSpPr>
          <p:nvPr>
            <p:ph type="title"/>
          </p:nvPr>
        </p:nvSpPr>
        <p:spPr>
          <a:xfrm>
            <a:off x="540000" y="374313"/>
            <a:ext cx="8064900" cy="451576"/>
          </a:xfrm>
        </p:spPr>
        <p:txBody>
          <a:bodyPr/>
          <a:lstStyle/>
          <a:p>
            <a:pPr algn="ctr"/>
            <a:r>
              <a:rPr lang="cs-CZ" dirty="0"/>
              <a:t>Kolem světa: resumé</a:t>
            </a:r>
          </a:p>
        </p:txBody>
      </p:sp>
      <p:sp>
        <p:nvSpPr>
          <p:cNvPr id="5" name="Zástupný obsah 4">
            <a:extLst>
              <a:ext uri="{FF2B5EF4-FFF2-40B4-BE49-F238E27FC236}">
                <a16:creationId xmlns:a16="http://schemas.microsoft.com/office/drawing/2014/main" id="{43D95F11-65C7-124C-B50F-313B2AA0670C}"/>
              </a:ext>
            </a:extLst>
          </p:cNvPr>
          <p:cNvSpPr>
            <a:spLocks noGrp="1"/>
          </p:cNvSpPr>
          <p:nvPr>
            <p:ph idx="1"/>
          </p:nvPr>
        </p:nvSpPr>
        <p:spPr>
          <a:xfrm>
            <a:off x="540000" y="989477"/>
            <a:ext cx="8064900" cy="4139998"/>
          </a:xfrm>
        </p:spPr>
        <p:txBody>
          <a:bodyPr/>
          <a:lstStyle/>
          <a:p>
            <a:r>
              <a:rPr lang="sk-SK" sz="1600" dirty="0"/>
              <a:t>„Následná špeciálna platinová edícia Levieho kráľa už nie je zameraná len na detských divákov, ale taktiež na rodičov a na fanúšikov a zberateľov DVD. Na rodičov sa zameriava predovšetkým cez materiály, ktoré oslovujú tých, ktorí si pamätajú „staré Disney“, na zberateľov a fanúšikov zase cez špeciálne rozhovory, sekvencie a dokumenty zo sveta Levieho kráľa a prípravy filmu.“ (PK)</a:t>
            </a:r>
          </a:p>
          <a:p>
            <a:r>
              <a:rPr lang="sk-SK" sz="1600" dirty="0"/>
              <a:t>„Ďalej ukazuje to ako sa vďaka tejto taktike spoločnosť Disney snaží reprodukovať expresívnu kvalitu hlasu a tým znemožňuje dabingu kultúrnu špecifickosť, no zároveň udržuje maximálnu blízkosť originálu, čím je odlišnosť obmedzená na sémantickú robinu. Túto tendenciu označuje ako homogenizáciu, kedy sú všetky jazykové verzie v expresívnej rovine produkované ako imitácie, snažiace sa zúžiť medzeru medzi originálom a lokálnou verziou.“ (ZS)</a:t>
            </a:r>
          </a:p>
          <a:p>
            <a:r>
              <a:rPr lang="sk-SK" sz="1600" dirty="0"/>
              <a:t>„Vo výsledku by sa dabing mal podobať aj v rovine prednášania či intonácie textu, teda stráca kultúrne špecifickosti. Zdôrazňuje, že kvalita produktu je garantovaná značkou „Disney“. (MM)</a:t>
            </a:r>
            <a:endParaRPr lang="cs-CZ" sz="1600" dirty="0"/>
          </a:p>
          <a:p>
            <a:endParaRPr lang="cs-CZ" sz="1600" dirty="0"/>
          </a:p>
          <a:p>
            <a:endParaRPr lang="cs-CZ" sz="1600" dirty="0"/>
          </a:p>
        </p:txBody>
      </p:sp>
    </p:spTree>
    <p:extLst>
      <p:ext uri="{BB962C8B-B14F-4D97-AF65-F5344CB8AC3E}">
        <p14:creationId xmlns:p14="http://schemas.microsoft.com/office/powerpoint/2010/main" val="227561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2A36DE-9ADC-8A44-9941-80C9956D47F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96E004F-A981-5849-B196-F9B03D87678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DE48FC8B-4790-8E4A-826C-37E3FCD1ED88}"/>
              </a:ext>
            </a:extLst>
          </p:cNvPr>
          <p:cNvSpPr>
            <a:spLocks noGrp="1"/>
          </p:cNvSpPr>
          <p:nvPr>
            <p:ph type="title"/>
          </p:nvPr>
        </p:nvSpPr>
        <p:spPr>
          <a:xfrm>
            <a:off x="540000" y="262803"/>
            <a:ext cx="8064900" cy="451576"/>
          </a:xfrm>
        </p:spPr>
        <p:txBody>
          <a:bodyPr/>
          <a:lstStyle/>
          <a:p>
            <a:pPr algn="ctr"/>
            <a:r>
              <a:rPr lang="cs-CZ" dirty="0"/>
              <a:t>Kolem světa: Moje resumé </a:t>
            </a:r>
          </a:p>
        </p:txBody>
      </p:sp>
      <p:sp>
        <p:nvSpPr>
          <p:cNvPr id="5" name="Zástupný obsah 4">
            <a:extLst>
              <a:ext uri="{FF2B5EF4-FFF2-40B4-BE49-F238E27FC236}">
                <a16:creationId xmlns:a16="http://schemas.microsoft.com/office/drawing/2014/main" id="{4F31C93D-656C-4F41-9C28-3B6D54FB1948}"/>
              </a:ext>
            </a:extLst>
          </p:cNvPr>
          <p:cNvSpPr>
            <a:spLocks noGrp="1"/>
          </p:cNvSpPr>
          <p:nvPr>
            <p:ph idx="1"/>
          </p:nvPr>
        </p:nvSpPr>
        <p:spPr>
          <a:xfrm>
            <a:off x="122663" y="744149"/>
            <a:ext cx="8854069" cy="4139998"/>
          </a:xfrm>
        </p:spPr>
        <p:txBody>
          <a:bodyPr/>
          <a:lstStyle/>
          <a:p>
            <a:r>
              <a:rPr lang="cs-CZ" sz="1500" dirty="0"/>
              <a:t>Text představuje </a:t>
            </a:r>
            <a:r>
              <a:rPr lang="cs-CZ" sz="1500" dirty="0" err="1"/>
              <a:t>glokalizační</a:t>
            </a:r>
            <a:r>
              <a:rPr lang="cs-CZ" sz="1500" dirty="0"/>
              <a:t> strategie přelomu 90.let 20.století a nového milénia, uplatňované v hollywoodské produkci a zacílené na rodinné publikum (děti + dospívající + rodiče). </a:t>
            </a:r>
            <a:r>
              <a:rPr lang="cs-CZ" sz="1500" dirty="0" err="1"/>
              <a:t>Glokalizaci</a:t>
            </a:r>
            <a:r>
              <a:rPr lang="cs-CZ" sz="1500" dirty="0"/>
              <a:t> text přibližuje jako formu </a:t>
            </a:r>
            <a:r>
              <a:rPr lang="cs-CZ" sz="1500" dirty="0" err="1"/>
              <a:t>mikromarketingu</a:t>
            </a:r>
            <a:r>
              <a:rPr lang="cs-CZ" sz="1500" dirty="0"/>
              <a:t>, dále jako konstrukci různých typů publik a jako rétorický nástroj; to vše na příkladu jazykových verzí a bonusových materiálů, s nimiž pracuje DVD </a:t>
            </a:r>
            <a:r>
              <a:rPr lang="cs-CZ" sz="1500" i="1" dirty="0"/>
              <a:t>Lví král</a:t>
            </a:r>
            <a:r>
              <a:rPr lang="cs-CZ" sz="1500" dirty="0"/>
              <a:t>. Identifikuje pnutí mezi zasazením díla do specifického kulturního a národního kontextu, a mezi neustálým odkazováním k původci díla, což je nadnárodní společnosti </a:t>
            </a:r>
            <a:r>
              <a:rPr lang="cs-CZ" sz="1500" dirty="0" err="1"/>
              <a:t>Disney</a:t>
            </a:r>
            <a:r>
              <a:rPr lang="cs-CZ" sz="1500" dirty="0"/>
              <a:t>. Ve výsledku se dabing ukazuje jako nepříliš podstatný lokalizační prvek, neboť pracuje jen s rovinou sémantickou (překlad) a ne s rovinou expresivní (hlas dabéra se má hlavně přiblížit hlasu původnímu). Ve finále tak autor dochází k závěru, že namísto propagace šité pro potřeby konkrétního národního trhu se marketing v budoucnu zaměří na </a:t>
            </a:r>
            <a:r>
              <a:rPr lang="cs-CZ" sz="1500" dirty="0" err="1"/>
              <a:t>transkulturní</a:t>
            </a:r>
            <a:r>
              <a:rPr lang="cs-CZ" sz="1500" dirty="0"/>
              <a:t>, globálně sdílené hodnoty specifického vkusu a životního stylu (</a:t>
            </a:r>
            <a:r>
              <a:rPr lang="cs-CZ" sz="1500" dirty="0" err="1"/>
              <a:t>niche</a:t>
            </a:r>
            <a:r>
              <a:rPr lang="cs-CZ" sz="1500" dirty="0"/>
              <a:t> marketing). </a:t>
            </a:r>
          </a:p>
          <a:p>
            <a:pPr marL="54000" indent="0">
              <a:buNone/>
            </a:pPr>
            <a:r>
              <a:rPr lang="cs-CZ" sz="1500" dirty="0"/>
              <a:t>&gt;&gt; velmi důležitá téma hlasu, jeho možných kombinací v kontextu dabingu - existuje něco jako univerzální/ideální dabingový hlas? S kolika herci může být dabér maximálně spojený, než se plně vytěží jeho potenciál? Jaké řečové a hlasové charakteristiky mohou nepříjemně zasahovat do dabingu - etnické, genderové, věkové? V tomto ohledu velmi důležitá s. 36 a poznámka č. 26 na s. 38. </a:t>
            </a:r>
          </a:p>
          <a:p>
            <a:endParaRPr lang="cs-CZ" sz="1600" dirty="0"/>
          </a:p>
        </p:txBody>
      </p:sp>
    </p:spTree>
    <p:extLst>
      <p:ext uri="{BB962C8B-B14F-4D97-AF65-F5344CB8AC3E}">
        <p14:creationId xmlns:p14="http://schemas.microsoft.com/office/powerpoint/2010/main" val="159045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1C6DB7-2713-2F47-A919-528C7A037D9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6832EDB-E9B0-4D4C-9DA0-801D532CF531}"/>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EC436ED5-9AD9-2A4C-9156-E4D4518FB40C}"/>
              </a:ext>
            </a:extLst>
          </p:cNvPr>
          <p:cNvSpPr>
            <a:spLocks noGrp="1"/>
          </p:cNvSpPr>
          <p:nvPr>
            <p:ph type="title"/>
          </p:nvPr>
        </p:nvSpPr>
        <p:spPr/>
        <p:txBody>
          <a:bodyPr/>
          <a:lstStyle/>
          <a:p>
            <a:pPr algn="ctr"/>
            <a:r>
              <a:rPr lang="cs-CZ" dirty="0" err="1"/>
              <a:t>Odin</a:t>
            </a:r>
            <a:r>
              <a:rPr lang="cs-CZ" dirty="0"/>
              <a:t>: </a:t>
            </a:r>
            <a:r>
              <a:rPr lang="cs-CZ" i="1" dirty="0"/>
              <a:t>Otázka amatéra</a:t>
            </a:r>
          </a:p>
        </p:txBody>
      </p:sp>
      <p:sp>
        <p:nvSpPr>
          <p:cNvPr id="5" name="Zástupný obsah 4">
            <a:extLst>
              <a:ext uri="{FF2B5EF4-FFF2-40B4-BE49-F238E27FC236}">
                <a16:creationId xmlns:a16="http://schemas.microsoft.com/office/drawing/2014/main" id="{818767E3-2C21-5E45-8601-D86DB39D0E61}"/>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Jak se Vám text četl?</a:t>
            </a:r>
          </a:p>
          <a:p>
            <a:r>
              <a:rPr lang="cs-CZ" dirty="0">
                <a:latin typeface="Times New Roman" panose="02020603050405020304" pitchFamily="18" charset="0"/>
                <a:cs typeface="Times New Roman" panose="02020603050405020304" pitchFamily="18" charset="0"/>
              </a:rPr>
              <a:t>Jaká je hlavní teze textu?</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V které části byste hledali klíčovou pasáž k pochopení hlavního argumentu?</a:t>
            </a:r>
          </a:p>
          <a:p>
            <a:r>
              <a:rPr lang="cs-CZ" dirty="0">
                <a:latin typeface="Times New Roman" panose="02020603050405020304" pitchFamily="18" charset="0"/>
                <a:cs typeface="Times New Roman" panose="02020603050405020304" pitchFamily="18" charset="0"/>
              </a:rPr>
              <a:t>Jaké výzkumné otázky text umožňuje klást?</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Co Vám v textu chybí?</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Jaká konkrétní témata byste s pomocí tohoto textu řešili/zaštítili (cca 3)?</a:t>
            </a:r>
          </a:p>
          <a:p>
            <a:r>
              <a:rPr lang="cs-CZ" dirty="0">
                <a:latin typeface="Times New Roman" panose="02020603050405020304" pitchFamily="18" charset="0"/>
                <a:cs typeface="Times New Roman" panose="02020603050405020304" pitchFamily="18" charset="0"/>
              </a:rPr>
              <a:t>Hodí se text jako metodologická záštita pro Vaše výzkumné téma a proč?</a:t>
            </a:r>
          </a:p>
          <a:p>
            <a:endParaRPr lang="cs-CZ" dirty="0"/>
          </a:p>
        </p:txBody>
      </p:sp>
    </p:spTree>
    <p:extLst>
      <p:ext uri="{BB962C8B-B14F-4D97-AF65-F5344CB8AC3E}">
        <p14:creationId xmlns:p14="http://schemas.microsoft.com/office/powerpoint/2010/main" val="395946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A40FEAF-53EF-1F4A-9504-9A57FB67B2E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19EA409-4179-3E4F-A184-C2CDA06EA9FB}"/>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A3DCB390-7EC4-4A4A-AD8F-C659F7A5642D}"/>
              </a:ext>
            </a:extLst>
          </p:cNvPr>
          <p:cNvSpPr>
            <a:spLocks noGrp="1"/>
          </p:cNvSpPr>
          <p:nvPr>
            <p:ph type="title"/>
          </p:nvPr>
        </p:nvSpPr>
        <p:spPr>
          <a:xfrm>
            <a:off x="540000" y="318557"/>
            <a:ext cx="8064900" cy="451576"/>
          </a:xfrm>
        </p:spPr>
        <p:txBody>
          <a:bodyPr/>
          <a:lstStyle/>
          <a:p>
            <a:pPr algn="ctr"/>
            <a:r>
              <a:rPr lang="cs-CZ" dirty="0"/>
              <a:t>Otázka amatéra: resumé</a:t>
            </a:r>
          </a:p>
        </p:txBody>
      </p:sp>
      <p:sp>
        <p:nvSpPr>
          <p:cNvPr id="5" name="Zástupný obsah 4">
            <a:extLst>
              <a:ext uri="{FF2B5EF4-FFF2-40B4-BE49-F238E27FC236}">
                <a16:creationId xmlns:a16="http://schemas.microsoft.com/office/drawing/2014/main" id="{77C164DD-0703-FF4F-A4C3-EEBC4E03D956}"/>
              </a:ext>
            </a:extLst>
          </p:cNvPr>
          <p:cNvSpPr>
            <a:spLocks noGrp="1"/>
          </p:cNvSpPr>
          <p:nvPr>
            <p:ph idx="1"/>
          </p:nvPr>
        </p:nvSpPr>
        <p:spPr>
          <a:xfrm>
            <a:off x="540000" y="900266"/>
            <a:ext cx="8064900" cy="5043333"/>
          </a:xfrm>
        </p:spPr>
        <p:txBody>
          <a:bodyPr/>
          <a:lstStyle/>
          <a:p>
            <a:r>
              <a:rPr lang="sk-SK" sz="1600" dirty="0"/>
              <a:t>„</a:t>
            </a:r>
            <a:r>
              <a:rPr lang="sk-SK" sz="1600" dirty="0" err="1"/>
              <a:t>Roger</a:t>
            </a:r>
            <a:r>
              <a:rPr lang="sk-SK" sz="1600" dirty="0"/>
              <a:t> </a:t>
            </a:r>
            <a:r>
              <a:rPr lang="sk-SK" sz="1600" dirty="0" err="1"/>
              <a:t>Odin</a:t>
            </a:r>
            <a:r>
              <a:rPr lang="sk-SK" sz="1600" dirty="0"/>
              <a:t> sa vo svojom texte pri označovaní tvorcov slovom „amatér“ snaží uvažovať naprieč tromi priestormi v kontexte ich vnútorného fungovania. Autor tieto príklady rámuje filmom </a:t>
            </a:r>
            <a:r>
              <a:rPr lang="sk-SK" sz="1600" dirty="0" err="1"/>
              <a:t>Krysztofa</a:t>
            </a:r>
            <a:r>
              <a:rPr lang="sk-SK" sz="1600" dirty="0"/>
              <a:t> </a:t>
            </a:r>
            <a:r>
              <a:rPr lang="sk-SK" sz="1600" dirty="0" err="1"/>
              <a:t>Kieslowskeho</a:t>
            </a:r>
            <a:r>
              <a:rPr lang="sk-SK" sz="1600" dirty="0"/>
              <a:t> </a:t>
            </a:r>
            <a:r>
              <a:rPr lang="sk-SK" sz="1600" i="1" dirty="0"/>
              <a:t>Amatér.“ </a:t>
            </a:r>
            <a:r>
              <a:rPr lang="sk-SK" sz="1600" dirty="0"/>
              <a:t>(DG)</a:t>
            </a:r>
          </a:p>
          <a:p>
            <a:r>
              <a:rPr lang="sk-SK" sz="1600" dirty="0"/>
              <a:t>„Využíva delenie priestorov na 3 skupiny: rodinný, “amatérsky“, „nezávislého“ a „iného“ filmu, ktorým sa venuje v samostatných častiach textu.“ (MM)</a:t>
            </a:r>
          </a:p>
          <a:p>
            <a:r>
              <a:rPr lang="sk-SK" sz="1600" dirty="0"/>
              <a:t>„Plne si ale uvedomuje rozsiahlosť skúmaného problému a nejednoznačnosť rozdelenia profesionálnych a amatérskych filmárov.“ (PK)</a:t>
            </a:r>
            <a:endParaRPr lang="cs-CZ" sz="1600" dirty="0"/>
          </a:p>
          <a:p>
            <a:r>
              <a:rPr lang="cs-CZ" sz="1600" dirty="0"/>
              <a:t>„Roger </a:t>
            </a:r>
            <a:r>
              <a:rPr lang="cs-CZ" sz="1600" dirty="0" err="1"/>
              <a:t>Odin</a:t>
            </a:r>
            <a:r>
              <a:rPr lang="cs-CZ" sz="1600" dirty="0"/>
              <a:t> text zaměřuje na tři prostory, které jsou nejen jemu velmi známé. Na těch se snaží pochopit různé pojímání slova amatér. Ony všechny prostory jsou totiž amatérské, a v každém prostoru znamená slovo amatér zcela něco odlišného. Nehraje si na historika, nepopisuje jejich dějiny, ale zároveň v úvahu přijímá určité aspekty jejich historického vývoje.“ (MR)</a:t>
            </a:r>
          </a:p>
          <a:p>
            <a:r>
              <a:rPr lang="sk-SK" sz="1600" dirty="0"/>
              <a:t>„Osobne vnímam prechod od rodinného priestoru až po priestor nezávislého filmu ako vývoj v zručnostiach filmára, nie ako tri samostatné kategórie.“ (PK)</a:t>
            </a:r>
          </a:p>
          <a:p>
            <a:endParaRPr lang="cs-CZ" sz="1600" dirty="0"/>
          </a:p>
        </p:txBody>
      </p:sp>
    </p:spTree>
    <p:extLst>
      <p:ext uri="{BB962C8B-B14F-4D97-AF65-F5344CB8AC3E}">
        <p14:creationId xmlns:p14="http://schemas.microsoft.com/office/powerpoint/2010/main" val="164078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5CB87D3-0AEA-D64C-92D3-A590ABC17F1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536DFDC-235C-4243-8DB7-B50206669C70}"/>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ECB277EB-C85C-9A40-935D-3959475C43A9}"/>
              </a:ext>
            </a:extLst>
          </p:cNvPr>
          <p:cNvSpPr>
            <a:spLocks noGrp="1"/>
          </p:cNvSpPr>
          <p:nvPr>
            <p:ph type="title"/>
          </p:nvPr>
        </p:nvSpPr>
        <p:spPr>
          <a:xfrm>
            <a:off x="540000" y="363162"/>
            <a:ext cx="8064900" cy="451576"/>
          </a:xfrm>
        </p:spPr>
        <p:txBody>
          <a:bodyPr/>
          <a:lstStyle/>
          <a:p>
            <a:pPr algn="ctr"/>
            <a:r>
              <a:rPr lang="cs-CZ" dirty="0"/>
              <a:t>Otázka amatéra: resumé</a:t>
            </a:r>
          </a:p>
        </p:txBody>
      </p:sp>
      <p:sp>
        <p:nvSpPr>
          <p:cNvPr id="5" name="Zástupný obsah 4">
            <a:extLst>
              <a:ext uri="{FF2B5EF4-FFF2-40B4-BE49-F238E27FC236}">
                <a16:creationId xmlns:a16="http://schemas.microsoft.com/office/drawing/2014/main" id="{E423D383-4D51-EF42-9AB5-8A5E658AB913}"/>
              </a:ext>
            </a:extLst>
          </p:cNvPr>
          <p:cNvSpPr>
            <a:spLocks noGrp="1"/>
          </p:cNvSpPr>
          <p:nvPr>
            <p:ph idx="1"/>
          </p:nvPr>
        </p:nvSpPr>
        <p:spPr>
          <a:xfrm>
            <a:off x="540000" y="1000627"/>
            <a:ext cx="8064900" cy="5021031"/>
          </a:xfrm>
        </p:spPr>
        <p:txBody>
          <a:bodyPr/>
          <a:lstStyle/>
          <a:p>
            <a:r>
              <a:rPr lang="cs-CZ" sz="1600" dirty="0"/>
              <a:t>„V závěru se </a:t>
            </a:r>
            <a:r>
              <a:rPr lang="cs-CZ" sz="1600" dirty="0" err="1"/>
              <a:t>Odin</a:t>
            </a:r>
            <a:r>
              <a:rPr lang="cs-CZ" sz="1600" dirty="0"/>
              <a:t> zamýšlí nad vlivem televize a podobností mezi rodinným a nezávislým filmem.“ (JC)</a:t>
            </a:r>
          </a:p>
          <a:p>
            <a:r>
              <a:rPr lang="cs-CZ" sz="1600" dirty="0"/>
              <a:t>„</a:t>
            </a:r>
            <a:r>
              <a:rPr lang="sk-SK" sz="1600" dirty="0"/>
              <a:t>Text sa zaoberá rôznymi pojatiami ‚amatéra‘ v rôznych sociálnych a inštitucionálnych priestoroch, ich </a:t>
            </a:r>
            <a:r>
              <a:rPr lang="sk-SK" sz="1600" dirty="0" err="1"/>
              <a:t>modmi</a:t>
            </a:r>
            <a:r>
              <a:rPr lang="sk-SK" sz="1600" dirty="0"/>
              <a:t> produkcie, finálnym produktom a subjektmi, ktoré zachycuje a napokon oblasťami možnej distribúcie alebo divákmi, ktorým je táto produkcia smerovaná.“ (MĎ)</a:t>
            </a:r>
          </a:p>
          <a:p>
            <a:r>
              <a:rPr lang="sk-SK" sz="1600" dirty="0"/>
              <a:t>„</a:t>
            </a:r>
            <a:r>
              <a:rPr lang="cs-CZ" sz="1600" dirty="0"/>
              <a:t>Přináší myšlenku, že filmový amatér a jeho filmy nejsou plně ukotveným bodem, ale že zde existuje jakási osa, na které se filmař může pohybovat.“ (</a:t>
            </a:r>
            <a:r>
              <a:rPr lang="cs-CZ" sz="1600" dirty="0" err="1"/>
              <a:t>ŠCh</a:t>
            </a:r>
            <a:r>
              <a:rPr lang="cs-CZ" sz="1600" dirty="0"/>
              <a:t>)</a:t>
            </a:r>
          </a:p>
          <a:p>
            <a:r>
              <a:rPr lang="cs-CZ" sz="1600" dirty="0"/>
              <a:t>„Na závěr textu </a:t>
            </a:r>
            <a:r>
              <a:rPr lang="cs-CZ" sz="1600" dirty="0" err="1"/>
              <a:t>Odin</a:t>
            </a:r>
            <a:r>
              <a:rPr lang="cs-CZ" sz="1600" dirty="0"/>
              <a:t> předkládá tezi, že se na přelomu milénia vlivem technologií dříve vytyčené prostory mísí. Nejdrastičtěji se na tom podepisuje televize, která využíváním amatérských záběrů vytváří dojmy autentičnosti. Následkem toho však tvůrci častěji točí s předběžným záměrem uvedení ve vysílání, a vystavují se tak hrozbě „profesionalizace“ amatérského filmaře, což může způsobit i rozpuštění jejich různorodé produkce v „televizním“ prostoru.“ (MČ)</a:t>
            </a:r>
          </a:p>
          <a:p>
            <a:r>
              <a:rPr lang="cs-CZ" sz="1600" dirty="0"/>
              <a:t> </a:t>
            </a:r>
          </a:p>
          <a:p>
            <a:endParaRPr lang="cs-CZ" sz="1600" dirty="0"/>
          </a:p>
        </p:txBody>
      </p:sp>
    </p:spTree>
    <p:extLst>
      <p:ext uri="{BB962C8B-B14F-4D97-AF65-F5344CB8AC3E}">
        <p14:creationId xmlns:p14="http://schemas.microsoft.com/office/powerpoint/2010/main" val="6296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BA544FB-BC87-1645-AFC0-79EF8A95D3D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F009FDD-487B-7F45-A119-2528D8D8EAE2}"/>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BCD2E39F-0C66-E14C-AF24-31F4B8C2FF74}"/>
              </a:ext>
            </a:extLst>
          </p:cNvPr>
          <p:cNvSpPr>
            <a:spLocks noGrp="1"/>
          </p:cNvSpPr>
          <p:nvPr>
            <p:ph type="title"/>
          </p:nvPr>
        </p:nvSpPr>
        <p:spPr>
          <a:xfrm>
            <a:off x="540000" y="296255"/>
            <a:ext cx="8064900" cy="451576"/>
          </a:xfrm>
        </p:spPr>
        <p:txBody>
          <a:bodyPr/>
          <a:lstStyle/>
          <a:p>
            <a:pPr algn="ctr"/>
            <a:r>
              <a:rPr lang="cs-CZ" dirty="0"/>
              <a:t>Otázka amatéra: Moje resumé </a:t>
            </a:r>
          </a:p>
        </p:txBody>
      </p:sp>
      <p:sp>
        <p:nvSpPr>
          <p:cNvPr id="5" name="Zástupný obsah 4">
            <a:extLst>
              <a:ext uri="{FF2B5EF4-FFF2-40B4-BE49-F238E27FC236}">
                <a16:creationId xmlns:a16="http://schemas.microsoft.com/office/drawing/2014/main" id="{D37013B6-E21D-C643-82C6-3D06668BE7F0}"/>
              </a:ext>
            </a:extLst>
          </p:cNvPr>
          <p:cNvSpPr>
            <a:spLocks noGrp="1"/>
          </p:cNvSpPr>
          <p:nvPr>
            <p:ph idx="1"/>
          </p:nvPr>
        </p:nvSpPr>
        <p:spPr>
          <a:xfrm>
            <a:off x="310500" y="822208"/>
            <a:ext cx="8577022" cy="4139998"/>
          </a:xfrm>
        </p:spPr>
        <p:txBody>
          <a:bodyPr/>
          <a:lstStyle/>
          <a:p>
            <a:r>
              <a:rPr lang="cs-CZ" sz="1500" dirty="0"/>
              <a:t>Text Rogera </a:t>
            </a:r>
            <a:r>
              <a:rPr lang="cs-CZ" sz="1500" dirty="0" err="1"/>
              <a:t>Odina</a:t>
            </a:r>
            <a:r>
              <a:rPr lang="cs-CZ" sz="1500" dirty="0"/>
              <a:t> se snaží podchytit rozbíhavou kategorii amatérského filmu a jeho tvůrců. Věnuje se prostorům, praktikám, </a:t>
            </a:r>
            <a:r>
              <a:rPr lang="cs-CZ" sz="1500" dirty="0" err="1"/>
              <a:t>enunciačním</a:t>
            </a:r>
            <a:r>
              <a:rPr lang="cs-CZ" sz="1500" dirty="0"/>
              <a:t> pozicím a aktérům, které autor člení do tří skupin: nejprve jsou tradiční rodinní filmaři, kteří točí snímky bezprostřední, za účelem uchování vzpomínek a zcela mimo sféru kinematografické instituce. Druhý stupeň představují filmaři-amatéři, kde se objevuje silnější pozice autora jako tvůrce, vědomá práce se strukturou a žánrem (písničky, obrazy přírody, parodie); zároveň jde o proud konzervativní. Třetí sféru představují radikální filmaři, kteří se věnují tématům mimo sféru amatérského i profesionálního filmu (“otravné filmy”), ve svých projektech jsou výrazně osobně zaangažovaní, častou strategii představují provokace. V závěru </a:t>
            </a:r>
            <a:r>
              <a:rPr lang="cs-CZ" sz="1500" dirty="0" err="1"/>
              <a:t>Odin</a:t>
            </a:r>
            <a:r>
              <a:rPr lang="cs-CZ" sz="1500" dirty="0"/>
              <a:t> dochází k poznání, že hranice mezi jednotlivými sférami zdaleka nejsou pevné a nepropustné, protože amatérský prostor čím dál víc prorůstá do prostoru televizního; stejně tak rodinný film postupně přejímá postupy reportáže a dokumentu. </a:t>
            </a:r>
          </a:p>
          <a:p>
            <a:r>
              <a:rPr lang="cs-CZ" sz="1500" dirty="0"/>
              <a:t>Žánrové rámce amatérského filmu (s. 19 a 20 ) - parodie jako úspěšný žánr uvnitř konzervativní sféry amatérské produkce? Způsob vyrovnání se s praktickými omezeními na rovině přípravné, produkční a postprodukční fáze? Lze ze samotného díla vyčíst, že jde o parodický záměr? Nebo tento rys upevňuje rámec uvedení: FOD a kategorie Hovězina?</a:t>
            </a:r>
          </a:p>
          <a:p>
            <a:endParaRPr lang="cs-CZ" sz="1500" dirty="0"/>
          </a:p>
        </p:txBody>
      </p:sp>
    </p:spTree>
    <p:extLst>
      <p:ext uri="{BB962C8B-B14F-4D97-AF65-F5344CB8AC3E}">
        <p14:creationId xmlns:p14="http://schemas.microsoft.com/office/powerpoint/2010/main" val="184812777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arts-prezentace-4-3-cz.potx" id="{369CEB4C-E91F-4A32-A7FB-60CC82C16FB7}" vid="{B01A3F6A-DAFA-4AB8-A137-0087E8B1444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3357</TotalTime>
  <Words>1369</Words>
  <Application>Microsoft Macintosh PowerPoint</Application>
  <PresentationFormat>Předvádění na obrazovce (4:3)</PresentationFormat>
  <Paragraphs>70</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Tahoma</vt:lpstr>
      <vt:lpstr>Times New Roman</vt:lpstr>
      <vt:lpstr>Wingdings</vt:lpstr>
      <vt:lpstr>Prezentace_MU_CZ</vt:lpstr>
      <vt:lpstr>Akademické čtení a psaní FAVMPa080</vt:lpstr>
      <vt:lpstr>Skopal: Kolem světa ve 32 jazycích </vt:lpstr>
      <vt:lpstr>Kolem světa: resumé</vt:lpstr>
      <vt:lpstr>Kolem světa: resumé</vt:lpstr>
      <vt:lpstr>Kolem světa: Moje resumé </vt:lpstr>
      <vt:lpstr>Odin: Otázka amatéra</vt:lpstr>
      <vt:lpstr>Otázka amatéra: resumé</vt:lpstr>
      <vt:lpstr>Otázka amatéra: resumé</vt:lpstr>
      <vt:lpstr>Otázka amatéra: Moje resumé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Akademické čtení a psaní FAVMPa080</dc:title>
  <dc:creator>Šárka Gmiterková</dc:creator>
  <cp:lastModifiedBy>Šárka Gmiterková</cp:lastModifiedBy>
  <cp:revision>3</cp:revision>
  <dcterms:created xsi:type="dcterms:W3CDTF">2022-04-24T12:07:16Z</dcterms:created>
  <dcterms:modified xsi:type="dcterms:W3CDTF">2022-04-26T20:04:25Z</dcterms:modified>
</cp:coreProperties>
</file>