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6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24" autoAdjust="0"/>
    <p:restoredTop sz="96270" autoAdjust="0"/>
  </p:normalViewPr>
  <p:slideViewPr>
    <p:cSldViewPr snapToGrid="0">
      <p:cViewPr varScale="1">
        <p:scale>
          <a:sx n="113" d="100"/>
          <a:sy n="113" d="100"/>
        </p:scale>
        <p:origin x="91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49B4A6AC-BDF3-7A4E-AE8F-30770662C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FDEB639D-3D5C-464C-BDE5-B74095023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A66768-9589-2949-93B3-46B2497AD2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1AAA1A5A-C954-FE43-B28E-CF7321376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D44EFF6-9EB3-1644-9EA5-40F4E97B9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2BC1F0D1-206B-6840-865D-185BADC08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7F28D9A-DF4F-8D46-9103-0EFCBEFC9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4C227044-85A0-3E4C-8894-875974A355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8BD7D05A-E512-5B4A-B9FD-01C29F6A93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7295B6F1-702C-D047-89CD-70E5DBEF2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BED687E-1DDB-9645-8FAB-A30FACA2C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9F71D72-50A6-3A4A-9D44-33479454A6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jpe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FAVh040</a:t>
            </a:r>
            <a:br>
              <a:rPr lang="cs-CZ" sz="40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3600" dirty="0">
                <a:solidFill>
                  <a:schemeClr val="tx1"/>
                </a:solidFill>
              </a:rPr>
              <a:t>Výzkum hvězd, hvězdných systémů a kultury celebrit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627039"/>
            <a:ext cx="8521200" cy="1171580"/>
          </a:xfrm>
        </p:spPr>
        <p:txBody>
          <a:bodyPr/>
          <a:lstStyle/>
          <a:p>
            <a:pPr algn="ctr"/>
            <a:endParaRPr lang="cs-CZ" b="1" dirty="0"/>
          </a:p>
          <a:p>
            <a:pPr algn="ctr"/>
            <a:r>
              <a:rPr lang="cs-CZ" sz="2400" b="1" dirty="0"/>
              <a:t>Mgr. Šárka </a:t>
            </a:r>
            <a:r>
              <a:rPr lang="cs-CZ" sz="2400" b="1" dirty="0" err="1"/>
              <a:t>Gmiterková</a:t>
            </a:r>
            <a:r>
              <a:rPr lang="cs-CZ" sz="2400" b="1" dirty="0"/>
              <a:t> Ph.D. </a:t>
            </a:r>
          </a:p>
          <a:p>
            <a:pPr algn="ctr"/>
            <a:r>
              <a:rPr lang="cs-CZ" sz="2400" b="1" dirty="0"/>
              <a:t>JS 2022</a:t>
            </a:r>
          </a:p>
          <a:p>
            <a:pPr algn="ctr"/>
            <a:r>
              <a:rPr lang="cs-CZ" sz="2400" b="1" dirty="0"/>
              <a:t>23. 2. 2022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F6230A8-D353-6848-96C4-8208195E117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1644"/>
            <a:ext cx="9144000" cy="513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A66B39-7FA0-AB4E-A3E7-E4BB2A669A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C1D3B6-2F36-2E4A-86E0-4319FAD91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7147A2-349F-C845-B478-DE402676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Dyer, Richard. </a:t>
            </a:r>
            <a:r>
              <a:rPr lang="en-US" sz="2400" i="1" dirty="0"/>
              <a:t>Heavenly bodies. Film Stars and Society.</a:t>
            </a:r>
            <a:r>
              <a:rPr lang="en-US" sz="2400" dirty="0"/>
              <a:t> Abingdon, New York: Routledge, 2004, s. 1</a:t>
            </a:r>
            <a:r>
              <a:rPr lang="mr-IN" sz="2400" dirty="0"/>
              <a:t>–</a:t>
            </a:r>
            <a:r>
              <a:rPr lang="en-US" sz="2400" dirty="0"/>
              <a:t>16.</a:t>
            </a:r>
            <a:endParaRPr lang="cs-CZ" sz="24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F7A5A2-2102-C040-80C6-1A1AB0ECC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Úvod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třem</a:t>
            </a:r>
            <a:r>
              <a:rPr lang="en-US" dirty="0"/>
              <a:t> </a:t>
            </a:r>
            <a:r>
              <a:rPr lang="en-US" dirty="0" err="1"/>
              <a:t>detailním</a:t>
            </a:r>
            <a:r>
              <a:rPr lang="en-US" dirty="0"/>
              <a:t> </a:t>
            </a:r>
            <a:r>
              <a:rPr lang="en-US" dirty="0" err="1"/>
              <a:t>případovým</a:t>
            </a:r>
            <a:r>
              <a:rPr lang="en-US" dirty="0"/>
              <a:t> </a:t>
            </a:r>
            <a:r>
              <a:rPr lang="en-US" dirty="0" err="1"/>
              <a:t>studiím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Marilyn Monroe, Paul Robeson a Judy Garland =&gt; </a:t>
            </a:r>
            <a:r>
              <a:rPr lang="en-US" dirty="0" err="1"/>
              <a:t>jakým</a:t>
            </a:r>
            <a:r>
              <a:rPr lang="en-US" dirty="0"/>
              <a:t> </a:t>
            </a:r>
            <a:r>
              <a:rPr lang="en-US" dirty="0" err="1"/>
              <a:t>způsobem</a:t>
            </a:r>
            <a:r>
              <a:rPr lang="en-US" dirty="0"/>
              <a:t> </a:t>
            </a:r>
            <a:r>
              <a:rPr lang="en-US" dirty="0" err="1"/>
              <a:t>každá</a:t>
            </a:r>
            <a:r>
              <a:rPr lang="en-US" dirty="0"/>
              <a:t> z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osobností</a:t>
            </a:r>
            <a:r>
              <a:rPr lang="en-US" dirty="0"/>
              <a:t> </a:t>
            </a:r>
            <a:r>
              <a:rPr lang="en-US" dirty="0" err="1"/>
              <a:t>ztělesňuje</a:t>
            </a:r>
            <a:r>
              <a:rPr lang="en-US" dirty="0"/>
              <a:t> </a:t>
            </a:r>
            <a:r>
              <a:rPr lang="en-US" dirty="0" err="1"/>
              <a:t>dobové</a:t>
            </a:r>
            <a:r>
              <a:rPr lang="en-US" dirty="0"/>
              <a:t> </a:t>
            </a:r>
            <a:r>
              <a:rPr lang="en-US" dirty="0" err="1"/>
              <a:t>představy</a:t>
            </a:r>
            <a:r>
              <a:rPr lang="en-US" dirty="0"/>
              <a:t> o </a:t>
            </a:r>
            <a:r>
              <a:rPr lang="en-US" dirty="0" err="1"/>
              <a:t>sexualitě</a:t>
            </a:r>
            <a:r>
              <a:rPr lang="en-US" dirty="0"/>
              <a:t>, </a:t>
            </a:r>
            <a:r>
              <a:rPr lang="en-US" dirty="0" err="1"/>
              <a:t>etnicitě</a:t>
            </a:r>
            <a:r>
              <a:rPr lang="en-US" dirty="0"/>
              <a:t> a </a:t>
            </a:r>
            <a:r>
              <a:rPr lang="en-US" dirty="0" err="1"/>
              <a:t>sexuální</a:t>
            </a:r>
            <a:r>
              <a:rPr lang="en-US" dirty="0"/>
              <a:t> </a:t>
            </a:r>
            <a:r>
              <a:rPr lang="en-US" dirty="0" err="1"/>
              <a:t>identitě</a:t>
            </a:r>
            <a:r>
              <a:rPr lang="en-US" dirty="0"/>
              <a:t>.</a:t>
            </a:r>
          </a:p>
          <a:p>
            <a:r>
              <a:rPr lang="en-US" dirty="0"/>
              <a:t>Tyto </a:t>
            </a:r>
            <a:r>
              <a:rPr lang="en-US" dirty="0" err="1"/>
              <a:t>studie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vědomě</a:t>
            </a:r>
            <a:r>
              <a:rPr lang="en-US" dirty="0"/>
              <a:t> </a:t>
            </a:r>
            <a:r>
              <a:rPr lang="en-US" dirty="0" err="1"/>
              <a:t>zaměřeny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atributy</a:t>
            </a:r>
            <a:r>
              <a:rPr lang="en-US" dirty="0"/>
              <a:t> v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éře</a:t>
            </a:r>
            <a:r>
              <a:rPr lang="en-US" dirty="0"/>
              <a:t> a s </a:t>
            </a:r>
            <a:r>
              <a:rPr lang="en-US" dirty="0" err="1"/>
              <a:t>ohledem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to, jak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atributy</a:t>
            </a:r>
            <a:r>
              <a:rPr lang="en-US" dirty="0"/>
              <a:t> </a:t>
            </a:r>
            <a:r>
              <a:rPr lang="en-US" dirty="0" err="1"/>
              <a:t>ovlivňovaly</a:t>
            </a:r>
            <a:r>
              <a:rPr lang="en-US" dirty="0"/>
              <a:t> </a:t>
            </a:r>
            <a:r>
              <a:rPr lang="en-US" dirty="0" err="1"/>
              <a:t>výrobu</a:t>
            </a:r>
            <a:r>
              <a:rPr lang="en-US" dirty="0"/>
              <a:t> a </a:t>
            </a:r>
            <a:r>
              <a:rPr lang="en-US" dirty="0" err="1"/>
              <a:t>výslednou</a:t>
            </a:r>
            <a:r>
              <a:rPr lang="en-US" dirty="0"/>
              <a:t> </a:t>
            </a:r>
            <a:r>
              <a:rPr lang="en-US" dirty="0" err="1"/>
              <a:t>podobu</a:t>
            </a:r>
            <a:r>
              <a:rPr lang="en-US" dirty="0"/>
              <a:t> </a:t>
            </a:r>
            <a:r>
              <a:rPr lang="en-US" dirty="0" err="1"/>
              <a:t>filmů</a:t>
            </a:r>
            <a:r>
              <a:rPr lang="en-US" dirty="0"/>
              <a:t> s </a:t>
            </a:r>
            <a:r>
              <a:rPr lang="en-US" dirty="0" err="1"/>
              <a:t>hvězdným</a:t>
            </a:r>
            <a:r>
              <a:rPr lang="en-US" dirty="0"/>
              <a:t> </a:t>
            </a:r>
            <a:r>
              <a:rPr lang="en-US" dirty="0" err="1"/>
              <a:t>obsazením</a:t>
            </a:r>
            <a:r>
              <a:rPr lang="en-US" dirty="0"/>
              <a:t>.     </a:t>
            </a:r>
          </a:p>
          <a:p>
            <a:r>
              <a:rPr lang="en-US" b="1" dirty="0">
                <a:solidFill>
                  <a:srgbClr val="FF6600"/>
                </a:solidFill>
              </a:rPr>
              <a:t>“Images have to be made.” </a:t>
            </a:r>
            <a:r>
              <a:rPr lang="en-US" dirty="0"/>
              <a:t>Ale ani </a:t>
            </a:r>
            <a:r>
              <a:rPr lang="en-US" dirty="0" err="1"/>
              <a:t>klasický</a:t>
            </a:r>
            <a:r>
              <a:rPr lang="en-US" dirty="0"/>
              <a:t> Hollywood </a:t>
            </a:r>
            <a:r>
              <a:rPr lang="en-US" dirty="0" err="1"/>
              <a:t>neprodukoval</a:t>
            </a:r>
            <a:r>
              <a:rPr lang="en-US" dirty="0"/>
              <a:t> </a:t>
            </a:r>
            <a:r>
              <a:rPr lang="en-US" dirty="0" err="1"/>
              <a:t>koherentní</a:t>
            </a:r>
            <a:r>
              <a:rPr lang="en-US" dirty="0"/>
              <a:t>, </a:t>
            </a:r>
            <a:r>
              <a:rPr lang="en-US" dirty="0" err="1"/>
              <a:t>nekomplikovné</a:t>
            </a:r>
            <a:r>
              <a:rPr lang="en-US" dirty="0"/>
              <a:t> </a:t>
            </a:r>
            <a:r>
              <a:rPr lang="en-US" dirty="0" err="1"/>
              <a:t>hvězdné</a:t>
            </a:r>
            <a:r>
              <a:rPr lang="en-US" dirty="0"/>
              <a:t> </a:t>
            </a:r>
            <a:r>
              <a:rPr lang="en-US" dirty="0" err="1"/>
              <a:t>obrazy</a:t>
            </a:r>
            <a:r>
              <a:rPr lang="en-US" dirty="0"/>
              <a:t>; </a:t>
            </a:r>
            <a:r>
              <a:rPr lang="en-US" dirty="0" err="1"/>
              <a:t>naopak</a:t>
            </a:r>
            <a:r>
              <a:rPr lang="en-US" dirty="0"/>
              <a:t>,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konstrukty</a:t>
            </a:r>
            <a:r>
              <a:rPr lang="en-US" dirty="0"/>
              <a:t> </a:t>
            </a:r>
            <a:r>
              <a:rPr lang="en-US" dirty="0" err="1"/>
              <a:t>nabízejí</a:t>
            </a:r>
            <a:r>
              <a:rPr lang="en-US" dirty="0"/>
              <a:t> </a:t>
            </a:r>
            <a:r>
              <a:rPr lang="en-US" dirty="0" err="1"/>
              <a:t>řadu</a:t>
            </a:r>
            <a:r>
              <a:rPr lang="en-US" dirty="0"/>
              <a:t> </a:t>
            </a:r>
            <a:r>
              <a:rPr lang="en-US" dirty="0" err="1"/>
              <a:t>variací</a:t>
            </a:r>
            <a:r>
              <a:rPr lang="en-US" dirty="0"/>
              <a:t>, </a:t>
            </a:r>
            <a:r>
              <a:rPr lang="en-US" dirty="0" err="1"/>
              <a:t>náznaků</a:t>
            </a:r>
            <a:r>
              <a:rPr lang="en-US" dirty="0"/>
              <a:t> a </a:t>
            </a:r>
            <a:r>
              <a:rPr lang="en-US" dirty="0" err="1"/>
              <a:t>rozporů</a:t>
            </a:r>
            <a:r>
              <a:rPr lang="en-US" dirty="0"/>
              <a:t>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18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109595-2BDB-0D45-87E5-20ACD946B1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122F4F-3626-0A4C-9479-44E27F083C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576BCE-5B5A-184C-A9A7-466237CB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D92F8F-14AA-6142-9099-6B73A562E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40211"/>
            <a:ext cx="8064900" cy="4139998"/>
          </a:xfrm>
        </p:spPr>
        <p:txBody>
          <a:bodyPr/>
          <a:lstStyle/>
          <a:p>
            <a:r>
              <a:rPr lang="en-US" b="1" dirty="0">
                <a:solidFill>
                  <a:srgbClr val="FF6600"/>
                </a:solidFill>
              </a:rPr>
              <a:t>“What the audience makes of star images is something else.”</a:t>
            </a:r>
          </a:p>
          <a:p>
            <a:r>
              <a:rPr lang="en-US" dirty="0" err="1"/>
              <a:t>Publikum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z </a:t>
            </a:r>
            <a:r>
              <a:rPr lang="en-US" dirty="0" err="1"/>
              <a:t>hvězdných</a:t>
            </a:r>
            <a:r>
              <a:rPr lang="en-US" dirty="0"/>
              <a:t> </a:t>
            </a:r>
            <a:r>
              <a:rPr lang="en-US" dirty="0" err="1"/>
              <a:t>obrazů</a:t>
            </a:r>
            <a:r>
              <a:rPr lang="en-US" dirty="0"/>
              <a:t> </a:t>
            </a:r>
            <a:r>
              <a:rPr lang="en-US" dirty="0" err="1"/>
              <a:t>vybírat</a:t>
            </a:r>
            <a:r>
              <a:rPr lang="en-US" dirty="0"/>
              <a:t> ty </a:t>
            </a:r>
            <a:r>
              <a:rPr lang="en-US" dirty="0" err="1"/>
              <a:t>významy</a:t>
            </a:r>
            <a:r>
              <a:rPr lang="en-US" dirty="0"/>
              <a:t> a </a:t>
            </a:r>
            <a:r>
              <a:rPr lang="en-US" dirty="0" err="1"/>
              <a:t>pocity</a:t>
            </a:r>
            <a:r>
              <a:rPr lang="en-US" dirty="0"/>
              <a:t>; </a:t>
            </a:r>
            <a:r>
              <a:rPr lang="en-US" dirty="0" err="1"/>
              <a:t>variace</a:t>
            </a:r>
            <a:r>
              <a:rPr lang="en-US" dirty="0"/>
              <a:t>, </a:t>
            </a:r>
            <a:r>
              <a:rPr lang="en-US" dirty="0" err="1"/>
              <a:t>náznaky</a:t>
            </a:r>
            <a:r>
              <a:rPr lang="en-US" dirty="0"/>
              <a:t> a </a:t>
            </a:r>
            <a:r>
              <a:rPr lang="en-US" dirty="0" err="1"/>
              <a:t>rozpory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se v </a:t>
            </a:r>
            <a:r>
              <a:rPr lang="en-US" dirty="0" err="1"/>
              <a:t>daném</a:t>
            </a:r>
            <a:r>
              <a:rPr lang="en-US" dirty="0"/>
              <a:t> </a:t>
            </a:r>
            <a:r>
              <a:rPr lang="en-US" dirty="0" err="1"/>
              <a:t>hvězdném</a:t>
            </a:r>
            <a:r>
              <a:rPr lang="en-US" dirty="0"/>
              <a:t> </a:t>
            </a:r>
            <a:r>
              <a:rPr lang="en-US" dirty="0" err="1"/>
              <a:t>obrazu</a:t>
            </a:r>
            <a:r>
              <a:rPr lang="en-US" dirty="0"/>
              <a:t> </a:t>
            </a:r>
            <a:r>
              <a:rPr lang="en-US" dirty="0" err="1"/>
              <a:t>snoubí</a:t>
            </a:r>
            <a:r>
              <a:rPr lang="en-US" dirty="0"/>
              <a:t>.</a:t>
            </a:r>
          </a:p>
          <a:p>
            <a:r>
              <a:rPr lang="en-US" dirty="0" err="1"/>
              <a:t>Publikum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stejnorodé</a:t>
            </a:r>
            <a:r>
              <a:rPr lang="en-US" dirty="0"/>
              <a:t>; </a:t>
            </a:r>
            <a:r>
              <a:rPr lang="en-US" dirty="0" err="1"/>
              <a:t>naopak</a:t>
            </a:r>
            <a:r>
              <a:rPr lang="en-US" dirty="0"/>
              <a:t>, </a:t>
            </a:r>
            <a:r>
              <a:rPr lang="en-US" dirty="0" err="1"/>
              <a:t>jedná</a:t>
            </a:r>
            <a:r>
              <a:rPr lang="en-US" dirty="0"/>
              <a:t> se o </a:t>
            </a:r>
            <a:r>
              <a:rPr lang="en-US" dirty="0" err="1"/>
              <a:t>disparátní</a:t>
            </a:r>
            <a:r>
              <a:rPr lang="en-US" dirty="0"/>
              <a:t> a </a:t>
            </a:r>
            <a:r>
              <a:rPr lang="en-US" dirty="0" err="1"/>
              <a:t>roztříštěnou</a:t>
            </a:r>
            <a:r>
              <a:rPr lang="en-US" dirty="0"/>
              <a:t> </a:t>
            </a:r>
            <a:r>
              <a:rPr lang="en-US" dirty="0" err="1"/>
              <a:t>skupinu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se </a:t>
            </a:r>
            <a:r>
              <a:rPr lang="en-US" dirty="0" err="1"/>
              <a:t>může</a:t>
            </a:r>
            <a:r>
              <a:rPr lang="en-US" dirty="0"/>
              <a:t> k </a:t>
            </a:r>
            <a:r>
              <a:rPr lang="en-US" dirty="0" err="1"/>
              <a:t>jediné</a:t>
            </a:r>
            <a:r>
              <a:rPr lang="en-US" dirty="0"/>
              <a:t> </a:t>
            </a:r>
            <a:r>
              <a:rPr lang="en-US" dirty="0" err="1"/>
              <a:t>hvězdě</a:t>
            </a:r>
            <a:r>
              <a:rPr lang="en-US" dirty="0"/>
              <a:t> </a:t>
            </a:r>
            <a:r>
              <a:rPr lang="en-US" dirty="0" err="1"/>
              <a:t>vztahovat</a:t>
            </a:r>
            <a:r>
              <a:rPr lang="en-US" dirty="0"/>
              <a:t> </a:t>
            </a:r>
            <a:r>
              <a:rPr lang="en-US" dirty="0" err="1"/>
              <a:t>různorodými</a:t>
            </a:r>
            <a:r>
              <a:rPr lang="en-US" dirty="0"/>
              <a:t> </a:t>
            </a:r>
            <a:r>
              <a:rPr lang="en-US" dirty="0" err="1"/>
              <a:t>způsoby</a:t>
            </a:r>
            <a:r>
              <a:rPr lang="en-US" dirty="0"/>
              <a:t> (</a:t>
            </a:r>
            <a:r>
              <a:rPr lang="en-US" dirty="0" err="1"/>
              <a:t>feministická</a:t>
            </a:r>
            <a:r>
              <a:rPr lang="en-US" dirty="0"/>
              <a:t> </a:t>
            </a:r>
            <a:r>
              <a:rPr lang="en-US" dirty="0" err="1"/>
              <a:t>čtení</a:t>
            </a:r>
            <a:r>
              <a:rPr lang="en-US" dirty="0"/>
              <a:t> Monroe, queer </a:t>
            </a:r>
            <a:r>
              <a:rPr lang="en-US" dirty="0" err="1"/>
              <a:t>fanoušci</a:t>
            </a:r>
            <a:r>
              <a:rPr lang="en-US" dirty="0"/>
              <a:t> Judy Garland).</a:t>
            </a:r>
          </a:p>
          <a:p>
            <a:r>
              <a:rPr lang="en-US" b="1" dirty="0">
                <a:solidFill>
                  <a:srgbClr val="FF6600"/>
                </a:solidFill>
              </a:rPr>
              <a:t>“Stars articulate what is to be a human being in contemporary society.” </a:t>
            </a:r>
            <a:r>
              <a:rPr lang="en-US" dirty="0">
                <a:solidFill>
                  <a:srgbClr val="FF6600"/>
                </a:solidFill>
              </a:rPr>
              <a:t>=&gt; </a:t>
            </a:r>
            <a:r>
              <a:rPr lang="en-US" dirty="0" err="1">
                <a:solidFill>
                  <a:srgbClr val="FF6600"/>
                </a:solidFill>
              </a:rPr>
              <a:t>hvězdy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jsou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exponovanými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jedinci</a:t>
            </a:r>
            <a:r>
              <a:rPr lang="en-US" dirty="0">
                <a:solidFill>
                  <a:srgbClr val="FF6600"/>
                </a:solidFill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035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D06AEA-3C1A-4B41-802E-DF36ED0C66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68CEE8-17CE-4F45-9063-E8993DCEC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02B8B4-5D6E-7D4B-91BE-F66CE26D6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75A37B-64C9-EA42-8A23-6D47688B3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87202"/>
            <a:ext cx="8064900" cy="4139998"/>
          </a:xfrm>
        </p:spPr>
        <p:txBody>
          <a:bodyPr/>
          <a:lstStyle/>
          <a:p>
            <a:r>
              <a:rPr lang="en-US" dirty="0" err="1"/>
              <a:t>Individualita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jedinci</a:t>
            </a:r>
            <a:r>
              <a:rPr lang="en-US" dirty="0"/>
              <a:t> </a:t>
            </a:r>
            <a:r>
              <a:rPr lang="en-US" dirty="0" err="1"/>
              <a:t>nejsme</a:t>
            </a:r>
            <a:r>
              <a:rPr lang="en-US" dirty="0"/>
              <a:t> </a:t>
            </a:r>
            <a:r>
              <a:rPr lang="en-US" dirty="0" err="1"/>
              <a:t>redukováni</a:t>
            </a:r>
            <a:r>
              <a:rPr lang="en-US" dirty="0"/>
              <a:t> </a:t>
            </a:r>
            <a:r>
              <a:rPr lang="en-US" dirty="0" err="1"/>
              <a:t>jenom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sumu</a:t>
            </a:r>
            <a:r>
              <a:rPr lang="en-US" dirty="0"/>
              <a:t> </a:t>
            </a:r>
            <a:r>
              <a:rPr lang="en-US" dirty="0" err="1"/>
              <a:t>sociálních</a:t>
            </a:r>
            <a:r>
              <a:rPr lang="en-US" dirty="0"/>
              <a:t> </a:t>
            </a:r>
            <a:r>
              <a:rPr lang="en-US" dirty="0" err="1"/>
              <a:t>rolí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činů</a:t>
            </a:r>
            <a:r>
              <a:rPr lang="en-US" dirty="0"/>
              <a:t>. </a:t>
            </a:r>
            <a:r>
              <a:rPr lang="en-US" dirty="0" err="1"/>
              <a:t>Představa</a:t>
            </a:r>
            <a:r>
              <a:rPr lang="en-US" dirty="0"/>
              <a:t> </a:t>
            </a:r>
            <a:r>
              <a:rPr lang="en-US" dirty="0" err="1"/>
              <a:t>vnitřního</a:t>
            </a:r>
            <a:r>
              <a:rPr lang="en-US" dirty="0"/>
              <a:t>, </a:t>
            </a:r>
            <a:r>
              <a:rPr lang="en-US" dirty="0" err="1"/>
              <a:t>neměnného</a:t>
            </a:r>
            <a:r>
              <a:rPr lang="en-US" dirty="0"/>
              <a:t> a </a:t>
            </a:r>
            <a:r>
              <a:rPr lang="en-US" dirty="0" err="1"/>
              <a:t>unikátního</a:t>
            </a:r>
            <a:r>
              <a:rPr lang="en-US" dirty="0"/>
              <a:t> </a:t>
            </a:r>
            <a:r>
              <a:rPr lang="en-US" dirty="0" err="1"/>
              <a:t>jádra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dává</a:t>
            </a:r>
            <a:r>
              <a:rPr lang="en-US" dirty="0"/>
              <a:t> </a:t>
            </a:r>
            <a:r>
              <a:rPr lang="en-US" dirty="0" err="1"/>
              <a:t>smysl</a:t>
            </a:r>
            <a:r>
              <a:rPr lang="en-US" dirty="0"/>
              <a:t> </a:t>
            </a:r>
            <a:r>
              <a:rPr lang="en-US" dirty="0" err="1"/>
              <a:t>našim</a:t>
            </a:r>
            <a:r>
              <a:rPr lang="en-US" dirty="0"/>
              <a:t> </a:t>
            </a:r>
            <a:r>
              <a:rPr lang="en-US" dirty="0" err="1"/>
              <a:t>činům</a:t>
            </a:r>
            <a:r>
              <a:rPr lang="en-US" dirty="0"/>
              <a:t>, </a:t>
            </a:r>
            <a:r>
              <a:rPr lang="en-US" dirty="0" err="1"/>
              <a:t>pocitům</a:t>
            </a:r>
            <a:r>
              <a:rPr lang="en-US" dirty="0"/>
              <a:t> a </a:t>
            </a:r>
            <a:r>
              <a:rPr lang="en-US" dirty="0" err="1"/>
              <a:t>reakcím</a:t>
            </a:r>
            <a:r>
              <a:rPr lang="en-US" dirty="0"/>
              <a:t>. </a:t>
            </a:r>
          </a:p>
          <a:p>
            <a:r>
              <a:rPr lang="en-US" dirty="0" err="1"/>
              <a:t>Demokratická</a:t>
            </a:r>
            <a:r>
              <a:rPr lang="en-US" dirty="0"/>
              <a:t>, </a:t>
            </a:r>
            <a:r>
              <a:rPr lang="en-US" dirty="0" err="1"/>
              <a:t>svobodná</a:t>
            </a:r>
            <a:r>
              <a:rPr lang="en-US" dirty="0"/>
              <a:t> (</a:t>
            </a:r>
            <a:r>
              <a:rPr lang="en-US" dirty="0" err="1"/>
              <a:t>kapitalistická</a:t>
            </a:r>
            <a:r>
              <a:rPr lang="en-US" dirty="0"/>
              <a:t>) </a:t>
            </a:r>
            <a:r>
              <a:rPr lang="en-US" dirty="0" err="1"/>
              <a:t>společnost</a:t>
            </a:r>
            <a:r>
              <a:rPr lang="en-US" dirty="0"/>
              <a:t> </a:t>
            </a:r>
            <a:r>
              <a:rPr lang="en-US" dirty="0" err="1"/>
              <a:t>stojí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oslovení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z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konzumenta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svépravného</a:t>
            </a:r>
            <a:r>
              <a:rPr lang="en-US" dirty="0"/>
              <a:t> </a:t>
            </a:r>
            <a:r>
              <a:rPr lang="en-US" dirty="0" err="1"/>
              <a:t>subjektu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voliče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nositele</a:t>
            </a:r>
            <a:r>
              <a:rPr lang="en-US" dirty="0"/>
              <a:t> </a:t>
            </a:r>
            <a:r>
              <a:rPr lang="en-US" dirty="0" err="1"/>
              <a:t>určitého</a:t>
            </a:r>
            <a:r>
              <a:rPr lang="en-US" dirty="0"/>
              <a:t> </a:t>
            </a:r>
            <a:r>
              <a:rPr lang="en-US" dirty="0" err="1"/>
              <a:t>světonázoru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můžeme</a:t>
            </a:r>
            <a:r>
              <a:rPr lang="en-US" dirty="0"/>
              <a:t> bez </a:t>
            </a:r>
            <a:r>
              <a:rPr lang="en-US" dirty="0" err="1"/>
              <a:t>ohledu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majetek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postavení</a:t>
            </a:r>
            <a:r>
              <a:rPr lang="en-US" dirty="0"/>
              <a:t> </a:t>
            </a:r>
            <a:r>
              <a:rPr lang="en-US" dirty="0" err="1"/>
              <a:t>svobodně</a:t>
            </a:r>
            <a:r>
              <a:rPr lang="en-US" dirty="0"/>
              <a:t> </a:t>
            </a:r>
            <a:r>
              <a:rPr lang="en-US" dirty="0" err="1"/>
              <a:t>vyjadřovat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err="1"/>
              <a:t>Ačkoliv</a:t>
            </a:r>
            <a:r>
              <a:rPr lang="en-US" dirty="0"/>
              <a:t> je </a:t>
            </a:r>
            <a:r>
              <a:rPr lang="en-US" dirty="0" err="1"/>
              <a:t>koncept</a:t>
            </a:r>
            <a:r>
              <a:rPr lang="en-US" dirty="0"/>
              <a:t> individuality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napadán</a:t>
            </a:r>
            <a:r>
              <a:rPr lang="en-US" dirty="0"/>
              <a:t>, </a:t>
            </a:r>
            <a:r>
              <a:rPr lang="en-US" dirty="0" err="1"/>
              <a:t>jde</a:t>
            </a:r>
            <a:r>
              <a:rPr lang="en-US" dirty="0"/>
              <a:t> o </a:t>
            </a:r>
            <a:r>
              <a:rPr lang="en-US" dirty="0" err="1"/>
              <a:t>nezbytnou</a:t>
            </a:r>
            <a:r>
              <a:rPr lang="en-US" dirty="0"/>
              <a:t> </a:t>
            </a:r>
            <a:r>
              <a:rPr lang="en-US" dirty="0" err="1"/>
              <a:t>fikci</a:t>
            </a:r>
            <a:r>
              <a:rPr lang="en-US" dirty="0"/>
              <a:t> k </a:t>
            </a:r>
            <a:r>
              <a:rPr lang="en-US" dirty="0" err="1"/>
              <a:t>reprodukci</a:t>
            </a:r>
            <a:r>
              <a:rPr lang="en-US" dirty="0"/>
              <a:t>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/>
              <a:t>typu</a:t>
            </a:r>
            <a:r>
              <a:rPr lang="en-US" dirty="0"/>
              <a:t> </a:t>
            </a:r>
            <a:r>
              <a:rPr lang="en-US" dirty="0" err="1"/>
              <a:t>společenského</a:t>
            </a:r>
            <a:r>
              <a:rPr lang="en-US" dirty="0"/>
              <a:t> </a:t>
            </a:r>
            <a:r>
              <a:rPr lang="en-US" dirty="0" err="1"/>
              <a:t>uspořádání</a:t>
            </a:r>
            <a:r>
              <a:rPr lang="en-US" dirty="0"/>
              <a:t>.</a:t>
            </a:r>
          </a:p>
          <a:p>
            <a:pPr lvl="1"/>
            <a:r>
              <a:rPr lang="en-US" b="1" dirty="0" err="1">
                <a:solidFill>
                  <a:srgbClr val="FF6600"/>
                </a:solidFill>
              </a:rPr>
              <a:t>Hvězdy</a:t>
            </a:r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err="1">
                <a:solidFill>
                  <a:srgbClr val="FF6600"/>
                </a:solidFill>
              </a:rPr>
              <a:t>vyjadřují</a:t>
            </a:r>
            <a:r>
              <a:rPr lang="en-US" b="1" dirty="0">
                <a:solidFill>
                  <a:srgbClr val="FF6600"/>
                </a:solidFill>
              </a:rPr>
              <a:t> a </a:t>
            </a:r>
            <a:r>
              <a:rPr lang="en-US" b="1" dirty="0" err="1">
                <a:solidFill>
                  <a:srgbClr val="FF6600"/>
                </a:solidFill>
              </a:rPr>
              <a:t>ztělesňují</a:t>
            </a:r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err="1">
                <a:solidFill>
                  <a:srgbClr val="FF6600"/>
                </a:solidFill>
              </a:rPr>
              <a:t>tyto</a:t>
            </a:r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err="1">
                <a:solidFill>
                  <a:srgbClr val="FF6600"/>
                </a:solidFill>
              </a:rPr>
              <a:t>koncepce</a:t>
            </a:r>
            <a:r>
              <a:rPr lang="en-US" b="1" dirty="0">
                <a:solidFill>
                  <a:srgbClr val="FF6600"/>
                </a:solidFill>
              </a:rPr>
              <a:t> individuality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20257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9F0B4F-DD71-0F4C-ACC8-94EE27E359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C35606-94B8-394F-86DC-31F4F1499A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31B706-DEB9-0049-8EFF-5A497564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81950E-B76A-D841-98DD-EAAEA6C7F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32974"/>
            <a:ext cx="8064900" cy="4139998"/>
          </a:xfrm>
        </p:spPr>
        <p:txBody>
          <a:bodyPr/>
          <a:lstStyle/>
          <a:p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nejenže</a:t>
            </a:r>
            <a:r>
              <a:rPr lang="en-US" dirty="0"/>
              <a:t> </a:t>
            </a:r>
            <a:r>
              <a:rPr lang="en-US" dirty="0" err="1"/>
              <a:t>ukazují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funkci</a:t>
            </a:r>
            <a:r>
              <a:rPr lang="en-US" dirty="0"/>
              <a:t> </a:t>
            </a:r>
            <a:r>
              <a:rPr lang="en-US" dirty="0" err="1"/>
              <a:t>vnitřní</a:t>
            </a:r>
            <a:r>
              <a:rPr lang="en-US" dirty="0"/>
              <a:t>, </a:t>
            </a:r>
            <a:r>
              <a:rPr lang="en-US" dirty="0" err="1"/>
              <a:t>soukromé</a:t>
            </a:r>
            <a:r>
              <a:rPr lang="en-US" dirty="0"/>
              <a:t> identity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pravdivé</a:t>
            </a:r>
            <a:r>
              <a:rPr lang="en-US" dirty="0"/>
              <a:t> (VD, </a:t>
            </a:r>
            <a:r>
              <a:rPr lang="en-US" dirty="0" err="1"/>
              <a:t>neautorizované</a:t>
            </a:r>
            <a:r>
              <a:rPr lang="en-US" dirty="0"/>
              <a:t> </a:t>
            </a:r>
            <a:r>
              <a:rPr lang="en-US" dirty="0" err="1"/>
              <a:t>biografie</a:t>
            </a:r>
            <a:r>
              <a:rPr lang="en-US" dirty="0"/>
              <a:t>, </a:t>
            </a:r>
            <a:r>
              <a:rPr lang="en-US" dirty="0" err="1"/>
              <a:t>pohled</a:t>
            </a:r>
            <a:r>
              <a:rPr lang="en-US" dirty="0"/>
              <a:t> za </a:t>
            </a:r>
            <a:r>
              <a:rPr lang="en-US" dirty="0" err="1"/>
              <a:t>scénu</a:t>
            </a:r>
            <a:r>
              <a:rPr lang="en-US" dirty="0"/>
              <a:t>), ale </a:t>
            </a:r>
            <a:r>
              <a:rPr lang="en-US" dirty="0" err="1"/>
              <a:t>také</a:t>
            </a:r>
            <a:r>
              <a:rPr lang="en-US" dirty="0"/>
              <a:t> jak je </a:t>
            </a:r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pravdivost</a:t>
            </a:r>
            <a:r>
              <a:rPr lang="en-US" dirty="0"/>
              <a:t> </a:t>
            </a:r>
            <a:r>
              <a:rPr lang="en-US" dirty="0" err="1"/>
              <a:t>artikulována</a:t>
            </a:r>
            <a:r>
              <a:rPr lang="en-US" dirty="0"/>
              <a:t> </a:t>
            </a:r>
            <a:r>
              <a:rPr lang="en-US" dirty="0" err="1"/>
              <a:t>skrz</a:t>
            </a:r>
            <a:r>
              <a:rPr lang="en-US" dirty="0"/>
              <a:t> </a:t>
            </a:r>
            <a:r>
              <a:rPr lang="en-US" dirty="0" err="1"/>
              <a:t>těla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>
                <a:solidFill>
                  <a:srgbClr val="FF6600"/>
                </a:solidFill>
              </a:rPr>
              <a:t>“Particular ways of making sense of the body” </a:t>
            </a:r>
            <a:r>
              <a:rPr lang="en-US" dirty="0"/>
              <a:t>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těla</a:t>
            </a:r>
            <a:r>
              <a:rPr lang="en-US" dirty="0"/>
              <a:t> </a:t>
            </a:r>
            <a:r>
              <a:rPr lang="en-US" dirty="0" err="1"/>
              <a:t>dostávají</a:t>
            </a:r>
            <a:r>
              <a:rPr lang="en-US" dirty="0"/>
              <a:t> </a:t>
            </a:r>
            <a:r>
              <a:rPr lang="en-US" dirty="0" err="1"/>
              <a:t>smysl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vztahu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konkrétním</a:t>
            </a:r>
            <a:r>
              <a:rPr lang="en-US" dirty="0"/>
              <a:t>, </a:t>
            </a:r>
            <a:r>
              <a:rPr lang="en-US" dirty="0" err="1"/>
              <a:t>historickým</a:t>
            </a:r>
            <a:r>
              <a:rPr lang="en-US" dirty="0"/>
              <a:t> a </a:t>
            </a:r>
            <a:r>
              <a:rPr lang="en-US" dirty="0" err="1"/>
              <a:t>kulturně</a:t>
            </a:r>
            <a:r>
              <a:rPr lang="en-US" dirty="0"/>
              <a:t> </a:t>
            </a:r>
            <a:r>
              <a:rPr lang="en-US" dirty="0" err="1"/>
              <a:t>specifickým</a:t>
            </a:r>
            <a:r>
              <a:rPr lang="en-US" dirty="0"/>
              <a:t> </a:t>
            </a:r>
            <a:r>
              <a:rPr lang="en-US" dirty="0" err="1"/>
              <a:t>představám</a:t>
            </a:r>
            <a:r>
              <a:rPr lang="en-US" dirty="0"/>
              <a:t> o </a:t>
            </a:r>
            <a:r>
              <a:rPr lang="en-US" dirty="0" err="1"/>
              <a:t>sexualitě</a:t>
            </a:r>
            <a:r>
              <a:rPr lang="en-US" dirty="0"/>
              <a:t>, rase, </a:t>
            </a:r>
            <a:r>
              <a:rPr lang="en-US" dirty="0" err="1"/>
              <a:t>genderu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kráse</a:t>
            </a:r>
            <a:r>
              <a:rPr lang="en-US" dirty="0"/>
              <a:t>.</a:t>
            </a:r>
          </a:p>
          <a:p>
            <a:r>
              <a:rPr lang="en-US" dirty="0" err="1"/>
              <a:t>Právě</a:t>
            </a:r>
            <a:r>
              <a:rPr lang="en-US" dirty="0"/>
              <a:t> toto </a:t>
            </a:r>
            <a:r>
              <a:rPr lang="en-US" dirty="0" err="1"/>
              <a:t>ztělesnění</a:t>
            </a:r>
            <a:r>
              <a:rPr lang="en-US" dirty="0"/>
              <a:t> </a:t>
            </a:r>
            <a:r>
              <a:rPr lang="en-US" dirty="0" err="1"/>
              <a:t>dobových</a:t>
            </a:r>
            <a:r>
              <a:rPr lang="en-US" dirty="0"/>
              <a:t> </a:t>
            </a:r>
            <a:r>
              <a:rPr lang="en-US" dirty="0" err="1"/>
              <a:t>diskurzů</a:t>
            </a:r>
            <a:r>
              <a:rPr lang="en-US" dirty="0"/>
              <a:t> </a:t>
            </a:r>
            <a:r>
              <a:rPr lang="en-US" dirty="0" err="1"/>
              <a:t>hvězdám</a:t>
            </a:r>
            <a:r>
              <a:rPr lang="en-US" dirty="0"/>
              <a:t> </a:t>
            </a:r>
            <a:r>
              <a:rPr lang="en-US" dirty="0" err="1"/>
              <a:t>dodává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autentičnosti</a:t>
            </a:r>
            <a:r>
              <a:rPr lang="en-US" dirty="0"/>
              <a:t>,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 o </a:t>
            </a:r>
            <a:r>
              <a:rPr lang="en-US" dirty="0" err="1"/>
              <a:t>konstruované</a:t>
            </a:r>
            <a:r>
              <a:rPr lang="en-US" dirty="0"/>
              <a:t> </a:t>
            </a:r>
            <a:r>
              <a:rPr lang="en-US" dirty="0" err="1"/>
              <a:t>obrazy</a:t>
            </a:r>
            <a:r>
              <a:rPr lang="en-US" dirty="0"/>
              <a:t>.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38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7DFBB9-8480-CC4D-A9FC-67991082EB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6F533BF-154A-D24B-933D-FF9C3A85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1773931"/>
            <a:ext cx="3934889" cy="1171580"/>
          </a:xfrm>
        </p:spPr>
        <p:txBody>
          <a:bodyPr/>
          <a:lstStyle/>
          <a:p>
            <a:pPr algn="ctr"/>
            <a:r>
              <a:rPr lang="cs-CZ" i="1" dirty="0"/>
              <a:t>Zrodila se hvězda </a:t>
            </a:r>
            <a:br>
              <a:rPr lang="cs-CZ" dirty="0"/>
            </a:br>
            <a:r>
              <a:rPr lang="cs-CZ" sz="2400" dirty="0"/>
              <a:t>USA 1954 </a:t>
            </a:r>
            <a:br>
              <a:rPr lang="cs-CZ" sz="2400" dirty="0"/>
            </a:br>
            <a:r>
              <a:rPr lang="cs-CZ" sz="2400" dirty="0"/>
              <a:t>r. George </a:t>
            </a:r>
            <a:r>
              <a:rPr lang="cs-CZ" sz="2400" dirty="0" err="1"/>
              <a:t>Cukor</a:t>
            </a:r>
            <a:endParaRPr lang="cs-CZ" sz="2400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11EA781A-9C33-214B-AC46-44BAA6316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70" y="3233530"/>
            <a:ext cx="4333460" cy="2080591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Co nám film říká o hvězdné slávě?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Vnímá nějaké paradoxy hvězdné slávy (zejména na rovině autenticity </a:t>
            </a:r>
            <a:r>
              <a:rPr lang="cs-CZ" dirty="0" err="1"/>
              <a:t>vs</a:t>
            </a:r>
            <a:r>
              <a:rPr lang="cs-CZ" dirty="0"/>
              <a:t> umělosti)?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r>
              <a:rPr lang="cs-CZ" b="1" dirty="0"/>
              <a:t>Film názorně ukazuje sériovou výrobu hvězd, a zároveň skládá hold jedinečnému talentu hlavní postavy     (a její představitelky).</a:t>
            </a:r>
          </a:p>
          <a:p>
            <a:endParaRPr lang="cs-CZ" sz="2000" dirty="0"/>
          </a:p>
        </p:txBody>
      </p:sp>
      <p:pic>
        <p:nvPicPr>
          <p:cNvPr id="10" name="Zástupný symbol obrázku 9">
            <a:extLst>
              <a:ext uri="{FF2B5EF4-FFF2-40B4-BE49-F238E27FC236}">
                <a16:creationId xmlns:a16="http://schemas.microsoft.com/office/drawing/2014/main" id="{A5AE23F2-AA0F-B94D-87B6-EDC13BA5F51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D00FFA-B2B5-5F42-B2D4-15A0EADA98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69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FF1E10-2B89-3D4F-BFD9-A7924908AB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7C84589-0B11-014A-AA6A-6AD2B2DFC1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4A55D865-E1DF-E844-9AD5-67783F525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15200"/>
            <a:ext cx="8064900" cy="451576"/>
          </a:xfrm>
        </p:spPr>
        <p:txBody>
          <a:bodyPr/>
          <a:lstStyle/>
          <a:p>
            <a:r>
              <a:rPr lang="cs-CZ" sz="2000" dirty="0" err="1"/>
              <a:t>Dyer</a:t>
            </a:r>
            <a:r>
              <a:rPr lang="cs-CZ" sz="2000" dirty="0"/>
              <a:t>, Richard. </a:t>
            </a:r>
            <a:r>
              <a:rPr lang="cs-CZ" sz="2000" i="1" dirty="0"/>
              <a:t>In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Space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a Song.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Uses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Song in Film. </a:t>
            </a:r>
            <a:r>
              <a:rPr lang="cs-CZ" sz="2000" dirty="0"/>
              <a:t>London and New York: </a:t>
            </a:r>
            <a:r>
              <a:rPr lang="cs-CZ" sz="2000" dirty="0" err="1"/>
              <a:t>Routledge</a:t>
            </a:r>
            <a:r>
              <a:rPr lang="cs-CZ" sz="2000" dirty="0"/>
              <a:t>, 2012, s. 81–88. (kapitola A Star </a:t>
            </a:r>
            <a:r>
              <a:rPr lang="cs-CZ" sz="2000" dirty="0" err="1"/>
              <a:t>Is</a:t>
            </a:r>
            <a:r>
              <a:rPr lang="cs-CZ" sz="2000" dirty="0"/>
              <a:t> Born and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Construction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Authenticity</a:t>
            </a:r>
            <a:r>
              <a:rPr lang="cs-CZ" sz="2000" dirty="0"/>
              <a:t>). 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4E8B6D0-07F2-4C44-84C8-A42F51290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 dochází k tomu, že určitý hvězdný výkon/hvězdný obraz označíme jako autentický (přirozený, opravdový)?</a:t>
            </a:r>
          </a:p>
          <a:p>
            <a:endParaRPr lang="cs-CZ" b="1" dirty="0"/>
          </a:p>
          <a:p>
            <a:r>
              <a:rPr lang="cs-CZ" dirty="0"/>
              <a:t>Proces dvojí autentifikace: hvězdy samotnou svojí fyzickou existencí a exponovanými životy dodávají platnost a „tvář“ panujícím nebo naopak ohroženým hodnotám a kulturním stereotypům</a:t>
            </a:r>
          </a:p>
          <a:p>
            <a:endParaRPr lang="cs-CZ" dirty="0"/>
          </a:p>
          <a:p>
            <a:r>
              <a:rPr lang="cs-CZ" dirty="0"/>
              <a:t>Aby k něčemu takovému mohlo dojít, musíme věřit, že za hvězdným konstruktem se skrývá reálná osoba (pravé jméno </a:t>
            </a:r>
            <a:r>
              <a:rPr lang="cs-CZ" dirty="0" err="1"/>
              <a:t>x</a:t>
            </a:r>
            <a:r>
              <a:rPr lang="cs-CZ" dirty="0"/>
              <a:t> pseudonym, fotky ze soukromí, skandály)</a:t>
            </a:r>
          </a:p>
        </p:txBody>
      </p:sp>
    </p:spTree>
    <p:extLst>
      <p:ext uri="{BB962C8B-B14F-4D97-AF65-F5344CB8AC3E}">
        <p14:creationId xmlns:p14="http://schemas.microsoft.com/office/powerpoint/2010/main" val="3396243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3C7263-7D8F-8044-B9BE-50114CCAAE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069268-34A5-B94F-A960-B27B6524D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DF267E-AC13-8A48-9960-9C79DA932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776" y="179219"/>
            <a:ext cx="6438900" cy="25019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1CFB4DF-E582-534C-B0D0-85E6DA85B289}"/>
              </a:ext>
            </a:extLst>
          </p:cNvPr>
          <p:cNvSpPr txBox="1"/>
          <p:nvPr/>
        </p:nvSpPr>
        <p:spPr>
          <a:xfrm>
            <a:off x="208258" y="2646908"/>
            <a:ext cx="872748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+mn-lt"/>
              </a:rPr>
              <a:t>„</a:t>
            </a:r>
            <a:r>
              <a:rPr lang="cs-CZ" sz="2800" b="1" dirty="0" err="1">
                <a:latin typeface="+mn-lt"/>
              </a:rPr>
              <a:t>The</a:t>
            </a:r>
            <a:r>
              <a:rPr lang="cs-CZ" sz="2800" b="1" dirty="0">
                <a:latin typeface="+mn-lt"/>
              </a:rPr>
              <a:t> Man </a:t>
            </a:r>
            <a:r>
              <a:rPr lang="cs-CZ" sz="2800" b="1" dirty="0" err="1">
                <a:latin typeface="+mn-lt"/>
              </a:rPr>
              <a:t>that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 err="1">
                <a:latin typeface="+mn-lt"/>
              </a:rPr>
              <a:t>Got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 err="1">
                <a:latin typeface="+mn-lt"/>
              </a:rPr>
              <a:t>Away</a:t>
            </a:r>
            <a:r>
              <a:rPr lang="cs-CZ" sz="2800" b="1" dirty="0">
                <a:latin typeface="+mn-lt"/>
              </a:rPr>
              <a:t>“</a:t>
            </a:r>
          </a:p>
          <a:p>
            <a:pPr algn="ctr"/>
            <a:endParaRPr lang="cs-CZ" sz="2800" b="1" dirty="0">
              <a:latin typeface="+mn-lt"/>
            </a:endParaRPr>
          </a:p>
          <a:p>
            <a:pPr algn="l"/>
            <a:r>
              <a:rPr lang="cs-CZ" sz="1800" dirty="0">
                <a:latin typeface="+mn-lt"/>
              </a:rPr>
              <a:t>Tři způsoby vytváření dojmu autenticity v mediálních textech:</a:t>
            </a:r>
          </a:p>
          <a:p>
            <a:pPr marL="514350" indent="-514350" algn="l">
              <a:buAutoNum type="arabicPeriod"/>
            </a:pPr>
            <a:r>
              <a:rPr lang="cs-CZ" sz="1800" dirty="0">
                <a:latin typeface="+mn-lt"/>
              </a:rPr>
              <a:t>Absence kontroly</a:t>
            </a:r>
          </a:p>
          <a:p>
            <a:pPr marL="514350" indent="-514350" algn="l">
              <a:buAutoNum type="arabicPeriod"/>
            </a:pPr>
            <a:r>
              <a:rPr lang="cs-CZ" sz="1800" dirty="0">
                <a:latin typeface="+mn-lt"/>
              </a:rPr>
              <a:t>Absence přípravy a plánování (spontaneita, improvizace)</a:t>
            </a:r>
          </a:p>
          <a:p>
            <a:pPr marL="514350" indent="-514350" algn="l">
              <a:buAutoNum type="arabicPeriod"/>
            </a:pPr>
            <a:r>
              <a:rPr lang="cs-CZ" sz="1800" dirty="0">
                <a:latin typeface="+mn-lt"/>
              </a:rPr>
              <a:t>Důraz na soukromí</a:t>
            </a:r>
          </a:p>
          <a:p>
            <a:pPr marL="514350" indent="-514350" algn="l">
              <a:buAutoNum type="arabicPeriod"/>
            </a:pPr>
            <a:endParaRPr lang="cs-CZ" sz="1800" dirty="0">
              <a:latin typeface="+mn-lt"/>
            </a:endParaRPr>
          </a:p>
          <a:p>
            <a:pPr algn="l"/>
            <a:r>
              <a:rPr lang="cs-CZ" sz="1800" b="1" dirty="0">
                <a:latin typeface="+mn-lt"/>
              </a:rPr>
              <a:t>V konkrétním hudebním čísle:</a:t>
            </a:r>
          </a:p>
          <a:p>
            <a:pPr algn="l"/>
            <a:r>
              <a:rPr lang="cs-CZ" sz="1800" dirty="0">
                <a:latin typeface="+mn-lt"/>
              </a:rPr>
              <a:t>Nepřerušovaný záběr, prostředí baru po zavíracích hodinách, gesta a spontánní smích/popěvky, hudebníci hrají a Ester zpívá sama pro sebe, jazz jako improvizovaný afroamerický žánr</a:t>
            </a:r>
          </a:p>
          <a:p>
            <a:pPr algn="l"/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064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995DAC-4DA9-3440-B6BD-E8E4AA2085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BA6433-5BFB-1944-A5F9-3C085B111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F89232-06EA-E44D-9A0A-84E950684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“</a:t>
            </a:r>
            <a:r>
              <a:rPr lang="cs-CZ" dirty="0" err="1"/>
              <a:t>The</a:t>
            </a:r>
            <a:r>
              <a:rPr lang="cs-CZ" dirty="0"/>
              <a:t> Man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Got</a:t>
            </a:r>
            <a:r>
              <a:rPr lang="cs-CZ" dirty="0"/>
              <a:t> </a:t>
            </a:r>
            <a:r>
              <a:rPr lang="cs-CZ" dirty="0" err="1"/>
              <a:t>Away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98A7E3-4008-8440-AF8A-D68A78820393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540000" y="1396705"/>
            <a:ext cx="3914999" cy="4139998"/>
          </a:xfrm>
        </p:spPr>
        <p:txBody>
          <a:bodyPr/>
          <a:lstStyle/>
          <a:p>
            <a:r>
              <a:rPr lang="cs-CZ" b="1" dirty="0"/>
              <a:t>Ale zároveň!</a:t>
            </a:r>
          </a:p>
          <a:p>
            <a:r>
              <a:rPr lang="cs-CZ" dirty="0"/>
              <a:t>V souladu s </a:t>
            </a:r>
            <a:r>
              <a:rPr lang="cs-CZ" dirty="0" err="1"/>
              <a:t>Dyerovým</a:t>
            </a:r>
            <a:r>
              <a:rPr lang="cs-CZ" dirty="0"/>
              <a:t> tvrzením, že na autentičnosti hvězdným obrazům dodává fakt, že jde o reálné lidské bytosti, i </a:t>
            </a:r>
            <a:r>
              <a:rPr lang="cs-CZ" i="1" dirty="0"/>
              <a:t>Zrodila se hvězda </a:t>
            </a:r>
            <a:r>
              <a:rPr lang="cs-CZ" dirty="0"/>
              <a:t>ukazuje dál, za fikční svět, k „realitě“</a:t>
            </a:r>
          </a:p>
          <a:p>
            <a:r>
              <a:rPr lang="cs-CZ" dirty="0"/>
              <a:t>Prostor v hudebním čísle konstruovaný jako jeviště, Judy Garlandová stojí uprostřed rámu v prvním plánu a zpívá pro implikované diváky v kinosále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550C87-0454-964F-8F1A-C36588DBB607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4688460" y="1436462"/>
            <a:ext cx="3914999" cy="4139998"/>
          </a:xfrm>
        </p:spPr>
        <p:txBody>
          <a:bodyPr/>
          <a:lstStyle/>
          <a:p>
            <a:r>
              <a:rPr lang="cs-CZ" b="1" dirty="0"/>
              <a:t>Text písně podstatný?</a:t>
            </a:r>
          </a:p>
          <a:p>
            <a:r>
              <a:rPr lang="cs-CZ" dirty="0" err="1"/>
              <a:t>The</a:t>
            </a:r>
            <a:r>
              <a:rPr lang="cs-CZ" dirty="0"/>
              <a:t> night </a:t>
            </a:r>
            <a:r>
              <a:rPr lang="cs-CZ" dirty="0" err="1"/>
              <a:t>is</a:t>
            </a:r>
            <a:r>
              <a:rPr lang="cs-CZ" dirty="0"/>
              <a:t> bitter</a:t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stars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lost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glitter</a:t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winds</a:t>
            </a:r>
            <a:r>
              <a:rPr lang="cs-CZ" dirty="0"/>
              <a:t> </a:t>
            </a:r>
            <a:r>
              <a:rPr lang="cs-CZ" dirty="0" err="1"/>
              <a:t>grow</a:t>
            </a:r>
            <a:r>
              <a:rPr lang="cs-CZ" dirty="0"/>
              <a:t> </a:t>
            </a:r>
            <a:r>
              <a:rPr lang="cs-CZ" dirty="0" err="1"/>
              <a:t>colder</a:t>
            </a:r>
            <a:br>
              <a:rPr lang="cs-CZ" dirty="0"/>
            </a:br>
            <a:r>
              <a:rPr lang="cs-CZ" dirty="0" err="1"/>
              <a:t>Suddenly</a:t>
            </a:r>
            <a:r>
              <a:rPr lang="cs-CZ" dirty="0"/>
              <a:t> </a:t>
            </a:r>
            <a:r>
              <a:rPr lang="cs-CZ" dirty="0" err="1"/>
              <a:t>you're</a:t>
            </a:r>
            <a:r>
              <a:rPr lang="cs-CZ" dirty="0"/>
              <a:t> </a:t>
            </a:r>
            <a:r>
              <a:rPr lang="cs-CZ" dirty="0" err="1"/>
              <a:t>older</a:t>
            </a:r>
            <a:br>
              <a:rPr lang="cs-CZ" dirty="0"/>
            </a:br>
            <a:r>
              <a:rPr lang="cs-CZ" dirty="0"/>
              <a:t>And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man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got</a:t>
            </a:r>
            <a:r>
              <a:rPr lang="cs-CZ" dirty="0"/>
              <a:t> </a:t>
            </a:r>
            <a:r>
              <a:rPr lang="cs-CZ" dirty="0" err="1"/>
              <a:t>away</a:t>
            </a:r>
            <a:endParaRPr lang="cs-CZ" dirty="0"/>
          </a:p>
          <a:p>
            <a:r>
              <a:rPr lang="cs-CZ" dirty="0"/>
              <a:t>Ano i ne; do jisté míry reflexe životních osudů Garlandové (i jejích rolí), stejně důležitá ale schopnost zpívat (navzdory pozlátku slávy skutečný a opravdový talent)</a:t>
            </a:r>
          </a:p>
        </p:txBody>
      </p:sp>
    </p:spTree>
    <p:extLst>
      <p:ext uri="{BB962C8B-B14F-4D97-AF65-F5344CB8AC3E}">
        <p14:creationId xmlns:p14="http://schemas.microsoft.com/office/powerpoint/2010/main" val="92566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5B15EB-C6EB-524D-88FD-A0F5E82E5C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6E10A3-0E8D-504D-B826-3C89937399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A895AE-B83C-6F45-948B-25A7270F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Resumé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DF9DF83-2801-604D-8B44-8C3D94DC9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Hvězda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konstrukt</a:t>
            </a:r>
            <a:r>
              <a:rPr lang="en-US" dirty="0"/>
              <a:t> </a:t>
            </a:r>
            <a:r>
              <a:rPr lang="en-US" dirty="0" err="1"/>
              <a:t>sestávající</a:t>
            </a:r>
            <a:r>
              <a:rPr lang="en-US" dirty="0"/>
              <a:t> ze </a:t>
            </a:r>
            <a:r>
              <a:rPr lang="en-US" dirty="0" err="1"/>
              <a:t>soukromé</a:t>
            </a:r>
            <a:r>
              <a:rPr lang="en-US" dirty="0"/>
              <a:t> </a:t>
            </a:r>
            <a:r>
              <a:rPr lang="cs-CZ"/>
              <a:t>a</a:t>
            </a:r>
            <a:r>
              <a:rPr lang="en-US"/>
              <a:t> 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osobnosti</a:t>
            </a:r>
            <a:r>
              <a:rPr lang="en-US" dirty="0"/>
              <a:t>.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vícero</a:t>
            </a:r>
            <a:r>
              <a:rPr lang="en-US" dirty="0"/>
              <a:t> </a:t>
            </a:r>
            <a:r>
              <a:rPr lang="en-US" dirty="0" err="1"/>
              <a:t>mediálních</a:t>
            </a:r>
            <a:r>
              <a:rPr lang="en-US" dirty="0"/>
              <a:t> </a:t>
            </a:r>
            <a:r>
              <a:rPr lang="en-US" dirty="0" err="1"/>
              <a:t>platformách</a:t>
            </a:r>
            <a:r>
              <a:rPr lang="en-US" dirty="0"/>
              <a:t> &gt;&gt; </a:t>
            </a:r>
            <a:r>
              <a:rPr lang="en-US" dirty="0" err="1"/>
              <a:t>jde</a:t>
            </a:r>
            <a:r>
              <a:rPr lang="en-US" dirty="0"/>
              <a:t> </a:t>
            </a:r>
            <a:r>
              <a:rPr lang="en-US" dirty="0" err="1"/>
              <a:t>mnohem</a:t>
            </a:r>
            <a:r>
              <a:rPr lang="en-US" dirty="0"/>
              <a:t> </a:t>
            </a:r>
            <a:r>
              <a:rPr lang="en-US" dirty="0" err="1"/>
              <a:t>dál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za </a:t>
            </a:r>
            <a:r>
              <a:rPr lang="en-US" dirty="0" err="1"/>
              <a:t>jednotlivé</a:t>
            </a:r>
            <a:r>
              <a:rPr lang="en-US" dirty="0"/>
              <a:t> filmy.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sice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konstruovné</a:t>
            </a:r>
            <a:r>
              <a:rPr lang="en-US" dirty="0"/>
              <a:t> </a:t>
            </a:r>
            <a:r>
              <a:rPr lang="en-US" dirty="0" err="1"/>
              <a:t>objekty</a:t>
            </a:r>
            <a:r>
              <a:rPr lang="en-US" dirty="0"/>
              <a:t>, ale </a:t>
            </a:r>
            <a:r>
              <a:rPr lang="en-US" dirty="0" err="1"/>
              <a:t>obsažené</a:t>
            </a:r>
            <a:r>
              <a:rPr lang="en-US" dirty="0"/>
              <a:t> a </a:t>
            </a:r>
            <a:r>
              <a:rPr lang="en-US" dirty="0" err="1"/>
              <a:t>komunikované</a:t>
            </a:r>
            <a:r>
              <a:rPr lang="en-US" dirty="0"/>
              <a:t> </a:t>
            </a:r>
            <a:r>
              <a:rPr lang="en-US" dirty="0" err="1"/>
              <a:t>významy</a:t>
            </a:r>
            <a:r>
              <a:rPr lang="en-US" dirty="0"/>
              <a:t>, </a:t>
            </a:r>
            <a:r>
              <a:rPr lang="en-US" dirty="0" err="1"/>
              <a:t>pocity</a:t>
            </a:r>
            <a:r>
              <a:rPr lang="en-US" dirty="0"/>
              <a:t> a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plně</a:t>
            </a:r>
            <a:r>
              <a:rPr lang="en-US" dirty="0"/>
              <a:t> </a:t>
            </a:r>
            <a:r>
              <a:rPr lang="en-US" dirty="0" err="1"/>
              <a:t>neovládá</a:t>
            </a:r>
            <a:r>
              <a:rPr lang="en-US" dirty="0"/>
              <a:t> ani studio ani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hvězda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klíčová</a:t>
            </a:r>
            <a:r>
              <a:rPr lang="en-US" dirty="0"/>
              <a:t> role </a:t>
            </a:r>
            <a:r>
              <a:rPr lang="en-US" dirty="0" err="1"/>
              <a:t>publika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vyjadřují</a:t>
            </a:r>
            <a:r>
              <a:rPr lang="en-US" dirty="0"/>
              <a:t> a </a:t>
            </a:r>
            <a:r>
              <a:rPr lang="en-US" dirty="0" err="1"/>
              <a:t>ztělesňují</a:t>
            </a:r>
            <a:r>
              <a:rPr lang="en-US" dirty="0"/>
              <a:t> </a:t>
            </a:r>
            <a:r>
              <a:rPr lang="en-US" dirty="0" err="1"/>
              <a:t>dobové</a:t>
            </a:r>
            <a:r>
              <a:rPr lang="en-US" dirty="0"/>
              <a:t> </a:t>
            </a:r>
            <a:r>
              <a:rPr lang="en-US" dirty="0" err="1"/>
              <a:t>koncepce</a:t>
            </a:r>
            <a:r>
              <a:rPr lang="en-US" dirty="0"/>
              <a:t> individuality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vztahu</a:t>
            </a:r>
            <a:r>
              <a:rPr lang="en-US" dirty="0"/>
              <a:t> k </a:t>
            </a:r>
            <a:r>
              <a:rPr lang="en-US" dirty="0" err="1"/>
              <a:t>sociálním</a:t>
            </a:r>
            <a:r>
              <a:rPr lang="en-US" dirty="0"/>
              <a:t> </a:t>
            </a:r>
            <a:r>
              <a:rPr lang="en-US" dirty="0" err="1"/>
              <a:t>rolím</a:t>
            </a:r>
            <a:r>
              <a:rPr lang="en-US" dirty="0"/>
              <a:t>, </a:t>
            </a:r>
            <a:r>
              <a:rPr lang="en-US" dirty="0" err="1"/>
              <a:t>diskurzům</a:t>
            </a:r>
            <a:r>
              <a:rPr lang="en-US" dirty="0"/>
              <a:t> a </a:t>
            </a:r>
            <a:r>
              <a:rPr lang="en-US" dirty="0" err="1"/>
              <a:t>stereotypům</a:t>
            </a:r>
            <a:r>
              <a:rPr lang="en-US" dirty="0"/>
              <a:t>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78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116519-CC1A-E641-8F9A-7132B80E0E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CF4F9A4-0E72-B142-A824-1AF5BE6EC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1938462"/>
            <a:ext cx="3934889" cy="1171580"/>
          </a:xfrm>
        </p:spPr>
        <p:txBody>
          <a:bodyPr/>
          <a:lstStyle/>
          <a:p>
            <a:pPr algn="ctr"/>
            <a:r>
              <a:rPr lang="cs-CZ" i="1" dirty="0"/>
              <a:t>S1m0ne</a:t>
            </a:r>
            <a:br>
              <a:rPr lang="cs-CZ" dirty="0"/>
            </a:br>
            <a:r>
              <a:rPr lang="cs-CZ" sz="2400" dirty="0"/>
              <a:t>USA 2002 </a:t>
            </a:r>
            <a:br>
              <a:rPr lang="cs-CZ" sz="2400" dirty="0"/>
            </a:br>
            <a:r>
              <a:rPr lang="cs-CZ" sz="2400" dirty="0"/>
              <a:t>r. Andrew </a:t>
            </a:r>
            <a:r>
              <a:rPr lang="cs-CZ" sz="2400" dirty="0" err="1"/>
              <a:t>Niccol</a:t>
            </a:r>
            <a:endParaRPr lang="cs-CZ" sz="2400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08580C0F-5EF9-664F-9AEC-C1F62AA40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6" y="3506802"/>
            <a:ext cx="3934889" cy="698497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Jak film charakterizuje hvězdnou slávu? Zkuste najít jak pozitivní tak negativní charakteristiky.</a:t>
            </a:r>
          </a:p>
          <a:p>
            <a:pPr marL="342900" indent="-342900">
              <a:buFont typeface="+mj-lt"/>
              <a:buAutoNum type="arabicPeriod"/>
            </a:pPr>
            <a:r>
              <a:rPr lang="cs-CZ"/>
              <a:t>Že </a:t>
            </a:r>
            <a:r>
              <a:rPr lang="cs-CZ" dirty="0"/>
              <a:t>je Simone umělý konstrukt se dozvíme záhy, ale co je </a:t>
            </a:r>
            <a:r>
              <a:rPr lang="cs-CZ"/>
              <a:t>na ní </a:t>
            </a:r>
            <a:r>
              <a:rPr lang="cs-CZ" dirty="0"/>
              <a:t>autentické? Co ze Simone v realitě skutečně existuje? </a:t>
            </a:r>
          </a:p>
          <a:p>
            <a:endParaRPr lang="cs-CZ" dirty="0"/>
          </a:p>
        </p:txBody>
      </p:sp>
      <p:pic>
        <p:nvPicPr>
          <p:cNvPr id="10" name="Zástupný symbol obrázku 9">
            <a:extLst>
              <a:ext uri="{FF2B5EF4-FFF2-40B4-BE49-F238E27FC236}">
                <a16:creationId xmlns:a16="http://schemas.microsoft.com/office/drawing/2014/main" id="{EB783FC1-5557-8F40-AEF1-1A699F99D76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" r="37"/>
          <a:stretch>
            <a:fillRect/>
          </a:stretch>
        </p:blipFill>
        <p:spPr/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B167F3-D7E6-1C46-9DF0-9D1844F9EA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00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571F6D-2320-304F-AAFF-273635D7E1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1AE4AF9-7757-8A43-B3AD-B4DE7BC837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67DF9BF-4CC7-8B43-B800-08FCCD68F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26086"/>
            <a:ext cx="8064900" cy="451576"/>
          </a:xfrm>
        </p:spPr>
        <p:txBody>
          <a:bodyPr/>
          <a:lstStyle/>
          <a:p>
            <a:pPr algn="ctr"/>
            <a:r>
              <a:rPr lang="cs-CZ" dirty="0"/>
              <a:t>Organizace kurzu 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549A5F5-F9ED-1E4E-82AA-35DBB5089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114" y="940887"/>
            <a:ext cx="8064900" cy="4139998"/>
          </a:xfrm>
        </p:spPr>
        <p:txBody>
          <a:bodyPr/>
          <a:lstStyle/>
          <a:p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lekce</a:t>
            </a:r>
            <a:r>
              <a:rPr lang="en-US" dirty="0"/>
              <a:t> </a:t>
            </a:r>
            <a:r>
              <a:rPr lang="en-US" dirty="0" err="1"/>
              <a:t>sestává</a:t>
            </a:r>
            <a:r>
              <a:rPr lang="en-US" dirty="0"/>
              <a:t> z </a:t>
            </a:r>
            <a:r>
              <a:rPr lang="en-US" dirty="0" err="1"/>
              <a:t>tematické</a:t>
            </a:r>
            <a:r>
              <a:rPr lang="en-US" dirty="0"/>
              <a:t> </a:t>
            </a:r>
            <a:r>
              <a:rPr lang="en-US" dirty="0" err="1"/>
              <a:t>projekce</a:t>
            </a:r>
            <a:r>
              <a:rPr lang="en-US" dirty="0"/>
              <a:t> a </a:t>
            </a:r>
            <a:r>
              <a:rPr lang="en-US" dirty="0" err="1"/>
              <a:t>výkladu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představí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zásadních</a:t>
            </a:r>
            <a:r>
              <a:rPr lang="en-US" dirty="0"/>
              <a:t> </a:t>
            </a:r>
            <a:r>
              <a:rPr lang="en-US" dirty="0" err="1"/>
              <a:t>textů</a:t>
            </a:r>
            <a:r>
              <a:rPr lang="en-US" dirty="0"/>
              <a:t> z </a:t>
            </a:r>
            <a:r>
              <a:rPr lang="en-US" dirty="0" err="1"/>
              <a:t>oblasti</a:t>
            </a:r>
            <a:r>
              <a:rPr lang="en-US" dirty="0"/>
              <a:t> star studies /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herectví</a:t>
            </a:r>
            <a:r>
              <a:rPr lang="en-US" dirty="0"/>
              <a:t>, a </a:t>
            </a:r>
            <a:r>
              <a:rPr lang="en-US" dirty="0" err="1"/>
              <a:t>nastíní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badatelské</a:t>
            </a:r>
            <a:r>
              <a:rPr lang="en-US" dirty="0"/>
              <a:t> </a:t>
            </a:r>
            <a:r>
              <a:rPr lang="en-US" dirty="0" err="1"/>
              <a:t>otázky</a:t>
            </a:r>
            <a:r>
              <a:rPr lang="en-US" dirty="0"/>
              <a:t> pro </a:t>
            </a:r>
            <a:r>
              <a:rPr lang="en-US" dirty="0" err="1"/>
              <a:t>obdobně</a:t>
            </a:r>
            <a:r>
              <a:rPr lang="en-US" dirty="0"/>
              <a:t> </a:t>
            </a:r>
            <a:r>
              <a:rPr lang="en-US" dirty="0" err="1"/>
              <a:t>nastavený</a:t>
            </a:r>
            <a:r>
              <a:rPr lang="en-US" dirty="0"/>
              <a:t> </a:t>
            </a:r>
            <a:r>
              <a:rPr lang="en-US" dirty="0" err="1"/>
              <a:t>výzkum</a:t>
            </a:r>
            <a:endParaRPr lang="en-US" dirty="0"/>
          </a:p>
          <a:p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texty</a:t>
            </a:r>
            <a:r>
              <a:rPr lang="en-US" dirty="0"/>
              <a:t>/</a:t>
            </a:r>
            <a:r>
              <a:rPr lang="en-US" dirty="0" err="1"/>
              <a:t>prezentace</a:t>
            </a:r>
            <a:r>
              <a:rPr lang="en-US" dirty="0"/>
              <a:t>/filmy </a:t>
            </a:r>
            <a:r>
              <a:rPr lang="en-US" dirty="0" err="1"/>
              <a:t>budou</a:t>
            </a:r>
            <a:r>
              <a:rPr lang="en-US" dirty="0"/>
              <a:t> k </a:t>
            </a:r>
            <a:r>
              <a:rPr lang="en-US" dirty="0" err="1"/>
              <a:t>dispozici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Studijních</a:t>
            </a:r>
            <a:r>
              <a:rPr lang="en-US" dirty="0"/>
              <a:t> </a:t>
            </a:r>
            <a:r>
              <a:rPr lang="en-US" dirty="0" err="1"/>
              <a:t>materiálech</a:t>
            </a:r>
            <a:r>
              <a:rPr lang="en-US" dirty="0"/>
              <a:t> </a:t>
            </a:r>
            <a:r>
              <a:rPr lang="en-US" dirty="0" err="1"/>
              <a:t>předmětu</a:t>
            </a:r>
            <a:r>
              <a:rPr lang="en-US" dirty="0"/>
              <a:t> v </a:t>
            </a:r>
            <a:r>
              <a:rPr lang="en-US" dirty="0" err="1"/>
              <a:t>Isu</a:t>
            </a:r>
            <a:endParaRPr lang="en-US" dirty="0"/>
          </a:p>
          <a:p>
            <a:r>
              <a:rPr lang="en-US" dirty="0" err="1"/>
              <a:t>Sylabus</a:t>
            </a:r>
            <a:r>
              <a:rPr lang="en-US" dirty="0"/>
              <a:t> </a:t>
            </a:r>
            <a:r>
              <a:rPr lang="en-US" dirty="0" err="1"/>
              <a:t>počítá</a:t>
            </a:r>
            <a:r>
              <a:rPr lang="en-US" dirty="0"/>
              <a:t> s 12 </a:t>
            </a:r>
            <a:r>
              <a:rPr lang="en-US" dirty="0" err="1"/>
              <a:t>lekcemi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Absolvování</a:t>
            </a:r>
            <a:r>
              <a:rPr lang="en-US" dirty="0"/>
              <a:t> </a:t>
            </a:r>
            <a:r>
              <a:rPr lang="en-US" dirty="0" err="1"/>
              <a:t>předmětu</a:t>
            </a:r>
            <a:r>
              <a:rPr lang="en-US" dirty="0"/>
              <a:t> </a:t>
            </a:r>
            <a:r>
              <a:rPr lang="en-US" dirty="0" err="1"/>
              <a:t>formou</a:t>
            </a:r>
            <a:r>
              <a:rPr lang="en-US" dirty="0"/>
              <a:t> </a:t>
            </a:r>
            <a:r>
              <a:rPr lang="en-US" dirty="0" err="1"/>
              <a:t>písemného</a:t>
            </a:r>
            <a:r>
              <a:rPr lang="en-US" dirty="0"/>
              <a:t> </a:t>
            </a:r>
            <a:r>
              <a:rPr lang="en-US" dirty="0" err="1"/>
              <a:t>výstupu</a:t>
            </a:r>
            <a:r>
              <a:rPr lang="en-US" dirty="0"/>
              <a:t> v </a:t>
            </a:r>
            <a:r>
              <a:rPr lang="en-US" dirty="0" err="1"/>
              <a:t>minimálním</a:t>
            </a:r>
            <a:r>
              <a:rPr lang="en-US" dirty="0"/>
              <a:t> </a:t>
            </a:r>
            <a:r>
              <a:rPr lang="en-US" dirty="0" err="1"/>
              <a:t>rozsahu</a:t>
            </a:r>
            <a:r>
              <a:rPr lang="en-US" dirty="0"/>
              <a:t> 6 NS</a:t>
            </a:r>
          </a:p>
          <a:p>
            <a:pPr lvl="1"/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jednoho</a:t>
            </a:r>
            <a:r>
              <a:rPr lang="en-US" dirty="0"/>
              <a:t> </a:t>
            </a:r>
            <a:r>
              <a:rPr lang="en-US" dirty="0" err="1"/>
              <a:t>vybraného</a:t>
            </a:r>
            <a:r>
              <a:rPr lang="en-US" dirty="0"/>
              <a:t> </a:t>
            </a:r>
            <a:r>
              <a:rPr lang="en-US" dirty="0" err="1"/>
              <a:t>filmu</a:t>
            </a:r>
            <a:r>
              <a:rPr lang="en-US" dirty="0"/>
              <a:t> s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představených</a:t>
            </a:r>
            <a:r>
              <a:rPr lang="en-US" dirty="0"/>
              <a:t> </a:t>
            </a:r>
            <a:r>
              <a:rPr lang="en-US" dirty="0" err="1"/>
              <a:t>konceptů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Do </a:t>
            </a:r>
            <a:r>
              <a:rPr lang="en-US" dirty="0" err="1"/>
              <a:t>rozboru</a:t>
            </a:r>
            <a:r>
              <a:rPr lang="en-US" dirty="0"/>
              <a:t> </a:t>
            </a:r>
            <a:r>
              <a:rPr lang="en-US" dirty="0" err="1"/>
              <a:t>zvoleného</a:t>
            </a:r>
            <a:r>
              <a:rPr lang="en-US" dirty="0"/>
              <a:t> AV </a:t>
            </a:r>
            <a:r>
              <a:rPr lang="en-US" dirty="0" err="1"/>
              <a:t>díla</a:t>
            </a:r>
            <a:r>
              <a:rPr lang="en-US" dirty="0"/>
              <a:t> je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zahrnout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přidružené</a:t>
            </a:r>
            <a:r>
              <a:rPr lang="en-US" dirty="0"/>
              <a:t> </a:t>
            </a:r>
            <a:r>
              <a:rPr lang="en-US" dirty="0" err="1"/>
              <a:t>materiály</a:t>
            </a:r>
            <a:r>
              <a:rPr lang="en-US" dirty="0"/>
              <a:t> a </a:t>
            </a:r>
            <a:r>
              <a:rPr lang="en-US" dirty="0" err="1"/>
              <a:t>paratexty</a:t>
            </a:r>
            <a:endParaRPr lang="en-US" dirty="0"/>
          </a:p>
          <a:p>
            <a:pPr lvl="1"/>
            <a:r>
              <a:rPr lang="en-US" dirty="0" err="1"/>
              <a:t>Dodržování</a:t>
            </a:r>
            <a:r>
              <a:rPr lang="en-US" dirty="0"/>
              <a:t> </a:t>
            </a:r>
            <a:r>
              <a:rPr lang="en-US" dirty="0" err="1"/>
              <a:t>formálních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en-US" dirty="0"/>
              <a:t> a </a:t>
            </a:r>
            <a:r>
              <a:rPr lang="en-US" dirty="0" err="1"/>
              <a:t>jazykové</a:t>
            </a:r>
            <a:r>
              <a:rPr lang="en-US" dirty="0"/>
              <a:t> </a:t>
            </a:r>
            <a:r>
              <a:rPr lang="en-US" dirty="0" err="1"/>
              <a:t>čistoty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konzultovat</a:t>
            </a:r>
            <a:r>
              <a:rPr lang="en-US" dirty="0"/>
              <a:t> </a:t>
            </a:r>
            <a:r>
              <a:rPr lang="en-US" dirty="0" err="1"/>
              <a:t>témata</a:t>
            </a:r>
            <a:r>
              <a:rPr lang="en-US" dirty="0"/>
              <a:t> BDP a MDP v </a:t>
            </a:r>
            <a:r>
              <a:rPr lang="en-US" dirty="0" err="1"/>
              <a:t>návaznosti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vyučovaný</a:t>
            </a:r>
            <a:r>
              <a:rPr lang="en-US" dirty="0"/>
              <a:t> </a:t>
            </a:r>
            <a:r>
              <a:rPr lang="en-US" dirty="0" err="1"/>
              <a:t>předmět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49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E04ECF-EBAA-594E-9771-D5D851C6BF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EF6AC2-1179-F448-BE2A-625D001661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67583E-C071-6145-BE0F-2CAA5A29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Proč</a:t>
            </a:r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59B8DE-599E-C240-B499-598F77121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/>
              <a:t>významným</a:t>
            </a:r>
            <a:r>
              <a:rPr lang="en-US" sz="2400" dirty="0"/>
              <a:t> </a:t>
            </a:r>
            <a:r>
              <a:rPr lang="en-US" sz="2400" dirty="0" err="1"/>
              <a:t>činitelem</a:t>
            </a:r>
            <a:r>
              <a:rPr lang="en-US" sz="2400" dirty="0"/>
              <a:t> </a:t>
            </a:r>
            <a:r>
              <a:rPr lang="en-US" sz="2400" dirty="0" err="1"/>
              <a:t>filmové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širší</a:t>
            </a:r>
            <a:r>
              <a:rPr lang="en-US" sz="2400" dirty="0"/>
              <a:t> </a:t>
            </a:r>
            <a:r>
              <a:rPr lang="en-US" sz="2400" dirty="0" err="1"/>
              <a:t>kulturní</a:t>
            </a:r>
            <a:r>
              <a:rPr lang="en-US" sz="2400" dirty="0"/>
              <a:t> </a:t>
            </a:r>
            <a:r>
              <a:rPr lang="en-US" sz="2400" dirty="0" err="1"/>
              <a:t>produkce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Jejich</a:t>
            </a:r>
            <a:r>
              <a:rPr lang="en-US" sz="2400" dirty="0"/>
              <a:t> </a:t>
            </a:r>
            <a:r>
              <a:rPr lang="en-US" sz="2400" dirty="0" err="1"/>
              <a:t>přítomnost</a:t>
            </a:r>
            <a:r>
              <a:rPr lang="en-US" sz="2400" dirty="0"/>
              <a:t> v </a:t>
            </a:r>
            <a:r>
              <a:rPr lang="en-US" sz="2400" dirty="0" err="1"/>
              <a:t>konkrétním</a:t>
            </a:r>
            <a:r>
              <a:rPr lang="en-US" sz="2400" dirty="0"/>
              <a:t> </a:t>
            </a:r>
            <a:r>
              <a:rPr lang="en-US" sz="2400" dirty="0" err="1"/>
              <a:t>filmovém</a:t>
            </a:r>
            <a:r>
              <a:rPr lang="en-US" sz="2400" dirty="0"/>
              <a:t> </a:t>
            </a:r>
            <a:r>
              <a:rPr lang="en-US" sz="2400" dirty="0" err="1"/>
              <a:t>díle</a:t>
            </a:r>
            <a:r>
              <a:rPr lang="en-US" sz="2400" dirty="0"/>
              <a:t> </a:t>
            </a:r>
            <a:r>
              <a:rPr lang="en-US" sz="2400" dirty="0" err="1"/>
              <a:t>ovlivňuje</a:t>
            </a:r>
            <a:r>
              <a:rPr lang="en-US" sz="2400" dirty="0"/>
              <a:t> </a:t>
            </a:r>
            <a:r>
              <a:rPr lang="en-US" sz="2400" dirty="0" err="1"/>
              <a:t>jeho</a:t>
            </a:r>
            <a:r>
              <a:rPr lang="en-US" sz="2400" dirty="0"/>
              <a:t> </a:t>
            </a:r>
            <a:r>
              <a:rPr lang="en-US" sz="2400" dirty="0" err="1"/>
              <a:t>žánrové</a:t>
            </a:r>
            <a:r>
              <a:rPr lang="en-US" sz="2400" dirty="0"/>
              <a:t> </a:t>
            </a:r>
            <a:r>
              <a:rPr lang="en-US" sz="2400" dirty="0" err="1"/>
              <a:t>zařazení</a:t>
            </a:r>
            <a:r>
              <a:rPr lang="en-US" sz="2400" dirty="0"/>
              <a:t>, </a:t>
            </a:r>
            <a:r>
              <a:rPr lang="en-US" sz="2400" dirty="0" err="1"/>
              <a:t>styl</a:t>
            </a:r>
            <a:r>
              <a:rPr lang="en-US" sz="2400" dirty="0"/>
              <a:t>, </a:t>
            </a:r>
            <a:r>
              <a:rPr lang="en-US" sz="2400" dirty="0" err="1"/>
              <a:t>produkci</a:t>
            </a:r>
            <a:r>
              <a:rPr lang="en-US" sz="2400" dirty="0"/>
              <a:t>, marketing, </a:t>
            </a:r>
            <a:r>
              <a:rPr lang="en-US" sz="2400" dirty="0" err="1"/>
              <a:t>popularitu</a:t>
            </a:r>
            <a:r>
              <a:rPr lang="en-US" sz="2400" dirty="0"/>
              <a:t> a </a:t>
            </a:r>
            <a:r>
              <a:rPr lang="en-US" sz="2400" dirty="0" err="1"/>
              <a:t>úspěšnost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Představují</a:t>
            </a:r>
            <a:r>
              <a:rPr lang="en-US" sz="2400" dirty="0"/>
              <a:t> </a:t>
            </a:r>
            <a:r>
              <a:rPr lang="en-US" sz="2400" dirty="0" err="1"/>
              <a:t>silné</a:t>
            </a:r>
            <a:r>
              <a:rPr lang="en-US" sz="2400" dirty="0"/>
              <a:t> </a:t>
            </a:r>
            <a:r>
              <a:rPr lang="en-US" sz="2400" dirty="0" err="1"/>
              <a:t>kulturní</a:t>
            </a:r>
            <a:r>
              <a:rPr lang="en-US" sz="2400" dirty="0"/>
              <a:t>, </a:t>
            </a:r>
            <a:r>
              <a:rPr lang="en-US" sz="2400" dirty="0" err="1"/>
              <a:t>ideologické</a:t>
            </a:r>
            <a:r>
              <a:rPr lang="en-US" sz="2400" dirty="0"/>
              <a:t> a </a:t>
            </a:r>
            <a:r>
              <a:rPr lang="en-US" sz="2400" dirty="0" err="1"/>
              <a:t>národní</a:t>
            </a:r>
            <a:r>
              <a:rPr lang="en-US" sz="2400" dirty="0"/>
              <a:t> </a:t>
            </a:r>
            <a:r>
              <a:rPr lang="en-US" sz="2400" dirty="0" err="1"/>
              <a:t>symboly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/>
              <a:t>všudypřítomné</a:t>
            </a:r>
            <a:r>
              <a:rPr lang="en-US" sz="2400" dirty="0"/>
              <a:t> - </a:t>
            </a:r>
            <a:r>
              <a:rPr lang="en-US" sz="2400" dirty="0" err="1"/>
              <a:t>propojují</a:t>
            </a:r>
            <a:r>
              <a:rPr lang="en-US" sz="2400" dirty="0"/>
              <a:t> film s </a:t>
            </a:r>
            <a:r>
              <a:rPr lang="en-US" sz="2400" dirty="0" err="1"/>
              <a:t>řadou</a:t>
            </a:r>
            <a:r>
              <a:rPr lang="en-US" sz="2400" dirty="0"/>
              <a:t> </a:t>
            </a:r>
            <a:r>
              <a:rPr lang="en-US" sz="2400" dirty="0" err="1"/>
              <a:t>dalších</a:t>
            </a:r>
            <a:r>
              <a:rPr lang="en-US" sz="2400" dirty="0"/>
              <a:t> </a:t>
            </a:r>
            <a:r>
              <a:rPr lang="en-US" sz="2400" dirty="0" err="1"/>
              <a:t>médií</a:t>
            </a:r>
            <a:r>
              <a:rPr lang="en-US" sz="2400" dirty="0"/>
              <a:t> a </a:t>
            </a:r>
            <a:r>
              <a:rPr lang="en-US" sz="2400" dirty="0" err="1"/>
              <a:t>uměleckých</a:t>
            </a:r>
            <a:r>
              <a:rPr lang="en-US" sz="2400" dirty="0"/>
              <a:t> </a:t>
            </a:r>
            <a:r>
              <a:rPr lang="en-US" sz="2400" dirty="0" err="1"/>
              <a:t>forem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Vzbuzují</a:t>
            </a:r>
            <a:r>
              <a:rPr lang="en-US" sz="2400" dirty="0"/>
              <a:t> </a:t>
            </a:r>
            <a:r>
              <a:rPr lang="en-US" sz="2400" dirty="0" err="1"/>
              <a:t>silné</a:t>
            </a:r>
            <a:r>
              <a:rPr lang="en-US" sz="2400" dirty="0"/>
              <a:t> </a:t>
            </a:r>
            <a:r>
              <a:rPr lang="en-US" sz="2400" dirty="0" err="1"/>
              <a:t>divácké</a:t>
            </a:r>
            <a:r>
              <a:rPr lang="en-US" sz="2400" dirty="0"/>
              <a:t> </a:t>
            </a:r>
            <a:r>
              <a:rPr lang="en-US" sz="2400" dirty="0" err="1"/>
              <a:t>reakce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Výzkum</a:t>
            </a:r>
            <a:r>
              <a:rPr lang="en-US" sz="2400" dirty="0"/>
              <a:t> </a:t>
            </a:r>
            <a:r>
              <a:rPr lang="en-US" sz="2400" dirty="0" err="1"/>
              <a:t>hvězd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korpus</a:t>
            </a:r>
            <a:r>
              <a:rPr lang="en-US" sz="2400" dirty="0"/>
              <a:t> </a:t>
            </a:r>
            <a:r>
              <a:rPr lang="en-US" sz="2400" dirty="0" err="1"/>
              <a:t>relevantních</a:t>
            </a:r>
            <a:r>
              <a:rPr lang="en-US" sz="2400" dirty="0"/>
              <a:t> </a:t>
            </a:r>
            <a:r>
              <a:rPr lang="en-US" sz="2400" dirty="0" err="1"/>
              <a:t>akademických</a:t>
            </a:r>
            <a:r>
              <a:rPr lang="en-US" sz="2400" dirty="0"/>
              <a:t> </a:t>
            </a:r>
            <a:r>
              <a:rPr lang="en-US" sz="2400" dirty="0" err="1"/>
              <a:t>studií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 </a:t>
            </a:r>
          </a:p>
          <a:p>
            <a:pPr marL="0" indent="0">
              <a:buNone/>
            </a:pPr>
            <a:endParaRPr lang="en-US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55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08DE90-15AB-8941-A3B5-925D3C7673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393D9D-66EC-6345-94B7-E0FC1CC9C1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71FFAE2-FFE3-1645-B858-0A0212125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97465" cy="329979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CCDB712-DEC4-0743-8F3C-310CB67348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13" y="2761"/>
            <a:ext cx="2181770" cy="3278616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9A8632E-4B1A-2845-8036-6C6CFC56614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10"/>
          <a:stretch/>
        </p:blipFill>
        <p:spPr>
          <a:xfrm>
            <a:off x="4465983" y="0"/>
            <a:ext cx="2284213" cy="3281377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FD240FF2-D37F-4943-9E92-4217F4E9C70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3"/>
          <a:stretch/>
        </p:blipFill>
        <p:spPr>
          <a:xfrm>
            <a:off x="6750196" y="0"/>
            <a:ext cx="2393804" cy="3281377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B42FBB3C-AE3B-EE4B-883C-3540C9E18E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8" y="3202333"/>
            <a:ext cx="2402923" cy="3655667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AB0E582-AD1E-E143-9E8C-A00F8BFC3C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270" y="3281377"/>
            <a:ext cx="2527410" cy="3564297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18832258-5C08-B347-8EAD-9170F0F272B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050" y="3299791"/>
            <a:ext cx="2328462" cy="3545882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9D3CD05-D7F7-4E45-9161-161D2212D47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498" y="3176005"/>
            <a:ext cx="2883331" cy="365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2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C9B745-5E88-4B4C-8522-BBC88B6C18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C64004-A868-5844-B3EF-3CF742DD92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919596-544E-304C-9ED6-67A525DE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Jak </a:t>
            </a:r>
            <a:r>
              <a:rPr lang="en-US" dirty="0" err="1"/>
              <a:t>definujeme</a:t>
            </a:r>
            <a:r>
              <a:rPr lang="en-US" dirty="0"/>
              <a:t> </a:t>
            </a:r>
            <a:r>
              <a:rPr lang="en-US" dirty="0" err="1"/>
              <a:t>hvězdu</a:t>
            </a:r>
            <a:r>
              <a:rPr lang="en-US" dirty="0"/>
              <a:t>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449DA2-F04C-5848-9AF5-64DF4D65E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/>
              <a:t>“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objekty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září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tmě</a:t>
            </a:r>
            <a:r>
              <a:rPr lang="en-US" dirty="0"/>
              <a:t>.” (Richard Dyer)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“</a:t>
            </a:r>
            <a:r>
              <a:rPr lang="en-US" dirty="0" err="1"/>
              <a:t>Hvězdná</a:t>
            </a:r>
            <a:r>
              <a:rPr lang="en-US" dirty="0"/>
              <a:t> </a:t>
            </a:r>
            <a:r>
              <a:rPr lang="en-US" dirty="0" err="1"/>
              <a:t>osobnost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amalgám</a:t>
            </a:r>
            <a:r>
              <a:rPr lang="en-US" dirty="0"/>
              <a:t> </a:t>
            </a:r>
            <a:r>
              <a:rPr lang="en-US" dirty="0" err="1"/>
              <a:t>sestává</a:t>
            </a:r>
            <a:r>
              <a:rPr lang="en-US" dirty="0"/>
              <a:t> z </a:t>
            </a:r>
            <a:r>
              <a:rPr lang="en-US" dirty="0" err="1"/>
              <a:t>obrazu</a:t>
            </a:r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plátně</a:t>
            </a:r>
            <a:r>
              <a:rPr lang="en-US" dirty="0"/>
              <a:t> v </a:t>
            </a:r>
            <a:r>
              <a:rPr lang="en-US" dirty="0" err="1"/>
              <a:t>kombinaci</a:t>
            </a:r>
            <a:r>
              <a:rPr lang="en-US" dirty="0"/>
              <a:t> se </a:t>
            </a:r>
            <a:r>
              <a:rPr lang="en-US" dirty="0" err="1"/>
              <a:t>soukromou</a:t>
            </a:r>
            <a:r>
              <a:rPr lang="en-US" dirty="0"/>
              <a:t> </a:t>
            </a:r>
            <a:r>
              <a:rPr lang="en-US" dirty="0" err="1"/>
              <a:t>identitou</a:t>
            </a:r>
            <a:r>
              <a:rPr lang="en-US" dirty="0"/>
              <a:t>; </a:t>
            </a:r>
            <a:r>
              <a:rPr lang="en-US" dirty="0" err="1"/>
              <a:t>tuto</a:t>
            </a:r>
            <a:r>
              <a:rPr lang="en-US" dirty="0"/>
              <a:t> </a:t>
            </a:r>
            <a:r>
              <a:rPr lang="en-US" dirty="0" err="1"/>
              <a:t>osobnost</a:t>
            </a:r>
            <a:r>
              <a:rPr lang="en-US" dirty="0"/>
              <a:t> </a:t>
            </a:r>
            <a:r>
              <a:rPr lang="en-US" dirty="0" err="1"/>
              <a:t>publikum</a:t>
            </a:r>
            <a:r>
              <a:rPr lang="en-US" dirty="0"/>
              <a:t> </a:t>
            </a:r>
            <a:r>
              <a:rPr lang="en-US" dirty="0" err="1"/>
              <a:t>jasně</a:t>
            </a:r>
            <a:r>
              <a:rPr lang="en-US" dirty="0"/>
              <a:t> </a:t>
            </a:r>
            <a:r>
              <a:rPr lang="en-US" dirty="0" err="1"/>
              <a:t>rozeznává</a:t>
            </a:r>
            <a:r>
              <a:rPr lang="en-US" dirty="0"/>
              <a:t> a </a:t>
            </a:r>
            <a:r>
              <a:rPr lang="en-US" dirty="0" err="1"/>
              <a:t>očekává</a:t>
            </a:r>
            <a:r>
              <a:rPr lang="en-US" dirty="0"/>
              <a:t> v </a:t>
            </a:r>
            <a:r>
              <a:rPr lang="en-US" dirty="0" err="1"/>
              <a:t>každém</a:t>
            </a:r>
            <a:r>
              <a:rPr lang="en-US" dirty="0"/>
              <a:t> </a:t>
            </a:r>
            <a:r>
              <a:rPr lang="en-US" dirty="0" err="1"/>
              <a:t>dalším</a:t>
            </a:r>
            <a:r>
              <a:rPr lang="en-US" dirty="0"/>
              <a:t> </a:t>
            </a:r>
            <a:r>
              <a:rPr lang="en-US" dirty="0" err="1"/>
              <a:t>filmu</a:t>
            </a:r>
            <a:r>
              <a:rPr lang="en-US" dirty="0"/>
              <a:t>” (Ginette </a:t>
            </a:r>
            <a:r>
              <a:rPr lang="en-US" dirty="0" err="1"/>
              <a:t>Vincendeau</a:t>
            </a:r>
            <a:r>
              <a:rPr lang="en-US" dirty="0"/>
              <a:t>)   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“</a:t>
            </a:r>
            <a:r>
              <a:rPr lang="en-US" dirty="0" err="1"/>
              <a:t>Filmové</a:t>
            </a:r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jedinečné</a:t>
            </a:r>
            <a:r>
              <a:rPr lang="en-US" dirty="0"/>
              <a:t> </a:t>
            </a:r>
            <a:r>
              <a:rPr lang="en-US" dirty="0" err="1"/>
              <a:t>osobnosti</a:t>
            </a:r>
            <a:r>
              <a:rPr lang="en-US" dirty="0"/>
              <a:t>,</a:t>
            </a:r>
            <a:r>
              <a:rPr lang="cs-CZ" dirty="0"/>
              <a:t> </a:t>
            </a:r>
            <a:r>
              <a:rPr lang="en-US" dirty="0" err="1"/>
              <a:t>které</a:t>
            </a:r>
            <a:r>
              <a:rPr lang="cs-CZ" dirty="0"/>
              <a:t> </a:t>
            </a:r>
            <a:r>
              <a:rPr lang="en-US" dirty="0" err="1"/>
              <a:t>vzbuzují</a:t>
            </a:r>
            <a:r>
              <a:rPr lang="en-US" dirty="0"/>
              <a:t> u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publika</a:t>
            </a:r>
            <a:r>
              <a:rPr lang="en-US" dirty="0"/>
              <a:t> </a:t>
            </a:r>
            <a:r>
              <a:rPr lang="en-US" dirty="0" err="1"/>
              <a:t>zvláštní</a:t>
            </a:r>
            <a:r>
              <a:rPr lang="en-US" dirty="0"/>
              <a:t> </a:t>
            </a:r>
            <a:r>
              <a:rPr lang="en-US" dirty="0" err="1"/>
              <a:t>zájem</a:t>
            </a:r>
            <a:r>
              <a:rPr lang="en-US" dirty="0"/>
              <a:t>.” (Joseph </a:t>
            </a:r>
            <a:r>
              <a:rPr lang="en-US" dirty="0" err="1"/>
              <a:t>Garncarz</a:t>
            </a:r>
            <a:r>
              <a:rPr lang="en-US" dirty="0"/>
              <a:t>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“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herci</a:t>
            </a:r>
            <a:r>
              <a:rPr lang="en-US" dirty="0"/>
              <a:t> s </a:t>
            </a:r>
            <a:r>
              <a:rPr lang="en-US" dirty="0" err="1"/>
              <a:t>biografií</a:t>
            </a:r>
            <a:r>
              <a:rPr lang="en-US" dirty="0"/>
              <a:t>.” (Edgar Morin)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“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komplexní</a:t>
            </a:r>
            <a:r>
              <a:rPr lang="en-US" dirty="0"/>
              <a:t> </a:t>
            </a:r>
            <a:r>
              <a:rPr lang="en-US" dirty="0" err="1"/>
              <a:t>osobnosti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utváří</a:t>
            </a:r>
            <a:r>
              <a:rPr lang="en-US" dirty="0"/>
              <a:t> </a:t>
            </a:r>
            <a:r>
              <a:rPr lang="en-US" dirty="0" err="1"/>
              <a:t>mnohem</a:t>
            </a:r>
            <a:r>
              <a:rPr lang="en-US" dirty="0"/>
              <a:t> </a:t>
            </a:r>
            <a:r>
              <a:rPr lang="en-US" dirty="0" err="1"/>
              <a:t>víc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pouhá</a:t>
            </a:r>
            <a:r>
              <a:rPr lang="en-US" dirty="0"/>
              <a:t> </a:t>
            </a:r>
            <a:r>
              <a:rPr lang="en-US" dirty="0" err="1"/>
              <a:t>suma</a:t>
            </a:r>
            <a:r>
              <a:rPr lang="en-US" dirty="0"/>
              <a:t> </a:t>
            </a:r>
            <a:r>
              <a:rPr lang="en-US" dirty="0" err="1"/>
              <a:t>filmů</a:t>
            </a:r>
            <a:r>
              <a:rPr lang="en-US" dirty="0"/>
              <a:t>, v </a:t>
            </a:r>
            <a:r>
              <a:rPr lang="en-US" dirty="0" err="1"/>
              <a:t>nichž</a:t>
            </a:r>
            <a:r>
              <a:rPr lang="en-US" dirty="0"/>
              <a:t> se </a:t>
            </a:r>
            <a:r>
              <a:rPr lang="en-US" dirty="0" err="1"/>
              <a:t>objevily</a:t>
            </a:r>
            <a:r>
              <a:rPr lang="en-US" dirty="0"/>
              <a:t>.” (Yvonne Tasker)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76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D38C3D-7A91-214C-91F9-0FE8C45FA8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4A6215-1CB4-2240-8726-55A44465D4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107C77-7FC5-FA4C-8B1E-43CE54B41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807400-C2A3-7441-9666-328E941A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81184"/>
            <a:ext cx="8064900" cy="4139998"/>
          </a:xfrm>
        </p:spPr>
        <p:txBody>
          <a:bodyPr/>
          <a:lstStyle/>
          <a:p>
            <a:pPr marL="54000" indent="0" algn="just">
              <a:buNone/>
            </a:pPr>
            <a:r>
              <a:rPr lang="en-US" dirty="0"/>
              <a:t>“</a:t>
            </a:r>
            <a:r>
              <a:rPr lang="en-US" dirty="0" err="1"/>
              <a:t>Filmové</a:t>
            </a:r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výzvou</a:t>
            </a:r>
            <a:r>
              <a:rPr lang="en-US" dirty="0"/>
              <a:t> pro </a:t>
            </a:r>
            <a:r>
              <a:rPr lang="en-US" dirty="0" err="1"/>
              <a:t>analýzu</a:t>
            </a:r>
            <a:r>
              <a:rPr lang="en-US" dirty="0"/>
              <a:t>, </a:t>
            </a:r>
            <a:r>
              <a:rPr lang="en-US" dirty="0" err="1"/>
              <a:t>neboť</a:t>
            </a:r>
            <a:r>
              <a:rPr lang="en-US" dirty="0"/>
              <a:t> </a:t>
            </a:r>
            <a:r>
              <a:rPr lang="en-US" dirty="0" err="1"/>
              <a:t>překračují</a:t>
            </a:r>
            <a:r>
              <a:rPr lang="en-US" dirty="0"/>
              <a:t> </a:t>
            </a:r>
            <a:r>
              <a:rPr lang="en-US" dirty="0" err="1"/>
              <a:t>hranice</a:t>
            </a:r>
            <a:r>
              <a:rPr lang="en-US" dirty="0"/>
              <a:t> </a:t>
            </a:r>
            <a:r>
              <a:rPr lang="en-US" dirty="0" err="1"/>
              <a:t>nejrůznějších</a:t>
            </a:r>
            <a:r>
              <a:rPr lang="en-US" dirty="0"/>
              <a:t> </a:t>
            </a:r>
            <a:r>
              <a:rPr lang="en-US" dirty="0" err="1"/>
              <a:t>disciplin</a:t>
            </a:r>
            <a:r>
              <a:rPr lang="en-US" dirty="0"/>
              <a:t>: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produktem</a:t>
            </a:r>
            <a:r>
              <a:rPr lang="en-US" dirty="0"/>
              <a:t> </a:t>
            </a:r>
            <a:r>
              <a:rPr lang="en-US" dirty="0" err="1"/>
              <a:t>masové</a:t>
            </a:r>
            <a:r>
              <a:rPr lang="en-US" dirty="0"/>
              <a:t> </a:t>
            </a:r>
            <a:r>
              <a:rPr lang="en-US" dirty="0" err="1"/>
              <a:t>kultury</a:t>
            </a:r>
            <a:r>
              <a:rPr lang="en-US" dirty="0"/>
              <a:t>, ale </a:t>
            </a:r>
            <a:r>
              <a:rPr lang="en-US" dirty="0" err="1"/>
              <a:t>zárověň</a:t>
            </a:r>
            <a:r>
              <a:rPr lang="en-US" dirty="0"/>
              <a:t> </a:t>
            </a:r>
            <a:r>
              <a:rPr lang="en-US" dirty="0" err="1"/>
              <a:t>zahrnují</a:t>
            </a:r>
            <a:r>
              <a:rPr lang="en-US" dirty="0"/>
              <a:t> </a:t>
            </a:r>
            <a:r>
              <a:rPr lang="en-US" dirty="0" err="1"/>
              <a:t>divadelní</a:t>
            </a:r>
            <a:r>
              <a:rPr lang="en-US" dirty="0"/>
              <a:t> </a:t>
            </a:r>
            <a:r>
              <a:rPr lang="en-US" dirty="0" err="1"/>
              <a:t>hledisko</a:t>
            </a:r>
            <a:r>
              <a:rPr lang="en-US" dirty="0"/>
              <a:t> </a:t>
            </a:r>
            <a:r>
              <a:rPr lang="en-US" dirty="0" err="1"/>
              <a:t>díky</a:t>
            </a:r>
            <a:r>
              <a:rPr lang="en-US" dirty="0"/>
              <a:t> </a:t>
            </a:r>
            <a:r>
              <a:rPr lang="en-US" dirty="0" err="1"/>
              <a:t>vazbám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kategorie</a:t>
            </a:r>
            <a:r>
              <a:rPr lang="en-US" dirty="0"/>
              <a:t> </a:t>
            </a:r>
            <a:r>
              <a:rPr lang="en-US" dirty="0" err="1"/>
              <a:t>herectví</a:t>
            </a:r>
            <a:r>
              <a:rPr lang="en-US" dirty="0"/>
              <a:t>, </a:t>
            </a:r>
            <a:r>
              <a:rPr lang="en-US" dirty="0" err="1"/>
              <a:t>vystupování</a:t>
            </a:r>
            <a:r>
              <a:rPr lang="en-US" dirty="0"/>
              <a:t> a </a:t>
            </a:r>
            <a:r>
              <a:rPr lang="en-US" dirty="0" err="1"/>
              <a:t>umění</a:t>
            </a:r>
            <a:r>
              <a:rPr lang="en-US" dirty="0"/>
              <a:t>;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marketingovým</a:t>
            </a:r>
            <a:r>
              <a:rPr lang="en-US" dirty="0"/>
              <a:t> </a:t>
            </a:r>
            <a:r>
              <a:rPr lang="en-US" dirty="0" err="1"/>
              <a:t>nástrojem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nositeli</a:t>
            </a:r>
            <a:r>
              <a:rPr lang="en-US" dirty="0"/>
              <a:t> </a:t>
            </a:r>
            <a:r>
              <a:rPr lang="en-US" dirty="0" err="1"/>
              <a:t>významů</a:t>
            </a:r>
            <a:r>
              <a:rPr lang="en-US" dirty="0"/>
              <a:t> v </a:t>
            </a:r>
            <a:r>
              <a:rPr lang="en-US" dirty="0" err="1"/>
              <a:t>kinematografii</a:t>
            </a:r>
            <a:r>
              <a:rPr lang="en-US" dirty="0"/>
              <a:t>;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sociálním</a:t>
            </a:r>
            <a:r>
              <a:rPr lang="en-US" dirty="0"/>
              <a:t> </a:t>
            </a:r>
            <a:r>
              <a:rPr lang="en-US" dirty="0" err="1"/>
              <a:t>znakem</a:t>
            </a:r>
            <a:r>
              <a:rPr lang="en-US" dirty="0"/>
              <a:t>, </a:t>
            </a:r>
            <a:r>
              <a:rPr lang="en-US" dirty="0" err="1"/>
              <a:t>nesoucím</a:t>
            </a:r>
            <a:r>
              <a:rPr lang="en-US" dirty="0"/>
              <a:t> </a:t>
            </a:r>
            <a:r>
              <a:rPr lang="en-US" dirty="0" err="1"/>
              <a:t>kulturní</a:t>
            </a:r>
            <a:r>
              <a:rPr lang="en-US" dirty="0"/>
              <a:t> </a:t>
            </a:r>
            <a:r>
              <a:rPr lang="en-US" dirty="0" err="1"/>
              <a:t>významy</a:t>
            </a:r>
            <a:r>
              <a:rPr lang="en-US" dirty="0"/>
              <a:t> a </a:t>
            </a:r>
            <a:r>
              <a:rPr lang="en-US" dirty="0" err="1"/>
              <a:t>ideologicky</a:t>
            </a:r>
            <a:r>
              <a:rPr lang="en-US" dirty="0"/>
              <a:t> </a:t>
            </a:r>
            <a:r>
              <a:rPr lang="en-US" dirty="0" err="1"/>
              <a:t>motivované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se </a:t>
            </a:r>
            <a:r>
              <a:rPr lang="en-US" dirty="0" err="1"/>
              <a:t>dotýkají</a:t>
            </a:r>
            <a:r>
              <a:rPr lang="en-US" dirty="0"/>
              <a:t> </a:t>
            </a:r>
            <a:r>
              <a:rPr lang="en-US" dirty="0" err="1"/>
              <a:t>nejskrytejších</a:t>
            </a:r>
            <a:r>
              <a:rPr lang="en-US" dirty="0"/>
              <a:t> </a:t>
            </a:r>
            <a:r>
              <a:rPr lang="en-US" dirty="0" err="1"/>
              <a:t>osobních</a:t>
            </a:r>
            <a:r>
              <a:rPr lang="en-US" dirty="0"/>
              <a:t> </a:t>
            </a:r>
            <a:r>
              <a:rPr lang="en-US" dirty="0" err="1"/>
              <a:t>zákoutí</a:t>
            </a:r>
            <a:r>
              <a:rPr lang="en-US" dirty="0"/>
              <a:t> </a:t>
            </a:r>
            <a:r>
              <a:rPr lang="en-US" dirty="0" err="1"/>
              <a:t>prostřednictvím</a:t>
            </a:r>
            <a:r>
              <a:rPr lang="en-US" dirty="0"/>
              <a:t> </a:t>
            </a:r>
            <a:r>
              <a:rPr lang="en-US" dirty="0" err="1"/>
              <a:t>touhy</a:t>
            </a:r>
            <a:r>
              <a:rPr lang="en-US" dirty="0"/>
              <a:t> a </a:t>
            </a:r>
            <a:r>
              <a:rPr lang="en-US" dirty="0" err="1"/>
              <a:t>identifikace</a:t>
            </a:r>
            <a:r>
              <a:rPr lang="en-US" dirty="0"/>
              <a:t>; </a:t>
            </a:r>
            <a:r>
              <a:rPr lang="en-US" dirty="0" err="1"/>
              <a:t>jsou</a:t>
            </a:r>
            <a:r>
              <a:rPr lang="en-US" dirty="0"/>
              <a:t> to </a:t>
            </a:r>
            <a:r>
              <a:rPr lang="en-US" dirty="0" err="1"/>
              <a:t>emblémy</a:t>
            </a:r>
            <a:r>
              <a:rPr lang="en-US" dirty="0"/>
              <a:t> </a:t>
            </a:r>
            <a:r>
              <a:rPr lang="en-US" dirty="0" err="1"/>
              <a:t>národní</a:t>
            </a:r>
            <a:r>
              <a:rPr lang="en-US" dirty="0"/>
              <a:t> </a:t>
            </a:r>
            <a:r>
              <a:rPr lang="en-US" dirty="0" err="1"/>
              <a:t>pýchy</a:t>
            </a:r>
            <a:r>
              <a:rPr lang="en-US" dirty="0"/>
              <a:t> </a:t>
            </a:r>
            <a:r>
              <a:rPr lang="en-US" dirty="0" err="1"/>
              <a:t>artikulované</a:t>
            </a:r>
            <a:r>
              <a:rPr lang="en-US" dirty="0"/>
              <a:t> </a:t>
            </a:r>
            <a:r>
              <a:rPr lang="en-US" dirty="0" err="1"/>
              <a:t>skrz</a:t>
            </a:r>
            <a:r>
              <a:rPr lang="en-US" dirty="0"/>
              <a:t> </a:t>
            </a:r>
            <a:r>
              <a:rPr lang="en-US" dirty="0" err="1"/>
              <a:t>tělo</a:t>
            </a:r>
            <a:r>
              <a:rPr lang="en-US" dirty="0"/>
              <a:t>, </a:t>
            </a:r>
            <a:r>
              <a:rPr lang="en-US" dirty="0" err="1"/>
              <a:t>módu</a:t>
            </a:r>
            <a:r>
              <a:rPr lang="en-US" dirty="0"/>
              <a:t> a </a:t>
            </a:r>
            <a:r>
              <a:rPr lang="en-US" dirty="0" err="1"/>
              <a:t>osobní</a:t>
            </a:r>
            <a:r>
              <a:rPr lang="en-US" dirty="0"/>
              <a:t> </a:t>
            </a:r>
            <a:r>
              <a:rPr lang="en-US" dirty="0" err="1"/>
              <a:t>styl</a:t>
            </a:r>
            <a:r>
              <a:rPr lang="en-US" dirty="0"/>
              <a:t>; </a:t>
            </a:r>
            <a:r>
              <a:rPr lang="en-US" dirty="0" err="1"/>
              <a:t>produkty</a:t>
            </a:r>
            <a:r>
              <a:rPr lang="en-US" dirty="0"/>
              <a:t> </a:t>
            </a:r>
            <a:r>
              <a:rPr lang="en-US" dirty="0" err="1"/>
              <a:t>kapitalismu</a:t>
            </a:r>
            <a:r>
              <a:rPr lang="en-US" dirty="0"/>
              <a:t> a </a:t>
            </a:r>
            <a:r>
              <a:rPr lang="en-US" dirty="0" err="1"/>
              <a:t>ideologie</a:t>
            </a:r>
            <a:r>
              <a:rPr lang="en-US" dirty="0"/>
              <a:t> </a:t>
            </a:r>
            <a:r>
              <a:rPr lang="en-US" dirty="0" err="1"/>
              <a:t>individualismu</a:t>
            </a:r>
            <a:r>
              <a:rPr lang="en-US" dirty="0"/>
              <a:t> a </a:t>
            </a:r>
            <a:r>
              <a:rPr lang="en-US" dirty="0" err="1"/>
              <a:t>přece</a:t>
            </a:r>
            <a:r>
              <a:rPr lang="en-US" dirty="0"/>
              <a:t> </a:t>
            </a:r>
            <a:r>
              <a:rPr lang="en-US" dirty="0" err="1"/>
              <a:t>nabízejí</a:t>
            </a:r>
            <a:r>
              <a:rPr lang="en-US" dirty="0"/>
              <a:t> </a:t>
            </a:r>
            <a:r>
              <a:rPr lang="en-US" dirty="0" err="1"/>
              <a:t>útočiště</a:t>
            </a:r>
            <a:r>
              <a:rPr lang="en-US" dirty="0"/>
              <a:t> </a:t>
            </a:r>
            <a:r>
              <a:rPr lang="en-US" dirty="0" err="1"/>
              <a:t>marginalizovaným</a:t>
            </a:r>
            <a:r>
              <a:rPr lang="en-US" dirty="0"/>
              <a:t> </a:t>
            </a:r>
            <a:r>
              <a:rPr lang="en-US" dirty="0" err="1"/>
              <a:t>skupinám</a:t>
            </a:r>
            <a:r>
              <a:rPr lang="en-US" dirty="0"/>
              <a:t>.” </a:t>
            </a:r>
          </a:p>
          <a:p>
            <a:pPr marL="0" indent="0" algn="just">
              <a:buNone/>
            </a:pPr>
            <a:r>
              <a:rPr lang="en-US" dirty="0"/>
              <a:t>			Christine Geraghty </a:t>
            </a:r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sz="2000" dirty="0" err="1"/>
              <a:t>úvod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sborníku</a:t>
            </a:r>
            <a:r>
              <a:rPr lang="en-US" sz="2000" dirty="0"/>
              <a:t> </a:t>
            </a:r>
            <a:r>
              <a:rPr lang="en-US" sz="2000" i="1" dirty="0"/>
              <a:t>Stardom, Industry of Desire </a:t>
            </a:r>
            <a:r>
              <a:rPr lang="en-US" sz="2000" dirty="0"/>
              <a:t>(s. xiii)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505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FA5FC7A-A715-2C4A-9DCC-3C30B5002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5D9E73-622C-1D4F-BC87-7B9725B9D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E50D6B-CC89-124A-A03B-D1996226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 star studies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BE8277-6BCE-9A41-8C05-4C5E72011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Hvězdy</a:t>
            </a:r>
            <a:r>
              <a:rPr lang="en-US" dirty="0"/>
              <a:t> z </a:t>
            </a:r>
            <a:r>
              <a:rPr lang="en-US" dirty="0" err="1"/>
              <a:t>historické</a:t>
            </a:r>
            <a:r>
              <a:rPr lang="en-US" dirty="0"/>
              <a:t> </a:t>
            </a:r>
            <a:r>
              <a:rPr lang="en-US" dirty="0" err="1"/>
              <a:t>perspektivy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jak </a:t>
            </a:r>
            <a:r>
              <a:rPr lang="en-US" dirty="0" err="1"/>
              <a:t>hvězdný</a:t>
            </a:r>
            <a:r>
              <a:rPr lang="en-US" dirty="0"/>
              <a:t> </a:t>
            </a:r>
            <a:r>
              <a:rPr lang="en-US" dirty="0" err="1"/>
              <a:t>systém</a:t>
            </a:r>
            <a:r>
              <a:rPr lang="en-US" dirty="0"/>
              <a:t> </a:t>
            </a:r>
            <a:r>
              <a:rPr lang="en-US" dirty="0" err="1"/>
              <a:t>přispívá</a:t>
            </a:r>
            <a:r>
              <a:rPr lang="en-US" dirty="0"/>
              <a:t> k </a:t>
            </a:r>
            <a:r>
              <a:rPr lang="en-US" dirty="0" err="1"/>
              <a:t>vývoji</a:t>
            </a:r>
            <a:r>
              <a:rPr lang="en-US" dirty="0"/>
              <a:t> </a:t>
            </a:r>
            <a:r>
              <a:rPr lang="en-US" dirty="0" err="1"/>
              <a:t>filmové</a:t>
            </a:r>
            <a:r>
              <a:rPr lang="en-US" dirty="0"/>
              <a:t>, </a:t>
            </a:r>
            <a:r>
              <a:rPr lang="en-US" dirty="0" err="1"/>
              <a:t>kulturní</a:t>
            </a:r>
            <a:r>
              <a:rPr lang="en-US" dirty="0"/>
              <a:t> a </a:t>
            </a:r>
            <a:r>
              <a:rPr lang="en-US" dirty="0" err="1"/>
              <a:t>mediální</a:t>
            </a:r>
            <a:r>
              <a:rPr lang="en-US" dirty="0"/>
              <a:t> </a:t>
            </a:r>
            <a:r>
              <a:rPr lang="en-US" dirty="0" err="1"/>
              <a:t>produkce</a:t>
            </a:r>
            <a:r>
              <a:rPr lang="en-US" dirty="0"/>
              <a:t>?</a:t>
            </a:r>
          </a:p>
          <a:p>
            <a:r>
              <a:rPr lang="en-US" dirty="0" err="1"/>
              <a:t>Lokální</a:t>
            </a:r>
            <a:r>
              <a:rPr lang="en-US" dirty="0"/>
              <a:t> </a:t>
            </a:r>
            <a:r>
              <a:rPr lang="en-US" dirty="0" err="1"/>
              <a:t>hvězdné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hollywoodský</a:t>
            </a:r>
            <a:r>
              <a:rPr lang="en-US" dirty="0"/>
              <a:t> </a:t>
            </a:r>
            <a:r>
              <a:rPr lang="en-US" dirty="0" err="1"/>
              <a:t>hvězdný</a:t>
            </a:r>
            <a:r>
              <a:rPr lang="en-US" dirty="0"/>
              <a:t> </a:t>
            </a:r>
            <a:r>
              <a:rPr lang="en-US" dirty="0" err="1"/>
              <a:t>systém</a:t>
            </a:r>
            <a:r>
              <a:rPr lang="en-US" dirty="0"/>
              <a:t> a / vs </a:t>
            </a:r>
            <a:r>
              <a:rPr lang="en-US" dirty="0" err="1"/>
              <a:t>evropské</a:t>
            </a:r>
            <a:r>
              <a:rPr lang="en-US" dirty="0"/>
              <a:t>, </a:t>
            </a:r>
            <a:r>
              <a:rPr lang="en-US" dirty="0" err="1"/>
              <a:t>indické</a:t>
            </a:r>
            <a:r>
              <a:rPr lang="en-US" dirty="0"/>
              <a:t>, </a:t>
            </a:r>
            <a:r>
              <a:rPr lang="en-US" dirty="0" err="1"/>
              <a:t>asijské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africké</a:t>
            </a:r>
            <a:r>
              <a:rPr lang="en-US" dirty="0"/>
              <a:t> </a:t>
            </a:r>
            <a:r>
              <a:rPr lang="en-US" dirty="0" err="1"/>
              <a:t>hvězdné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? </a:t>
            </a:r>
          </a:p>
          <a:p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herci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smyslu</a:t>
            </a:r>
            <a:r>
              <a:rPr lang="en-US" dirty="0"/>
              <a:t> </a:t>
            </a:r>
            <a:r>
              <a:rPr lang="en-US" dirty="0" err="1"/>
              <a:t>ztělesnění</a:t>
            </a:r>
            <a:r>
              <a:rPr lang="en-US" dirty="0"/>
              <a:t> / </a:t>
            </a:r>
            <a:r>
              <a:rPr lang="en-US" dirty="0" err="1"/>
              <a:t>zpodobnění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jak 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fungují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performeři</a:t>
            </a:r>
            <a:r>
              <a:rPr lang="en-US" dirty="0"/>
              <a:t>?</a:t>
            </a:r>
          </a:p>
          <a:p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národní</a:t>
            </a:r>
            <a:r>
              <a:rPr lang="en-US" dirty="0"/>
              <a:t>, </a:t>
            </a:r>
            <a:r>
              <a:rPr lang="en-US" dirty="0" err="1"/>
              <a:t>kulturní</a:t>
            </a:r>
            <a:r>
              <a:rPr lang="en-US" dirty="0"/>
              <a:t>, </a:t>
            </a:r>
            <a:r>
              <a:rPr lang="en-US" dirty="0" err="1"/>
              <a:t>genderové</a:t>
            </a:r>
            <a:r>
              <a:rPr lang="en-US" dirty="0"/>
              <a:t>, </a:t>
            </a:r>
            <a:r>
              <a:rPr lang="en-US" dirty="0" err="1"/>
              <a:t>rasové</a:t>
            </a:r>
            <a:r>
              <a:rPr lang="en-US" dirty="0"/>
              <a:t> a </a:t>
            </a:r>
            <a:r>
              <a:rPr lang="en-US" dirty="0" err="1"/>
              <a:t>třídní</a:t>
            </a:r>
            <a:r>
              <a:rPr lang="en-US" dirty="0"/>
              <a:t> </a:t>
            </a:r>
            <a:r>
              <a:rPr lang="en-US" dirty="0" err="1"/>
              <a:t>symboly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jak </a:t>
            </a:r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reprezentují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naopak</a:t>
            </a:r>
            <a:r>
              <a:rPr lang="en-US" dirty="0"/>
              <a:t> </a:t>
            </a:r>
            <a:r>
              <a:rPr lang="en-US" dirty="0" err="1"/>
              <a:t>narušují</a:t>
            </a:r>
            <a:r>
              <a:rPr lang="en-US" dirty="0"/>
              <a:t> </a:t>
            </a:r>
            <a:r>
              <a:rPr lang="en-US" dirty="0" err="1"/>
              <a:t>dobové</a:t>
            </a:r>
            <a:r>
              <a:rPr lang="en-US" dirty="0"/>
              <a:t> </a:t>
            </a:r>
            <a:r>
              <a:rPr lang="en-US" dirty="0" err="1"/>
              <a:t>představy</a:t>
            </a:r>
            <a:r>
              <a:rPr lang="en-US" dirty="0"/>
              <a:t>?</a:t>
            </a:r>
          </a:p>
          <a:p>
            <a:r>
              <a:rPr lang="en-US" dirty="0" err="1"/>
              <a:t>Hvězdy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objekty</a:t>
            </a:r>
            <a:r>
              <a:rPr lang="en-US" dirty="0"/>
              <a:t> pro </a:t>
            </a:r>
            <a:r>
              <a:rPr lang="en-US" dirty="0" err="1"/>
              <a:t>fanoušky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jaká</a:t>
            </a:r>
            <a:r>
              <a:rPr lang="en-US" dirty="0"/>
              <a:t> je role </a:t>
            </a:r>
            <a:r>
              <a:rPr lang="en-US" dirty="0" err="1"/>
              <a:t>publika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konstrukci</a:t>
            </a:r>
            <a:r>
              <a:rPr lang="en-US" dirty="0"/>
              <a:t> </a:t>
            </a:r>
            <a:r>
              <a:rPr lang="en-US" dirty="0" err="1"/>
              <a:t>hvězd</a:t>
            </a:r>
            <a:r>
              <a:rPr lang="en-US" dirty="0"/>
              <a:t>?      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231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AD67AB-75B9-9647-898D-C796614F3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A1E8E2-600B-2046-B938-B146FC30B3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6" name="Picture 3" descr="6fa8b617dee52186e5da1e1694e1133d.jpg">
            <a:extLst>
              <a:ext uri="{FF2B5EF4-FFF2-40B4-BE49-F238E27FC236}">
                <a16:creationId xmlns:a16="http://schemas.microsoft.com/office/drawing/2014/main" id="{C667CC61-DC65-304A-9CFC-A6510E9C37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352" y="289546"/>
            <a:ext cx="4732039" cy="619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2956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4-3-cz.potx" id="{369CEB4C-E91F-4A32-A7FB-60CC82C16FB7}" vid="{B01A3F6A-DAFA-4AB8-A137-0087E8B1444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1435</Words>
  <Application>Microsoft Office PowerPoint</Application>
  <PresentationFormat>Předvádění na obrazovce (4:3)</PresentationFormat>
  <Paragraphs>125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Mangal</vt:lpstr>
      <vt:lpstr>Tahoma</vt:lpstr>
      <vt:lpstr>Wingdings</vt:lpstr>
      <vt:lpstr>Prezentace_MU_CZ</vt:lpstr>
      <vt:lpstr>FAVh040  Výzkum hvězd, hvězdných systémů a kultury celebrit</vt:lpstr>
      <vt:lpstr>S1m0ne USA 2002  r. Andrew Niccol</vt:lpstr>
      <vt:lpstr>Organizace kurzu </vt:lpstr>
      <vt:lpstr>Proč hvězdy?</vt:lpstr>
      <vt:lpstr>Prezentace aplikace PowerPoint</vt:lpstr>
      <vt:lpstr>Jak definujeme hvězdu?</vt:lpstr>
      <vt:lpstr>Prezentace aplikace PowerPoint</vt:lpstr>
      <vt:lpstr>Hlavní oblasti výzkumu star studies</vt:lpstr>
      <vt:lpstr>Prezentace aplikace PowerPoint</vt:lpstr>
      <vt:lpstr>Dyer, Richard. Heavenly bodies. Film Stars and Society. Abingdon, New York: Routledge, 2004, s. 1–16.</vt:lpstr>
      <vt:lpstr>Prezentace aplikace PowerPoint</vt:lpstr>
      <vt:lpstr>Prezentace aplikace PowerPoint</vt:lpstr>
      <vt:lpstr>Prezentace aplikace PowerPoint</vt:lpstr>
      <vt:lpstr>Zrodila se hvězda  USA 1954  r. George Cukor</vt:lpstr>
      <vt:lpstr>Dyer, Richard. In the Space of a Song. The Uses of Song in Film. London and New York: Routledge, 2012, s. 81–88. (kapitola A Star Is Born and the Construction of Authenticity). </vt:lpstr>
      <vt:lpstr>Prezentace aplikace PowerPoint</vt:lpstr>
      <vt:lpstr>“The Man That Got Away</vt:lpstr>
      <vt:lpstr>Resumé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FAVh040  Výzkum hvězd, hvězdných systémů a kultury celebrit</dc:title>
  <dc:creator>Šárka Gmiterková</dc:creator>
  <cp:lastModifiedBy>Šárka Gmiterková</cp:lastModifiedBy>
  <cp:revision>6</cp:revision>
  <dcterms:created xsi:type="dcterms:W3CDTF">2022-02-21T16:10:37Z</dcterms:created>
  <dcterms:modified xsi:type="dcterms:W3CDTF">2022-02-23T12:32:47Z</dcterms:modified>
</cp:coreProperties>
</file>