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3" r:id="rId3"/>
    <p:sldId id="257" r:id="rId4"/>
    <p:sldId id="258" r:id="rId5"/>
    <p:sldId id="261" r:id="rId6"/>
    <p:sldId id="259" r:id="rId7"/>
    <p:sldId id="260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75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13" d="100"/>
          <a:sy n="113" d="100"/>
        </p:scale>
        <p:origin x="912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401601"/>
            <a:ext cx="8521200" cy="1171580"/>
          </a:xfrm>
        </p:spPr>
        <p:txBody>
          <a:bodyPr/>
          <a:lstStyle/>
          <a:p>
            <a:pPr algn="ctr"/>
            <a:r>
              <a:rPr lang="cs-CZ" dirty="0"/>
              <a:t>FAVh040: Výzkum hvězd, hvězdných systémů a kultury celebrit</a:t>
            </a:r>
            <a:br>
              <a:rPr lang="cs-CZ" dirty="0"/>
            </a:br>
            <a:br>
              <a:rPr lang="cs-CZ" dirty="0"/>
            </a:br>
            <a:r>
              <a:rPr lang="cs-CZ" dirty="0"/>
              <a:t>L11: </a:t>
            </a:r>
            <a:r>
              <a:rPr lang="cs-CZ" dirty="0" err="1"/>
              <a:t>Transmediální</a:t>
            </a:r>
            <a:r>
              <a:rPr lang="cs-CZ" dirty="0"/>
              <a:t> hvězdy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710168"/>
            <a:ext cx="8521200" cy="698497"/>
          </a:xfrm>
        </p:spPr>
        <p:txBody>
          <a:bodyPr/>
          <a:lstStyle/>
          <a:p>
            <a:pPr algn="ctr"/>
            <a:r>
              <a:rPr lang="cs-CZ" sz="2000" b="1" dirty="0"/>
              <a:t>Mgr. Šárka </a:t>
            </a:r>
            <a:r>
              <a:rPr lang="cs-CZ" sz="2000" b="1" dirty="0" err="1"/>
              <a:t>Gmiterková</a:t>
            </a:r>
            <a:r>
              <a:rPr lang="cs-CZ" sz="2000" b="1" dirty="0"/>
              <a:t>, Ph.D. </a:t>
            </a:r>
          </a:p>
          <a:p>
            <a:pPr algn="ctr"/>
            <a:r>
              <a:rPr lang="cs-CZ" sz="2000" b="1" dirty="0"/>
              <a:t>JS 2022</a:t>
            </a:r>
          </a:p>
          <a:p>
            <a:pPr algn="ctr"/>
            <a:r>
              <a:rPr lang="cs-CZ" sz="2000" b="1" dirty="0"/>
              <a:t>18. 5. 2022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FE9BA3-88B0-2649-91B9-B351A3F652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754"/>
            <a:ext cx="9144000" cy="519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6681C3-C068-9147-98C7-F9502F70CA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99476C-2846-D34D-B40B-EA9058C3F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4D538F-98D5-1E4D-A315-0A0BB29AF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Transmediální</a:t>
            </a:r>
            <a:r>
              <a:rPr lang="en-US" dirty="0"/>
              <a:t> </a:t>
            </a:r>
            <a:r>
              <a:rPr lang="en-US" dirty="0" err="1"/>
              <a:t>hledisko</a:t>
            </a:r>
            <a:r>
              <a:rPr lang="en-US" dirty="0"/>
              <a:t> v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kariéry</a:t>
            </a:r>
            <a:r>
              <a:rPr lang="en-US" dirty="0"/>
              <a:t> </a:t>
            </a:r>
            <a:r>
              <a:rPr lang="en-US" dirty="0" err="1"/>
              <a:t>Oldřicha</a:t>
            </a:r>
            <a:r>
              <a:rPr lang="en-US" dirty="0"/>
              <a:t> </a:t>
            </a:r>
            <a:r>
              <a:rPr lang="en-US" dirty="0" err="1"/>
              <a:t>Nového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5653F04-673C-B947-900D-A7594CE08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 </a:t>
            </a:r>
            <a:r>
              <a:rPr lang="cs-CZ" sz="2000" dirty="0"/>
              <a:t>Jak přispívaly jednotlivé mediální pozice k budování hvězdného obrazu Oldřicha Nového?</a:t>
            </a:r>
          </a:p>
          <a:p>
            <a:r>
              <a:rPr lang="cs-CZ" sz="2000" dirty="0"/>
              <a:t>Kinematografie + divadlo + nahrávací průmysl + rozhlas</a:t>
            </a:r>
          </a:p>
          <a:p>
            <a:r>
              <a:rPr lang="cs-CZ" sz="2000" dirty="0"/>
              <a:t>Proměnlivá pozice divadla </a:t>
            </a:r>
          </a:p>
          <a:p>
            <a:pPr lvl="1"/>
            <a:r>
              <a:rPr lang="cs-CZ" sz="1800" dirty="0"/>
              <a:t>Nové divadlo 1934 – 1945 (1948)</a:t>
            </a:r>
          </a:p>
          <a:p>
            <a:pPr lvl="1"/>
            <a:r>
              <a:rPr lang="cs-CZ" sz="1800" dirty="0"/>
              <a:t>Hostování v divadle v Karlíně + regiony (Plzeň, Brno)</a:t>
            </a:r>
          </a:p>
          <a:p>
            <a:pPr lvl="1"/>
            <a:r>
              <a:rPr lang="cs-CZ" sz="1800" dirty="0"/>
              <a:t>1953 – 1958 umělecké vedení Státního divadla v Karlíně</a:t>
            </a:r>
          </a:p>
          <a:p>
            <a:pPr lvl="1"/>
            <a:r>
              <a:rPr lang="cs-CZ" sz="1800" dirty="0"/>
              <a:t>Od 1958 – vedoucí „oddělení hudební komedie“ na Státní konzervatoři</a:t>
            </a:r>
          </a:p>
          <a:p>
            <a:pPr lvl="1"/>
            <a:endParaRPr lang="cs-CZ" sz="1800" dirty="0"/>
          </a:p>
          <a:p>
            <a:r>
              <a:rPr lang="cs-CZ" sz="2000" dirty="0"/>
              <a:t>Písně jako „synergické komodity“ spojující všechny výše uvedené kulturní průmysly</a:t>
            </a:r>
          </a:p>
          <a:p>
            <a:r>
              <a:rPr lang="cs-CZ" sz="2000" dirty="0"/>
              <a:t>Do r. 1945 – přehledy vydaných desek společností </a:t>
            </a:r>
            <a:r>
              <a:rPr lang="cs-CZ" sz="2000" dirty="0" err="1"/>
              <a:t>Esta</a:t>
            </a:r>
            <a:r>
              <a:rPr lang="cs-CZ" sz="2000" dirty="0"/>
              <a:t> a </a:t>
            </a:r>
            <a:r>
              <a:rPr lang="cs-CZ" sz="2000" dirty="0" err="1"/>
              <a:t>Ultraphon</a:t>
            </a:r>
            <a:endParaRPr lang="cs-CZ" sz="2000" dirty="0"/>
          </a:p>
          <a:p>
            <a:r>
              <a:rPr lang="cs-CZ" sz="2000" dirty="0"/>
              <a:t>Výhradní smlouva s </a:t>
            </a:r>
            <a:r>
              <a:rPr lang="cs-CZ" sz="2000" dirty="0" err="1"/>
              <a:t>Ultraphonem</a:t>
            </a:r>
            <a:r>
              <a:rPr lang="cs-CZ" sz="2000" dirty="0"/>
              <a:t>, u </a:t>
            </a:r>
            <a:r>
              <a:rPr lang="cs-CZ" sz="2000" dirty="0" err="1"/>
              <a:t>Esty</a:t>
            </a:r>
            <a:r>
              <a:rPr lang="cs-CZ" sz="2000" dirty="0"/>
              <a:t> pouze jako autor textů</a:t>
            </a:r>
          </a:p>
          <a:p>
            <a:pPr marL="0" indent="0">
              <a:buNone/>
            </a:pPr>
            <a:endParaRPr lang="en-US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39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791520-2C5D-4644-A00B-44B24AEBA3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89BF2F-40E3-5A48-997E-914A449BA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5E4DEB-903C-4E41-A920-0D7F1AEC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err="1"/>
              <a:t>Oldřich</a:t>
            </a:r>
            <a:r>
              <a:rPr lang="en-US" sz="3200" dirty="0"/>
              <a:t> </a:t>
            </a:r>
            <a:r>
              <a:rPr lang="en-US" sz="3200" dirty="0" err="1"/>
              <a:t>Nový</a:t>
            </a:r>
            <a:r>
              <a:rPr lang="en-US" sz="3200" dirty="0"/>
              <a:t> a </a:t>
            </a:r>
            <a:r>
              <a:rPr lang="en-US" sz="3200" dirty="0" err="1"/>
              <a:t>Ultraphon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439AF5B-D6DC-4E4C-ACE8-73A4C9EDC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druhy</a:t>
            </a:r>
            <a:r>
              <a:rPr lang="en-US" dirty="0"/>
              <a:t> </a:t>
            </a:r>
            <a:r>
              <a:rPr lang="en-US" dirty="0" err="1"/>
              <a:t>písňové</a:t>
            </a:r>
            <a:r>
              <a:rPr lang="en-US" dirty="0"/>
              <a:t> </a:t>
            </a:r>
            <a:r>
              <a:rPr lang="en-US" dirty="0" err="1"/>
              <a:t>produkce</a:t>
            </a:r>
            <a:endParaRPr lang="en-US" dirty="0"/>
          </a:p>
          <a:p>
            <a:pPr lvl="1"/>
            <a:r>
              <a:rPr lang="en-US" sz="1900" dirty="0" err="1"/>
              <a:t>Písně</a:t>
            </a:r>
            <a:r>
              <a:rPr lang="en-US" sz="1900" dirty="0"/>
              <a:t> z </a:t>
            </a:r>
            <a:r>
              <a:rPr lang="en-US" sz="1900" dirty="0" err="1"/>
              <a:t>divadelních</a:t>
            </a:r>
            <a:r>
              <a:rPr lang="en-US" sz="1900" dirty="0"/>
              <a:t> </a:t>
            </a:r>
            <a:r>
              <a:rPr lang="en-US" sz="1900" dirty="0" err="1"/>
              <a:t>představení</a:t>
            </a:r>
            <a:r>
              <a:rPr lang="en-US" sz="1900" dirty="0"/>
              <a:t> (z </a:t>
            </a:r>
            <a:r>
              <a:rPr lang="en-US" sz="1900" dirty="0" err="1"/>
              <a:t>devíti</a:t>
            </a:r>
            <a:r>
              <a:rPr lang="en-US" sz="1900" dirty="0"/>
              <a:t> </a:t>
            </a:r>
            <a:r>
              <a:rPr lang="en-US" sz="1900" dirty="0" err="1"/>
              <a:t>inscenací</a:t>
            </a:r>
            <a:r>
              <a:rPr lang="en-US" sz="1900" dirty="0"/>
              <a:t>)</a:t>
            </a:r>
          </a:p>
          <a:p>
            <a:pPr lvl="1"/>
            <a:r>
              <a:rPr lang="en-US" sz="1900" dirty="0" err="1"/>
              <a:t>Filmové</a:t>
            </a:r>
            <a:r>
              <a:rPr lang="en-US" sz="1900" dirty="0"/>
              <a:t> </a:t>
            </a:r>
            <a:r>
              <a:rPr lang="en-US" sz="1900" dirty="0" err="1"/>
              <a:t>šlágry</a:t>
            </a:r>
            <a:r>
              <a:rPr lang="en-US" sz="1900" dirty="0"/>
              <a:t> (z </a:t>
            </a:r>
            <a:r>
              <a:rPr lang="en-US" sz="1900" dirty="0" err="1"/>
              <a:t>pěti</a:t>
            </a:r>
            <a:r>
              <a:rPr lang="en-US" sz="1900" dirty="0"/>
              <a:t> </a:t>
            </a:r>
            <a:r>
              <a:rPr lang="en-US" sz="1900" dirty="0" err="1"/>
              <a:t>titulů</a:t>
            </a:r>
            <a:r>
              <a:rPr lang="en-US" sz="1900" dirty="0"/>
              <a:t>)</a:t>
            </a:r>
          </a:p>
          <a:p>
            <a:pPr lvl="1"/>
            <a:r>
              <a:rPr lang="en-US" sz="1900" dirty="0" err="1"/>
              <a:t>Písně</a:t>
            </a:r>
            <a:r>
              <a:rPr lang="en-US" sz="1900" dirty="0"/>
              <a:t> </a:t>
            </a:r>
            <a:r>
              <a:rPr lang="en-US" sz="1900" dirty="0" err="1"/>
              <a:t>zpívané</a:t>
            </a:r>
            <a:r>
              <a:rPr lang="en-US" sz="1900" dirty="0"/>
              <a:t> a/</a:t>
            </a:r>
            <a:r>
              <a:rPr lang="en-US" sz="1900" dirty="0" err="1"/>
              <a:t>nebo</a:t>
            </a:r>
            <a:r>
              <a:rPr lang="en-US" sz="1900" dirty="0"/>
              <a:t> </a:t>
            </a:r>
            <a:r>
              <a:rPr lang="en-US" sz="1900" dirty="0" err="1"/>
              <a:t>otextované</a:t>
            </a:r>
            <a:r>
              <a:rPr lang="en-US" sz="1900" dirty="0"/>
              <a:t> </a:t>
            </a:r>
            <a:r>
              <a:rPr lang="en-US" sz="1900" dirty="0" err="1"/>
              <a:t>Oldřichem</a:t>
            </a:r>
            <a:r>
              <a:rPr lang="en-US" sz="1900" dirty="0"/>
              <a:t> </a:t>
            </a:r>
            <a:r>
              <a:rPr lang="en-US" sz="1900" dirty="0" err="1"/>
              <a:t>Novým</a:t>
            </a:r>
            <a:r>
              <a:rPr lang="en-US" sz="1900" dirty="0"/>
              <a:t> bez </a:t>
            </a:r>
            <a:r>
              <a:rPr lang="en-US" sz="1900" dirty="0" err="1"/>
              <a:t>návaznosti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film </a:t>
            </a:r>
            <a:r>
              <a:rPr lang="en-US" sz="1900" dirty="0" err="1"/>
              <a:t>nebo</a:t>
            </a:r>
            <a:r>
              <a:rPr lang="en-US" sz="1900" dirty="0"/>
              <a:t> </a:t>
            </a:r>
            <a:r>
              <a:rPr lang="en-US" sz="1900" dirty="0" err="1"/>
              <a:t>divadelní</a:t>
            </a:r>
            <a:r>
              <a:rPr lang="en-US" sz="1900" dirty="0"/>
              <a:t> </a:t>
            </a:r>
            <a:r>
              <a:rPr lang="en-US" sz="1900" dirty="0" err="1"/>
              <a:t>představení</a:t>
            </a:r>
            <a:r>
              <a:rPr lang="en-US" sz="1900" dirty="0"/>
              <a:t> =&gt; </a:t>
            </a:r>
            <a:r>
              <a:rPr lang="en-US" sz="1900" dirty="0" err="1"/>
              <a:t>označení</a:t>
            </a:r>
            <a:r>
              <a:rPr lang="en-US" sz="1900" dirty="0"/>
              <a:t> chanson </a:t>
            </a:r>
            <a:r>
              <a:rPr lang="en-US" sz="1900" dirty="0" err="1"/>
              <a:t>nebo</a:t>
            </a:r>
            <a:r>
              <a:rPr lang="en-US" sz="1900" dirty="0"/>
              <a:t> slow fox</a:t>
            </a:r>
          </a:p>
          <a:p>
            <a:pPr lvl="1"/>
            <a:endParaRPr lang="en-US" sz="1900" dirty="0"/>
          </a:p>
          <a:p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filmový</a:t>
            </a:r>
            <a:r>
              <a:rPr lang="en-US" dirty="0"/>
              <a:t> </a:t>
            </a:r>
            <a:r>
              <a:rPr lang="en-US" dirty="0" err="1"/>
              <a:t>šlágr</a:t>
            </a:r>
            <a:r>
              <a:rPr lang="en-US" dirty="0"/>
              <a:t> </a:t>
            </a:r>
            <a:r>
              <a:rPr lang="en-US" dirty="0" err="1"/>
              <a:t>poprvé</a:t>
            </a:r>
            <a:r>
              <a:rPr lang="en-US" dirty="0"/>
              <a:t> pro film </a:t>
            </a:r>
            <a:r>
              <a:rPr lang="en-US" i="1" dirty="0" err="1"/>
              <a:t>Advokátka</a:t>
            </a:r>
            <a:r>
              <a:rPr lang="en-US" i="1" dirty="0"/>
              <a:t> </a:t>
            </a:r>
            <a:r>
              <a:rPr lang="en-US" i="1" dirty="0" err="1"/>
              <a:t>Věra</a:t>
            </a:r>
            <a:r>
              <a:rPr lang="en-US" i="1" dirty="0"/>
              <a:t> </a:t>
            </a:r>
            <a:r>
              <a:rPr lang="en-US" dirty="0"/>
              <a:t>– </a:t>
            </a:r>
            <a:r>
              <a:rPr lang="en-US" i="1" dirty="0"/>
              <a:t>Na </a:t>
            </a:r>
            <a:r>
              <a:rPr lang="en-US" i="1" dirty="0" err="1"/>
              <a:t>děvče</a:t>
            </a:r>
            <a:r>
              <a:rPr lang="en-US" i="1" dirty="0"/>
              <a:t> mi </a:t>
            </a:r>
            <a:r>
              <a:rPr lang="en-US" i="1" dirty="0" err="1"/>
              <a:t>nesahej</a:t>
            </a:r>
            <a:r>
              <a:rPr lang="en-US" dirty="0"/>
              <a:t> (1937); k </a:t>
            </a:r>
            <a:r>
              <a:rPr lang="en-US" dirty="0" err="1"/>
              <a:t>divadelnímu</a:t>
            </a:r>
            <a:r>
              <a:rPr lang="en-US" dirty="0"/>
              <a:t> </a:t>
            </a:r>
            <a:r>
              <a:rPr lang="en-US" dirty="0" err="1"/>
              <a:t>představení</a:t>
            </a:r>
            <a:r>
              <a:rPr lang="en-US" dirty="0"/>
              <a:t> </a:t>
            </a:r>
            <a:r>
              <a:rPr lang="en-US" dirty="0" err="1"/>
              <a:t>skladba</a:t>
            </a:r>
            <a:r>
              <a:rPr lang="en-US" dirty="0"/>
              <a:t> z </a:t>
            </a:r>
            <a:r>
              <a:rPr lang="en-US" dirty="0" err="1"/>
              <a:t>hudební</a:t>
            </a:r>
            <a:r>
              <a:rPr lang="en-US" dirty="0"/>
              <a:t> </a:t>
            </a:r>
            <a:r>
              <a:rPr lang="en-US" dirty="0" err="1"/>
              <a:t>veselohry</a:t>
            </a:r>
            <a:r>
              <a:rPr lang="en-US" dirty="0"/>
              <a:t> </a:t>
            </a:r>
            <a:r>
              <a:rPr lang="en-US" i="1" dirty="0" err="1"/>
              <a:t>Jeho</a:t>
            </a:r>
            <a:r>
              <a:rPr lang="en-US" i="1" dirty="0"/>
              <a:t> </a:t>
            </a:r>
            <a:r>
              <a:rPr lang="en-US" i="1" dirty="0" err="1"/>
              <a:t>tři</a:t>
            </a:r>
            <a:r>
              <a:rPr lang="en-US" i="1" dirty="0"/>
              <a:t> </a:t>
            </a:r>
            <a:r>
              <a:rPr lang="en-US" i="1" dirty="0" err="1"/>
              <a:t>vdovy</a:t>
            </a:r>
            <a:r>
              <a:rPr lang="en-US" i="1" dirty="0"/>
              <a:t> </a:t>
            </a:r>
            <a:r>
              <a:rPr lang="en-US" dirty="0"/>
              <a:t>(1936)</a:t>
            </a:r>
          </a:p>
          <a:p>
            <a:r>
              <a:rPr lang="en-US" dirty="0" err="1"/>
              <a:t>Nejúspěšnější</a:t>
            </a:r>
            <a:r>
              <a:rPr lang="en-US" dirty="0"/>
              <a:t> </a:t>
            </a:r>
            <a:r>
              <a:rPr lang="en-US" dirty="0" err="1"/>
              <a:t>inscenace</a:t>
            </a:r>
            <a:r>
              <a:rPr lang="en-US" dirty="0"/>
              <a:t> v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/>
              <a:t>ohledu</a:t>
            </a:r>
            <a:r>
              <a:rPr lang="en-US" dirty="0"/>
              <a:t> </a:t>
            </a:r>
            <a:r>
              <a:rPr lang="en-US" i="1" dirty="0" err="1"/>
              <a:t>Jedenáctý</a:t>
            </a:r>
            <a:r>
              <a:rPr lang="en-US" i="1" dirty="0"/>
              <a:t> v </a:t>
            </a:r>
            <a:r>
              <a:rPr lang="en-US" i="1" dirty="0" err="1"/>
              <a:t>řadě</a:t>
            </a:r>
            <a:r>
              <a:rPr lang="en-US" i="1" dirty="0"/>
              <a:t> </a:t>
            </a:r>
            <a:r>
              <a:rPr lang="en-US" dirty="0"/>
              <a:t>(1942) – </a:t>
            </a:r>
            <a:r>
              <a:rPr lang="en-US" dirty="0" err="1"/>
              <a:t>šest</a:t>
            </a:r>
            <a:r>
              <a:rPr lang="en-US" dirty="0"/>
              <a:t> </a:t>
            </a:r>
            <a:r>
              <a:rPr lang="en-US" dirty="0" err="1"/>
              <a:t>písní</a:t>
            </a:r>
            <a:r>
              <a:rPr lang="en-US" dirty="0"/>
              <a:t> pod </a:t>
            </a:r>
            <a:r>
              <a:rPr lang="en-US" dirty="0" err="1"/>
              <a:t>hlavičkou</a:t>
            </a:r>
            <a:r>
              <a:rPr lang="en-US" dirty="0"/>
              <a:t> </a:t>
            </a:r>
            <a:r>
              <a:rPr lang="en-US" dirty="0" err="1"/>
              <a:t>Ultraphonu</a:t>
            </a:r>
            <a:r>
              <a:rPr lang="en-US" dirty="0"/>
              <a:t>, </a:t>
            </a:r>
            <a:r>
              <a:rPr lang="en-US" dirty="0" err="1"/>
              <a:t>čtyři</a:t>
            </a:r>
            <a:r>
              <a:rPr lang="en-US" dirty="0"/>
              <a:t> u Esty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7900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DB0C83-A433-A344-91E0-C1C2CC0057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3846CC-8776-604D-8BF2-B593500DF0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6" name="Picture 5" descr="Objetí_Mandlová_Krstián .jpg">
            <a:extLst>
              <a:ext uri="{FF2B5EF4-FFF2-40B4-BE49-F238E27FC236}">
                <a16:creationId xmlns:a16="http://schemas.microsoft.com/office/drawing/2014/main" id="{5198CDBD-189C-0446-A64B-6D897BD04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23884"/>
            <a:ext cx="4119677" cy="3097997"/>
          </a:xfrm>
          <a:prstGeom prst="rect">
            <a:avLst/>
          </a:prstGeom>
        </p:spPr>
      </p:pic>
      <p:pic>
        <p:nvPicPr>
          <p:cNvPr id="7" name="Picture 6" descr="Zivot_Ruce.jpg">
            <a:extLst>
              <a:ext uri="{FF2B5EF4-FFF2-40B4-BE49-F238E27FC236}">
                <a16:creationId xmlns:a16="http://schemas.microsoft.com/office/drawing/2014/main" id="{013A8513-3767-4745-9A4C-7A95E6509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83" y="3321428"/>
            <a:ext cx="3950893" cy="3204388"/>
          </a:xfrm>
          <a:prstGeom prst="rect">
            <a:avLst/>
          </a:prstGeom>
        </p:spPr>
      </p:pic>
      <p:pic>
        <p:nvPicPr>
          <p:cNvPr id="8" name="Picture 3" descr="Horowitz_Zpěv_2.jpg">
            <a:extLst>
              <a:ext uri="{FF2B5EF4-FFF2-40B4-BE49-F238E27FC236}">
                <a16:creationId xmlns:a16="http://schemas.microsoft.com/office/drawing/2014/main" id="{BE40FB59-EDB1-B34E-B041-5FE3F14C9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0" y="236965"/>
            <a:ext cx="3368185" cy="3513100"/>
          </a:xfrm>
          <a:prstGeom prst="rect">
            <a:avLst/>
          </a:prstGeom>
        </p:spPr>
      </p:pic>
      <p:pic>
        <p:nvPicPr>
          <p:cNvPr id="9" name="Picture 4" descr="ON_Advokátka_Gabin-like.jpg">
            <a:extLst>
              <a:ext uri="{FF2B5EF4-FFF2-40B4-BE49-F238E27FC236}">
                <a16:creationId xmlns:a16="http://schemas.microsoft.com/office/drawing/2014/main" id="{D953D568-E6B1-E84C-A050-73DBEED20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7" y="3607883"/>
            <a:ext cx="2774228" cy="30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80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6CBBC9-844F-4F4A-BD74-83747CB16C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2B9687-B399-A54C-BA3F-CCEE21235B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F4E960-9110-D94D-82D5-D209894B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612"/>
            <a:ext cx="8064900" cy="451576"/>
          </a:xfrm>
        </p:spPr>
        <p:txBody>
          <a:bodyPr/>
          <a:lstStyle/>
          <a:p>
            <a:r>
              <a:rPr lang="en-US" sz="1800" i="1" dirty="0" err="1"/>
              <a:t>Milý</a:t>
            </a:r>
            <a:r>
              <a:rPr lang="en-US" sz="1800" i="1" dirty="0"/>
              <a:t> pane </a:t>
            </a:r>
            <a:r>
              <a:rPr lang="en-US" sz="1800" i="1" dirty="0" err="1"/>
              <a:t>Nový</a:t>
            </a:r>
            <a:br>
              <a:rPr lang="en-US" sz="1800" i="1" dirty="0"/>
            </a:br>
            <a:r>
              <a:rPr lang="en-US" sz="1800" dirty="0" err="1"/>
              <a:t>Hudba</a:t>
            </a:r>
            <a:r>
              <a:rPr lang="en-US" sz="1800" dirty="0"/>
              <a:t>, text: Jaroslav Moravec, </a:t>
            </a:r>
            <a:r>
              <a:rPr lang="en-US" sz="1800" dirty="0" err="1"/>
              <a:t>zpívá</a:t>
            </a:r>
            <a:r>
              <a:rPr lang="en-US" sz="1800" dirty="0"/>
              <a:t>: </a:t>
            </a:r>
            <a:r>
              <a:rPr lang="en-US" sz="1800" dirty="0" err="1"/>
              <a:t>Jiřina</a:t>
            </a:r>
            <a:r>
              <a:rPr lang="en-US" sz="1800" dirty="0"/>
              <a:t> </a:t>
            </a:r>
            <a:r>
              <a:rPr lang="en-US" sz="1800" dirty="0" err="1"/>
              <a:t>Salačová</a:t>
            </a:r>
            <a:br>
              <a:rPr lang="en-US" sz="1800" dirty="0"/>
            </a:br>
            <a:r>
              <a:rPr lang="en-US" sz="1800" dirty="0" err="1"/>
              <a:t>podle</a:t>
            </a:r>
            <a:r>
              <a:rPr lang="en-US" sz="1800" dirty="0"/>
              <a:t> </a:t>
            </a:r>
            <a:r>
              <a:rPr lang="en-US" sz="1800" i="1" dirty="0"/>
              <a:t>Dear Mr. Gable </a:t>
            </a:r>
            <a:r>
              <a:rPr lang="en-US" sz="1800" dirty="0"/>
              <a:t>(Roger </a:t>
            </a:r>
            <a:r>
              <a:rPr lang="en-US" sz="1800" dirty="0" err="1"/>
              <a:t>Edens</a:t>
            </a:r>
            <a:r>
              <a:rPr lang="en-US" sz="1800" dirty="0"/>
              <a:t>, </a:t>
            </a:r>
            <a:r>
              <a:rPr lang="en-US" sz="1800" dirty="0" err="1"/>
              <a:t>zpívá</a:t>
            </a:r>
            <a:r>
              <a:rPr lang="en-US" sz="1800" dirty="0"/>
              <a:t> Judy Garland) </a:t>
            </a:r>
            <a:endParaRPr lang="cs-CZ" sz="1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DA68BE-FC8D-734E-8C93-F06FECADB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87" y="1454497"/>
            <a:ext cx="8462396" cy="4139998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Milý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pane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Nový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viděla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jsem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ještě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nyní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slyším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kouzelný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hlas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Vaše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psacím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stole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marL="0" indent="0"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teď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ještě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autogram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 </a:t>
            </a:r>
          </a:p>
          <a:p>
            <a:pPr marL="0" indent="0"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 tom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filmu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ach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jistě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báječný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věřte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srdce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jenom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snad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půjdu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tisíckrát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mi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může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smát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Dívala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jsem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věřte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úplně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okouzleně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marL="0" indent="0"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škoda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Vaše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úsměvy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patřily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ženě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 </a:t>
            </a:r>
          </a:p>
          <a:p>
            <a:pPr marL="0" indent="0"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Milý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pane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Nový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jsem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tolik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žárlivá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marL="0" indent="0"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když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plátně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usmívá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jenom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 se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zpovídám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teď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marL="0" indent="0"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tolik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ráda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	</a:t>
            </a:r>
          </a:p>
          <a:p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Snímek obrazovky 2015-06-13 v 9.41.33.png">
            <a:extLst>
              <a:ext uri="{FF2B5EF4-FFF2-40B4-BE49-F238E27FC236}">
                <a16:creationId xmlns:a16="http://schemas.microsoft.com/office/drawing/2014/main" id="{DE62E8B3-98E4-A64B-9D5D-04772EDF0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1" y="2387343"/>
            <a:ext cx="3476273" cy="39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20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6CEB0C-F1FB-EA46-A546-B6EF50914A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B83E97-2AB6-D142-BA34-51AB0A609C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DAA4A9-CF58-1645-AF51-9FBC7C6E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Oldřich</a:t>
            </a:r>
            <a:r>
              <a:rPr lang="en-US" dirty="0"/>
              <a:t> </a:t>
            </a:r>
            <a:r>
              <a:rPr lang="en-US" dirty="0" err="1"/>
              <a:t>Nový</a:t>
            </a:r>
            <a:r>
              <a:rPr lang="en-US" dirty="0"/>
              <a:t> a </a:t>
            </a:r>
            <a:r>
              <a:rPr lang="en-US" dirty="0" err="1"/>
              <a:t>rozhlas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F3AE65-D6FE-014F-A790-FFD4AAA23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Od </a:t>
            </a:r>
            <a:r>
              <a:rPr lang="en-US" dirty="0" err="1"/>
              <a:t>roku</a:t>
            </a:r>
            <a:r>
              <a:rPr lang="en-US" dirty="0"/>
              <a:t> 1924 </a:t>
            </a:r>
            <a:r>
              <a:rPr lang="en-US" dirty="0" err="1"/>
              <a:t>pravidelné</a:t>
            </a:r>
            <a:r>
              <a:rPr lang="en-US" dirty="0"/>
              <a:t> </a:t>
            </a:r>
            <a:r>
              <a:rPr lang="en-US" dirty="0" err="1"/>
              <a:t>rozhlasové</a:t>
            </a:r>
            <a:r>
              <a:rPr lang="en-US" dirty="0"/>
              <a:t> </a:t>
            </a:r>
            <a:r>
              <a:rPr lang="en-US" dirty="0" err="1"/>
              <a:t>působení</a:t>
            </a:r>
            <a:r>
              <a:rPr lang="en-US" dirty="0"/>
              <a:t> v </a:t>
            </a:r>
            <a:r>
              <a:rPr lang="en-US" dirty="0" err="1"/>
              <a:t>Brně</a:t>
            </a:r>
            <a:endParaRPr lang="en-US" dirty="0"/>
          </a:p>
          <a:p>
            <a:r>
              <a:rPr lang="en-US" dirty="0" err="1"/>
              <a:t>Archiv</a:t>
            </a:r>
            <a:r>
              <a:rPr lang="en-US" dirty="0"/>
              <a:t> </a:t>
            </a:r>
            <a:r>
              <a:rPr lang="en-US" dirty="0" err="1"/>
              <a:t>ČRo</a:t>
            </a:r>
            <a:r>
              <a:rPr lang="en-US" dirty="0"/>
              <a:t> </a:t>
            </a:r>
            <a:r>
              <a:rPr lang="en-US" dirty="0" err="1"/>
              <a:t>eviduje</a:t>
            </a:r>
            <a:r>
              <a:rPr lang="en-US" dirty="0"/>
              <a:t> </a:t>
            </a:r>
            <a:r>
              <a:rPr lang="en-US" dirty="0" err="1"/>
              <a:t>audiozáznamy</a:t>
            </a:r>
            <a:r>
              <a:rPr lang="en-US" dirty="0"/>
              <a:t> s </a:t>
            </a:r>
            <a:r>
              <a:rPr lang="en-US" dirty="0" err="1"/>
              <a:t>Oldřichem</a:t>
            </a:r>
            <a:r>
              <a:rPr lang="en-US" dirty="0"/>
              <a:t> </a:t>
            </a:r>
            <a:r>
              <a:rPr lang="en-US" dirty="0" err="1"/>
              <a:t>Novým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od </a:t>
            </a:r>
            <a:r>
              <a:rPr lang="en-US" dirty="0" err="1"/>
              <a:t>roku</a:t>
            </a:r>
            <a:r>
              <a:rPr lang="en-US" dirty="0"/>
              <a:t> 1957</a:t>
            </a:r>
          </a:p>
          <a:p>
            <a:r>
              <a:rPr lang="en-US" dirty="0" err="1"/>
              <a:t>Vytváření</a:t>
            </a:r>
            <a:r>
              <a:rPr lang="en-US" dirty="0"/>
              <a:t> </a:t>
            </a:r>
            <a:r>
              <a:rPr lang="en-US" dirty="0" err="1"/>
              <a:t>nostalgického</a:t>
            </a:r>
            <a:r>
              <a:rPr lang="en-US" dirty="0"/>
              <a:t> </a:t>
            </a:r>
            <a:r>
              <a:rPr lang="en-US" dirty="0" err="1"/>
              <a:t>diskurzu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dirty="0" err="1"/>
              <a:t>hvězdy</a:t>
            </a:r>
            <a:endParaRPr lang="en-US" dirty="0"/>
          </a:p>
          <a:p>
            <a:r>
              <a:rPr lang="en-US" dirty="0" err="1"/>
              <a:t>Rozhlasové</a:t>
            </a:r>
            <a:r>
              <a:rPr lang="en-US" dirty="0"/>
              <a:t> </a:t>
            </a:r>
            <a:r>
              <a:rPr lang="en-US" dirty="0" err="1"/>
              <a:t>půlhodiny</a:t>
            </a:r>
            <a:r>
              <a:rPr lang="en-US" dirty="0"/>
              <a:t> </a:t>
            </a:r>
            <a:r>
              <a:rPr lang="en-US" i="1" dirty="0" err="1"/>
              <a:t>Zadáno</a:t>
            </a:r>
            <a:r>
              <a:rPr lang="en-US" i="1" dirty="0"/>
              <a:t> pro </a:t>
            </a:r>
            <a:r>
              <a:rPr lang="en-US" i="1" dirty="0" err="1"/>
              <a:t>dobrou</a:t>
            </a:r>
            <a:r>
              <a:rPr lang="en-US" i="1" dirty="0"/>
              <a:t> </a:t>
            </a:r>
            <a:r>
              <a:rPr lang="en-US" i="1" dirty="0" err="1"/>
              <a:t>náladu</a:t>
            </a:r>
            <a:r>
              <a:rPr lang="en-US" i="1" dirty="0"/>
              <a:t>: </a:t>
            </a:r>
            <a:r>
              <a:rPr lang="en-US" i="1" dirty="0" err="1"/>
              <a:t>Slovo</a:t>
            </a:r>
            <a:r>
              <a:rPr lang="en-US" i="1" dirty="0"/>
              <a:t> </a:t>
            </a:r>
            <a:r>
              <a:rPr lang="en-US" i="1" dirty="0" err="1"/>
              <a:t>má</a:t>
            </a:r>
            <a:r>
              <a:rPr lang="en-US" i="1" dirty="0"/>
              <a:t> </a:t>
            </a:r>
            <a:r>
              <a:rPr lang="en-US" i="1" dirty="0" err="1"/>
              <a:t>Oldřich</a:t>
            </a:r>
            <a:r>
              <a:rPr lang="en-US" i="1" dirty="0"/>
              <a:t> </a:t>
            </a:r>
            <a:r>
              <a:rPr lang="en-US" i="1" dirty="0" err="1"/>
              <a:t>Nový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polovina</a:t>
            </a:r>
            <a:r>
              <a:rPr lang="en-US" dirty="0"/>
              <a:t> 60. let) =&gt; </a:t>
            </a:r>
            <a:r>
              <a:rPr lang="en-US" dirty="0" err="1"/>
              <a:t>Nový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moderátor</a:t>
            </a:r>
            <a:r>
              <a:rPr lang="en-US" dirty="0"/>
              <a:t> a </a:t>
            </a:r>
            <a:r>
              <a:rPr lang="en-US" dirty="0" err="1"/>
              <a:t>hudební</a:t>
            </a:r>
            <a:r>
              <a:rPr lang="en-US" dirty="0"/>
              <a:t> dramaturg</a:t>
            </a:r>
          </a:p>
          <a:p>
            <a:pPr lvl="1"/>
            <a:r>
              <a:rPr lang="en-US" sz="2000" dirty="0" err="1"/>
              <a:t>Střihová</a:t>
            </a:r>
            <a:r>
              <a:rPr lang="en-US" sz="2000" dirty="0"/>
              <a:t> a </a:t>
            </a:r>
            <a:r>
              <a:rPr lang="en-US" sz="2000" dirty="0" err="1"/>
              <a:t>písňová</a:t>
            </a:r>
            <a:r>
              <a:rPr lang="en-US" sz="2000" dirty="0"/>
              <a:t> </a:t>
            </a:r>
            <a:r>
              <a:rPr lang="en-US" sz="2000" dirty="0" err="1"/>
              <a:t>pásma</a:t>
            </a:r>
            <a:endParaRPr lang="en-US" sz="2000" dirty="0"/>
          </a:p>
          <a:p>
            <a:r>
              <a:rPr lang="en-US" dirty="0" err="1"/>
              <a:t>Rámováno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vzpomínkami</a:t>
            </a:r>
            <a:r>
              <a:rPr lang="en-US" dirty="0"/>
              <a:t>, </a:t>
            </a:r>
            <a:r>
              <a:rPr lang="en-US" dirty="0" err="1"/>
              <a:t>prvorepublikovými</a:t>
            </a:r>
            <a:r>
              <a:rPr lang="en-US" dirty="0"/>
              <a:t> filmy (</a:t>
            </a:r>
            <a:r>
              <a:rPr lang="en-US" dirty="0" err="1"/>
              <a:t>dekáda</a:t>
            </a:r>
            <a:r>
              <a:rPr lang="en-US" dirty="0"/>
              <a:t> 1945-1955 </a:t>
            </a:r>
            <a:r>
              <a:rPr lang="en-US" dirty="0" err="1"/>
              <a:t>beze</a:t>
            </a:r>
            <a:r>
              <a:rPr lang="en-US" dirty="0"/>
              <a:t> </a:t>
            </a:r>
            <a:r>
              <a:rPr lang="en-US" dirty="0" err="1"/>
              <a:t>zmínky</a:t>
            </a:r>
            <a:r>
              <a:rPr lang="en-US" dirty="0"/>
              <a:t>) a 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divadlem</a:t>
            </a:r>
            <a:endParaRPr lang="en-US" dirty="0"/>
          </a:p>
          <a:p>
            <a:r>
              <a:rPr lang="en-US" dirty="0" err="1"/>
              <a:t>Mladá</a:t>
            </a:r>
            <a:r>
              <a:rPr lang="en-US" dirty="0"/>
              <a:t> </a:t>
            </a:r>
            <a:r>
              <a:rPr lang="en-US" dirty="0" err="1"/>
              <a:t>generace</a:t>
            </a:r>
            <a:r>
              <a:rPr lang="en-US" dirty="0"/>
              <a:t> </a:t>
            </a:r>
            <a:r>
              <a:rPr lang="en-US" dirty="0" err="1"/>
              <a:t>objevuje</a:t>
            </a:r>
            <a:r>
              <a:rPr lang="en-US" dirty="0"/>
              <a:t> </a:t>
            </a:r>
            <a:r>
              <a:rPr lang="en-US" dirty="0" err="1"/>
              <a:t>Oldřicha</a:t>
            </a:r>
            <a:r>
              <a:rPr lang="en-US" dirty="0"/>
              <a:t> </a:t>
            </a:r>
            <a:r>
              <a:rPr lang="en-US" dirty="0" err="1"/>
              <a:t>Nového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prvorepublikovou</a:t>
            </a:r>
            <a:r>
              <a:rPr lang="en-US" dirty="0"/>
              <a:t> star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2448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20547E1-D131-5643-8FF8-53D9E7850B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041A16A-92E5-3048-A218-BF95949F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95960"/>
            <a:ext cx="3934889" cy="1171580"/>
          </a:xfrm>
        </p:spPr>
        <p:txBody>
          <a:bodyPr/>
          <a:lstStyle/>
          <a:p>
            <a:pPr algn="ctr"/>
            <a:r>
              <a:rPr lang="cs-CZ" dirty="0" err="1"/>
              <a:t>Will</a:t>
            </a:r>
            <a:r>
              <a:rPr lang="cs-CZ" dirty="0"/>
              <a:t> Smith</a:t>
            </a:r>
            <a:br>
              <a:rPr lang="cs-CZ" dirty="0"/>
            </a:br>
            <a:r>
              <a:rPr lang="cs-CZ" sz="2800" dirty="0"/>
              <a:t>„opálený Tom </a:t>
            </a:r>
            <a:r>
              <a:rPr lang="cs-CZ" sz="2800" dirty="0" err="1"/>
              <a:t>Hanks</a:t>
            </a:r>
            <a:r>
              <a:rPr lang="cs-CZ" sz="2800" dirty="0"/>
              <a:t>“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1D4D3F6C-20F5-DD41-B254-56D737C99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89412"/>
            <a:ext cx="4429496" cy="18473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Jedna z nejúspěšnějších Hollywoodských crossover kariér (napříč mediálními průmysly i publiky)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Hvězdná osobnost stojí na kombinaci hudební </a:t>
            </a:r>
            <a:r>
              <a:rPr lang="cs-CZ" dirty="0" err="1"/>
              <a:t>star</a:t>
            </a:r>
            <a:r>
              <a:rPr lang="cs-CZ" dirty="0"/>
              <a:t> (rapper) / zároveň není </a:t>
            </a:r>
            <a:r>
              <a:rPr lang="cs-CZ" dirty="0" err="1"/>
              <a:t>ganster</a:t>
            </a:r>
            <a:r>
              <a:rPr lang="cs-CZ" dirty="0"/>
              <a:t>, ale „Mr. Nice </a:t>
            </a:r>
            <a:r>
              <a:rPr lang="cs-CZ" dirty="0" err="1"/>
              <a:t>Guy</a:t>
            </a:r>
            <a:r>
              <a:rPr lang="cs-CZ" dirty="0"/>
              <a:t>“ + komediální role + mládí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X Otázka dlouhodobé udržitelnosti?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cs-CZ" dirty="0"/>
              <a:t>Od roku 2005 nevydal nové album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cs-CZ" dirty="0"/>
              <a:t>Kritika potlačení rasového aspektu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cs-CZ" dirty="0"/>
              <a:t>Rodinný </a:t>
            </a:r>
            <a:r>
              <a:rPr lang="cs-CZ" dirty="0" err="1"/>
              <a:t>brand</a:t>
            </a:r>
            <a:r>
              <a:rPr lang="cs-CZ" dirty="0"/>
              <a:t>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cs-CZ" dirty="0"/>
              <a:t>Facka 2022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0" name="Zástupný symbol obrázku 9" descr="Obsah obrázku osoba&#10;&#10;Popis byl vytvořen automaticky">
            <a:extLst>
              <a:ext uri="{FF2B5EF4-FFF2-40B4-BE49-F238E27FC236}">
                <a16:creationId xmlns:a16="http://schemas.microsoft.com/office/drawing/2014/main" id="{905C232C-7ED6-C34A-AC03-CC59C19072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9A510C-5E08-C445-BDF9-54DB4A39BF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5030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4275D3-1FC7-BA4D-BAC6-68C82CE52B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4368A6-A0DA-8A4F-B02F-2D6BD3355B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9D3DFB-8B17-C343-85A6-80FFA95A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51866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Rap a hip hop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624050-0244-F744-94BB-98E86495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003233"/>
            <a:ext cx="5940000" cy="4139998"/>
          </a:xfrm>
        </p:spPr>
        <p:txBody>
          <a:bodyPr/>
          <a:lstStyle/>
          <a:p>
            <a:r>
              <a:rPr lang="cs-CZ" dirty="0"/>
              <a:t>Stejně jako jiné afroamerické žánry dlouho stojí na kulturní periferii, ale na rozdíl od jazzu nebo blues dnes populární a mainstreamový hudební styl</a:t>
            </a:r>
          </a:p>
          <a:p>
            <a:r>
              <a:rPr lang="cs-CZ" dirty="0"/>
              <a:t>Tři vývojová období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err="1"/>
              <a:t>Old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 (1979–1986, maskulinní styl, + </a:t>
            </a:r>
            <a:r>
              <a:rPr lang="cs-CZ" dirty="0" err="1"/>
              <a:t>breakdance</a:t>
            </a:r>
            <a:r>
              <a:rPr lang="cs-CZ" dirty="0"/>
              <a:t> + graffiti)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err="1"/>
              <a:t>Message</a:t>
            </a:r>
            <a:r>
              <a:rPr lang="cs-CZ" dirty="0"/>
              <a:t> a pop rap (1987–1994, Run-DMC)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/>
              <a:t>Komerční rap (od 1995)</a:t>
            </a:r>
          </a:p>
          <a:p>
            <a:r>
              <a:rPr lang="cs-CZ" dirty="0" err="1"/>
              <a:t>Will</a:t>
            </a:r>
            <a:r>
              <a:rPr lang="cs-CZ" dirty="0"/>
              <a:t> Smith začíná jako součást dua DJ Jazzy </a:t>
            </a:r>
            <a:r>
              <a:rPr lang="cs-CZ" dirty="0" err="1"/>
              <a:t>Jeff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Fresh</a:t>
            </a:r>
            <a:r>
              <a:rPr lang="cs-CZ" dirty="0"/>
              <a:t> Prince už roku 1986 &gt;&gt; jednoduchý komerční rap, který nepojmenovává sociální a ekonomické a rasové problémy </a:t>
            </a:r>
            <a:r>
              <a:rPr lang="cs-CZ" dirty="0" err="1"/>
              <a:t>afroameričanů</a:t>
            </a:r>
            <a:r>
              <a:rPr lang="cs-CZ" dirty="0"/>
              <a:t>, ale hledá sdílená a nekonfliktní témata </a:t>
            </a:r>
          </a:p>
        </p:txBody>
      </p:sp>
      <p:pic>
        <p:nvPicPr>
          <p:cNvPr id="7" name="Obrázek 6" descr="Obsah obrázku text, osoba, exteriér, lidé&#10;&#10;Popis byl vytvořen automaticky">
            <a:extLst>
              <a:ext uri="{FF2B5EF4-FFF2-40B4-BE49-F238E27FC236}">
                <a16:creationId xmlns:a16="http://schemas.microsoft.com/office/drawing/2014/main" id="{001F7585-DEA1-5942-B43D-3FC4EEB59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4" y="134855"/>
            <a:ext cx="2481943" cy="2607083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FD518D8E-5430-354F-8A37-9B7B2BF72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80" y="2958949"/>
            <a:ext cx="2526917" cy="253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15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8A1079-C500-DF4B-9E24-B210414C58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3A0F8D-B927-754E-AFB5-C84B04C534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294483-46CB-B64F-9C9C-BF43FB1D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Fresh</a:t>
            </a:r>
            <a:r>
              <a:rPr lang="cs-CZ" i="1" dirty="0"/>
              <a:t> Prince </a:t>
            </a:r>
            <a:r>
              <a:rPr lang="cs-CZ" i="1" dirty="0" err="1"/>
              <a:t>of</a:t>
            </a:r>
            <a:r>
              <a:rPr lang="cs-CZ" i="1" dirty="0"/>
              <a:t> Bel-Air </a:t>
            </a:r>
          </a:p>
        </p:txBody>
      </p:sp>
      <p:pic>
        <p:nvPicPr>
          <p:cNvPr id="6" name="Fresh Prince of Bel Air Opening Credits and Theme Song" descr="Fresh Prince of Bel Air Opening Credits and Theme Song">
            <a:hlinkClick r:id="" action="ppaction://media"/>
            <a:extLst>
              <a:ext uri="{FF2B5EF4-FFF2-40B4-BE49-F238E27FC236}">
                <a16:creationId xmlns:a16="http://schemas.microsoft.com/office/drawing/2014/main" id="{6A30A3D2-8D60-4C4D-B1C9-D96395127B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175" y="1692275"/>
            <a:ext cx="7359650" cy="4140200"/>
          </a:xfrm>
        </p:spPr>
      </p:pic>
    </p:spTree>
    <p:extLst>
      <p:ext uri="{BB962C8B-B14F-4D97-AF65-F5344CB8AC3E}">
        <p14:creationId xmlns:p14="http://schemas.microsoft.com/office/powerpoint/2010/main" val="67619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560D5D-7959-864B-8585-56659F8A1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4A028B-85D1-5F42-ACC5-A8DE394A09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8301AF9-DCBF-C246-A952-45024CC4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79" y="720000"/>
            <a:ext cx="8796479" cy="451576"/>
          </a:xfrm>
        </p:spPr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Buddy</a:t>
            </a:r>
            <a:r>
              <a:rPr lang="cs-CZ" dirty="0"/>
              <a:t>“ komedie s dvojicí parťáků různých ras </a:t>
            </a:r>
          </a:p>
        </p:txBody>
      </p:sp>
      <p:pic>
        <p:nvPicPr>
          <p:cNvPr id="8" name="Obrázek 7" descr="Obsah obrázku text, osoba, grilování&#10;&#10;Popis byl vytvořen automaticky">
            <a:extLst>
              <a:ext uri="{FF2B5EF4-FFF2-40B4-BE49-F238E27FC236}">
                <a16:creationId xmlns:a16="http://schemas.microsoft.com/office/drawing/2014/main" id="{03DC43EE-9496-234E-8680-F58F5C069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6" y="1520042"/>
            <a:ext cx="2811523" cy="4079174"/>
          </a:xfrm>
          <a:prstGeom prst="rect">
            <a:avLst/>
          </a:prstGeom>
        </p:spPr>
      </p:pic>
      <p:pic>
        <p:nvPicPr>
          <p:cNvPr id="10" name="Obrázek 9" descr="Obsah obrázku text, kniha&#10;&#10;Popis byl vytvořen automaticky">
            <a:extLst>
              <a:ext uri="{FF2B5EF4-FFF2-40B4-BE49-F238E27FC236}">
                <a16:creationId xmlns:a16="http://schemas.microsoft.com/office/drawing/2014/main" id="{FFF00861-C991-584A-B714-362BA778D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50" y="1479726"/>
            <a:ext cx="2728732" cy="4079175"/>
          </a:xfrm>
          <a:prstGeom prst="rect">
            <a:avLst/>
          </a:prstGeom>
        </p:spPr>
      </p:pic>
      <p:pic>
        <p:nvPicPr>
          <p:cNvPr id="12" name="Obrázek 11" descr="Obsah obrázku text, muž, osoba&#10;&#10;Popis byl vytvořen automaticky">
            <a:extLst>
              <a:ext uri="{FF2B5EF4-FFF2-40B4-BE49-F238E27FC236}">
                <a16:creationId xmlns:a16="http://schemas.microsoft.com/office/drawing/2014/main" id="{129936BA-B81B-F748-8CE8-B8AB9180FF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91" y="1479726"/>
            <a:ext cx="2698826" cy="404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73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CCE3FB-1301-D44F-9E40-7DFFF17F32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993FBD-D92A-0E4D-A35D-F2565A476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438AF310-6899-A64D-A7C3-71869B7D1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Will</a:t>
            </a:r>
            <a:r>
              <a:rPr lang="cs-CZ" dirty="0"/>
              <a:t> Smith: </a:t>
            </a:r>
            <a:br>
              <a:rPr lang="cs-CZ" dirty="0"/>
            </a:br>
            <a:r>
              <a:rPr lang="cs-CZ" dirty="0"/>
              <a:t>Hvězdná osobnost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E0EA25A4-AE00-1E46-B491-054DABDD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032000" cy="41399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Mládí (dynamičnost, hip a </a:t>
            </a:r>
            <a:r>
              <a:rPr lang="cs-CZ" dirty="0" err="1"/>
              <a:t>cool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Komediální </a:t>
            </a:r>
            <a:r>
              <a:rPr lang="cs-CZ" dirty="0" err="1"/>
              <a:t>timing</a:t>
            </a:r>
            <a:r>
              <a:rPr lang="cs-CZ" dirty="0"/>
              <a:t> (vč. sklonů k infantilitě)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Bezpečná maskulinita (hrdinské, nikoliv sexuální konotace)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Fikční postavy bez vazeb na afroamerickou komunitu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BE6D7B8C-B44C-974E-8DD2-A27F23F65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78" y="190004"/>
            <a:ext cx="2586885" cy="3713431"/>
          </a:xfrm>
          <a:prstGeom prst="rect">
            <a:avLst/>
          </a:prstGeom>
        </p:spPr>
      </p:pic>
      <p:pic>
        <p:nvPicPr>
          <p:cNvPr id="16" name="Obrázek 15" descr="Obsah obrázku osoba, muž, nošení, sluneční brýle&#10;&#10;Popis byl vytvořen automaticky">
            <a:extLst>
              <a:ext uri="{FF2B5EF4-FFF2-40B4-BE49-F238E27FC236}">
                <a16:creationId xmlns:a16="http://schemas.microsoft.com/office/drawing/2014/main" id="{24A6FADD-42FB-6A4F-866F-4A1A0A2DF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35" y="2760371"/>
            <a:ext cx="2586885" cy="38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F0589B-4286-5D41-B01B-B472BD429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563A214D-B170-1742-9239-990F4215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890963"/>
            <a:ext cx="3934889" cy="1171580"/>
          </a:xfrm>
        </p:spPr>
        <p:txBody>
          <a:bodyPr/>
          <a:lstStyle/>
          <a:p>
            <a:pPr algn="ctr"/>
            <a:r>
              <a:rPr lang="cs-CZ" i="1" dirty="0"/>
              <a:t>Muži v černém</a:t>
            </a:r>
            <a:br>
              <a:rPr lang="cs-CZ" dirty="0"/>
            </a:br>
            <a:r>
              <a:rPr lang="cs-CZ" sz="2400" dirty="0"/>
              <a:t>USA 1997 </a:t>
            </a:r>
            <a:br>
              <a:rPr lang="cs-CZ" sz="2400" dirty="0"/>
            </a:br>
            <a:r>
              <a:rPr lang="cs-CZ" sz="2400" dirty="0"/>
              <a:t>r. </a:t>
            </a:r>
            <a:r>
              <a:rPr lang="cs-CZ" sz="2400" dirty="0" err="1"/>
              <a:t>Barry</a:t>
            </a:r>
            <a:r>
              <a:rPr lang="cs-CZ" sz="2400" dirty="0"/>
              <a:t> </a:t>
            </a:r>
            <a:r>
              <a:rPr lang="cs-CZ" sz="2400" dirty="0" err="1"/>
              <a:t>Sonnenfeld</a:t>
            </a:r>
            <a:r>
              <a:rPr lang="cs-CZ" sz="2400" dirty="0"/>
              <a:t> 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16031DD7-D7C7-1A41-9BB2-66D63BF76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3429000"/>
            <a:ext cx="3934889" cy="250866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cs-CZ" sz="1600" dirty="0"/>
              <a:t>Jak je postava agenta J, ztvárněná </a:t>
            </a:r>
            <a:r>
              <a:rPr lang="cs-CZ" sz="1600" dirty="0" err="1"/>
              <a:t>Willem</a:t>
            </a:r>
            <a:r>
              <a:rPr lang="cs-CZ" sz="1600" dirty="0"/>
              <a:t> Smithem, charakterizovaná, sehraná a snímaná – zejména v kontrastu s postavou agenta K?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O filmu se dodnes píše jako o perfektním produktu a perfektním prolnutí. V jakých aspektech, zejména s ohledem na hvězdou osobnost </a:t>
            </a:r>
            <a:r>
              <a:rPr lang="cs-CZ" sz="1600" dirty="0" err="1"/>
              <a:t>Willa</a:t>
            </a:r>
            <a:r>
              <a:rPr lang="cs-CZ" sz="1600" dirty="0"/>
              <a:t> Smithe?</a:t>
            </a:r>
          </a:p>
        </p:txBody>
      </p:sp>
      <p:pic>
        <p:nvPicPr>
          <p:cNvPr id="10" name="Zástupný symbol obrázku 9" descr="Obsah obrázku text, osoba&#10;&#10;Popis byl vytvořen automaticky">
            <a:extLst>
              <a:ext uri="{FF2B5EF4-FFF2-40B4-BE49-F238E27FC236}">
                <a16:creationId xmlns:a16="http://schemas.microsoft.com/office/drawing/2014/main" id="{2EBD3E46-EEE2-3C49-9191-8FECAEC24F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303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A9B9368-F9C5-B44C-B600-A9CD94A359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3586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85D68B-D966-C042-82FF-03C0C1C4AE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751FD3-9AA6-BC47-B23D-EB55C44572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3C9DE31-6029-A34B-8526-93E752C51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MIB jako perfektní synergie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C5F7C15-0C27-EF49-A82E-8B3A3ED38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371369"/>
            <a:ext cx="7915231" cy="4139998"/>
          </a:xfrm>
        </p:spPr>
        <p:txBody>
          <a:bodyPr/>
          <a:lstStyle/>
          <a:p>
            <a:r>
              <a:rPr lang="cs-CZ" dirty="0" err="1"/>
              <a:t>Men</a:t>
            </a:r>
            <a:r>
              <a:rPr lang="cs-CZ" dirty="0"/>
              <a:t> in Black (videoklip ke stejnojmenné písni): premiéra cca 25. 6. 1997</a:t>
            </a:r>
          </a:p>
          <a:p>
            <a:endParaRPr lang="cs-CZ" dirty="0"/>
          </a:p>
          <a:p>
            <a:r>
              <a:rPr lang="cs-CZ" dirty="0" err="1"/>
              <a:t>Men</a:t>
            </a:r>
            <a:r>
              <a:rPr lang="cs-CZ" dirty="0"/>
              <a:t> in Black (film) premiéra: 2. 7. 1997</a:t>
            </a:r>
          </a:p>
          <a:p>
            <a:r>
              <a:rPr lang="cs-CZ" dirty="0" err="1"/>
              <a:t>Men</a:t>
            </a:r>
            <a:r>
              <a:rPr lang="cs-CZ" dirty="0"/>
              <a:t> in Black (singl) vydaný: 3. 7. 1997 </a:t>
            </a:r>
          </a:p>
          <a:p>
            <a:r>
              <a:rPr lang="cs-CZ" dirty="0"/>
              <a:t>Album Big </a:t>
            </a:r>
            <a:r>
              <a:rPr lang="cs-CZ" dirty="0" err="1"/>
              <a:t>Willie</a:t>
            </a:r>
            <a:r>
              <a:rPr lang="cs-CZ" dirty="0"/>
              <a:t> Style: 25. 11. 1997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8CC8A6-5D17-2447-9D46-FABC5C01E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774" y="3672182"/>
            <a:ext cx="4100451" cy="28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42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1BD723-C4E4-DB45-A9A2-CB5DC9186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4193E2-BDB3-FA46-972A-11A1AE8B9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4C698BDD-9795-B349-B587-FF3DACC0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6868"/>
            <a:ext cx="8064900" cy="451576"/>
          </a:xfrm>
        </p:spPr>
        <p:txBody>
          <a:bodyPr/>
          <a:lstStyle/>
          <a:p>
            <a:pPr algn="ctr"/>
            <a:r>
              <a:rPr lang="cs-CZ" dirty="0" err="1"/>
              <a:t>Will</a:t>
            </a:r>
            <a:r>
              <a:rPr lang="cs-CZ" dirty="0"/>
              <a:t> Smith jako jedinečný hrdina</a:t>
            </a:r>
          </a:p>
        </p:txBody>
      </p:sp>
      <p:pic>
        <p:nvPicPr>
          <p:cNvPr id="7" name="Obrázek 6" descr="Obsah obrázku text, osoba, muž, oblečení&#10;&#10;Popis byl vytvořen automaticky">
            <a:extLst>
              <a:ext uri="{FF2B5EF4-FFF2-40B4-BE49-F238E27FC236}">
                <a16:creationId xmlns:a16="http://schemas.microsoft.com/office/drawing/2014/main" id="{F880901F-A5A4-4941-A93A-5A62DD3C3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27" y="1387130"/>
            <a:ext cx="2977955" cy="442751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00F3BDAA-4333-2D41-9476-EC887CFDC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5" y="1387130"/>
            <a:ext cx="2897684" cy="4427517"/>
          </a:xfrm>
          <a:prstGeom prst="rect">
            <a:avLst/>
          </a:prstGeom>
        </p:spPr>
      </p:pic>
      <p:pic>
        <p:nvPicPr>
          <p:cNvPr id="11" name="Obrázek 10" descr="Obsah obrázku text, osoba, exteriér&#10;&#10;Popis byl vytvořen automaticky">
            <a:extLst>
              <a:ext uri="{FF2B5EF4-FFF2-40B4-BE49-F238E27FC236}">
                <a16:creationId xmlns:a16="http://schemas.microsoft.com/office/drawing/2014/main" id="{33ED1980-3007-5440-9F1C-9196ADF9C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835" y="1899900"/>
            <a:ext cx="2595930" cy="352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32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11DFF1-91F5-9045-AFA4-7AF17231B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5C91B4-6CBB-E049-9F8A-61E8BAC89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152B741-9FA1-CE4E-B2AB-5083D5D2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94369"/>
            <a:ext cx="8064900" cy="451576"/>
          </a:xfrm>
        </p:spPr>
        <p:txBody>
          <a:bodyPr/>
          <a:lstStyle/>
          <a:p>
            <a:r>
              <a:rPr lang="cs-CZ" dirty="0"/>
              <a:t>Po roce 2000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CC18395-E8DF-AB43-A89C-288EC936C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66" y="955735"/>
            <a:ext cx="6810825" cy="4139998"/>
          </a:xfrm>
        </p:spPr>
        <p:txBody>
          <a:bodyPr/>
          <a:lstStyle/>
          <a:p>
            <a:r>
              <a:rPr lang="cs-CZ" dirty="0"/>
              <a:t>Objevuje se důležitý element otcovství</a:t>
            </a:r>
          </a:p>
          <a:p>
            <a:r>
              <a:rPr lang="cs-CZ" dirty="0"/>
              <a:t>Spolu se synem </a:t>
            </a:r>
            <a:r>
              <a:rPr lang="cs-CZ" dirty="0" err="1"/>
              <a:t>Jadenem</a:t>
            </a:r>
            <a:r>
              <a:rPr lang="cs-CZ" dirty="0"/>
              <a:t> hraje ve filmu </a:t>
            </a:r>
            <a:r>
              <a:rPr lang="cs-CZ" i="1" dirty="0"/>
              <a:t>Štěstí na dosah </a:t>
            </a:r>
            <a:r>
              <a:rPr lang="cs-CZ" dirty="0"/>
              <a:t>(2006) a </a:t>
            </a:r>
            <a:r>
              <a:rPr lang="cs-CZ" i="1" dirty="0"/>
              <a:t>Po zániku Země </a:t>
            </a:r>
            <a:r>
              <a:rPr lang="cs-CZ" dirty="0"/>
              <a:t>(2013); produkce </a:t>
            </a:r>
            <a:r>
              <a:rPr lang="cs-CZ" dirty="0" err="1"/>
              <a:t>rebootu</a:t>
            </a:r>
            <a:r>
              <a:rPr lang="cs-CZ" dirty="0"/>
              <a:t> </a:t>
            </a:r>
            <a:r>
              <a:rPr lang="cs-CZ" i="1" dirty="0"/>
              <a:t>Karate </a:t>
            </a:r>
            <a:r>
              <a:rPr lang="cs-CZ" i="1" dirty="0" err="1"/>
              <a:t>Kid</a:t>
            </a:r>
            <a:r>
              <a:rPr lang="cs-CZ" i="1" dirty="0"/>
              <a:t> </a:t>
            </a:r>
            <a:r>
              <a:rPr lang="cs-CZ" dirty="0"/>
              <a:t>(2010)</a:t>
            </a:r>
          </a:p>
          <a:p>
            <a:r>
              <a:rPr lang="cs-CZ" dirty="0"/>
              <a:t>Mezi roky 2008 a 2012 se soustředí na vybudování rodinného zábavního </a:t>
            </a:r>
            <a:r>
              <a:rPr lang="cs-CZ" dirty="0" err="1"/>
              <a:t>brandu</a:t>
            </a:r>
            <a:r>
              <a:rPr lang="cs-CZ" dirty="0"/>
              <a:t> (manželka </a:t>
            </a:r>
            <a:r>
              <a:rPr lang="cs-CZ" dirty="0" err="1"/>
              <a:t>Jada</a:t>
            </a:r>
            <a:r>
              <a:rPr lang="cs-CZ" dirty="0"/>
              <a:t>, dcera </a:t>
            </a:r>
            <a:r>
              <a:rPr lang="cs-CZ" dirty="0" err="1"/>
              <a:t>Willow</a:t>
            </a:r>
            <a:r>
              <a:rPr lang="cs-CZ" dirty="0"/>
              <a:t>)</a:t>
            </a:r>
          </a:p>
          <a:p>
            <a:r>
              <a:rPr lang="cs-CZ" dirty="0" err="1"/>
              <a:t>Sindie</a:t>
            </a:r>
            <a:r>
              <a:rPr lang="cs-CZ" dirty="0"/>
              <a:t> </a:t>
            </a:r>
            <a:r>
              <a:rPr lang="cs-CZ" b="1" dirty="0" err="1"/>
              <a:t>Overbrook</a:t>
            </a:r>
            <a:r>
              <a:rPr lang="cs-CZ" b="1" dirty="0"/>
              <a:t> </a:t>
            </a:r>
            <a:r>
              <a:rPr lang="cs-CZ" b="1" dirty="0" err="1"/>
              <a:t>Entertainment</a:t>
            </a:r>
            <a:endParaRPr lang="cs-CZ" b="1" dirty="0"/>
          </a:p>
          <a:p>
            <a:pPr lvl="1"/>
            <a:r>
              <a:rPr lang="cs-CZ" dirty="0"/>
              <a:t>Navázaná na spolupráci se Sony </a:t>
            </a:r>
            <a:r>
              <a:rPr lang="cs-CZ" dirty="0" err="1"/>
              <a:t>Pictures</a:t>
            </a:r>
            <a:r>
              <a:rPr lang="cs-CZ" dirty="0"/>
              <a:t> </a:t>
            </a:r>
            <a:r>
              <a:rPr lang="cs-CZ" dirty="0" err="1"/>
              <a:t>Entertainment</a:t>
            </a:r>
            <a:r>
              <a:rPr lang="cs-CZ" dirty="0"/>
              <a:t> (do roku 2018)</a:t>
            </a:r>
          </a:p>
          <a:p>
            <a:pPr lvl="1"/>
            <a:r>
              <a:rPr lang="cs-CZ" dirty="0"/>
              <a:t>V roce 2019 vzniká společnost </a:t>
            </a:r>
            <a:r>
              <a:rPr lang="cs-CZ" b="1" dirty="0" err="1"/>
              <a:t>Westbrook</a:t>
            </a:r>
            <a:r>
              <a:rPr lang="cs-CZ" b="1" dirty="0"/>
              <a:t> </a:t>
            </a:r>
            <a:r>
              <a:rPr lang="cs-CZ" b="1" dirty="0" err="1"/>
              <a:t>Entertainment</a:t>
            </a:r>
            <a:r>
              <a:rPr lang="cs-CZ" dirty="0"/>
              <a:t>, jejímž cílem je vytvářet obsah: “… vycházející ze zkušeností a úspěchu rodiny </a:t>
            </a:r>
            <a:r>
              <a:rPr lang="cs-CZ" dirty="0" err="1"/>
              <a:t>Smithovy</a:t>
            </a:r>
            <a:r>
              <a:rPr lang="cs-CZ" dirty="0"/>
              <a:t> v zábavních a mediálních průmyslech, stejně jako na poli nových médií a technologií. Cílem je vytvářet a spravovat výrazný a inkluzivní obsah dostupný na všech významných platformách - od krátkých a středometrážních digitálních obsahů k tradičnějším televizním seriálům a celovečerním filmům.” </a:t>
            </a:r>
          </a:p>
          <a:p>
            <a:pPr lvl="1"/>
            <a:r>
              <a:rPr lang="cs-CZ" dirty="0" err="1"/>
              <a:t>Westbrook</a:t>
            </a:r>
            <a:r>
              <a:rPr lang="cs-CZ" dirty="0"/>
              <a:t> </a:t>
            </a:r>
            <a:r>
              <a:rPr lang="cs-CZ" dirty="0" err="1"/>
              <a:t>Entertainment</a:t>
            </a:r>
            <a:r>
              <a:rPr lang="cs-CZ" dirty="0"/>
              <a:t> produkuje úspěšnou </a:t>
            </a:r>
            <a:r>
              <a:rPr lang="cs-CZ" dirty="0" err="1"/>
              <a:t>talkshow</a:t>
            </a:r>
            <a:r>
              <a:rPr lang="cs-CZ" dirty="0"/>
              <a:t> </a:t>
            </a:r>
            <a:r>
              <a:rPr lang="cs-CZ" i="1" dirty="0" err="1"/>
              <a:t>Red</a:t>
            </a:r>
            <a:r>
              <a:rPr lang="cs-CZ" i="1" dirty="0"/>
              <a:t> Table Talk </a:t>
            </a:r>
            <a:r>
              <a:rPr lang="cs-CZ" dirty="0"/>
              <a:t>(</a:t>
            </a:r>
            <a:r>
              <a:rPr lang="cs-CZ" dirty="0" err="1"/>
              <a:t>Willow</a:t>
            </a:r>
            <a:r>
              <a:rPr lang="cs-CZ" dirty="0"/>
              <a:t>, </a:t>
            </a:r>
            <a:r>
              <a:rPr lang="cs-CZ" dirty="0" err="1"/>
              <a:t>Jada</a:t>
            </a:r>
            <a:r>
              <a:rPr lang="cs-CZ" dirty="0"/>
              <a:t>, </a:t>
            </a:r>
            <a:r>
              <a:rPr lang="cs-CZ" dirty="0" err="1"/>
              <a:t>Gamme</a:t>
            </a:r>
            <a:r>
              <a:rPr lang="cs-CZ" dirty="0"/>
              <a:t>) vysílanou na </a:t>
            </a:r>
            <a:r>
              <a:rPr lang="cs-CZ" dirty="0" err="1"/>
              <a:t>Facebook</a:t>
            </a:r>
            <a:r>
              <a:rPr lang="cs-CZ" dirty="0"/>
              <a:t> </a:t>
            </a:r>
            <a:r>
              <a:rPr lang="cs-CZ" dirty="0" err="1"/>
              <a:t>Watch</a:t>
            </a:r>
            <a:r>
              <a:rPr lang="cs-CZ" dirty="0"/>
              <a:t>, koprodukuje seriál </a:t>
            </a:r>
            <a:r>
              <a:rPr lang="cs-CZ" i="1" dirty="0" err="1"/>
              <a:t>Cobra</a:t>
            </a:r>
            <a:r>
              <a:rPr lang="cs-CZ" i="1" dirty="0"/>
              <a:t> </a:t>
            </a:r>
            <a:r>
              <a:rPr lang="cs-CZ" i="1" dirty="0" err="1"/>
              <a:t>Kai</a:t>
            </a:r>
            <a:r>
              <a:rPr lang="cs-CZ" i="1" dirty="0"/>
              <a:t> </a:t>
            </a:r>
            <a:r>
              <a:rPr lang="cs-CZ" dirty="0"/>
              <a:t>a vytvořila film </a:t>
            </a:r>
            <a:r>
              <a:rPr lang="cs-CZ" i="1" dirty="0"/>
              <a:t>Král Richard: Zrození šampionek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AE4015F-1BCE-2C42-8C8C-83BBB16A6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74" y="83127"/>
            <a:ext cx="2416776" cy="358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51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3C37A9-9B73-9241-9280-89E912B967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066F9C-3680-FD4E-873D-89C3FDF49F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788AB5C-E76C-2248-B930-EF0510ED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01" y="446868"/>
            <a:ext cx="8631618" cy="451576"/>
          </a:xfrm>
        </p:spPr>
        <p:txBody>
          <a:bodyPr/>
          <a:lstStyle/>
          <a:p>
            <a:pPr algn="ctr"/>
            <a:r>
              <a:rPr lang="cs-CZ" sz="2400" dirty="0"/>
              <a:t>Jak nám pomůže </a:t>
            </a:r>
            <a:r>
              <a:rPr lang="cs-CZ" sz="2400" dirty="0" err="1"/>
              <a:t>transmediální</a:t>
            </a:r>
            <a:r>
              <a:rPr lang="cs-CZ" sz="2400" dirty="0"/>
              <a:t> hledisko při analýze kariéry </a:t>
            </a:r>
            <a:r>
              <a:rPr lang="cs-CZ" sz="2400" dirty="0" err="1"/>
              <a:t>Willa</a:t>
            </a:r>
            <a:r>
              <a:rPr lang="cs-CZ" sz="2400" dirty="0"/>
              <a:t> Smithe z dlouhodobé perspektivy?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4E21AE-6752-5A4B-863F-84DD0F30E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Ačkoliv je hvězdná osobnost poměrně konzistentní a opírá se o stálý soubor jen drobně inovovaných znaků, s postupem času začíná vyvstávat rozpor mezi filmovými rolemi </a:t>
            </a:r>
            <a:r>
              <a:rPr lang="cs-CZ" dirty="0" err="1"/>
              <a:t>Willa</a:t>
            </a:r>
            <a:r>
              <a:rPr lang="cs-CZ" dirty="0"/>
              <a:t> Smithe a jeho </a:t>
            </a:r>
            <a:r>
              <a:rPr lang="cs-CZ" dirty="0" err="1"/>
              <a:t>mimofilmovou</a:t>
            </a:r>
            <a:r>
              <a:rPr lang="cs-CZ" dirty="0"/>
              <a:t> sebeprezentací.  </a:t>
            </a:r>
          </a:p>
          <a:p>
            <a:endParaRPr lang="cs-CZ" dirty="0"/>
          </a:p>
          <a:p>
            <a:r>
              <a:rPr lang="cs-CZ" dirty="0"/>
              <a:t>Ta se totiž stále opírá o hodnoty a obsah spojený s érou </a:t>
            </a:r>
            <a:r>
              <a:rPr lang="cs-CZ" dirty="0" err="1"/>
              <a:t>Willa</a:t>
            </a:r>
            <a:r>
              <a:rPr lang="cs-CZ" dirty="0"/>
              <a:t> Smithe jako </a:t>
            </a:r>
            <a:r>
              <a:rPr lang="cs-CZ" dirty="0" err="1"/>
              <a:t>Fresh</a:t>
            </a:r>
            <a:r>
              <a:rPr lang="cs-CZ" dirty="0"/>
              <a:t> Prince – mládí, humor, bezpečná afroamerická maskulinita. </a:t>
            </a:r>
          </a:p>
          <a:p>
            <a:endParaRPr lang="cs-CZ" dirty="0"/>
          </a:p>
          <a:p>
            <a:r>
              <a:rPr lang="cs-CZ" dirty="0"/>
              <a:t>Schází schopnost konzistentně a dlouhodobě propojit hudební dráhu s hereckou (</a:t>
            </a:r>
            <a:r>
              <a:rPr lang="cs-CZ" dirty="0" err="1"/>
              <a:t>x</a:t>
            </a:r>
            <a:r>
              <a:rPr lang="cs-CZ" dirty="0"/>
              <a:t> Lady </a:t>
            </a:r>
            <a:r>
              <a:rPr lang="cs-CZ" dirty="0" err="1"/>
              <a:t>Gaga</a:t>
            </a:r>
            <a:r>
              <a:rPr lang="cs-CZ" dirty="0"/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1372504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FA96A5-06BC-4E43-BD01-F5B58AF81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1AC49A-4018-BA40-A539-F03C9E358A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120B865-C1ED-284D-A181-5AFB87C8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69" y="720000"/>
            <a:ext cx="8283366" cy="451576"/>
          </a:xfrm>
        </p:spPr>
        <p:txBody>
          <a:bodyPr/>
          <a:lstStyle/>
          <a:p>
            <a:r>
              <a:rPr lang="cs-CZ" sz="2800" dirty="0" err="1"/>
              <a:t>Will</a:t>
            </a:r>
            <a:r>
              <a:rPr lang="cs-CZ" sz="2800" dirty="0"/>
              <a:t> a </a:t>
            </a:r>
            <a:r>
              <a:rPr lang="cs-CZ" sz="2800" dirty="0" err="1"/>
              <a:t>Jaden</a:t>
            </a:r>
            <a:r>
              <a:rPr lang="cs-CZ" sz="2800" dirty="0"/>
              <a:t> Smith v Graham </a:t>
            </a:r>
            <a:r>
              <a:rPr lang="cs-CZ" sz="2800" dirty="0" err="1"/>
              <a:t>Norton</a:t>
            </a:r>
            <a:r>
              <a:rPr lang="cs-CZ" sz="2800" dirty="0"/>
              <a:t> Show 2013</a:t>
            </a:r>
          </a:p>
        </p:txBody>
      </p:sp>
      <p:pic>
        <p:nvPicPr>
          <p:cNvPr id="6" name="Will &amp; Jaden Smith, DJ Jazzy Jeff and Alfonso Ribeiro Rap! - The Graham Norton Show - BBC One" descr="Will &amp; Jaden Smith, DJ Jazzy Jeff and Alfonso Ribeiro Rap! - The Graham Norton Show - BBC One">
            <a:hlinkClick r:id="" action="ppaction://media"/>
            <a:extLst>
              <a:ext uri="{FF2B5EF4-FFF2-40B4-BE49-F238E27FC236}">
                <a16:creationId xmlns:a16="http://schemas.microsoft.com/office/drawing/2014/main" id="{6EAE91E9-1288-2744-B4A1-B7E5C6D636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175" y="1692275"/>
            <a:ext cx="7359650" cy="4140200"/>
          </a:xfrm>
        </p:spPr>
      </p:pic>
    </p:spTree>
    <p:extLst>
      <p:ext uri="{BB962C8B-B14F-4D97-AF65-F5344CB8AC3E}">
        <p14:creationId xmlns:p14="http://schemas.microsoft.com/office/powerpoint/2010/main" val="15990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DF5FB1-1D83-5148-AA47-239560B244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A435B8-DCA5-304A-98B3-7EE8C9102A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2E0B7D-0EC0-2342-BB3D-2AA00092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80613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L11: Resumé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0AED2CA-5801-764F-884F-910D16D84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" y="920106"/>
            <a:ext cx="8858991" cy="4139998"/>
          </a:xfrm>
        </p:spPr>
        <p:txBody>
          <a:bodyPr/>
          <a:lstStyle/>
          <a:p>
            <a:r>
              <a:rPr lang="en-US" sz="1800" dirty="0" err="1"/>
              <a:t>Hvězdné</a:t>
            </a:r>
            <a:r>
              <a:rPr lang="en-US" sz="1800" dirty="0"/>
              <a:t> </a:t>
            </a:r>
            <a:r>
              <a:rPr lang="en-US" sz="1800" dirty="0" err="1"/>
              <a:t>obrazy</a:t>
            </a:r>
            <a:r>
              <a:rPr lang="en-US" sz="1800" dirty="0"/>
              <a:t> </a:t>
            </a:r>
            <a:r>
              <a:rPr lang="en-US" sz="1800" dirty="0" err="1"/>
              <a:t>jsou</a:t>
            </a:r>
            <a:r>
              <a:rPr lang="en-US" sz="1800" dirty="0"/>
              <a:t> </a:t>
            </a:r>
            <a:r>
              <a:rPr lang="en-US" sz="1800" dirty="0" err="1"/>
              <a:t>vždy</a:t>
            </a:r>
            <a:r>
              <a:rPr lang="en-US" sz="1800" dirty="0"/>
              <a:t> </a:t>
            </a:r>
            <a:r>
              <a:rPr lang="en-US" sz="1800" dirty="0" err="1"/>
              <a:t>transmediální</a:t>
            </a:r>
            <a:r>
              <a:rPr lang="en-US" sz="1800" dirty="0"/>
              <a:t>, </a:t>
            </a:r>
            <a:r>
              <a:rPr lang="en-US" sz="1800" dirty="0" err="1"/>
              <a:t>neboť</a:t>
            </a:r>
            <a:r>
              <a:rPr lang="en-US" sz="1800" dirty="0"/>
              <a:t> se </a:t>
            </a:r>
            <a:r>
              <a:rPr lang="en-US" sz="1800" dirty="0" err="1"/>
              <a:t>rozvíjejí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několika</a:t>
            </a:r>
            <a:r>
              <a:rPr lang="en-US" sz="1800" dirty="0"/>
              <a:t> </a:t>
            </a:r>
            <a:r>
              <a:rPr lang="en-US" sz="1800" dirty="0" err="1"/>
              <a:t>mediálních</a:t>
            </a:r>
            <a:r>
              <a:rPr lang="en-US" sz="1800" dirty="0"/>
              <a:t> </a:t>
            </a:r>
            <a:r>
              <a:rPr lang="en-US" sz="1800" dirty="0" err="1"/>
              <a:t>platformách</a:t>
            </a:r>
            <a:r>
              <a:rPr lang="en-US" sz="1800" dirty="0"/>
              <a:t> (viz Richard Dyer a </a:t>
            </a:r>
            <a:r>
              <a:rPr lang="en-US" sz="1800" dirty="0" err="1"/>
              <a:t>typy</a:t>
            </a:r>
            <a:r>
              <a:rPr lang="en-US" sz="1800" dirty="0"/>
              <a:t> </a:t>
            </a:r>
            <a:r>
              <a:rPr lang="en-US" sz="1800" dirty="0" err="1"/>
              <a:t>materiálů</a:t>
            </a:r>
            <a:r>
              <a:rPr lang="en-US" sz="1800" dirty="0"/>
              <a:t>, s </a:t>
            </a:r>
            <a:r>
              <a:rPr lang="en-US" sz="1800" dirty="0" err="1"/>
              <a:t>nimiž</a:t>
            </a:r>
            <a:r>
              <a:rPr lang="en-US" sz="1800" dirty="0"/>
              <a:t> </a:t>
            </a:r>
            <a:r>
              <a:rPr lang="en-US" sz="1800" dirty="0" err="1"/>
              <a:t>při</a:t>
            </a:r>
            <a:r>
              <a:rPr lang="en-US" sz="1800" dirty="0"/>
              <a:t> star studies </a:t>
            </a:r>
            <a:r>
              <a:rPr lang="en-US" sz="1800" dirty="0" err="1"/>
              <a:t>analýze</a:t>
            </a:r>
            <a:r>
              <a:rPr lang="en-US" sz="1800" dirty="0"/>
              <a:t> </a:t>
            </a:r>
            <a:r>
              <a:rPr lang="en-US" sz="1800" dirty="0" err="1"/>
              <a:t>pracujeme</a:t>
            </a:r>
            <a:r>
              <a:rPr lang="en-US" sz="1800" dirty="0"/>
              <a:t>). </a:t>
            </a:r>
          </a:p>
          <a:p>
            <a:endParaRPr lang="en-US" sz="1800" dirty="0"/>
          </a:p>
          <a:p>
            <a:r>
              <a:rPr lang="en-US" sz="1800" dirty="0" err="1"/>
              <a:t>Nicméně</a:t>
            </a:r>
            <a:r>
              <a:rPr lang="en-US" sz="1800" dirty="0"/>
              <a:t> </a:t>
            </a:r>
            <a:r>
              <a:rPr lang="en-US" sz="1800" dirty="0" err="1"/>
              <a:t>až</a:t>
            </a:r>
            <a:r>
              <a:rPr lang="en-US" sz="1800" dirty="0"/>
              <a:t> </a:t>
            </a:r>
            <a:r>
              <a:rPr lang="en-US" sz="1800" dirty="0" err="1"/>
              <a:t>nástup</a:t>
            </a:r>
            <a:r>
              <a:rPr lang="en-US" sz="1800" dirty="0"/>
              <a:t> </a:t>
            </a:r>
            <a:r>
              <a:rPr lang="en-US" sz="1800" dirty="0" err="1"/>
              <a:t>internetu</a:t>
            </a:r>
            <a:r>
              <a:rPr lang="en-US" sz="1800" dirty="0"/>
              <a:t> a </a:t>
            </a:r>
            <a:r>
              <a:rPr lang="en-US" sz="1800" dirty="0" err="1"/>
              <a:t>rozvoj</a:t>
            </a:r>
            <a:r>
              <a:rPr lang="en-US" sz="1800" dirty="0"/>
              <a:t> </a:t>
            </a:r>
            <a:r>
              <a:rPr lang="en-US" sz="1800" dirty="0" err="1"/>
              <a:t>sociálních</a:t>
            </a:r>
            <a:r>
              <a:rPr lang="en-US" sz="1800" dirty="0"/>
              <a:t> </a:t>
            </a:r>
            <a:r>
              <a:rPr lang="en-US" sz="1800" dirty="0" err="1"/>
              <a:t>sítí</a:t>
            </a:r>
            <a:r>
              <a:rPr lang="en-US" sz="1800" dirty="0"/>
              <a:t> </a:t>
            </a:r>
            <a:r>
              <a:rPr lang="en-US" sz="1800" dirty="0" err="1"/>
              <a:t>přivedl</a:t>
            </a:r>
            <a:r>
              <a:rPr lang="en-US" sz="1800" dirty="0"/>
              <a:t> k </a:t>
            </a:r>
            <a:r>
              <a:rPr lang="en-US" sz="1800" dirty="0" err="1"/>
              <a:t>tomuto</a:t>
            </a:r>
            <a:r>
              <a:rPr lang="en-US" sz="1800" dirty="0"/>
              <a:t> </a:t>
            </a:r>
            <a:r>
              <a:rPr lang="en-US" sz="1800" dirty="0" err="1"/>
              <a:t>jevu</a:t>
            </a:r>
            <a:r>
              <a:rPr lang="en-US" sz="1800" dirty="0"/>
              <a:t> </a:t>
            </a:r>
            <a:r>
              <a:rPr lang="en-US" sz="1800" dirty="0" err="1"/>
              <a:t>soustředěnější</a:t>
            </a:r>
            <a:r>
              <a:rPr lang="en-US" sz="1800" dirty="0"/>
              <a:t> </a:t>
            </a:r>
            <a:r>
              <a:rPr lang="en-US" sz="1800" dirty="0" err="1"/>
              <a:t>badatelskou</a:t>
            </a:r>
            <a:r>
              <a:rPr lang="en-US" sz="1800" dirty="0"/>
              <a:t> </a:t>
            </a:r>
            <a:r>
              <a:rPr lang="en-US" sz="1800" dirty="0" err="1"/>
              <a:t>pozornost</a:t>
            </a:r>
            <a:r>
              <a:rPr lang="en-US" sz="1800" dirty="0"/>
              <a:t>, </a:t>
            </a:r>
            <a:r>
              <a:rPr lang="en-US" sz="1800" dirty="0" err="1"/>
              <a:t>včetně</a:t>
            </a:r>
            <a:r>
              <a:rPr lang="en-US" sz="1800" dirty="0"/>
              <a:t> </a:t>
            </a:r>
            <a:r>
              <a:rPr lang="en-US" sz="1800" dirty="0" err="1"/>
              <a:t>otevření</a:t>
            </a:r>
            <a:r>
              <a:rPr lang="en-US" sz="1800" dirty="0"/>
              <a:t> </a:t>
            </a:r>
            <a:r>
              <a:rPr lang="en-US" sz="1800" dirty="0" err="1"/>
              <a:t>této</a:t>
            </a:r>
            <a:r>
              <a:rPr lang="en-US" sz="1800" dirty="0"/>
              <a:t> </a:t>
            </a:r>
            <a:r>
              <a:rPr lang="en-US" sz="1800" dirty="0" err="1"/>
              <a:t>problematiky</a:t>
            </a:r>
            <a:r>
              <a:rPr lang="en-US" sz="1800" dirty="0"/>
              <a:t> </a:t>
            </a:r>
            <a:r>
              <a:rPr lang="en-US" sz="1800" dirty="0" err="1"/>
              <a:t>historickému</a:t>
            </a:r>
            <a:r>
              <a:rPr lang="en-US" sz="1800" dirty="0"/>
              <a:t> </a:t>
            </a:r>
            <a:r>
              <a:rPr lang="en-US" sz="1800" dirty="0" err="1"/>
              <a:t>výzkumu</a:t>
            </a:r>
            <a:r>
              <a:rPr lang="en-US" sz="1800" dirty="0"/>
              <a:t> (</a:t>
            </a:r>
            <a:r>
              <a:rPr lang="en-US" sz="1800" dirty="0" err="1"/>
              <a:t>Oldřich</a:t>
            </a:r>
            <a:r>
              <a:rPr lang="en-US" sz="1800" dirty="0"/>
              <a:t> </a:t>
            </a:r>
            <a:r>
              <a:rPr lang="en-US" sz="1800" dirty="0" err="1"/>
              <a:t>Nový</a:t>
            </a:r>
            <a:r>
              <a:rPr lang="en-US" sz="1800" dirty="0"/>
              <a:t> a </a:t>
            </a:r>
            <a:r>
              <a:rPr lang="en-US" sz="1800" dirty="0" err="1"/>
              <a:t>význam</a:t>
            </a:r>
            <a:r>
              <a:rPr lang="en-US" sz="1800" dirty="0"/>
              <a:t> </a:t>
            </a:r>
            <a:r>
              <a:rPr lang="en-US" sz="1800" dirty="0" err="1"/>
              <a:t>šlágru</a:t>
            </a:r>
            <a:r>
              <a:rPr lang="en-US" sz="1800" dirty="0"/>
              <a:t> </a:t>
            </a:r>
            <a:r>
              <a:rPr lang="en-US" sz="1800" dirty="0" err="1"/>
              <a:t>spojující</a:t>
            </a:r>
            <a:r>
              <a:rPr lang="en-US" sz="1800" dirty="0"/>
              <a:t> </a:t>
            </a:r>
            <a:r>
              <a:rPr lang="en-US" sz="1800" dirty="0" err="1"/>
              <a:t>všechny</a:t>
            </a:r>
            <a:r>
              <a:rPr lang="en-US" sz="1800" dirty="0"/>
              <a:t> </a:t>
            </a:r>
            <a:r>
              <a:rPr lang="en-US" sz="1800" dirty="0" err="1"/>
              <a:t>linie</a:t>
            </a:r>
            <a:r>
              <a:rPr lang="en-US" sz="1800" dirty="0"/>
              <a:t> </a:t>
            </a:r>
            <a:r>
              <a:rPr lang="en-US" sz="1800" dirty="0" err="1"/>
              <a:t>jeho</a:t>
            </a:r>
            <a:r>
              <a:rPr lang="en-US" sz="1800" dirty="0"/>
              <a:t> </a:t>
            </a:r>
            <a:r>
              <a:rPr lang="en-US" sz="1800" dirty="0" err="1"/>
              <a:t>kariéry</a:t>
            </a:r>
            <a:r>
              <a:rPr lang="en-US" sz="1800" dirty="0"/>
              <a:t>; </a:t>
            </a:r>
            <a:r>
              <a:rPr lang="en-US" sz="1800" dirty="0" err="1"/>
              <a:t>pravidelné</a:t>
            </a:r>
            <a:r>
              <a:rPr lang="en-US" sz="1800" dirty="0"/>
              <a:t> </a:t>
            </a:r>
            <a:r>
              <a:rPr lang="en-US" sz="1800" dirty="0" err="1"/>
              <a:t>přesuny</a:t>
            </a:r>
            <a:r>
              <a:rPr lang="en-US" sz="1800" dirty="0"/>
              <a:t> </a:t>
            </a:r>
            <a:r>
              <a:rPr lang="en-US" sz="1800" dirty="0" err="1"/>
              <a:t>mezi</a:t>
            </a:r>
            <a:r>
              <a:rPr lang="en-US" sz="1800" dirty="0"/>
              <a:t> </a:t>
            </a:r>
            <a:r>
              <a:rPr lang="en-US" sz="1800" dirty="0" err="1"/>
              <a:t>různými</a:t>
            </a:r>
            <a:r>
              <a:rPr lang="en-US" sz="1800" dirty="0"/>
              <a:t> </a:t>
            </a:r>
            <a:r>
              <a:rPr lang="en-US" sz="1800" dirty="0" err="1"/>
              <a:t>mediálními</a:t>
            </a:r>
            <a:r>
              <a:rPr lang="en-US" sz="1800" dirty="0"/>
              <a:t> a </a:t>
            </a:r>
            <a:r>
              <a:rPr lang="en-US" sz="1800" dirty="0" err="1"/>
              <a:t>kulturními</a:t>
            </a:r>
            <a:r>
              <a:rPr lang="en-US" sz="1800" dirty="0"/>
              <a:t> </a:t>
            </a:r>
            <a:r>
              <a:rPr lang="en-US" sz="1800" dirty="0" err="1"/>
              <a:t>průmysly</a:t>
            </a:r>
            <a:r>
              <a:rPr lang="en-US" sz="1800" dirty="0"/>
              <a:t>).</a:t>
            </a:r>
          </a:p>
          <a:p>
            <a:endParaRPr lang="en-US" sz="1800" dirty="0"/>
          </a:p>
          <a:p>
            <a:r>
              <a:rPr lang="en-US" sz="1800" dirty="0" err="1"/>
              <a:t>Stejně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v </a:t>
            </a:r>
            <a:r>
              <a:rPr lang="en-US" sz="1800" dirty="0" err="1"/>
              <a:t>případě</a:t>
            </a:r>
            <a:r>
              <a:rPr lang="en-US" sz="1800" dirty="0"/>
              <a:t> </a:t>
            </a:r>
            <a:r>
              <a:rPr lang="en-US" sz="1800" dirty="0" err="1"/>
              <a:t>konceptu</a:t>
            </a:r>
            <a:r>
              <a:rPr lang="en-US" sz="1800" dirty="0"/>
              <a:t> Christine Geraghty </a:t>
            </a:r>
            <a:r>
              <a:rPr lang="en-US" sz="1800" dirty="0" err="1"/>
              <a:t>hvězda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celebrita</a:t>
            </a:r>
            <a:r>
              <a:rPr lang="en-US" sz="1800" dirty="0"/>
              <a:t>-performer-</a:t>
            </a:r>
            <a:r>
              <a:rPr lang="en-US" sz="1800" dirty="0" err="1"/>
              <a:t>profesionál</a:t>
            </a:r>
            <a:r>
              <a:rPr lang="en-US" sz="1800" dirty="0"/>
              <a:t>, </a:t>
            </a:r>
            <a:r>
              <a:rPr lang="en-US" sz="1800" dirty="0" err="1"/>
              <a:t>i</a:t>
            </a:r>
            <a:r>
              <a:rPr lang="en-US" sz="1800" dirty="0"/>
              <a:t> v </a:t>
            </a:r>
            <a:r>
              <a:rPr lang="en-US" sz="1800" dirty="0" err="1"/>
              <a:t>případě</a:t>
            </a:r>
            <a:r>
              <a:rPr lang="en-US" sz="1800" dirty="0"/>
              <a:t> </a:t>
            </a:r>
            <a:r>
              <a:rPr lang="en-US" sz="1800" dirty="0" err="1"/>
              <a:t>transmediálních</a:t>
            </a:r>
            <a:r>
              <a:rPr lang="en-US" sz="1800" dirty="0"/>
              <a:t> </a:t>
            </a:r>
            <a:r>
              <a:rPr lang="en-US" sz="1800" dirty="0" err="1"/>
              <a:t>přenosů</a:t>
            </a:r>
            <a:r>
              <a:rPr lang="en-US" sz="1800" dirty="0"/>
              <a:t> je </a:t>
            </a:r>
            <a:r>
              <a:rPr lang="en-US" sz="1800" dirty="0" err="1"/>
              <a:t>potřeba</a:t>
            </a:r>
            <a:r>
              <a:rPr lang="en-US" sz="1800" dirty="0"/>
              <a:t> </a:t>
            </a:r>
            <a:r>
              <a:rPr lang="en-US" sz="1800" dirty="0" err="1"/>
              <a:t>sledovat</a:t>
            </a:r>
            <a:r>
              <a:rPr lang="en-US" sz="1800" dirty="0"/>
              <a:t>,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kolika</a:t>
            </a:r>
            <a:r>
              <a:rPr lang="en-US" sz="1800" dirty="0"/>
              <a:t> </a:t>
            </a:r>
            <a:r>
              <a:rPr lang="en-US" sz="1800" dirty="0" err="1"/>
              <a:t>platformách</a:t>
            </a:r>
            <a:r>
              <a:rPr lang="en-US" sz="1800" dirty="0"/>
              <a:t> a v </a:t>
            </a:r>
            <a:r>
              <a:rPr lang="en-US" sz="1800" dirty="0" err="1"/>
              <a:t>jakých</a:t>
            </a:r>
            <a:r>
              <a:rPr lang="en-US" sz="1800" dirty="0"/>
              <a:t> </a:t>
            </a:r>
            <a:r>
              <a:rPr lang="en-US" sz="1800" dirty="0" err="1"/>
              <a:t>typech</a:t>
            </a:r>
            <a:r>
              <a:rPr lang="en-US" sz="1800" dirty="0"/>
              <a:t> </a:t>
            </a:r>
            <a:r>
              <a:rPr lang="en-US" sz="1800" dirty="0" err="1"/>
              <a:t>obsahu</a:t>
            </a:r>
            <a:r>
              <a:rPr lang="en-US" sz="1800" dirty="0"/>
              <a:t> star </a:t>
            </a:r>
            <a:r>
              <a:rPr lang="en-US" sz="1800" dirty="0" err="1"/>
              <a:t>svůj</a:t>
            </a:r>
            <a:r>
              <a:rPr lang="en-US" sz="1800" dirty="0"/>
              <a:t> brand </a:t>
            </a:r>
            <a:r>
              <a:rPr lang="en-US" sz="1800" dirty="0" err="1"/>
              <a:t>rozvíjí</a:t>
            </a:r>
            <a:r>
              <a:rPr lang="en-US" sz="1800" dirty="0"/>
              <a:t>, co </a:t>
            </a:r>
            <a:r>
              <a:rPr lang="en-US" sz="1800" dirty="0" err="1"/>
              <a:t>která</a:t>
            </a:r>
            <a:r>
              <a:rPr lang="en-US" sz="1800" dirty="0"/>
              <a:t> z </a:t>
            </a:r>
            <a:r>
              <a:rPr lang="en-US" sz="1800" dirty="0" err="1"/>
              <a:t>těchto</a:t>
            </a:r>
            <a:r>
              <a:rPr lang="en-US" sz="1800" dirty="0"/>
              <a:t> </a:t>
            </a:r>
            <a:r>
              <a:rPr lang="en-US" sz="1800" dirty="0" err="1"/>
              <a:t>činností</a:t>
            </a:r>
            <a:r>
              <a:rPr lang="en-US" sz="1800" dirty="0"/>
              <a:t> do </a:t>
            </a:r>
            <a:r>
              <a:rPr lang="en-US" sz="1800" dirty="0" err="1"/>
              <a:t>celkové</a:t>
            </a:r>
            <a:r>
              <a:rPr lang="en-US" sz="1800" dirty="0"/>
              <a:t> image </a:t>
            </a:r>
            <a:r>
              <a:rPr lang="en-US" sz="1800" dirty="0" err="1"/>
              <a:t>přináší</a:t>
            </a:r>
            <a:r>
              <a:rPr lang="en-US" sz="1800" dirty="0"/>
              <a:t>; a </a:t>
            </a:r>
            <a:r>
              <a:rPr lang="en-US" sz="1800" dirty="0" err="1"/>
              <a:t>hlavně</a:t>
            </a:r>
            <a:r>
              <a:rPr lang="en-US" sz="1800" dirty="0"/>
              <a:t> </a:t>
            </a:r>
            <a:r>
              <a:rPr lang="en-US" sz="1800" dirty="0" err="1"/>
              <a:t>zda</a:t>
            </a:r>
            <a:r>
              <a:rPr lang="en-US" sz="1800" dirty="0"/>
              <a:t> se </a:t>
            </a:r>
            <a:r>
              <a:rPr lang="en-US" sz="1800" dirty="0" err="1"/>
              <a:t>všechny</a:t>
            </a:r>
            <a:r>
              <a:rPr lang="en-US" sz="1800" dirty="0"/>
              <a:t> </a:t>
            </a:r>
            <a:r>
              <a:rPr lang="en-US" sz="1800" dirty="0" err="1"/>
              <a:t>mediální</a:t>
            </a:r>
            <a:r>
              <a:rPr lang="en-US" sz="1800" dirty="0"/>
              <a:t> </a:t>
            </a:r>
            <a:r>
              <a:rPr lang="en-US" sz="1800" dirty="0" err="1"/>
              <a:t>podoby</a:t>
            </a:r>
            <a:r>
              <a:rPr lang="en-US" sz="1800" dirty="0"/>
              <a:t> a </a:t>
            </a:r>
            <a:r>
              <a:rPr lang="en-US" sz="1800" dirty="0" err="1"/>
              <a:t>prezentace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výsledku</a:t>
            </a:r>
            <a:r>
              <a:rPr lang="en-US" sz="1800" dirty="0"/>
              <a:t> </a:t>
            </a:r>
            <a:r>
              <a:rPr lang="en-US" sz="1800" dirty="0" err="1"/>
              <a:t>uspokojivě</a:t>
            </a:r>
            <a:r>
              <a:rPr lang="en-US" sz="1800" dirty="0"/>
              <a:t> </a:t>
            </a:r>
            <a:r>
              <a:rPr lang="en-US" sz="1800" dirty="0" err="1"/>
              <a:t>protnou</a:t>
            </a:r>
            <a:r>
              <a:rPr lang="en-US" sz="1800" dirty="0"/>
              <a:t> do </a:t>
            </a:r>
            <a:r>
              <a:rPr lang="en-US" sz="1800" dirty="0" err="1"/>
              <a:t>koherentního</a:t>
            </a:r>
            <a:r>
              <a:rPr lang="en-US" sz="1800" dirty="0"/>
              <a:t> </a:t>
            </a:r>
            <a:r>
              <a:rPr lang="en-US" sz="1800" dirty="0" err="1"/>
              <a:t>obrazu</a:t>
            </a:r>
            <a:r>
              <a:rPr lang="en-US" sz="1800" dirty="0"/>
              <a:t> </a:t>
            </a:r>
            <a:r>
              <a:rPr lang="en-US" sz="1800" dirty="0" err="1"/>
              <a:t>nebo</a:t>
            </a:r>
            <a:r>
              <a:rPr lang="en-US" sz="1800" dirty="0"/>
              <a:t> </a:t>
            </a:r>
            <a:r>
              <a:rPr lang="en-US" sz="1800" dirty="0" err="1"/>
              <a:t>jen</a:t>
            </a:r>
            <a:r>
              <a:rPr lang="en-US" sz="1800" dirty="0"/>
              <a:t> </a:t>
            </a:r>
            <a:r>
              <a:rPr lang="en-US" sz="1800" dirty="0" err="1"/>
              <a:t>zvýrazní</a:t>
            </a:r>
            <a:r>
              <a:rPr lang="en-US" sz="1800" dirty="0"/>
              <a:t> </a:t>
            </a:r>
            <a:r>
              <a:rPr lang="en-US" sz="1800" dirty="0" err="1"/>
              <a:t>jeho</a:t>
            </a:r>
            <a:r>
              <a:rPr lang="en-US" sz="1800" dirty="0"/>
              <a:t> </a:t>
            </a:r>
            <a:r>
              <a:rPr lang="en-US" sz="1800" dirty="0" err="1"/>
              <a:t>rozpory</a:t>
            </a:r>
            <a:r>
              <a:rPr lang="en-US" sz="1800" dirty="0"/>
              <a:t> a </a:t>
            </a:r>
            <a:r>
              <a:rPr lang="en-US" sz="1800" dirty="0" err="1"/>
              <a:t>paradoxy</a:t>
            </a:r>
            <a:r>
              <a:rPr lang="en-US" sz="1800" dirty="0"/>
              <a:t>.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53944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E59C55-12F0-E044-AB42-C49F50F84D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936A68-5CF0-AB4B-8B1E-E41D4C7CFC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59FD14-0898-A945-A4D7-079D37EC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L11: Text 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8102BE8-62E9-B240-8D1C-CD92B7F3B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McDonald, Paul. Hollywood </a:t>
            </a:r>
            <a:r>
              <a:rPr lang="cs-CZ" dirty="0" err="1"/>
              <a:t>Stardom</a:t>
            </a:r>
            <a:r>
              <a:rPr lang="cs-CZ" dirty="0"/>
              <a:t>. </a:t>
            </a:r>
            <a:r>
              <a:rPr lang="cs-CZ" dirty="0" err="1"/>
              <a:t>Chichester</a:t>
            </a:r>
            <a:r>
              <a:rPr lang="cs-CZ" dirty="0"/>
              <a:t>: </a:t>
            </a:r>
            <a:r>
              <a:rPr lang="cs-CZ" dirty="0" err="1"/>
              <a:t>Wiley-Blackwell</a:t>
            </a:r>
            <a:r>
              <a:rPr lang="cs-CZ" dirty="0"/>
              <a:t>, 2011, s. 155–177. </a:t>
            </a:r>
          </a:p>
          <a:p>
            <a:pPr lvl="1"/>
            <a:r>
              <a:rPr lang="cs-CZ" dirty="0"/>
              <a:t>„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Smith Business“</a:t>
            </a:r>
          </a:p>
          <a:p>
            <a:pPr lvl="1"/>
            <a:endParaRPr lang="cs-CZ" dirty="0"/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CFB5C36-2ADB-0F48-A327-091E90C3F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19" y="2816463"/>
            <a:ext cx="2447797" cy="3663537"/>
          </a:xfrm>
          <a:prstGeom prst="rect">
            <a:avLst/>
          </a:prstGeom>
        </p:spPr>
      </p:pic>
      <p:pic>
        <p:nvPicPr>
          <p:cNvPr id="9" name="Obrázek 8" descr="Obsah obrázku text, muž, osoba, tmavé&#10;&#10;Popis byl vytvořen automaticky">
            <a:extLst>
              <a:ext uri="{FF2B5EF4-FFF2-40B4-BE49-F238E27FC236}">
                <a16:creationId xmlns:a16="http://schemas.microsoft.com/office/drawing/2014/main" id="{C921AE79-4A03-3F4D-8802-37AA02A7E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02" y="2804631"/>
            <a:ext cx="2447796" cy="367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6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25655D-634E-354E-80D9-5B60499B3A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32593D-50C9-D645-B13E-E23044303D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CA8627-2DDD-C44C-B22C-BA92D94B2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Transmédia</a:t>
            </a:r>
            <a:r>
              <a:rPr lang="en-US" dirty="0"/>
              <a:t> a </a:t>
            </a:r>
            <a:r>
              <a:rPr lang="en-US" dirty="0" err="1"/>
              <a:t>transmediální</a:t>
            </a:r>
            <a:r>
              <a:rPr lang="en-US" dirty="0"/>
              <a:t> </a:t>
            </a:r>
            <a:r>
              <a:rPr lang="en-US" dirty="0" err="1"/>
              <a:t>vyprávění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7B0CD94-686C-4343-B4C7-E2638A505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Stále</a:t>
            </a:r>
            <a:r>
              <a:rPr lang="en-GB" dirty="0"/>
              <a:t> </a:t>
            </a:r>
            <a:r>
              <a:rPr lang="en-GB" dirty="0" err="1"/>
              <a:t>populárnější</a:t>
            </a:r>
            <a:r>
              <a:rPr lang="en-GB" dirty="0"/>
              <a:t> </a:t>
            </a:r>
            <a:r>
              <a:rPr lang="en-GB" dirty="0" err="1"/>
              <a:t>průmyslová</a:t>
            </a:r>
            <a:r>
              <a:rPr lang="en-GB" dirty="0"/>
              <a:t> </a:t>
            </a:r>
            <a:r>
              <a:rPr lang="en-GB" dirty="0" err="1"/>
              <a:t>praxe</a:t>
            </a:r>
            <a:r>
              <a:rPr lang="en-GB" dirty="0"/>
              <a:t> </a:t>
            </a:r>
            <a:r>
              <a:rPr lang="en-GB" dirty="0" err="1"/>
              <a:t>zapojující</a:t>
            </a:r>
            <a:r>
              <a:rPr lang="en-GB" dirty="0"/>
              <a:t> </a:t>
            </a:r>
            <a:r>
              <a:rPr lang="en-GB" dirty="0" err="1"/>
              <a:t>několik</a:t>
            </a:r>
            <a:r>
              <a:rPr lang="en-GB" dirty="0"/>
              <a:t> </a:t>
            </a:r>
            <a:r>
              <a:rPr lang="en-GB" dirty="0" err="1"/>
              <a:t>mediálních</a:t>
            </a:r>
            <a:r>
              <a:rPr lang="en-GB" dirty="0"/>
              <a:t> </a:t>
            </a:r>
            <a:r>
              <a:rPr lang="en-GB" dirty="0" err="1"/>
              <a:t>platforem</a:t>
            </a:r>
            <a:r>
              <a:rPr lang="en-GB" dirty="0"/>
              <a:t>.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prostřednictvím</a:t>
            </a:r>
            <a:r>
              <a:rPr lang="en-GB" dirty="0"/>
              <a:t> se </a:t>
            </a:r>
            <a:r>
              <a:rPr lang="en-GB" dirty="0" err="1"/>
              <a:t>komunikují</a:t>
            </a:r>
            <a:r>
              <a:rPr lang="en-GB" dirty="0"/>
              <a:t> a </a:t>
            </a:r>
            <a:r>
              <a:rPr lang="en-GB" dirty="0" err="1"/>
              <a:t>sdílí</a:t>
            </a:r>
            <a:r>
              <a:rPr lang="en-GB" dirty="0"/>
              <a:t> </a:t>
            </a:r>
            <a:r>
              <a:rPr lang="en-GB" dirty="0" err="1"/>
              <a:t>informace</a:t>
            </a:r>
            <a:r>
              <a:rPr lang="en-GB" dirty="0"/>
              <a:t> </a:t>
            </a:r>
            <a:r>
              <a:rPr lang="en-GB" dirty="0" err="1"/>
              <a:t>týkající</a:t>
            </a:r>
            <a:r>
              <a:rPr lang="en-GB" dirty="0"/>
              <a:t> se </a:t>
            </a:r>
            <a:r>
              <a:rPr lang="en-GB" dirty="0" err="1"/>
              <a:t>konkrétního</a:t>
            </a:r>
            <a:r>
              <a:rPr lang="en-GB" dirty="0"/>
              <a:t> </a:t>
            </a:r>
            <a:r>
              <a:rPr lang="en-GB" dirty="0" err="1"/>
              <a:t>fikčního</a:t>
            </a:r>
            <a:r>
              <a:rPr lang="en-GB" dirty="0"/>
              <a:t> </a:t>
            </a:r>
            <a:r>
              <a:rPr lang="en-GB" dirty="0" err="1"/>
              <a:t>světa</a:t>
            </a:r>
            <a:r>
              <a:rPr lang="en-GB" dirty="0"/>
              <a:t> a to </a:t>
            </a:r>
            <a:r>
              <a:rPr lang="en-GB" dirty="0" err="1"/>
              <a:t>skrz</a:t>
            </a:r>
            <a:r>
              <a:rPr lang="en-GB" dirty="0"/>
              <a:t> </a:t>
            </a:r>
            <a:r>
              <a:rPr lang="en-GB" dirty="0" err="1"/>
              <a:t>různé</a:t>
            </a:r>
            <a:r>
              <a:rPr lang="en-GB" dirty="0"/>
              <a:t> </a:t>
            </a:r>
            <a:r>
              <a:rPr lang="en-GB" dirty="0" err="1"/>
              <a:t>textuální</a:t>
            </a:r>
            <a:r>
              <a:rPr lang="en-GB" dirty="0"/>
              <a:t> </a:t>
            </a:r>
            <a:r>
              <a:rPr lang="en-GB" dirty="0" err="1"/>
              <a:t>formy</a:t>
            </a:r>
            <a:r>
              <a:rPr lang="en-GB" dirty="0"/>
              <a:t>. </a:t>
            </a:r>
          </a:p>
          <a:p>
            <a:r>
              <a:rPr lang="en-GB" dirty="0" err="1"/>
              <a:t>Transmediální</a:t>
            </a:r>
            <a:r>
              <a:rPr lang="en-GB" dirty="0"/>
              <a:t> </a:t>
            </a:r>
            <a:r>
              <a:rPr lang="en-GB" dirty="0" err="1"/>
              <a:t>příběhy</a:t>
            </a:r>
            <a:r>
              <a:rPr lang="en-GB" dirty="0"/>
              <a:t> se </a:t>
            </a:r>
            <a:r>
              <a:rPr lang="en-GB" dirty="0" err="1"/>
              <a:t>rozvíjejí</a:t>
            </a:r>
            <a:r>
              <a:rPr lang="en-GB" dirty="0"/>
              <a:t> </a:t>
            </a:r>
            <a:r>
              <a:rPr lang="en-GB" dirty="0" err="1"/>
              <a:t>prostřednictvím</a:t>
            </a:r>
            <a:r>
              <a:rPr lang="en-GB" dirty="0"/>
              <a:t> </a:t>
            </a:r>
            <a:r>
              <a:rPr lang="en-GB" dirty="0" err="1"/>
              <a:t>několika</a:t>
            </a:r>
            <a:r>
              <a:rPr lang="en-GB" dirty="0"/>
              <a:t> </a:t>
            </a:r>
            <a:r>
              <a:rPr lang="en-GB" dirty="0" err="1"/>
              <a:t>mediálních</a:t>
            </a:r>
            <a:r>
              <a:rPr lang="en-GB" dirty="0"/>
              <a:t> </a:t>
            </a:r>
            <a:r>
              <a:rPr lang="en-GB" dirty="0" err="1"/>
              <a:t>platforem</a:t>
            </a:r>
            <a:r>
              <a:rPr lang="en-GB" dirty="0"/>
              <a:t>, </a:t>
            </a:r>
            <a:r>
              <a:rPr lang="en-GB" dirty="0" err="1"/>
              <a:t>kdy</a:t>
            </a:r>
            <a:r>
              <a:rPr lang="en-GB" dirty="0"/>
              <a:t> </a:t>
            </a:r>
            <a:r>
              <a:rPr lang="en-GB" dirty="0" err="1"/>
              <a:t>každé</a:t>
            </a:r>
            <a:r>
              <a:rPr lang="en-GB" dirty="0"/>
              <a:t> </a:t>
            </a:r>
            <a:r>
              <a:rPr lang="en-GB" dirty="0" err="1"/>
              <a:t>médium</a:t>
            </a:r>
            <a:r>
              <a:rPr lang="en-GB" dirty="0"/>
              <a:t> se </a:t>
            </a:r>
            <a:r>
              <a:rPr lang="en-GB" dirty="0" err="1"/>
              <a:t>podílí</a:t>
            </a:r>
            <a:r>
              <a:rPr lang="en-GB" dirty="0"/>
              <a:t> </a:t>
            </a:r>
            <a:r>
              <a:rPr lang="en-GB" dirty="0" err="1"/>
              <a:t>zcela</a:t>
            </a:r>
            <a:r>
              <a:rPr lang="en-GB" dirty="0"/>
              <a:t> </a:t>
            </a:r>
            <a:r>
              <a:rPr lang="en-GB" dirty="0" err="1"/>
              <a:t>jedinečným</a:t>
            </a:r>
            <a:r>
              <a:rPr lang="en-GB" dirty="0"/>
              <a:t> </a:t>
            </a:r>
            <a:r>
              <a:rPr lang="en-GB" dirty="0" err="1"/>
              <a:t>způsobem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našem</a:t>
            </a:r>
            <a:r>
              <a:rPr lang="en-GB" dirty="0"/>
              <a:t> </a:t>
            </a:r>
            <a:r>
              <a:rPr lang="en-GB" dirty="0" err="1"/>
              <a:t>vnímání</a:t>
            </a:r>
            <a:r>
              <a:rPr lang="en-GB" dirty="0"/>
              <a:t> </a:t>
            </a:r>
            <a:r>
              <a:rPr lang="en-GB" dirty="0" err="1"/>
              <a:t>fikčního</a:t>
            </a:r>
            <a:r>
              <a:rPr lang="en-GB" dirty="0"/>
              <a:t> </a:t>
            </a:r>
            <a:r>
              <a:rPr lang="en-GB" dirty="0" err="1"/>
              <a:t>světa</a:t>
            </a:r>
            <a:r>
              <a:rPr lang="en-GB" dirty="0"/>
              <a:t>. </a:t>
            </a:r>
          </a:p>
          <a:p>
            <a:endParaRPr lang="cs-CZ" dirty="0"/>
          </a:p>
        </p:txBody>
      </p:sp>
      <p:pic>
        <p:nvPicPr>
          <p:cNvPr id="6" name="Picture 3" descr="Matrix Poster.jpg">
            <a:extLst>
              <a:ext uri="{FF2B5EF4-FFF2-40B4-BE49-F238E27FC236}">
                <a16:creationId xmlns:a16="http://schemas.microsoft.com/office/drawing/2014/main" id="{FE69E83F-6EF5-BF4F-88DA-E0ED80CA59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65" y="4368801"/>
            <a:ext cx="1744134" cy="2353732"/>
          </a:xfrm>
          <a:prstGeom prst="rect">
            <a:avLst/>
          </a:prstGeom>
        </p:spPr>
      </p:pic>
      <p:pic>
        <p:nvPicPr>
          <p:cNvPr id="7" name="Picture 4" descr="the_dark_knight_poster.jpg">
            <a:extLst>
              <a:ext uri="{FF2B5EF4-FFF2-40B4-BE49-F238E27FC236}">
                <a16:creationId xmlns:a16="http://schemas.microsoft.com/office/drawing/2014/main" id="{A052134B-226C-2D41-8875-160F00122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09" y="4368801"/>
            <a:ext cx="1750696" cy="2353732"/>
          </a:xfrm>
          <a:prstGeom prst="rect">
            <a:avLst/>
          </a:prstGeom>
        </p:spPr>
      </p:pic>
      <p:pic>
        <p:nvPicPr>
          <p:cNvPr id="8" name="Picture 5" descr="open-uri20150422-12561-nie8b7_49ceb417.jpeg">
            <a:extLst>
              <a:ext uri="{FF2B5EF4-FFF2-40B4-BE49-F238E27FC236}">
                <a16:creationId xmlns:a16="http://schemas.microsoft.com/office/drawing/2014/main" id="{5B0725C0-E272-E94B-9274-5B4EE0E43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82" y="4368801"/>
            <a:ext cx="1710267" cy="23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2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4A1641-05B4-244E-B34A-BB9E1176AA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F04058-B75E-C149-B5B0-CAA745306C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FBF61C-3B46-4649-BBCE-4D1DEBEC7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Transmediální</a:t>
            </a:r>
            <a:r>
              <a:rPr lang="en-US" dirty="0"/>
              <a:t> </a:t>
            </a:r>
            <a:r>
              <a:rPr lang="en-US" dirty="0" err="1"/>
              <a:t>celebrita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423E3A2-9B72-0847-9201-F456311F3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Celebrita</a:t>
            </a:r>
            <a:r>
              <a:rPr lang="en-US" dirty="0"/>
              <a:t> </a:t>
            </a:r>
            <a:r>
              <a:rPr lang="en-US" dirty="0" err="1"/>
              <a:t>představuje</a:t>
            </a:r>
            <a:r>
              <a:rPr lang="en-US" dirty="0"/>
              <a:t> </a:t>
            </a:r>
            <a:r>
              <a:rPr lang="en-US" dirty="0" err="1"/>
              <a:t>ideální</a:t>
            </a:r>
            <a:r>
              <a:rPr lang="en-US" dirty="0"/>
              <a:t> </a:t>
            </a:r>
            <a:r>
              <a:rPr lang="en-US" dirty="0" err="1"/>
              <a:t>propojení</a:t>
            </a:r>
            <a:r>
              <a:rPr lang="en-US" dirty="0"/>
              <a:t> </a:t>
            </a:r>
            <a:r>
              <a:rPr lang="en-US" dirty="0" err="1"/>
              <a:t>různých</a:t>
            </a:r>
            <a:r>
              <a:rPr lang="en-US" dirty="0"/>
              <a:t> </a:t>
            </a:r>
            <a:r>
              <a:rPr lang="en-US" dirty="0" err="1"/>
              <a:t>transmediálních</a:t>
            </a:r>
            <a:r>
              <a:rPr lang="en-US" dirty="0"/>
              <a:t> </a:t>
            </a:r>
            <a:r>
              <a:rPr lang="en-US" dirty="0" err="1"/>
              <a:t>procesů</a:t>
            </a:r>
            <a:r>
              <a:rPr lang="en-US" dirty="0"/>
              <a:t> a </a:t>
            </a:r>
            <a:r>
              <a:rPr lang="en-US" dirty="0" err="1"/>
              <a:t>strategií</a:t>
            </a:r>
            <a:r>
              <a:rPr lang="en-US" dirty="0"/>
              <a:t>.</a:t>
            </a:r>
          </a:p>
          <a:p>
            <a:r>
              <a:rPr lang="en-US" dirty="0"/>
              <a:t>Celebrity </a:t>
            </a:r>
            <a:r>
              <a:rPr lang="en-US" dirty="0" err="1"/>
              <a:t>obraz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majetkem</a:t>
            </a:r>
            <a:r>
              <a:rPr lang="en-US" dirty="0"/>
              <a:t> </a:t>
            </a:r>
            <a:r>
              <a:rPr lang="en-US" dirty="0" err="1"/>
              <a:t>konkrétních</a:t>
            </a:r>
            <a:r>
              <a:rPr lang="en-US" dirty="0"/>
              <a:t> </a:t>
            </a:r>
            <a:r>
              <a:rPr lang="en-US" dirty="0" err="1"/>
              <a:t>jedinců</a:t>
            </a:r>
            <a:r>
              <a:rPr lang="en-US" dirty="0"/>
              <a:t>.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jde</a:t>
            </a:r>
            <a:r>
              <a:rPr lang="en-US" dirty="0"/>
              <a:t> o </a:t>
            </a:r>
            <a:r>
              <a:rPr lang="en-US" dirty="0" err="1"/>
              <a:t>diskurzivní</a:t>
            </a:r>
            <a:r>
              <a:rPr lang="en-US" dirty="0"/>
              <a:t> </a:t>
            </a:r>
            <a:r>
              <a:rPr lang="en-US" dirty="0" err="1"/>
              <a:t>konstrukt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se </a:t>
            </a:r>
            <a:r>
              <a:rPr lang="en-US" dirty="0" err="1"/>
              <a:t>skládá</a:t>
            </a:r>
            <a:r>
              <a:rPr lang="en-US" dirty="0"/>
              <a:t> z </a:t>
            </a:r>
            <a:r>
              <a:rPr lang="en-US" dirty="0" err="1"/>
              <a:t>dílčích</a:t>
            </a:r>
            <a:r>
              <a:rPr lang="en-US" dirty="0"/>
              <a:t> </a:t>
            </a:r>
            <a:r>
              <a:rPr lang="en-US" dirty="0" err="1"/>
              <a:t>reprezentací</a:t>
            </a:r>
            <a:r>
              <a:rPr lang="en-US" dirty="0"/>
              <a:t> </a:t>
            </a:r>
            <a:r>
              <a:rPr lang="en-US" dirty="0" err="1"/>
              <a:t>dané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.</a:t>
            </a:r>
          </a:p>
          <a:p>
            <a:r>
              <a:rPr lang="en-US" dirty="0"/>
              <a:t>Celebrity </a:t>
            </a:r>
            <a:r>
              <a:rPr lang="en-US" dirty="0" err="1"/>
              <a:t>obraz</a:t>
            </a:r>
            <a:r>
              <a:rPr lang="en-US" dirty="0"/>
              <a:t> je </a:t>
            </a:r>
            <a:r>
              <a:rPr lang="en-US" dirty="0" err="1"/>
              <a:t>tudíž</a:t>
            </a:r>
            <a:r>
              <a:rPr lang="en-US" dirty="0"/>
              <a:t> </a:t>
            </a:r>
            <a:r>
              <a:rPr lang="en-US" dirty="0" err="1"/>
              <a:t>výsledkem</a:t>
            </a:r>
            <a:r>
              <a:rPr lang="en-US" dirty="0"/>
              <a:t> </a:t>
            </a:r>
            <a:r>
              <a:rPr lang="en-US" dirty="0" err="1"/>
              <a:t>mediální</a:t>
            </a:r>
            <a:r>
              <a:rPr lang="en-US" dirty="0"/>
              <a:t> </a:t>
            </a:r>
            <a:r>
              <a:rPr lang="en-US" dirty="0" err="1"/>
              <a:t>reprezentace</a:t>
            </a:r>
            <a:r>
              <a:rPr lang="en-US" dirty="0"/>
              <a:t>; </a:t>
            </a:r>
            <a:r>
              <a:rPr lang="en-US" dirty="0" err="1"/>
              <a:t>abychom</a:t>
            </a:r>
            <a:r>
              <a:rPr lang="en-US" dirty="0"/>
              <a:t> mu </a:t>
            </a:r>
            <a:r>
              <a:rPr lang="en-US" dirty="0" err="1"/>
              <a:t>porozuměli</a:t>
            </a:r>
            <a:r>
              <a:rPr lang="en-US" dirty="0"/>
              <a:t>, </a:t>
            </a:r>
            <a:r>
              <a:rPr lang="en-US" dirty="0" err="1"/>
              <a:t>musíme</a:t>
            </a:r>
            <a:r>
              <a:rPr lang="en-US" dirty="0"/>
              <a:t> </a:t>
            </a:r>
            <a:r>
              <a:rPr lang="en-US" dirty="0" err="1"/>
              <a:t>věnovat</a:t>
            </a:r>
            <a:r>
              <a:rPr lang="en-US" dirty="0"/>
              <a:t> </a:t>
            </a:r>
            <a:r>
              <a:rPr lang="en-US" dirty="0" err="1"/>
              <a:t>důkladnou</a:t>
            </a:r>
            <a:r>
              <a:rPr lang="en-US" dirty="0"/>
              <a:t> </a:t>
            </a:r>
            <a:r>
              <a:rPr lang="en-US" dirty="0" err="1"/>
              <a:t>pozornost</a:t>
            </a:r>
            <a:r>
              <a:rPr lang="en-US" dirty="0"/>
              <a:t> </a:t>
            </a:r>
            <a:r>
              <a:rPr lang="en-US" dirty="0" err="1"/>
              <a:t>škále</a:t>
            </a:r>
            <a:r>
              <a:rPr lang="en-US" dirty="0"/>
              <a:t> </a:t>
            </a:r>
            <a:r>
              <a:rPr lang="en-US" dirty="0" err="1"/>
              <a:t>různých</a:t>
            </a:r>
            <a:r>
              <a:rPr lang="en-US" dirty="0"/>
              <a:t> </a:t>
            </a:r>
            <a:r>
              <a:rPr lang="en-US" dirty="0" err="1"/>
              <a:t>zobrazení</a:t>
            </a:r>
            <a:r>
              <a:rPr lang="en-US" dirty="0"/>
              <a:t> a </a:t>
            </a:r>
            <a:r>
              <a:rPr lang="en-US" dirty="0" err="1"/>
              <a:t>vzorcům</a:t>
            </a:r>
            <a:r>
              <a:rPr lang="en-US" dirty="0"/>
              <a:t> </a:t>
            </a:r>
            <a:r>
              <a:rPr lang="en-US" dirty="0" err="1"/>
              <a:t>užívaným</a:t>
            </a:r>
            <a:r>
              <a:rPr lang="en-US" dirty="0"/>
              <a:t> v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/>
              <a:t>diskurzivním</a:t>
            </a:r>
            <a:r>
              <a:rPr lang="en-US" dirty="0"/>
              <a:t> </a:t>
            </a:r>
            <a:r>
              <a:rPr lang="en-US" dirty="0" err="1"/>
              <a:t>režimu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Turner, Graeme (2004)</a:t>
            </a:r>
            <a:r>
              <a:rPr lang="en-US" i="1" dirty="0"/>
              <a:t>: Understanding celebrity</a:t>
            </a:r>
            <a:r>
              <a:rPr lang="en-US" dirty="0"/>
              <a:t>. London: Sage.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932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5FC58C-EB3F-FB43-AADD-262DB3F7DB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083141-EAA7-9E48-ADC3-41C3AEC3C5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E5E30DF-EC48-3E48-ACD0-0DDEB430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51866"/>
            <a:ext cx="8064900" cy="451576"/>
          </a:xfrm>
        </p:spPr>
        <p:txBody>
          <a:bodyPr/>
          <a:lstStyle/>
          <a:p>
            <a:pPr algn="ctr"/>
            <a:r>
              <a:rPr lang="cs-CZ" dirty="0" err="1"/>
              <a:t>Transmediální</a:t>
            </a:r>
            <a:r>
              <a:rPr lang="cs-CZ" dirty="0"/>
              <a:t> celebrita: Lady </a:t>
            </a:r>
            <a:r>
              <a:rPr lang="cs-CZ" dirty="0" err="1"/>
              <a:t>Gaga</a:t>
            </a:r>
            <a:r>
              <a:rPr lang="cs-CZ" dirty="0"/>
              <a:t> </a:t>
            </a:r>
          </a:p>
        </p:txBody>
      </p:sp>
      <p:pic>
        <p:nvPicPr>
          <p:cNvPr id="12" name="Obrázek 11" descr="Obsah obrázku osoba&#10;&#10;Popis byl vytvořen automaticky">
            <a:extLst>
              <a:ext uri="{FF2B5EF4-FFF2-40B4-BE49-F238E27FC236}">
                <a16:creationId xmlns:a16="http://schemas.microsoft.com/office/drawing/2014/main" id="{5E71108A-28AB-0F4C-B2F3-8BC92D97C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09" y="2423472"/>
            <a:ext cx="2313184" cy="3080740"/>
          </a:xfrm>
          <a:prstGeom prst="rect">
            <a:avLst/>
          </a:prstGeom>
        </p:spPr>
      </p:pic>
      <p:pic>
        <p:nvPicPr>
          <p:cNvPr id="14" name="Obrázek 13" descr="Obsah obrázku text, osoba&#10;&#10;Popis byl vytvořen automaticky">
            <a:extLst>
              <a:ext uri="{FF2B5EF4-FFF2-40B4-BE49-F238E27FC236}">
                <a16:creationId xmlns:a16="http://schemas.microsoft.com/office/drawing/2014/main" id="{8D9A7707-E86E-974E-887E-109AE38FDB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36" y="3429000"/>
            <a:ext cx="1847186" cy="3080741"/>
          </a:xfrm>
          <a:prstGeom prst="rect">
            <a:avLst/>
          </a:prstGeom>
        </p:spPr>
      </p:pic>
      <p:pic>
        <p:nvPicPr>
          <p:cNvPr id="16" name="Obrázek 15" descr="Obsah obrázku interiér, červená, oblečený&#10;&#10;Popis byl vytvořen automaticky">
            <a:extLst>
              <a:ext uri="{FF2B5EF4-FFF2-40B4-BE49-F238E27FC236}">
                <a16:creationId xmlns:a16="http://schemas.microsoft.com/office/drawing/2014/main" id="{01E8721E-2282-2F42-9C28-D141D2A42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3" y="926588"/>
            <a:ext cx="3870036" cy="2176895"/>
          </a:xfrm>
          <a:prstGeom prst="rect">
            <a:avLst/>
          </a:prstGeom>
        </p:spPr>
      </p:pic>
      <p:pic>
        <p:nvPicPr>
          <p:cNvPr id="18" name="Obrázek 17" descr="Obsah obrázku patro, interiér&#10;&#10;Popis byl vytvořen automaticky">
            <a:extLst>
              <a:ext uri="{FF2B5EF4-FFF2-40B4-BE49-F238E27FC236}">
                <a16:creationId xmlns:a16="http://schemas.microsoft.com/office/drawing/2014/main" id="{FAF8B5E6-93F3-4644-83A7-758216A98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0" y="4011085"/>
            <a:ext cx="3076039" cy="2048155"/>
          </a:xfrm>
          <a:prstGeom prst="rect">
            <a:avLst/>
          </a:prstGeom>
        </p:spPr>
      </p:pic>
      <p:pic>
        <p:nvPicPr>
          <p:cNvPr id="20" name="Obrázek 19" descr="Obsah obrázku osoba, oblek, oblečený&#10;&#10;Popis byl vytvořen automaticky">
            <a:extLst>
              <a:ext uri="{FF2B5EF4-FFF2-40B4-BE49-F238E27FC236}">
                <a16:creationId xmlns:a16="http://schemas.microsoft.com/office/drawing/2014/main" id="{2FE7D729-918E-E74C-B63C-57931D3B52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6" y="973776"/>
            <a:ext cx="1721772" cy="2582658"/>
          </a:xfrm>
          <a:prstGeom prst="rect">
            <a:avLst/>
          </a:prstGeom>
        </p:spPr>
      </p:pic>
      <p:cxnSp>
        <p:nvCxnSpPr>
          <p:cNvPr id="22" name="Zakřivená spojnice 21">
            <a:extLst>
              <a:ext uri="{FF2B5EF4-FFF2-40B4-BE49-F238E27FC236}">
                <a16:creationId xmlns:a16="http://schemas.microsoft.com/office/drawing/2014/main" id="{15841DEC-F705-B94E-B6F6-2AC3FE1F2A33}"/>
              </a:ext>
            </a:extLst>
          </p:cNvPr>
          <p:cNvCxnSpPr/>
          <p:nvPr/>
        </p:nvCxnSpPr>
        <p:spPr bwMode="auto">
          <a:xfrm>
            <a:off x="6197599" y="1306286"/>
            <a:ext cx="1414484" cy="83127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Zakřivená spojnice 27">
            <a:extLst>
              <a:ext uri="{FF2B5EF4-FFF2-40B4-BE49-F238E27FC236}">
                <a16:creationId xmlns:a16="http://schemas.microsoft.com/office/drawing/2014/main" id="{4675C80D-C230-6D45-AFB9-8EF360478F8A}"/>
              </a:ext>
            </a:extLst>
          </p:cNvPr>
          <p:cNvCxnSpPr/>
          <p:nvPr/>
        </p:nvCxnSpPr>
        <p:spPr bwMode="auto">
          <a:xfrm>
            <a:off x="3574473" y="4572000"/>
            <a:ext cx="914400" cy="9144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Zakřivená spojnice 31">
            <a:extLst>
              <a:ext uri="{FF2B5EF4-FFF2-40B4-BE49-F238E27FC236}">
                <a16:creationId xmlns:a16="http://schemas.microsoft.com/office/drawing/2014/main" id="{25007B3D-BDAE-7243-BB98-04602EF02086}"/>
              </a:ext>
            </a:extLst>
          </p:cNvPr>
          <p:cNvCxnSpPr/>
          <p:nvPr/>
        </p:nvCxnSpPr>
        <p:spPr bwMode="auto">
          <a:xfrm>
            <a:off x="6169932" y="4064072"/>
            <a:ext cx="914400" cy="9144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Přímá spojovací šipka 33">
            <a:extLst>
              <a:ext uri="{FF2B5EF4-FFF2-40B4-BE49-F238E27FC236}">
                <a16:creationId xmlns:a16="http://schemas.microsoft.com/office/drawing/2014/main" id="{CB78ED1B-D4B9-3E4C-AEA1-1E5E0906BACE}"/>
              </a:ext>
            </a:extLst>
          </p:cNvPr>
          <p:cNvCxnSpPr/>
          <p:nvPr/>
        </p:nvCxnSpPr>
        <p:spPr bwMode="auto">
          <a:xfrm>
            <a:off x="1977415" y="2971800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8458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B713248-A6F7-E640-B67E-397541ABF4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243F02-19C7-8B47-B15F-961612229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AD40F3-8BA1-1843-9780-B9B6890941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20725"/>
            <a:ext cx="8064500" cy="450850"/>
          </a:xfrm>
        </p:spPr>
        <p:txBody>
          <a:bodyPr/>
          <a:lstStyle/>
          <a:p>
            <a:pPr algn="ctr"/>
            <a:r>
              <a:rPr lang="cs-CZ" dirty="0" err="1"/>
              <a:t>Transmediální</a:t>
            </a:r>
            <a:r>
              <a:rPr lang="cs-CZ" dirty="0"/>
              <a:t> celebrita: Lady </a:t>
            </a:r>
            <a:r>
              <a:rPr lang="cs-CZ" dirty="0" err="1"/>
              <a:t>Gaga</a:t>
            </a:r>
            <a:endParaRPr lang="cs-CZ" dirty="0"/>
          </a:p>
        </p:txBody>
      </p:sp>
      <p:pic>
        <p:nvPicPr>
          <p:cNvPr id="7" name="Obrázek 6" descr="Obsah obrázku osoba, interiér&#10;&#10;Popis byl vytvořen automaticky">
            <a:extLst>
              <a:ext uri="{FF2B5EF4-FFF2-40B4-BE49-F238E27FC236}">
                <a16:creationId xmlns:a16="http://schemas.microsoft.com/office/drawing/2014/main" id="{BCE32CCC-F0BF-A643-B1F5-13C813D40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95" y="1318161"/>
            <a:ext cx="2845790" cy="28457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4C2D244-90C6-4A4D-BEE6-6DAAA4BB2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1" y="1318161"/>
            <a:ext cx="3165941" cy="2845790"/>
          </a:xfrm>
          <a:prstGeom prst="rect">
            <a:avLst/>
          </a:prstGeom>
        </p:spPr>
      </p:pic>
      <p:pic>
        <p:nvPicPr>
          <p:cNvPr id="11" name="Obrázek 10" descr="Obsah obrázku osoba, čepice&#10;&#10;Popis byl vytvořen automaticky">
            <a:extLst>
              <a:ext uri="{FF2B5EF4-FFF2-40B4-BE49-F238E27FC236}">
                <a16:creationId xmlns:a16="http://schemas.microsoft.com/office/drawing/2014/main" id="{7F93D7E5-77B2-3444-B895-C7E486FEB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05" y="3856206"/>
            <a:ext cx="2845790" cy="2845790"/>
          </a:xfrm>
          <a:prstGeom prst="rect">
            <a:avLst/>
          </a:prstGeom>
        </p:spPr>
      </p:pic>
      <p:sp>
        <p:nvSpPr>
          <p:cNvPr id="12" name="Obousměrná vodorovná šipka 11">
            <a:extLst>
              <a:ext uri="{FF2B5EF4-FFF2-40B4-BE49-F238E27FC236}">
                <a16:creationId xmlns:a16="http://schemas.microsoft.com/office/drawing/2014/main" id="{96E79F52-0C99-9D4E-8A97-AD5A132B5E9F}"/>
              </a:ext>
            </a:extLst>
          </p:cNvPr>
          <p:cNvSpPr/>
          <p:nvPr/>
        </p:nvSpPr>
        <p:spPr bwMode="auto">
          <a:xfrm>
            <a:off x="4085110" y="1686296"/>
            <a:ext cx="1216152" cy="603385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Šipka dolů 12">
            <a:extLst>
              <a:ext uri="{FF2B5EF4-FFF2-40B4-BE49-F238E27FC236}">
                <a16:creationId xmlns:a16="http://schemas.microsoft.com/office/drawing/2014/main" id="{E88A418E-C644-3144-BEFD-14C451849928}"/>
              </a:ext>
            </a:extLst>
          </p:cNvPr>
          <p:cNvSpPr/>
          <p:nvPr/>
        </p:nvSpPr>
        <p:spPr bwMode="auto">
          <a:xfrm>
            <a:off x="4465120" y="2731326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E4FA714-1217-0248-9511-D75B68C5E0DA}"/>
              </a:ext>
            </a:extLst>
          </p:cNvPr>
          <p:cNvSpPr txBox="1"/>
          <p:nvPr/>
        </p:nvSpPr>
        <p:spPr>
          <a:xfrm>
            <a:off x="6101770" y="4215741"/>
            <a:ext cx="30296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1" dirty="0">
                <a:latin typeface="+mn-lt"/>
              </a:rPr>
              <a:t>Lady </a:t>
            </a:r>
            <a:r>
              <a:rPr lang="cs-CZ" sz="1800" b="1" i="1" dirty="0" err="1">
                <a:latin typeface="+mn-lt"/>
              </a:rPr>
              <a:t>Gaga</a:t>
            </a:r>
            <a:r>
              <a:rPr lang="cs-CZ" sz="1800" b="1" i="1" dirty="0">
                <a:latin typeface="+mn-lt"/>
              </a:rPr>
              <a:t>: </a:t>
            </a:r>
            <a:r>
              <a:rPr lang="cs-CZ" sz="1800" b="1" i="1" dirty="0" err="1">
                <a:latin typeface="+mn-lt"/>
              </a:rPr>
              <a:t>Five</a:t>
            </a:r>
            <a:r>
              <a:rPr lang="cs-CZ" sz="1800" b="1" i="1" dirty="0">
                <a:latin typeface="+mn-lt"/>
              </a:rPr>
              <a:t> </a:t>
            </a:r>
            <a:r>
              <a:rPr lang="cs-CZ" sz="1800" b="1" i="1" dirty="0" err="1">
                <a:latin typeface="+mn-lt"/>
              </a:rPr>
              <a:t>Foot</a:t>
            </a:r>
            <a:r>
              <a:rPr lang="cs-CZ" sz="1800" b="1" i="1" dirty="0">
                <a:latin typeface="+mn-lt"/>
              </a:rPr>
              <a:t> </a:t>
            </a:r>
            <a:r>
              <a:rPr lang="cs-CZ" sz="1800" b="1" i="1" dirty="0" err="1">
                <a:latin typeface="+mn-lt"/>
              </a:rPr>
              <a:t>Two</a:t>
            </a:r>
            <a:endParaRPr lang="cs-CZ" sz="1800" b="1" i="1" dirty="0">
              <a:latin typeface="+mn-lt"/>
            </a:endParaRPr>
          </a:p>
          <a:p>
            <a:pPr algn="l"/>
            <a:r>
              <a:rPr lang="cs-CZ" sz="1600" dirty="0">
                <a:latin typeface="+mn-lt"/>
              </a:rPr>
              <a:t>(USA 2017, r. </a:t>
            </a:r>
            <a:r>
              <a:rPr lang="cs-CZ" sz="1600" dirty="0" err="1">
                <a:latin typeface="+mn-lt"/>
              </a:rPr>
              <a:t>Chris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Mourkabel</a:t>
            </a:r>
            <a:r>
              <a:rPr lang="cs-CZ" sz="16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603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727EBF-844D-7E46-9C3F-586B9FE95F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C85805-61F3-9B49-A30F-221745D45C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82F763A-1BA9-C748-8C0B-26C15809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75616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Crossover </a:t>
            </a:r>
            <a:r>
              <a:rPr lang="cs-CZ" dirty="0" err="1"/>
              <a:t>Stardom</a:t>
            </a:r>
            <a:r>
              <a:rPr lang="cs-CZ" dirty="0"/>
              <a:t> 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31CE60-8DB9-D748-B4F7-7BB709244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015110"/>
            <a:ext cx="8064900" cy="4139998"/>
          </a:xfrm>
        </p:spPr>
        <p:txBody>
          <a:bodyPr/>
          <a:lstStyle/>
          <a:p>
            <a:r>
              <a:rPr lang="cs-CZ" sz="1800" dirty="0"/>
              <a:t>Crossover popularita - jako koncept, kdy </a:t>
            </a:r>
            <a:r>
              <a:rPr lang="cs-CZ" sz="1800" dirty="0" err="1"/>
              <a:t>star</a:t>
            </a:r>
            <a:r>
              <a:rPr lang="cs-CZ" sz="1800" dirty="0"/>
              <a:t> populární mezi převážně heterosexuálním publikem má také silnou homosexuální fanouškovskou základnu. … V posledních padesáti letech se často stávalo, že studio, PR a dokonce i samy hvězdy iniciovaly crossover působení, přičemž paradoxně striktně udržovaly hvězdný obraz uzamčený v heterosexuálních charakteristikách.</a:t>
            </a:r>
          </a:p>
          <a:p>
            <a:pPr lvl="1"/>
            <a:r>
              <a:rPr lang="cs-CZ" dirty="0" err="1"/>
              <a:t>DeANGELIS</a:t>
            </a:r>
            <a:r>
              <a:rPr lang="cs-CZ" dirty="0"/>
              <a:t>, Michael. </a:t>
            </a:r>
            <a:r>
              <a:rPr lang="cs-CZ" i="1" dirty="0"/>
              <a:t>Gay </a:t>
            </a:r>
            <a:r>
              <a:rPr lang="cs-CZ" i="1" dirty="0" err="1"/>
              <a:t>Fandom</a:t>
            </a:r>
            <a:r>
              <a:rPr lang="cs-CZ" i="1" dirty="0"/>
              <a:t> and Crossover </a:t>
            </a:r>
            <a:r>
              <a:rPr lang="cs-CZ" i="1" dirty="0" err="1"/>
              <a:t>Stardom</a:t>
            </a:r>
            <a:r>
              <a:rPr lang="cs-CZ" dirty="0"/>
              <a:t>, s. 4. </a:t>
            </a:r>
          </a:p>
          <a:p>
            <a:pPr lvl="1"/>
            <a:endParaRPr lang="cs-CZ" dirty="0"/>
          </a:p>
          <a:p>
            <a:r>
              <a:rPr lang="cs-CZ" sz="1800" dirty="0"/>
              <a:t>„Hudební sláva se liší od té filmové, avšak průniky mezi oběma mediálními průmysly vytváří hvězdy, které musí splnit požadavky kladené na oba druhy proslulosti. … Pokud se hudební hvězdy snaží přesunout do filmového průmyslu, musí podstoupit komplexní proces vyjednávání mezi jejich již ustavenou </a:t>
            </a:r>
            <a:r>
              <a:rPr lang="cs-CZ" sz="1800" dirty="0" err="1"/>
              <a:t>hvězdností</a:t>
            </a:r>
            <a:r>
              <a:rPr lang="cs-CZ" sz="1800" dirty="0"/>
              <a:t> v hudebním sféře a vytvářením hvězdné osobnosti </a:t>
            </a:r>
            <a:r>
              <a:rPr lang="cs-CZ" sz="1800" dirty="0" err="1"/>
              <a:t>mediované</a:t>
            </a:r>
            <a:r>
              <a:rPr lang="cs-CZ" sz="1800" dirty="0"/>
              <a:t> skrz filmové plátno.“ </a:t>
            </a:r>
          </a:p>
          <a:p>
            <a:pPr lvl="1"/>
            <a:r>
              <a:rPr lang="cs-CZ" dirty="0"/>
              <a:t>WRIGHT, Julie </a:t>
            </a:r>
            <a:r>
              <a:rPr lang="cs-CZ" dirty="0" err="1"/>
              <a:t>Lobalzo</a:t>
            </a:r>
            <a:r>
              <a:rPr lang="cs-CZ" dirty="0"/>
              <a:t>. </a:t>
            </a:r>
            <a:r>
              <a:rPr lang="cs-CZ" i="1" dirty="0"/>
              <a:t>Crossover </a:t>
            </a:r>
            <a:r>
              <a:rPr lang="cs-CZ" i="1" dirty="0" err="1"/>
              <a:t>Stardom</a:t>
            </a:r>
            <a:r>
              <a:rPr lang="cs-CZ" i="1" dirty="0"/>
              <a:t>. </a:t>
            </a:r>
            <a:r>
              <a:rPr lang="cs-CZ" i="1" dirty="0" err="1"/>
              <a:t>Popular</a:t>
            </a:r>
            <a:r>
              <a:rPr lang="cs-CZ" i="1" dirty="0"/>
              <a:t> Male Music </a:t>
            </a:r>
            <a:r>
              <a:rPr lang="cs-CZ" i="1" dirty="0" err="1"/>
              <a:t>Stars</a:t>
            </a:r>
            <a:r>
              <a:rPr lang="cs-CZ" i="1" dirty="0"/>
              <a:t> in </a:t>
            </a:r>
            <a:r>
              <a:rPr lang="cs-CZ" i="1" dirty="0" err="1"/>
              <a:t>American</a:t>
            </a:r>
            <a:r>
              <a:rPr lang="cs-CZ" i="1" dirty="0"/>
              <a:t> </a:t>
            </a:r>
            <a:r>
              <a:rPr lang="cs-CZ" i="1" dirty="0" err="1"/>
              <a:t>Cinema</a:t>
            </a:r>
            <a:r>
              <a:rPr lang="cs-CZ" dirty="0"/>
              <a:t>, s. 4. </a:t>
            </a:r>
          </a:p>
          <a:p>
            <a:endParaRPr lang="cs-CZ" dirty="0"/>
          </a:p>
          <a:p>
            <a:endParaRPr lang="cs-CZ" dirty="0"/>
          </a:p>
          <a:p>
            <a:pPr lvl="8"/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152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27AF18-7CC0-B341-A116-EA0501B4B7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D3C146-B650-724D-BB93-2F51193862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6" name="Picture 7" descr="ON_Divadlo.jpg">
            <a:extLst>
              <a:ext uri="{FF2B5EF4-FFF2-40B4-BE49-F238E27FC236}">
                <a16:creationId xmlns:a16="http://schemas.microsoft.com/office/drawing/2014/main" id="{4F434412-2246-5843-A00B-E69A0528A0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/>
          <a:stretch/>
        </p:blipFill>
        <p:spPr>
          <a:xfrm>
            <a:off x="0" y="263142"/>
            <a:ext cx="4233100" cy="2540302"/>
          </a:xfrm>
          <a:prstGeom prst="rect">
            <a:avLst/>
          </a:prstGeom>
        </p:spPr>
      </p:pic>
      <p:pic>
        <p:nvPicPr>
          <p:cNvPr id="7" name="Picture 6" descr="KRC2ef319_novy03.jpg">
            <a:extLst>
              <a:ext uri="{FF2B5EF4-FFF2-40B4-BE49-F238E27FC236}">
                <a16:creationId xmlns:a16="http://schemas.microsoft.com/office/drawing/2014/main" id="{7A3E0045-4595-F945-9859-97E8F673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01" y="263142"/>
            <a:ext cx="4910900" cy="2540302"/>
          </a:xfrm>
          <a:prstGeom prst="rect">
            <a:avLst/>
          </a:prstGeom>
        </p:spPr>
      </p:pic>
      <p:pic>
        <p:nvPicPr>
          <p:cNvPr id="8" name="Picture 12" descr="Snímek obrazovky 2015-06-14 v 8.06.04.png">
            <a:extLst>
              <a:ext uri="{FF2B5EF4-FFF2-40B4-BE49-F238E27FC236}">
                <a16:creationId xmlns:a16="http://schemas.microsoft.com/office/drawing/2014/main" id="{E5BFF01E-FA85-9C4C-954E-B753F485F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80" y="2803444"/>
            <a:ext cx="3391620" cy="4054556"/>
          </a:xfrm>
          <a:prstGeom prst="rect">
            <a:avLst/>
          </a:prstGeom>
        </p:spPr>
      </p:pic>
      <p:pic>
        <p:nvPicPr>
          <p:cNvPr id="9" name="Picture 9" descr="Nový, Baarová_život je krásný.jpg">
            <a:extLst>
              <a:ext uri="{FF2B5EF4-FFF2-40B4-BE49-F238E27FC236}">
                <a16:creationId xmlns:a16="http://schemas.microsoft.com/office/drawing/2014/main" id="{1608C68A-3C04-6E45-8459-69C787955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59" y="2803454"/>
            <a:ext cx="3675626" cy="4054556"/>
          </a:xfrm>
          <a:prstGeom prst="rect">
            <a:avLst/>
          </a:prstGeom>
        </p:spPr>
      </p:pic>
      <p:pic>
        <p:nvPicPr>
          <p:cNvPr id="10" name="Picture 11" descr="100_0920.JPG">
            <a:extLst>
              <a:ext uri="{FF2B5EF4-FFF2-40B4-BE49-F238E27FC236}">
                <a16:creationId xmlns:a16="http://schemas.microsoft.com/office/drawing/2014/main" id="{8091D517-BB64-0A4B-971F-B6DB832A9D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r="12500"/>
          <a:stretch/>
        </p:blipFill>
        <p:spPr>
          <a:xfrm>
            <a:off x="0" y="2803444"/>
            <a:ext cx="2217339" cy="40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2390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0</TotalTime>
  <Words>1611</Words>
  <Application>Microsoft Office PowerPoint</Application>
  <PresentationFormat>Předvádění na obrazovce (4:3)</PresentationFormat>
  <Paragraphs>175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Tahoma</vt:lpstr>
      <vt:lpstr>Times New Roman</vt:lpstr>
      <vt:lpstr>Wingdings</vt:lpstr>
      <vt:lpstr>Prezentace_MU_CZ</vt:lpstr>
      <vt:lpstr>FAVh040: Výzkum hvězd, hvězdných systémů a kultury celebrit  L11: Transmediální hvězdy</vt:lpstr>
      <vt:lpstr>Muži v černém USA 1997  r. Barry Sonnenfeld </vt:lpstr>
      <vt:lpstr>L11: Text </vt:lpstr>
      <vt:lpstr>Transmédia a transmediální vyprávění</vt:lpstr>
      <vt:lpstr>Transmediální celebrita</vt:lpstr>
      <vt:lpstr>Transmediální celebrita: Lady Gaga </vt:lpstr>
      <vt:lpstr>Transmediální celebrita: Lady Gaga</vt:lpstr>
      <vt:lpstr>Crossover Stardom  </vt:lpstr>
      <vt:lpstr>Prezentace aplikace PowerPoint</vt:lpstr>
      <vt:lpstr>Transmediální hledisko v případě kariéry Oldřicha Nového</vt:lpstr>
      <vt:lpstr>Oldřich Nový a Ultraphon</vt:lpstr>
      <vt:lpstr>Prezentace aplikace PowerPoint</vt:lpstr>
      <vt:lpstr>Milý pane Nový Hudba, text: Jaroslav Moravec, zpívá: Jiřina Salačová podle Dear Mr. Gable (Roger Edens, zpívá Judy Garland) </vt:lpstr>
      <vt:lpstr>Oldřich Nový a rozhlas</vt:lpstr>
      <vt:lpstr>Will Smith „opálený Tom Hanks“</vt:lpstr>
      <vt:lpstr>Rap a hip hop</vt:lpstr>
      <vt:lpstr>The Fresh Prince of Bel-Air </vt:lpstr>
      <vt:lpstr>„Buddy“ komedie s dvojicí parťáků různých ras </vt:lpstr>
      <vt:lpstr>Will Smith:  Hvězdná osobnost</vt:lpstr>
      <vt:lpstr>MIB jako perfektní synergie</vt:lpstr>
      <vt:lpstr>Will Smith jako jedinečný hrdina</vt:lpstr>
      <vt:lpstr>Po roce 2000</vt:lpstr>
      <vt:lpstr>Jak nám pomůže transmediální hledisko při analýze kariéry Willa Smithe z dlouhodobé perspektivy?</vt:lpstr>
      <vt:lpstr>Will a Jaden Smith v Graham Norton Show 2013</vt:lpstr>
      <vt:lpstr>L11: Resumé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FAVh040: Výzkum hvězd, hvězdných systémů a kultury celebrit  L11: Transmediální hvězdy</dc:title>
  <dc:creator>Šárka Gmiterková</dc:creator>
  <cp:lastModifiedBy>Šárka Gmiterková</cp:lastModifiedBy>
  <cp:revision>10</cp:revision>
  <dcterms:created xsi:type="dcterms:W3CDTF">2022-05-16T11:48:46Z</dcterms:created>
  <dcterms:modified xsi:type="dcterms:W3CDTF">2022-05-18T09:43:56Z</dcterms:modified>
</cp:coreProperties>
</file>