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5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7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necsus-ejms.org/pleasure-obvious-queer-conversation-richard-dyer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14539463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211596"/>
            <a:ext cx="8521200" cy="1171580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FAVh040 – Výzkum hvězd, hvězdných systémů a kultury celebrit</a:t>
            </a:r>
            <a:br>
              <a:rPr lang="cs-CZ" dirty="0">
                <a:solidFill>
                  <a:schemeClr val="tx1"/>
                </a:solidFill>
              </a:rPr>
            </a:b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L2 – Richard </a:t>
            </a:r>
            <a:r>
              <a:rPr lang="cs-CZ" dirty="0" err="1">
                <a:solidFill>
                  <a:schemeClr val="tx1"/>
                </a:solidFill>
              </a:rPr>
              <a:t>Dyer</a:t>
            </a:r>
            <a:r>
              <a:rPr lang="cs-CZ" dirty="0">
                <a:solidFill>
                  <a:schemeClr val="tx1"/>
                </a:solidFill>
              </a:rPr>
              <a:t> a </a:t>
            </a:r>
            <a:r>
              <a:rPr lang="cs-CZ" dirty="0" err="1">
                <a:solidFill>
                  <a:schemeClr val="tx1"/>
                </a:solidFill>
              </a:rPr>
              <a:t>star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studies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377658"/>
            <a:ext cx="8521200" cy="698497"/>
          </a:xfrm>
        </p:spPr>
        <p:txBody>
          <a:bodyPr/>
          <a:lstStyle/>
          <a:p>
            <a:pPr algn="ctr"/>
            <a:r>
              <a:rPr lang="cs-CZ" sz="2000" b="1" dirty="0"/>
              <a:t>Mgr. Šárka </a:t>
            </a:r>
            <a:r>
              <a:rPr lang="cs-CZ" sz="2000" b="1" dirty="0" err="1"/>
              <a:t>Gmiterková</a:t>
            </a:r>
            <a:r>
              <a:rPr lang="cs-CZ" sz="2000" b="1" dirty="0"/>
              <a:t>, Ph.D.</a:t>
            </a:r>
          </a:p>
          <a:p>
            <a:pPr algn="ctr"/>
            <a:endParaRPr lang="cs-CZ" sz="2000" b="1" dirty="0"/>
          </a:p>
          <a:p>
            <a:pPr algn="ctr"/>
            <a:r>
              <a:rPr lang="cs-CZ" sz="2000" b="1" dirty="0"/>
              <a:t>JS 2022</a:t>
            </a:r>
          </a:p>
          <a:p>
            <a:pPr algn="ctr"/>
            <a:r>
              <a:rPr lang="cs-CZ" sz="2000" b="1" dirty="0"/>
              <a:t>2. 3. 2022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F194878-9710-B145-A5A3-830DB9E1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5" b="7384"/>
          <a:stretch/>
        </p:blipFill>
        <p:spPr>
          <a:xfrm>
            <a:off x="0" y="1650670"/>
            <a:ext cx="9144000" cy="520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871B41-B733-724D-9E92-28F9A43395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9357B9-43CA-2847-BEEB-E307FD4A5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6BB345-A3F4-804C-8FA1-CA95CDDDD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99367"/>
            <a:ext cx="8064900" cy="451576"/>
          </a:xfrm>
        </p:spPr>
        <p:txBody>
          <a:bodyPr/>
          <a:lstStyle/>
          <a:p>
            <a:pPr algn="ctr"/>
            <a:r>
              <a:rPr lang="en-US" dirty="0"/>
              <a:t>Mickey Rooney &amp; Judy Garland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01D3E1-4BDC-F548-B384-E6B8971CA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04" y="1038860"/>
            <a:ext cx="8657112" cy="3509389"/>
          </a:xfrm>
        </p:spPr>
        <p:txBody>
          <a:bodyPr/>
          <a:lstStyle/>
          <a:p>
            <a:r>
              <a:rPr lang="en-US" sz="1800" dirty="0" err="1"/>
              <a:t>Dvojice</a:t>
            </a:r>
            <a:r>
              <a:rPr lang="en-US" sz="1800" dirty="0"/>
              <a:t> s Mickey </a:t>
            </a:r>
            <a:r>
              <a:rPr lang="en-US" sz="1800" dirty="0" err="1"/>
              <a:t>Rooneym</a:t>
            </a:r>
            <a:r>
              <a:rPr lang="en-US" sz="1800" dirty="0"/>
              <a:t> v </a:t>
            </a:r>
            <a:r>
              <a:rPr lang="en-US" sz="1800" dirty="0" err="1"/>
              <a:t>sérii</a:t>
            </a:r>
            <a:r>
              <a:rPr lang="en-US" sz="1800" dirty="0"/>
              <a:t> o Andy </a:t>
            </a:r>
            <a:r>
              <a:rPr lang="en-US" sz="1800" dirty="0" err="1"/>
              <a:t>Hardym</a:t>
            </a:r>
            <a:r>
              <a:rPr lang="en-US" sz="1800" dirty="0"/>
              <a:t>: </a:t>
            </a:r>
            <a:r>
              <a:rPr lang="en-US" sz="1800" i="1" dirty="0"/>
              <a:t>Love Finds Andy Hardy </a:t>
            </a:r>
            <a:r>
              <a:rPr lang="en-US" sz="1800" dirty="0"/>
              <a:t>(1938), </a:t>
            </a:r>
            <a:r>
              <a:rPr lang="en-US" sz="1800" i="1" dirty="0"/>
              <a:t>Andy Hardy Meets Debutante</a:t>
            </a:r>
            <a:r>
              <a:rPr lang="en-US" sz="1800" dirty="0"/>
              <a:t> (1940) and </a:t>
            </a:r>
            <a:r>
              <a:rPr lang="en-US" sz="1800" i="1" dirty="0"/>
              <a:t>Life Begins for Andy Hardy </a:t>
            </a:r>
            <a:r>
              <a:rPr lang="en-US" sz="1800" dirty="0"/>
              <a:t>(1941).</a:t>
            </a:r>
          </a:p>
          <a:p>
            <a:r>
              <a:rPr lang="en-US" sz="1800" b="1" i="1" dirty="0"/>
              <a:t>The Wizard of Oz </a:t>
            </a:r>
            <a:r>
              <a:rPr lang="en-US" sz="1800" dirty="0"/>
              <a:t>(Victor Fleming &amp; George Cukor, 1939)</a:t>
            </a:r>
          </a:p>
          <a:p>
            <a:r>
              <a:rPr lang="en-US" sz="1800" b="1" i="1" dirty="0"/>
              <a:t>Babes in Arms </a:t>
            </a:r>
            <a:r>
              <a:rPr lang="en-US" sz="1800" dirty="0"/>
              <a:t>(Busby Berkeley, 1939) </a:t>
            </a:r>
            <a:r>
              <a:rPr lang="en-US" sz="1800" dirty="0" err="1"/>
              <a:t>opět</a:t>
            </a:r>
            <a:r>
              <a:rPr lang="en-US" sz="1800" dirty="0"/>
              <a:t> s Mickey </a:t>
            </a:r>
            <a:r>
              <a:rPr lang="en-US" sz="1800" dirty="0" err="1"/>
              <a:t>Rooneym</a:t>
            </a:r>
            <a:endParaRPr lang="en-US" sz="1800" dirty="0"/>
          </a:p>
          <a:p>
            <a:r>
              <a:rPr lang="en-US" sz="1800" dirty="0"/>
              <a:t>V </a:t>
            </a:r>
            <a:r>
              <a:rPr lang="en-US" sz="1800" dirty="0" err="1"/>
              <a:t>roce</a:t>
            </a:r>
            <a:r>
              <a:rPr lang="en-US" sz="1800" dirty="0"/>
              <a:t> 1940 </a:t>
            </a:r>
            <a:r>
              <a:rPr lang="en-US" sz="1800" dirty="0" err="1"/>
              <a:t>získala</a:t>
            </a:r>
            <a:r>
              <a:rPr lang="en-US" sz="1800" dirty="0"/>
              <a:t> “</a:t>
            </a:r>
            <a:r>
              <a:rPr lang="en-US" sz="1800" dirty="0" err="1"/>
              <a:t>mládežnického</a:t>
            </a:r>
            <a:r>
              <a:rPr lang="en-US" sz="1800" dirty="0"/>
              <a:t>” </a:t>
            </a:r>
            <a:r>
              <a:rPr lang="en-US" sz="1800" dirty="0" err="1"/>
              <a:t>Oscara</a:t>
            </a:r>
            <a:r>
              <a:rPr lang="en-US" sz="1800" dirty="0"/>
              <a:t> (Juvenile award at the Oscars).</a:t>
            </a:r>
          </a:p>
          <a:p>
            <a:r>
              <a:rPr lang="en-US" sz="1800" b="1" i="1" dirty="0"/>
              <a:t>Little Nelly Kelly </a:t>
            </a:r>
            <a:r>
              <a:rPr lang="en-US" sz="1800" dirty="0"/>
              <a:t>(Norman </a:t>
            </a:r>
            <a:r>
              <a:rPr lang="en-US" sz="1800" dirty="0" err="1"/>
              <a:t>Taurog</a:t>
            </a:r>
            <a:r>
              <a:rPr lang="en-US" sz="1800" dirty="0"/>
              <a:t>, 1940) je </a:t>
            </a:r>
            <a:r>
              <a:rPr lang="en-US" sz="1800" dirty="0" err="1"/>
              <a:t>první</a:t>
            </a:r>
            <a:r>
              <a:rPr lang="en-US" sz="1800" dirty="0"/>
              <a:t> </a:t>
            </a:r>
            <a:r>
              <a:rPr lang="en-US" sz="1800" dirty="0" err="1"/>
              <a:t>dospělá</a:t>
            </a:r>
            <a:r>
              <a:rPr lang="en-US" sz="1800" dirty="0"/>
              <a:t> role.</a:t>
            </a:r>
          </a:p>
          <a:p>
            <a:r>
              <a:rPr lang="en-US" sz="1800" dirty="0" err="1"/>
              <a:t>Hrála</a:t>
            </a:r>
            <a:r>
              <a:rPr lang="en-US" sz="1800" dirty="0"/>
              <a:t> </a:t>
            </a:r>
            <a:r>
              <a:rPr lang="en-US" sz="1800" dirty="0" err="1"/>
              <a:t>spolu</a:t>
            </a:r>
            <a:r>
              <a:rPr lang="en-US" sz="1800" dirty="0"/>
              <a:t> s </a:t>
            </a:r>
            <a:r>
              <a:rPr lang="en-US" sz="1800" dirty="0" err="1"/>
              <a:t>Jamesem</a:t>
            </a:r>
            <a:r>
              <a:rPr lang="en-US" sz="1800" dirty="0"/>
              <a:t> </a:t>
            </a:r>
            <a:r>
              <a:rPr lang="en-US" sz="1800" dirty="0" err="1"/>
              <a:t>Stewartem</a:t>
            </a:r>
            <a:r>
              <a:rPr lang="en-US" sz="1800" dirty="0"/>
              <a:t>, Hedy </a:t>
            </a:r>
            <a:r>
              <a:rPr lang="en-US" sz="1800" dirty="0" err="1"/>
              <a:t>Lamarr</a:t>
            </a:r>
            <a:r>
              <a:rPr lang="en-US" sz="1800" dirty="0"/>
              <a:t> &amp; </a:t>
            </a:r>
            <a:r>
              <a:rPr lang="en-US" sz="1800" dirty="0" err="1"/>
              <a:t>Lanou</a:t>
            </a:r>
            <a:r>
              <a:rPr lang="en-US" sz="1800" dirty="0"/>
              <a:t> Turner v </a:t>
            </a:r>
            <a:r>
              <a:rPr lang="en-US" sz="1800" b="1" i="1" dirty="0"/>
              <a:t>Ziegfeld Girl </a:t>
            </a:r>
            <a:r>
              <a:rPr lang="en-US" sz="1800" dirty="0"/>
              <a:t>(Robert Z. Leonard &amp; Busby Berkeley, 1941)</a:t>
            </a:r>
          </a:p>
          <a:p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hlavní</a:t>
            </a:r>
            <a:r>
              <a:rPr lang="en-US" sz="1800" dirty="0"/>
              <a:t> </a:t>
            </a:r>
            <a:r>
              <a:rPr lang="en-US" sz="1800" dirty="0" err="1"/>
              <a:t>hvězda</a:t>
            </a:r>
            <a:r>
              <a:rPr lang="en-US" sz="1800" dirty="0"/>
              <a:t> </a:t>
            </a:r>
            <a:r>
              <a:rPr lang="en-US" sz="1800" dirty="0" err="1"/>
              <a:t>poprvé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filmu</a:t>
            </a:r>
            <a:r>
              <a:rPr lang="en-US" sz="1800" dirty="0"/>
              <a:t> </a:t>
            </a:r>
            <a:r>
              <a:rPr lang="en-US" sz="1800" b="1" i="1" dirty="0"/>
              <a:t>For Me and My Girl </a:t>
            </a:r>
            <a:r>
              <a:rPr lang="en-US" sz="1800" dirty="0"/>
              <a:t>(B. Berkeley, 1942) </a:t>
            </a:r>
            <a:r>
              <a:rPr lang="en-US" sz="1800" dirty="0" err="1"/>
              <a:t>spolu</a:t>
            </a:r>
            <a:r>
              <a:rPr lang="en-US" sz="1800" dirty="0"/>
              <a:t> s  </a:t>
            </a:r>
            <a:r>
              <a:rPr lang="en-US" sz="1800" dirty="0" err="1"/>
              <a:t>Genem</a:t>
            </a:r>
            <a:r>
              <a:rPr lang="en-US" sz="1800" dirty="0"/>
              <a:t> Kelly</a:t>
            </a:r>
          </a:p>
          <a:p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vizuálně</a:t>
            </a:r>
            <a:r>
              <a:rPr lang="en-US" sz="1800" dirty="0"/>
              <a:t> </a:t>
            </a:r>
            <a:r>
              <a:rPr lang="en-US" sz="1800" dirty="0" err="1"/>
              <a:t>atraktivní</a:t>
            </a:r>
            <a:r>
              <a:rPr lang="en-US" sz="1800" dirty="0"/>
              <a:t> </a:t>
            </a:r>
            <a:r>
              <a:rPr lang="en-US" sz="1800" dirty="0" err="1"/>
              <a:t>žena</a:t>
            </a:r>
            <a:r>
              <a:rPr lang="en-US" sz="1800" dirty="0"/>
              <a:t> </a:t>
            </a:r>
            <a:r>
              <a:rPr lang="en-US" sz="1800" dirty="0" err="1"/>
              <a:t>poprvé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filmu</a:t>
            </a:r>
            <a:r>
              <a:rPr lang="en-US" sz="1800" dirty="0"/>
              <a:t> </a:t>
            </a:r>
            <a:r>
              <a:rPr lang="en-US" sz="1800" b="1" i="1" dirty="0"/>
              <a:t>Presenting Lily Mars </a:t>
            </a:r>
            <a:r>
              <a:rPr lang="en-US" sz="1800" dirty="0"/>
              <a:t>(Norman </a:t>
            </a:r>
            <a:r>
              <a:rPr lang="en-US" sz="1800" dirty="0" err="1"/>
              <a:t>Taurog</a:t>
            </a:r>
            <a:r>
              <a:rPr lang="en-US" sz="1800" dirty="0"/>
              <a:t>, 1943)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věku</a:t>
            </a:r>
            <a:r>
              <a:rPr lang="en-US" sz="1800" dirty="0"/>
              <a:t> 21 let.</a:t>
            </a:r>
          </a:p>
          <a:p>
            <a:r>
              <a:rPr lang="en-US" sz="1800" b="1" i="1" dirty="0"/>
              <a:t>Meet Me in St. Louis </a:t>
            </a:r>
            <a:r>
              <a:rPr lang="en-US" sz="1800" dirty="0"/>
              <a:t>(Vincente Minnelli, 1944). </a:t>
            </a:r>
            <a:r>
              <a:rPr lang="en-US" sz="1800" dirty="0" err="1"/>
              <a:t>Posunutá</a:t>
            </a:r>
            <a:r>
              <a:rPr lang="en-US" sz="1800" dirty="0"/>
              <a:t> </a:t>
            </a:r>
            <a:r>
              <a:rPr lang="en-US" sz="1800" dirty="0" err="1"/>
              <a:t>linie</a:t>
            </a:r>
            <a:r>
              <a:rPr lang="en-US" sz="1800" dirty="0"/>
              <a:t> </a:t>
            </a:r>
            <a:r>
              <a:rPr lang="en-US" sz="1800" dirty="0" err="1"/>
              <a:t>vlasů</a:t>
            </a:r>
            <a:r>
              <a:rPr lang="en-US" sz="1800" dirty="0"/>
              <a:t> a </a:t>
            </a:r>
            <a:r>
              <a:rPr lang="en-US" sz="1800" dirty="0" err="1"/>
              <a:t>změněné</a:t>
            </a:r>
            <a:r>
              <a:rPr lang="en-US" sz="1800" dirty="0"/>
              <a:t> </a:t>
            </a:r>
            <a:r>
              <a:rPr lang="en-US" sz="1800" dirty="0" err="1"/>
              <a:t>obočí</a:t>
            </a:r>
            <a:r>
              <a:rPr lang="en-US" sz="1800" dirty="0"/>
              <a:t>. Oskar pro Margaret O’Brien.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87608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FE7E7D-9786-7C40-BF2B-6482BB4CC9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FBEE5B-92FA-E04A-818E-06EA40410F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A28A83-7A2A-F542-BF44-C899DDFE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Judy Garland &amp; Vincente Minnelli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BF51E4E-B886-954F-88D3-3F570BA4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01997"/>
            <a:ext cx="8064900" cy="4139998"/>
          </a:xfrm>
        </p:spPr>
        <p:txBody>
          <a:bodyPr/>
          <a:lstStyle/>
          <a:p>
            <a:r>
              <a:rPr lang="en-US" dirty="0" err="1"/>
              <a:t>Vzali</a:t>
            </a:r>
            <a:r>
              <a:rPr lang="en-US" dirty="0"/>
              <a:t> se v </a:t>
            </a:r>
            <a:r>
              <a:rPr lang="en-US" dirty="0" err="1"/>
              <a:t>červnu</a:t>
            </a:r>
            <a:r>
              <a:rPr lang="en-US" dirty="0"/>
              <a:t> 1945. </a:t>
            </a:r>
            <a:r>
              <a:rPr lang="en-US" dirty="0" err="1"/>
              <a:t>Dcera</a:t>
            </a:r>
            <a:r>
              <a:rPr lang="en-US" dirty="0"/>
              <a:t> Liza se </a:t>
            </a:r>
            <a:r>
              <a:rPr lang="en-US" dirty="0" err="1"/>
              <a:t>narodila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1946.</a:t>
            </a:r>
            <a:endParaRPr lang="en-US" sz="700" dirty="0"/>
          </a:p>
          <a:p>
            <a:r>
              <a:rPr lang="en-US" dirty="0" err="1"/>
              <a:t>Během</a:t>
            </a:r>
            <a:r>
              <a:rPr lang="en-US" dirty="0"/>
              <a:t> </a:t>
            </a:r>
            <a:r>
              <a:rPr lang="en-US" dirty="0" err="1"/>
              <a:t>natáčení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 </a:t>
            </a:r>
            <a:r>
              <a:rPr lang="en-US" b="1" i="1" dirty="0"/>
              <a:t>The Pirate </a:t>
            </a:r>
            <a:r>
              <a:rPr lang="en-US" dirty="0"/>
              <a:t>(1948) se Garland </a:t>
            </a:r>
            <a:r>
              <a:rPr lang="en-US" dirty="0" err="1"/>
              <a:t>nervově</a:t>
            </a:r>
            <a:r>
              <a:rPr lang="en-US" dirty="0"/>
              <a:t> </a:t>
            </a:r>
            <a:r>
              <a:rPr lang="en-US" dirty="0" err="1"/>
              <a:t>zhroutila</a:t>
            </a:r>
            <a:r>
              <a:rPr lang="en-US" dirty="0"/>
              <a:t>. Film </a:t>
            </a:r>
            <a:r>
              <a:rPr lang="en-US" dirty="0" err="1"/>
              <a:t>propadl</a:t>
            </a:r>
            <a:r>
              <a:rPr lang="en-US" dirty="0"/>
              <a:t>. </a:t>
            </a:r>
            <a:endParaRPr lang="en-US" sz="700" dirty="0"/>
          </a:p>
          <a:p>
            <a:r>
              <a:rPr lang="en-US" dirty="0" err="1"/>
              <a:t>Naopak</a:t>
            </a:r>
            <a:r>
              <a:rPr lang="en-US" dirty="0"/>
              <a:t> </a:t>
            </a:r>
            <a:r>
              <a:rPr lang="en-US" dirty="0" err="1"/>
              <a:t>snímek</a:t>
            </a:r>
            <a:r>
              <a:rPr lang="en-US" dirty="0"/>
              <a:t> </a:t>
            </a:r>
            <a:r>
              <a:rPr lang="en-US" b="1" i="1" dirty="0"/>
              <a:t>Easter Parade </a:t>
            </a:r>
            <a:r>
              <a:rPr lang="en-US" dirty="0"/>
              <a:t>(Charles Walters, 1948), v </a:t>
            </a:r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roli</a:t>
            </a:r>
            <a:r>
              <a:rPr lang="en-US" dirty="0"/>
              <a:t> s </a:t>
            </a:r>
            <a:r>
              <a:rPr lang="en-US" dirty="0" err="1"/>
              <a:t>Fredem</a:t>
            </a:r>
            <a:r>
              <a:rPr lang="en-US" dirty="0"/>
              <a:t> </a:t>
            </a:r>
            <a:r>
              <a:rPr lang="en-US" dirty="0" err="1"/>
              <a:t>Astairem</a:t>
            </a:r>
            <a:r>
              <a:rPr lang="en-US" dirty="0"/>
              <a:t>,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obrovský</a:t>
            </a:r>
            <a:r>
              <a:rPr lang="en-US" dirty="0"/>
              <a:t> </a:t>
            </a:r>
            <a:r>
              <a:rPr lang="en-US" dirty="0" err="1"/>
              <a:t>divácký</a:t>
            </a:r>
            <a:r>
              <a:rPr lang="en-US" dirty="0"/>
              <a:t> hit.</a:t>
            </a:r>
            <a:endParaRPr lang="en-US" sz="700" dirty="0"/>
          </a:p>
          <a:p>
            <a:r>
              <a:rPr lang="en-US" dirty="0" err="1"/>
              <a:t>Stažena</a:t>
            </a:r>
            <a:r>
              <a:rPr lang="en-US" dirty="0"/>
              <a:t> z </a:t>
            </a:r>
            <a:r>
              <a:rPr lang="en-US" dirty="0" err="1"/>
              <a:t>práce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 </a:t>
            </a:r>
            <a:r>
              <a:rPr lang="en-US" b="1" i="1" dirty="0"/>
              <a:t>The </a:t>
            </a:r>
            <a:r>
              <a:rPr lang="en-US" b="1" i="1" dirty="0" err="1"/>
              <a:t>Barkleys</a:t>
            </a:r>
            <a:r>
              <a:rPr lang="en-US" b="1" i="1" dirty="0"/>
              <a:t> of Broadway </a:t>
            </a:r>
            <a:r>
              <a:rPr lang="en-US" dirty="0"/>
              <a:t>(Charles Walters, 1949) a </a:t>
            </a:r>
            <a:r>
              <a:rPr lang="en-US" dirty="0" err="1"/>
              <a:t>nahrazena</a:t>
            </a:r>
            <a:r>
              <a:rPr lang="en-US" dirty="0"/>
              <a:t> Ginger </a:t>
            </a:r>
            <a:r>
              <a:rPr lang="en-US" dirty="0" err="1"/>
              <a:t>Rogersovou</a:t>
            </a:r>
            <a:r>
              <a:rPr lang="en-US" dirty="0"/>
              <a:t>. </a:t>
            </a:r>
            <a:r>
              <a:rPr lang="en-US" dirty="0" err="1"/>
              <a:t>Výměnu</a:t>
            </a:r>
            <a:r>
              <a:rPr lang="en-US" dirty="0"/>
              <a:t> </a:t>
            </a:r>
            <a:r>
              <a:rPr lang="en-US" dirty="0" err="1"/>
              <a:t>způsobily</a:t>
            </a:r>
            <a:r>
              <a:rPr lang="en-US" dirty="0"/>
              <a:t> </a:t>
            </a:r>
            <a:r>
              <a:rPr lang="en-US" dirty="0" err="1"/>
              <a:t>problémy</a:t>
            </a:r>
            <a:r>
              <a:rPr lang="en-US" dirty="0"/>
              <a:t> s </a:t>
            </a:r>
            <a:r>
              <a:rPr lang="en-US" dirty="0" err="1"/>
              <a:t>alkoholem</a:t>
            </a:r>
            <a:r>
              <a:rPr lang="en-US" dirty="0"/>
              <a:t> a </a:t>
            </a:r>
            <a:r>
              <a:rPr lang="en-US" dirty="0" err="1"/>
              <a:t>drogami</a:t>
            </a:r>
            <a:r>
              <a:rPr lang="en-US" dirty="0"/>
              <a:t>. </a:t>
            </a:r>
            <a:r>
              <a:rPr lang="en-US" dirty="0" err="1"/>
              <a:t>Činnost</a:t>
            </a:r>
            <a:r>
              <a:rPr lang="en-US" dirty="0"/>
              <a:t> </a:t>
            </a:r>
            <a:r>
              <a:rPr lang="en-US" dirty="0" err="1"/>
              <a:t>pozastavena</a:t>
            </a:r>
            <a:r>
              <a:rPr lang="en-US" dirty="0"/>
              <a:t>, </a:t>
            </a:r>
            <a:r>
              <a:rPr lang="en-US" dirty="0" err="1"/>
              <a:t>dokud</a:t>
            </a:r>
            <a:r>
              <a:rPr lang="en-US" dirty="0"/>
              <a:t> se Garland </a:t>
            </a:r>
            <a:r>
              <a:rPr lang="en-US" dirty="0" err="1"/>
              <a:t>nevzpamatuje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závislosti</a:t>
            </a:r>
            <a:r>
              <a:rPr lang="en-US" dirty="0"/>
              <a:t>. </a:t>
            </a:r>
            <a:endParaRPr lang="en-US" sz="700" b="1" i="1" dirty="0"/>
          </a:p>
          <a:p>
            <a:r>
              <a:rPr lang="en-US" b="1" i="1" dirty="0"/>
              <a:t>Words and Music </a:t>
            </a:r>
            <a:r>
              <a:rPr lang="en-US" dirty="0"/>
              <a:t>(Norman </a:t>
            </a:r>
            <a:r>
              <a:rPr lang="en-US" dirty="0" err="1"/>
              <a:t>Taurog</a:t>
            </a:r>
            <a:r>
              <a:rPr lang="en-US" dirty="0"/>
              <a:t>, 1948)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poslední</a:t>
            </a:r>
            <a:r>
              <a:rPr lang="en-US" dirty="0"/>
              <a:t> film Garland a Mickey </a:t>
            </a:r>
            <a:r>
              <a:rPr lang="en-US" dirty="0" err="1"/>
              <a:t>Rooneyho</a:t>
            </a:r>
            <a:r>
              <a:rPr lang="en-US" dirty="0"/>
              <a:t>. V </a:t>
            </a:r>
            <a:r>
              <a:rPr lang="en-US" dirty="0" err="1"/>
              <a:t>kinech</a:t>
            </a:r>
            <a:r>
              <a:rPr lang="en-US" dirty="0"/>
              <a:t> a u </a:t>
            </a:r>
            <a:r>
              <a:rPr lang="en-US" dirty="0" err="1"/>
              <a:t>diváků</a:t>
            </a:r>
            <a:r>
              <a:rPr lang="en-US" dirty="0"/>
              <a:t> </a:t>
            </a:r>
            <a:r>
              <a:rPr lang="en-US" dirty="0" err="1"/>
              <a:t>neuspěl</a:t>
            </a:r>
            <a:r>
              <a:rPr lang="en-US" dirty="0"/>
              <a:t>. </a:t>
            </a:r>
            <a:endParaRPr lang="en-US" sz="700" dirty="0"/>
          </a:p>
          <a:p>
            <a:r>
              <a:rPr lang="en-US" dirty="0" err="1"/>
              <a:t>Stažena</a:t>
            </a:r>
            <a:r>
              <a:rPr lang="en-US" dirty="0"/>
              <a:t> z </a:t>
            </a:r>
            <a:r>
              <a:rPr lang="en-US" dirty="0" err="1"/>
              <a:t>filmu</a:t>
            </a:r>
            <a:r>
              <a:rPr lang="en-US" dirty="0"/>
              <a:t> </a:t>
            </a:r>
            <a:r>
              <a:rPr lang="en-US" b="1" i="1" dirty="0"/>
              <a:t>Annie Get Your Gun</a:t>
            </a:r>
            <a:r>
              <a:rPr lang="en-US" dirty="0"/>
              <a:t> (George Sidney &amp; Busby Berkeley, 1950) a </a:t>
            </a:r>
            <a:r>
              <a:rPr lang="en-US" dirty="0" err="1"/>
              <a:t>nahrazena</a:t>
            </a:r>
            <a:r>
              <a:rPr lang="en-US" dirty="0"/>
              <a:t> Betty Hutton.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093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90488E7-6B7B-D34E-B4AB-D4112E6478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258DC0-638A-264D-B65C-CCDA6205F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7B9AED4-6C26-B84D-9B1D-24B6F607C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1243"/>
            <a:ext cx="8064900" cy="451576"/>
          </a:xfrm>
        </p:spPr>
        <p:txBody>
          <a:bodyPr/>
          <a:lstStyle/>
          <a:p>
            <a:pPr algn="ctr"/>
            <a:r>
              <a:rPr lang="en-US" dirty="0"/>
              <a:t>Judy Garland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královna</a:t>
            </a:r>
            <a:r>
              <a:rPr lang="en-US" dirty="0"/>
              <a:t> </a:t>
            </a:r>
            <a:r>
              <a:rPr lang="en-US" dirty="0" err="1"/>
              <a:t>comebacku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902FC3-0C8E-6F4D-992F-EAAA6EE85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29" y="1169493"/>
            <a:ext cx="8740239" cy="4139998"/>
          </a:xfrm>
        </p:spPr>
        <p:txBody>
          <a:bodyPr/>
          <a:lstStyle/>
          <a:p>
            <a:r>
              <a:rPr lang="en-US" sz="1800" dirty="0" err="1"/>
              <a:t>Spolu</a:t>
            </a:r>
            <a:r>
              <a:rPr lang="en-US" sz="1800" dirty="0"/>
              <a:t> s Gene </a:t>
            </a:r>
            <a:r>
              <a:rPr lang="en-US" sz="1800" dirty="0" err="1"/>
              <a:t>Kellym</a:t>
            </a:r>
            <a:r>
              <a:rPr lang="en-US" sz="1800" dirty="0"/>
              <a:t> </a:t>
            </a:r>
            <a:r>
              <a:rPr lang="en-US" sz="1800" dirty="0" err="1"/>
              <a:t>hraje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filmu</a:t>
            </a:r>
            <a:r>
              <a:rPr lang="en-US" sz="1800" dirty="0"/>
              <a:t> </a:t>
            </a:r>
            <a:r>
              <a:rPr lang="en-US" sz="1800" b="1" i="1" dirty="0"/>
              <a:t>Summer Stock</a:t>
            </a:r>
            <a:r>
              <a:rPr lang="en-US" sz="1800" dirty="0"/>
              <a:t> (Charles Walters, 1950). </a:t>
            </a:r>
            <a:r>
              <a:rPr lang="en-US" sz="1800" dirty="0" err="1"/>
              <a:t>Výrazně</a:t>
            </a:r>
            <a:r>
              <a:rPr lang="en-US" sz="1800" dirty="0"/>
              <a:t> </a:t>
            </a:r>
            <a:r>
              <a:rPr lang="en-US" sz="1800" dirty="0" err="1"/>
              <a:t>kolísající</a:t>
            </a:r>
            <a:r>
              <a:rPr lang="en-US" sz="1800" dirty="0"/>
              <a:t> </a:t>
            </a:r>
            <a:r>
              <a:rPr lang="en-US" sz="1800" dirty="0" err="1"/>
              <a:t>váha</a:t>
            </a:r>
            <a:r>
              <a:rPr lang="en-US" sz="1800" dirty="0"/>
              <a:t>, </a:t>
            </a:r>
            <a:r>
              <a:rPr lang="en-US" sz="1800" dirty="0" err="1"/>
              <a:t>opětovné</a:t>
            </a:r>
            <a:r>
              <a:rPr lang="en-US" sz="1800" dirty="0"/>
              <a:t> </a:t>
            </a:r>
            <a:r>
              <a:rPr lang="en-US" sz="1800" dirty="0" err="1"/>
              <a:t>problémy</a:t>
            </a:r>
            <a:r>
              <a:rPr lang="en-US" sz="1800" dirty="0"/>
              <a:t> s </a:t>
            </a:r>
            <a:r>
              <a:rPr lang="en-US" sz="1800" dirty="0" err="1"/>
              <a:t>narkotiky</a:t>
            </a:r>
            <a:r>
              <a:rPr lang="en-US" sz="1800" dirty="0"/>
              <a:t> </a:t>
            </a:r>
            <a:r>
              <a:rPr lang="en-US" sz="1800" dirty="0" err="1"/>
              <a:t>brzdí</a:t>
            </a:r>
            <a:r>
              <a:rPr lang="en-US" sz="1800" dirty="0"/>
              <a:t> </a:t>
            </a:r>
            <a:r>
              <a:rPr lang="en-US" sz="1800" dirty="0" err="1"/>
              <a:t>produkci</a:t>
            </a:r>
            <a:r>
              <a:rPr lang="en-US" sz="1800" dirty="0"/>
              <a:t>. </a:t>
            </a:r>
          </a:p>
          <a:p>
            <a:r>
              <a:rPr lang="en-US" sz="1800" dirty="0" err="1"/>
              <a:t>Díky</a:t>
            </a:r>
            <a:r>
              <a:rPr lang="en-US" sz="1800" dirty="0"/>
              <a:t> </a:t>
            </a:r>
            <a:r>
              <a:rPr lang="en-US" sz="1800" dirty="0" err="1"/>
              <a:t>časté</a:t>
            </a:r>
            <a:r>
              <a:rPr lang="en-US" sz="1800" dirty="0"/>
              <a:t> </a:t>
            </a:r>
            <a:r>
              <a:rPr lang="en-US" sz="1800" dirty="0" err="1"/>
              <a:t>nepřítomnosti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place </a:t>
            </a:r>
            <a:r>
              <a:rPr lang="en-US" sz="1800" dirty="0" err="1"/>
              <a:t>stažena</a:t>
            </a:r>
            <a:r>
              <a:rPr lang="en-US" sz="1800" dirty="0"/>
              <a:t> z </a:t>
            </a:r>
            <a:r>
              <a:rPr lang="en-US" sz="1800" dirty="0" err="1"/>
              <a:t>filmu</a:t>
            </a:r>
            <a:r>
              <a:rPr lang="en-US" sz="1800" dirty="0"/>
              <a:t> </a:t>
            </a:r>
            <a:r>
              <a:rPr lang="en-US" sz="1800" b="1" i="1" dirty="0"/>
              <a:t>Royal Wedding </a:t>
            </a:r>
            <a:r>
              <a:rPr lang="en-US" sz="1800" dirty="0"/>
              <a:t>(Stanley </a:t>
            </a:r>
            <a:r>
              <a:rPr lang="en-US" sz="1800" dirty="0" err="1"/>
              <a:t>Donen</a:t>
            </a:r>
            <a:r>
              <a:rPr lang="en-US" sz="1800" dirty="0"/>
              <a:t>, 1951) s </a:t>
            </a:r>
            <a:r>
              <a:rPr lang="en-US" sz="1800" dirty="0" err="1"/>
              <a:t>Fredem</a:t>
            </a:r>
            <a:r>
              <a:rPr lang="en-US" sz="1800" dirty="0"/>
              <a:t> </a:t>
            </a:r>
            <a:r>
              <a:rPr lang="en-US" sz="1800" dirty="0" err="1"/>
              <a:t>Astairem</a:t>
            </a:r>
            <a:r>
              <a:rPr lang="en-US" sz="1800" dirty="0"/>
              <a:t> a </a:t>
            </a:r>
            <a:r>
              <a:rPr lang="en-US" sz="1800" dirty="0" err="1"/>
              <a:t>nahrazena</a:t>
            </a:r>
            <a:r>
              <a:rPr lang="en-US" sz="1800" dirty="0"/>
              <a:t> Jane Powell. </a:t>
            </a:r>
            <a:r>
              <a:rPr lang="en-US" sz="1800" dirty="0" err="1"/>
              <a:t>Pokus</a:t>
            </a:r>
            <a:r>
              <a:rPr lang="en-US" sz="1800" dirty="0"/>
              <a:t> o </a:t>
            </a:r>
            <a:r>
              <a:rPr lang="en-US" sz="1800" dirty="0" err="1"/>
              <a:t>sebevraždu</a:t>
            </a:r>
            <a:r>
              <a:rPr lang="en-US" sz="1800" dirty="0"/>
              <a:t> a </a:t>
            </a:r>
            <a:r>
              <a:rPr lang="en-US" sz="1800" dirty="0" err="1"/>
              <a:t>konec</a:t>
            </a:r>
            <a:r>
              <a:rPr lang="en-US" sz="1800" dirty="0"/>
              <a:t> </a:t>
            </a:r>
            <a:r>
              <a:rPr lang="en-US" sz="1800" dirty="0" err="1"/>
              <a:t>kontraktu</a:t>
            </a:r>
            <a:r>
              <a:rPr lang="en-US" sz="1800" dirty="0"/>
              <a:t> s MGM.</a:t>
            </a:r>
          </a:p>
          <a:p>
            <a:r>
              <a:rPr lang="en-US" sz="1800" dirty="0"/>
              <a:t>V </a:t>
            </a:r>
            <a:r>
              <a:rPr lang="en-US" sz="1800" dirty="0" err="1"/>
              <a:t>roce</a:t>
            </a:r>
            <a:r>
              <a:rPr lang="en-US" sz="1800" dirty="0"/>
              <a:t> 1951 </a:t>
            </a:r>
            <a:r>
              <a:rPr lang="en-US" sz="1800" dirty="0" err="1"/>
              <a:t>najala</a:t>
            </a:r>
            <a:r>
              <a:rPr lang="en-US" sz="1800" dirty="0"/>
              <a:t> </a:t>
            </a:r>
            <a:r>
              <a:rPr lang="en-US" sz="1800" dirty="0" err="1"/>
              <a:t>manažera</a:t>
            </a:r>
            <a:r>
              <a:rPr lang="en-US" sz="1800" dirty="0"/>
              <a:t> </a:t>
            </a:r>
            <a:r>
              <a:rPr lang="en-US" sz="1800" dirty="0" err="1"/>
              <a:t>Sida</a:t>
            </a:r>
            <a:r>
              <a:rPr lang="en-US" sz="1800" dirty="0"/>
              <a:t> </a:t>
            </a:r>
            <a:r>
              <a:rPr lang="en-US" sz="1800" dirty="0" err="1"/>
              <a:t>Lufta</a:t>
            </a:r>
            <a:r>
              <a:rPr lang="en-US" sz="1800" dirty="0"/>
              <a:t>. </a:t>
            </a:r>
            <a:r>
              <a:rPr lang="en-US" sz="1800" dirty="0" err="1"/>
              <a:t>Následoval</a:t>
            </a:r>
            <a:r>
              <a:rPr lang="en-US" sz="1800" dirty="0"/>
              <a:t> </a:t>
            </a:r>
            <a:r>
              <a:rPr lang="en-US" sz="1800" dirty="0" err="1"/>
              <a:t>rozvod</a:t>
            </a:r>
            <a:r>
              <a:rPr lang="en-US" sz="1800" dirty="0"/>
              <a:t> s </a:t>
            </a:r>
            <a:r>
              <a:rPr lang="en-US" sz="1800" dirty="0" err="1"/>
              <a:t>Minellim</a:t>
            </a:r>
            <a:r>
              <a:rPr lang="en-US" sz="1800" dirty="0"/>
              <a:t>. </a:t>
            </a:r>
            <a:r>
              <a:rPr lang="en-US" sz="1800" dirty="0" err="1"/>
              <a:t>Zcela</a:t>
            </a:r>
            <a:r>
              <a:rPr lang="en-US" sz="1800" dirty="0"/>
              <a:t> </a:t>
            </a:r>
            <a:r>
              <a:rPr lang="en-US" sz="1800" dirty="0" err="1"/>
              <a:t>vyprodané</a:t>
            </a:r>
            <a:r>
              <a:rPr lang="en-US" sz="1800" dirty="0"/>
              <a:t> </a:t>
            </a:r>
            <a:r>
              <a:rPr lang="en-US" sz="1800" dirty="0" err="1"/>
              <a:t>vyprodané</a:t>
            </a:r>
            <a:r>
              <a:rPr lang="en-US" sz="1800" dirty="0"/>
              <a:t> </a:t>
            </a:r>
            <a:r>
              <a:rPr lang="en-US" sz="1800" dirty="0" err="1"/>
              <a:t>koncertní</a:t>
            </a:r>
            <a:r>
              <a:rPr lang="en-US" sz="1800" dirty="0"/>
              <a:t> </a:t>
            </a:r>
            <a:r>
              <a:rPr lang="en-US" sz="1800" dirty="0" err="1"/>
              <a:t>turné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Spojeném</a:t>
            </a:r>
            <a:r>
              <a:rPr lang="en-US" sz="1800" dirty="0"/>
              <a:t> </a:t>
            </a:r>
            <a:r>
              <a:rPr lang="en-US" sz="1800" dirty="0" err="1"/>
              <a:t>království</a:t>
            </a:r>
            <a:r>
              <a:rPr lang="en-US" sz="1800" dirty="0"/>
              <a:t>. V </a:t>
            </a:r>
            <a:r>
              <a:rPr lang="en-US" sz="1800" dirty="0" err="1"/>
              <a:t>říjnu</a:t>
            </a:r>
            <a:r>
              <a:rPr lang="en-US" sz="1800" dirty="0"/>
              <a:t> </a:t>
            </a:r>
            <a:r>
              <a:rPr lang="en-US" sz="1800" dirty="0" err="1"/>
              <a:t>vyprodala</a:t>
            </a:r>
            <a:r>
              <a:rPr lang="en-US" sz="1800" dirty="0"/>
              <a:t> </a:t>
            </a:r>
            <a:r>
              <a:rPr lang="en-US" sz="1800" dirty="0" err="1"/>
              <a:t>svoji</a:t>
            </a:r>
            <a:r>
              <a:rPr lang="en-US" sz="1800" dirty="0"/>
              <a:t> show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Broadwayi</a:t>
            </a:r>
            <a:r>
              <a:rPr lang="en-US" sz="1800" dirty="0"/>
              <a:t>.</a:t>
            </a:r>
          </a:p>
          <a:p>
            <a:r>
              <a:rPr lang="en-US" sz="1800" dirty="0"/>
              <a:t>V </a:t>
            </a:r>
            <a:r>
              <a:rPr lang="en-US" sz="1800" dirty="0" err="1"/>
              <a:t>roce</a:t>
            </a:r>
            <a:r>
              <a:rPr lang="en-US" sz="1800" dirty="0"/>
              <a:t> 1952 </a:t>
            </a:r>
            <a:r>
              <a:rPr lang="en-US" sz="1800" dirty="0" err="1"/>
              <a:t>si</a:t>
            </a:r>
            <a:r>
              <a:rPr lang="en-US" sz="1800" dirty="0"/>
              <a:t> Garland </a:t>
            </a:r>
            <a:r>
              <a:rPr lang="en-US" sz="1800" dirty="0" err="1"/>
              <a:t>vzala</a:t>
            </a:r>
            <a:r>
              <a:rPr lang="en-US" sz="1800" dirty="0"/>
              <a:t> </a:t>
            </a:r>
            <a:r>
              <a:rPr lang="en-US" sz="1800" dirty="0" err="1"/>
              <a:t>Sida</a:t>
            </a:r>
            <a:r>
              <a:rPr lang="en-US" sz="1800" dirty="0"/>
              <a:t> </a:t>
            </a:r>
            <a:r>
              <a:rPr lang="en-US" sz="1800" dirty="0" err="1"/>
              <a:t>Lufta</a:t>
            </a:r>
            <a:r>
              <a:rPr lang="en-US" sz="1800" dirty="0"/>
              <a:t>. </a:t>
            </a:r>
            <a:r>
              <a:rPr lang="en-US" sz="1800" dirty="0" err="1"/>
              <a:t>Založili</a:t>
            </a:r>
            <a:r>
              <a:rPr lang="en-US" sz="1800" dirty="0"/>
              <a:t> </a:t>
            </a:r>
            <a:r>
              <a:rPr lang="en-US" sz="1800" dirty="0" err="1"/>
              <a:t>produkční</a:t>
            </a:r>
            <a:r>
              <a:rPr lang="en-US" sz="1800" dirty="0"/>
              <a:t> </a:t>
            </a:r>
            <a:r>
              <a:rPr lang="en-US" sz="1800" dirty="0" err="1"/>
              <a:t>společnost</a:t>
            </a:r>
            <a:r>
              <a:rPr lang="en-US" sz="1800" dirty="0"/>
              <a:t> Transcona Enterprises, </a:t>
            </a:r>
            <a:r>
              <a:rPr lang="en-US" sz="1800" dirty="0" err="1"/>
              <a:t>která</a:t>
            </a:r>
            <a:r>
              <a:rPr lang="en-US" sz="1800" dirty="0"/>
              <a:t> </a:t>
            </a:r>
            <a:r>
              <a:rPr lang="en-US" sz="1800" dirty="0" err="1"/>
              <a:t>spolu</a:t>
            </a:r>
            <a:r>
              <a:rPr lang="en-US" sz="1800" dirty="0"/>
              <a:t> se </a:t>
            </a:r>
            <a:r>
              <a:rPr lang="en-US" sz="1800" dirty="0" err="1"/>
              <a:t>studiem</a:t>
            </a:r>
            <a:r>
              <a:rPr lang="en-US" sz="1800" dirty="0"/>
              <a:t> Warner Bros </a:t>
            </a:r>
            <a:r>
              <a:rPr lang="en-US" sz="1800" dirty="0" err="1"/>
              <a:t>vytvořila</a:t>
            </a:r>
            <a:r>
              <a:rPr lang="en-US" sz="1800" dirty="0"/>
              <a:t> </a:t>
            </a:r>
            <a:r>
              <a:rPr lang="en-US" sz="1800" dirty="0" err="1"/>
              <a:t>snímek</a:t>
            </a:r>
            <a:r>
              <a:rPr lang="en-US" sz="1800" dirty="0"/>
              <a:t> </a:t>
            </a:r>
            <a:r>
              <a:rPr lang="en-US" sz="1800" b="1" i="1" dirty="0"/>
              <a:t>A Star is Born </a:t>
            </a:r>
            <a:r>
              <a:rPr lang="en-US" sz="1800" dirty="0"/>
              <a:t>(George Cukor, 1954). </a:t>
            </a:r>
            <a:r>
              <a:rPr lang="en-US" sz="1800" dirty="0" err="1"/>
              <a:t>Píseň</a:t>
            </a:r>
            <a:r>
              <a:rPr lang="en-US" sz="1800" dirty="0"/>
              <a:t> </a:t>
            </a:r>
            <a:r>
              <a:rPr lang="en-US" sz="1800" i="1" dirty="0"/>
              <a:t>‘Born in a Trunk’ </a:t>
            </a:r>
            <a:r>
              <a:rPr lang="en-US" sz="1800" dirty="0"/>
              <a:t>je </a:t>
            </a:r>
            <a:r>
              <a:rPr lang="en-US" sz="1800" dirty="0" err="1"/>
              <a:t>považována</a:t>
            </a:r>
            <a:r>
              <a:rPr lang="en-US" sz="1800" dirty="0"/>
              <a:t> za </a:t>
            </a:r>
            <a:r>
              <a:rPr lang="en-US" sz="1800" dirty="0" err="1"/>
              <a:t>jakousi</a:t>
            </a:r>
            <a:r>
              <a:rPr lang="en-US" sz="1800" dirty="0"/>
              <a:t> </a:t>
            </a:r>
            <a:r>
              <a:rPr lang="en-US" sz="1800" dirty="0" err="1"/>
              <a:t>hudební</a:t>
            </a:r>
            <a:r>
              <a:rPr lang="en-US" sz="1800" dirty="0"/>
              <a:t> </a:t>
            </a:r>
            <a:r>
              <a:rPr lang="en-US" sz="1800" dirty="0" err="1"/>
              <a:t>biografii</a:t>
            </a:r>
            <a:r>
              <a:rPr lang="en-US" sz="1800" dirty="0"/>
              <a:t> Garland. </a:t>
            </a:r>
            <a:r>
              <a:rPr lang="en-US" sz="1800" dirty="0" err="1"/>
              <a:t>Vynikající</a:t>
            </a:r>
            <a:r>
              <a:rPr lang="en-US" sz="1800" dirty="0"/>
              <a:t> </a:t>
            </a:r>
            <a:r>
              <a:rPr lang="en-US" sz="1800" dirty="0" err="1"/>
              <a:t>recenze</a:t>
            </a:r>
            <a:r>
              <a:rPr lang="en-US" sz="1800" dirty="0"/>
              <a:t> a </a:t>
            </a:r>
            <a:r>
              <a:rPr lang="en-US" sz="1800" dirty="0" err="1"/>
              <a:t>nominace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Oscara</a:t>
            </a:r>
            <a:r>
              <a:rPr lang="en-US" sz="1800" dirty="0"/>
              <a:t> za </a:t>
            </a:r>
            <a:r>
              <a:rPr lang="en-US" sz="1800" dirty="0" err="1"/>
              <a:t>nejlepší</a:t>
            </a:r>
            <a:r>
              <a:rPr lang="en-US" sz="1800" dirty="0"/>
              <a:t> </a:t>
            </a:r>
            <a:r>
              <a:rPr lang="en-US" sz="1800" dirty="0" err="1"/>
              <a:t>ženský</a:t>
            </a:r>
            <a:r>
              <a:rPr lang="en-US" sz="1800" dirty="0"/>
              <a:t> </a:t>
            </a:r>
            <a:r>
              <a:rPr lang="en-US" sz="1800" dirty="0" err="1"/>
              <a:t>herecký</a:t>
            </a:r>
            <a:r>
              <a:rPr lang="en-US" sz="1800" dirty="0"/>
              <a:t> </a:t>
            </a:r>
            <a:r>
              <a:rPr lang="en-US" sz="1800" dirty="0" err="1"/>
              <a:t>výkon</a:t>
            </a:r>
            <a:r>
              <a:rPr lang="en-US" sz="1800" dirty="0"/>
              <a:t>. </a:t>
            </a:r>
            <a:r>
              <a:rPr lang="en-US" sz="1800" dirty="0" err="1"/>
              <a:t>Postava</a:t>
            </a:r>
            <a:r>
              <a:rPr lang="en-US" sz="1800" dirty="0"/>
              <a:t> </a:t>
            </a:r>
            <a:r>
              <a:rPr lang="en-US" sz="1800" dirty="0" err="1"/>
              <a:t>Normana</a:t>
            </a:r>
            <a:r>
              <a:rPr lang="en-US" sz="1800" dirty="0"/>
              <a:t> </a:t>
            </a:r>
            <a:r>
              <a:rPr lang="en-US" sz="1800" dirty="0" err="1"/>
              <a:t>Maina</a:t>
            </a:r>
            <a:r>
              <a:rPr lang="en-US" sz="1800" dirty="0"/>
              <a:t> </a:t>
            </a:r>
            <a:r>
              <a:rPr lang="en-US" sz="1800" dirty="0" err="1"/>
              <a:t>vychází</a:t>
            </a:r>
            <a:r>
              <a:rPr lang="en-US" sz="1800" dirty="0"/>
              <a:t> </a:t>
            </a:r>
            <a:r>
              <a:rPr lang="en-US" sz="1800" dirty="0" err="1"/>
              <a:t>ze</a:t>
            </a:r>
            <a:r>
              <a:rPr lang="en-US" sz="1800" dirty="0"/>
              <a:t> </a:t>
            </a:r>
            <a:r>
              <a:rPr lang="en-US" sz="1800" dirty="0" err="1"/>
              <a:t>samotné</a:t>
            </a:r>
            <a:r>
              <a:rPr lang="en-US" sz="1800" dirty="0"/>
              <a:t> Garland </a:t>
            </a:r>
            <a:r>
              <a:rPr lang="en-US" sz="1800" dirty="0" err="1"/>
              <a:t>stejně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postava</a:t>
            </a:r>
            <a:r>
              <a:rPr lang="en-US" sz="1800" dirty="0"/>
              <a:t> Vicky Lester </a:t>
            </a:r>
            <a:r>
              <a:rPr lang="mr-IN" sz="1800" dirty="0"/>
              <a:t>–</a:t>
            </a:r>
            <a:r>
              <a:rPr lang="en-US" sz="1800" dirty="0"/>
              <a:t> </a:t>
            </a:r>
            <a:r>
              <a:rPr lang="en-US" sz="1800" dirty="0" err="1"/>
              <a:t>oba</a:t>
            </a:r>
            <a:r>
              <a:rPr lang="en-US" sz="1800" dirty="0"/>
              <a:t> </a:t>
            </a:r>
            <a:r>
              <a:rPr lang="en-US" sz="1800" dirty="0" err="1"/>
              <a:t>jsou</a:t>
            </a:r>
            <a:r>
              <a:rPr lang="en-US" sz="1800" dirty="0"/>
              <a:t> </a:t>
            </a:r>
            <a:r>
              <a:rPr lang="en-US" sz="1800" dirty="0" err="1"/>
              <a:t>oběti</a:t>
            </a:r>
            <a:r>
              <a:rPr lang="en-US" sz="1800" dirty="0"/>
              <a:t> </a:t>
            </a:r>
            <a:r>
              <a:rPr lang="en-US" sz="1800" dirty="0" err="1"/>
              <a:t>negativní</a:t>
            </a:r>
            <a:r>
              <a:rPr lang="en-US" sz="1800" dirty="0"/>
              <a:t> publicity. 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414239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345D4C-E896-2349-9DE7-8AEAE6B923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4E914C-09FB-564D-ADB5-0E51412B98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80EB9B4-5082-5749-B05B-4C85F461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686608"/>
            <a:ext cx="8521200" cy="1171580"/>
          </a:xfrm>
        </p:spPr>
        <p:txBody>
          <a:bodyPr/>
          <a:lstStyle/>
          <a:p>
            <a:r>
              <a:rPr lang="en-US" sz="3200" dirty="0"/>
              <a:t>Dyer, Richard (1986): Judy Garland and Gay Men. In: </a:t>
            </a:r>
            <a:r>
              <a:rPr lang="en-US" sz="3200" i="1" dirty="0"/>
              <a:t>Heavenly Bodies. Film Stars and Society</a:t>
            </a:r>
            <a:r>
              <a:rPr lang="en-US" sz="3200" dirty="0"/>
              <a:t>. London: Routledge, s. 137 </a:t>
            </a:r>
            <a:r>
              <a:rPr lang="mr-IN" sz="3200" dirty="0"/>
              <a:t>–</a:t>
            </a:r>
            <a:r>
              <a:rPr lang="en-US" sz="3200" dirty="0"/>
              <a:t> 191.</a:t>
            </a:r>
            <a:endParaRPr lang="cs-CZ" sz="3200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C6572643-EA84-E44C-B354-18CD3432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52" y="4132615"/>
            <a:ext cx="8521200" cy="2030681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 err="1"/>
              <a:t>Rekonstrukce</a:t>
            </a:r>
            <a:r>
              <a:rPr lang="en-US" sz="2000" dirty="0"/>
              <a:t> </a:t>
            </a:r>
            <a:r>
              <a:rPr lang="en-US" sz="2000" dirty="0" err="1"/>
              <a:t>specifické</a:t>
            </a:r>
            <a:r>
              <a:rPr lang="en-US" sz="2000" dirty="0"/>
              <a:t> queer </a:t>
            </a:r>
            <a:r>
              <a:rPr lang="en-US" sz="2000" dirty="0" err="1"/>
              <a:t>recepce</a:t>
            </a:r>
            <a:r>
              <a:rPr lang="en-US" sz="2000" dirty="0"/>
              <a:t> </a:t>
            </a:r>
            <a:r>
              <a:rPr lang="en-US" sz="2000" dirty="0" err="1"/>
              <a:t>hvězdného</a:t>
            </a:r>
            <a:r>
              <a:rPr lang="en-US" sz="2000" dirty="0"/>
              <a:t> </a:t>
            </a:r>
            <a:r>
              <a:rPr lang="en-US" sz="2000" dirty="0" err="1"/>
              <a:t>obrazu</a:t>
            </a:r>
            <a:r>
              <a:rPr lang="en-US" sz="2000" dirty="0"/>
              <a:t> Judy Garland (</a:t>
            </a:r>
            <a:r>
              <a:rPr lang="en-US" sz="2000" dirty="0" err="1"/>
              <a:t>materiály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en-US" sz="2000" dirty="0" err="1"/>
              <a:t>dopisy</a:t>
            </a:r>
            <a:r>
              <a:rPr lang="en-US" sz="2000" dirty="0"/>
              <a:t>, </a:t>
            </a:r>
            <a:r>
              <a:rPr lang="en-US" sz="2000" dirty="0" err="1"/>
              <a:t>vzpomínky</a:t>
            </a:r>
            <a:r>
              <a:rPr lang="en-US" sz="2000" dirty="0"/>
              <a:t>, performance)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Období</a:t>
            </a:r>
            <a:r>
              <a:rPr lang="en-US" sz="2000" dirty="0"/>
              <a:t> po </a:t>
            </a:r>
            <a:r>
              <a:rPr lang="en-US" sz="2000" dirty="0" err="1"/>
              <a:t>roce</a:t>
            </a:r>
            <a:r>
              <a:rPr lang="en-US" sz="2000" dirty="0"/>
              <a:t> 1950 – </a:t>
            </a:r>
            <a:r>
              <a:rPr lang="en-US" sz="2000" dirty="0" err="1"/>
              <a:t>koncerty</a:t>
            </a:r>
            <a:r>
              <a:rPr lang="en-US" sz="2000" dirty="0"/>
              <a:t>, tv show, ale </a:t>
            </a:r>
            <a:r>
              <a:rPr lang="en-US" sz="2000" dirty="0" err="1"/>
              <a:t>také</a:t>
            </a:r>
            <a:r>
              <a:rPr lang="en-US" sz="2000" dirty="0"/>
              <a:t> </a:t>
            </a:r>
            <a:r>
              <a:rPr lang="en-US" sz="2000" dirty="0" err="1"/>
              <a:t>zpětné</a:t>
            </a:r>
            <a:r>
              <a:rPr lang="en-US" sz="2000" dirty="0"/>
              <a:t> </a:t>
            </a:r>
            <a:r>
              <a:rPr lang="en-US" sz="2000" dirty="0" err="1"/>
              <a:t>přepisování</a:t>
            </a:r>
            <a:r>
              <a:rPr lang="en-US" sz="2000" dirty="0"/>
              <a:t> </a:t>
            </a:r>
            <a:r>
              <a:rPr lang="en-US" sz="2000" dirty="0" err="1"/>
              <a:t>rané</a:t>
            </a:r>
            <a:r>
              <a:rPr lang="en-US" sz="2000" dirty="0"/>
              <a:t> a </a:t>
            </a:r>
            <a:r>
              <a:rPr lang="en-US" sz="2000" dirty="0" err="1"/>
              <a:t>vrcholné</a:t>
            </a:r>
            <a:r>
              <a:rPr lang="en-US" sz="2000" dirty="0"/>
              <a:t> </a:t>
            </a:r>
            <a:r>
              <a:rPr lang="en-US" sz="2000" dirty="0" err="1"/>
              <a:t>fáze</a:t>
            </a:r>
            <a:r>
              <a:rPr lang="en-US" sz="2000" dirty="0"/>
              <a:t> </a:t>
            </a:r>
            <a:r>
              <a:rPr lang="en-US" sz="2000" dirty="0" err="1"/>
              <a:t>její</a:t>
            </a:r>
            <a:r>
              <a:rPr lang="en-US" sz="2000" dirty="0"/>
              <a:t> </a:t>
            </a:r>
            <a:r>
              <a:rPr lang="en-US" sz="2000" dirty="0" err="1"/>
              <a:t>kariéry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Hvězda</a:t>
            </a:r>
            <a:r>
              <a:rPr lang="en-US" sz="2000" dirty="0"/>
              <a:t>, </a:t>
            </a:r>
            <a:r>
              <a:rPr lang="en-US" sz="2000" dirty="0" err="1"/>
              <a:t>která</a:t>
            </a:r>
            <a:r>
              <a:rPr lang="en-US" sz="2000" dirty="0"/>
              <a:t> </a:t>
            </a:r>
            <a:r>
              <a:rPr lang="en-US" sz="2000" dirty="0" err="1"/>
              <a:t>má</a:t>
            </a:r>
            <a:r>
              <a:rPr lang="en-US" sz="2000" dirty="0"/>
              <a:t> </a:t>
            </a:r>
            <a:r>
              <a:rPr lang="en-US" sz="2000" dirty="0" err="1"/>
              <a:t>jedinečný</a:t>
            </a:r>
            <a:r>
              <a:rPr lang="en-US" sz="2000" dirty="0"/>
              <a:t> </a:t>
            </a:r>
            <a:r>
              <a:rPr lang="en-US" sz="2000" dirty="0" err="1"/>
              <a:t>vztah</a:t>
            </a:r>
            <a:r>
              <a:rPr lang="en-US" sz="2000" dirty="0"/>
              <a:t> k </a:t>
            </a:r>
            <a:r>
              <a:rPr lang="en-US" sz="2000" dirty="0" err="1"/>
              <a:t>utrpení</a:t>
            </a:r>
            <a:r>
              <a:rPr lang="en-US" sz="2000" dirty="0"/>
              <a:t>, </a:t>
            </a:r>
            <a:r>
              <a:rPr lang="en-US" sz="2000" dirty="0" err="1"/>
              <a:t>bolesti</a:t>
            </a:r>
            <a:r>
              <a:rPr lang="en-US" sz="2000" dirty="0"/>
              <a:t>, </a:t>
            </a:r>
            <a:r>
              <a:rPr lang="en-US" sz="2000" dirty="0" err="1"/>
              <a:t>obyčejnosti</a:t>
            </a:r>
            <a:r>
              <a:rPr lang="en-US" sz="2000" dirty="0"/>
              <a:t> a </a:t>
            </a:r>
            <a:r>
              <a:rPr lang="en-US" sz="2000" dirty="0" err="1"/>
              <a:t>výjimečnosti</a:t>
            </a:r>
            <a:r>
              <a:rPr lang="en-US" sz="2000" dirty="0"/>
              <a:t>. </a:t>
            </a:r>
          </a:p>
          <a:p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724B524-D768-7443-A743-66A799262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87" y="217183"/>
            <a:ext cx="2180770" cy="218077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3ADB341-0D8B-D643-855D-93C450A9D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2" r="26743"/>
          <a:stretch/>
        </p:blipFill>
        <p:spPr>
          <a:xfrm>
            <a:off x="6883760" y="217182"/>
            <a:ext cx="1868353" cy="21946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9F8F09D-7730-FA4E-AD4A-BEB78420A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10" y="217182"/>
            <a:ext cx="1954174" cy="218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26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7E4C04-4D6C-144C-8913-95E684D391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6FA2CF-6375-9A45-895C-E0402F919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0D402B-3A69-6840-9195-4185522B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7BE4EC5-7C05-B94B-B415-4517F8360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57614"/>
            <a:ext cx="8064900" cy="4139998"/>
          </a:xfrm>
        </p:spPr>
        <p:txBody>
          <a:bodyPr/>
          <a:lstStyle/>
          <a:p>
            <a:r>
              <a:rPr lang="en-US" dirty="0" err="1"/>
              <a:t>Koncerty</a:t>
            </a:r>
            <a:r>
              <a:rPr lang="en-US" dirty="0"/>
              <a:t> a tv </a:t>
            </a:r>
            <a:r>
              <a:rPr lang="en-US" dirty="0" err="1"/>
              <a:t>vystoupení</a:t>
            </a:r>
            <a:r>
              <a:rPr lang="en-US" dirty="0"/>
              <a:t> </a:t>
            </a:r>
            <a:r>
              <a:rPr lang="en-US" dirty="0" err="1"/>
              <a:t>přinášejí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minimum </a:t>
            </a:r>
            <a:r>
              <a:rPr lang="en-US" dirty="0" err="1"/>
              <a:t>nového</a:t>
            </a:r>
            <a:r>
              <a:rPr lang="en-US" dirty="0"/>
              <a:t> </a:t>
            </a:r>
            <a:r>
              <a:rPr lang="en-US" dirty="0" err="1"/>
              <a:t>materiálu</a:t>
            </a:r>
            <a:r>
              <a:rPr lang="en-US" dirty="0"/>
              <a:t> &gt;&gt; </a:t>
            </a:r>
            <a:r>
              <a:rPr lang="en-US" dirty="0" err="1"/>
              <a:t>klíčový</a:t>
            </a:r>
            <a:r>
              <a:rPr lang="en-US" dirty="0"/>
              <a:t> je </a:t>
            </a:r>
            <a:r>
              <a:rPr lang="en-US" dirty="0" err="1"/>
              <a:t>vztah</a:t>
            </a:r>
            <a:r>
              <a:rPr lang="en-US" dirty="0"/>
              <a:t> k </a:t>
            </a:r>
            <a:r>
              <a:rPr lang="en-US" dirty="0" err="1"/>
              <a:t>minulé</a:t>
            </a:r>
            <a:r>
              <a:rPr lang="en-US" dirty="0"/>
              <a:t> </a:t>
            </a:r>
            <a:r>
              <a:rPr lang="en-US" dirty="0" err="1"/>
              <a:t>kariéře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Na </a:t>
            </a:r>
            <a:r>
              <a:rPr lang="en-US" dirty="0" err="1"/>
              <a:t>přelomu</a:t>
            </a:r>
            <a:r>
              <a:rPr lang="en-US" dirty="0"/>
              <a:t> 50. a 60. let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koncerty</a:t>
            </a:r>
            <a:r>
              <a:rPr lang="en-US" dirty="0"/>
              <a:t> Judy Garland </a:t>
            </a:r>
            <a:r>
              <a:rPr lang="en-US" dirty="0" err="1"/>
              <a:t>jedním</a:t>
            </a:r>
            <a:r>
              <a:rPr lang="en-US" dirty="0"/>
              <a:t> z </a:t>
            </a:r>
            <a:r>
              <a:rPr lang="en-US" dirty="0" err="1"/>
              <a:t>mála</a:t>
            </a:r>
            <a:r>
              <a:rPr lang="en-US" dirty="0"/>
              <a:t> </a:t>
            </a:r>
            <a:r>
              <a:rPr lang="en-US" dirty="0" err="1"/>
              <a:t>míst</a:t>
            </a:r>
            <a:r>
              <a:rPr lang="en-US" dirty="0"/>
              <a:t>, </a:t>
            </a:r>
            <a:r>
              <a:rPr lang="en-US" dirty="0" err="1"/>
              <a:t>kde</a:t>
            </a:r>
            <a:r>
              <a:rPr lang="en-US" dirty="0"/>
              <a:t> se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homosexuálové</a:t>
            </a:r>
            <a:r>
              <a:rPr lang="en-US" dirty="0"/>
              <a:t> </a:t>
            </a:r>
            <a:r>
              <a:rPr lang="en-US" dirty="0" err="1"/>
              <a:t>veřejně</a:t>
            </a:r>
            <a:r>
              <a:rPr lang="en-US" dirty="0"/>
              <a:t> </a:t>
            </a:r>
            <a:r>
              <a:rPr lang="en-US" dirty="0" err="1"/>
              <a:t>přiznat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své</a:t>
            </a:r>
            <a:r>
              <a:rPr lang="en-US" dirty="0"/>
              <a:t> </a:t>
            </a:r>
            <a:r>
              <a:rPr lang="en-US" dirty="0" err="1"/>
              <a:t>orientaci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Proměna</a:t>
            </a:r>
            <a:r>
              <a:rPr lang="en-US" dirty="0"/>
              <a:t> </a:t>
            </a:r>
            <a:r>
              <a:rPr lang="en-US" dirty="0" err="1"/>
              <a:t>diskurzu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gayové</a:t>
            </a:r>
            <a:r>
              <a:rPr lang="en-US" dirty="0"/>
              <a:t> </a:t>
            </a:r>
            <a:r>
              <a:rPr lang="en-US" dirty="0" err="1"/>
              <a:t>nejprve</a:t>
            </a:r>
            <a:r>
              <a:rPr lang="en-US" dirty="0"/>
              <a:t> </a:t>
            </a:r>
            <a:r>
              <a:rPr lang="en-US" dirty="0" err="1"/>
              <a:t>oceňují</a:t>
            </a:r>
            <a:r>
              <a:rPr lang="en-US" dirty="0"/>
              <a:t> Garland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figuru</a:t>
            </a:r>
            <a:r>
              <a:rPr lang="en-US" dirty="0"/>
              <a:t> </a:t>
            </a:r>
            <a:r>
              <a:rPr lang="en-US" dirty="0" err="1"/>
              <a:t>zřetelně</a:t>
            </a:r>
            <a:r>
              <a:rPr lang="en-US" dirty="0"/>
              <a:t> </a:t>
            </a:r>
            <a:r>
              <a:rPr lang="en-US" dirty="0" err="1"/>
              <a:t>artikulující</a:t>
            </a:r>
            <a:r>
              <a:rPr lang="en-US" dirty="0"/>
              <a:t> </a:t>
            </a:r>
            <a:r>
              <a:rPr lang="en-US" dirty="0" err="1"/>
              <a:t>strádání</a:t>
            </a:r>
            <a:r>
              <a:rPr lang="en-US" dirty="0"/>
              <a:t> a </a:t>
            </a:r>
            <a:r>
              <a:rPr lang="en-US" dirty="0" err="1"/>
              <a:t>později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ikonu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navzdory</a:t>
            </a:r>
            <a:r>
              <a:rPr lang="en-US" dirty="0"/>
              <a:t> </a:t>
            </a:r>
            <a:r>
              <a:rPr lang="en-US" dirty="0" err="1"/>
              <a:t>nepřízni</a:t>
            </a:r>
            <a:r>
              <a:rPr lang="en-US" dirty="0"/>
              <a:t> </a:t>
            </a:r>
            <a:r>
              <a:rPr lang="en-US" dirty="0" err="1"/>
              <a:t>osudu</a:t>
            </a:r>
            <a:r>
              <a:rPr lang="en-US" dirty="0"/>
              <a:t> a </a:t>
            </a:r>
            <a:r>
              <a:rPr lang="en-US" dirty="0" err="1"/>
              <a:t>vlastním</a:t>
            </a:r>
            <a:r>
              <a:rPr lang="en-US" dirty="0"/>
              <a:t> </a:t>
            </a:r>
            <a:r>
              <a:rPr lang="en-US" dirty="0" err="1"/>
              <a:t>selháním</a:t>
            </a:r>
            <a:r>
              <a:rPr lang="en-US" dirty="0"/>
              <a:t> </a:t>
            </a:r>
            <a:r>
              <a:rPr lang="en-US" dirty="0" err="1"/>
              <a:t>přežila</a:t>
            </a:r>
            <a:endParaRPr lang="en-US" dirty="0"/>
          </a:p>
          <a:p>
            <a:pPr lvl="2"/>
            <a:r>
              <a:rPr lang="en-US" sz="2000" dirty="0"/>
              <a:t>&gt;&gt; I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specifická</a:t>
            </a:r>
            <a:r>
              <a:rPr lang="en-US" sz="2000" dirty="0"/>
              <a:t> </a:t>
            </a:r>
            <a:r>
              <a:rPr lang="en-US" sz="2000" dirty="0" err="1"/>
              <a:t>recepce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tato</a:t>
            </a:r>
            <a:r>
              <a:rPr lang="en-US" sz="2000" dirty="0"/>
              <a:t> </a:t>
            </a:r>
            <a:r>
              <a:rPr lang="en-US" sz="2000" dirty="0" err="1"/>
              <a:t>má</a:t>
            </a:r>
            <a:r>
              <a:rPr lang="en-US" sz="2000" dirty="0"/>
              <a:t> </a:t>
            </a:r>
            <a:r>
              <a:rPr lang="en-US" sz="2000" dirty="0" err="1"/>
              <a:t>své</a:t>
            </a:r>
            <a:r>
              <a:rPr lang="en-US" sz="2000" dirty="0"/>
              <a:t> </a:t>
            </a:r>
            <a:r>
              <a:rPr lang="en-US" sz="2000" dirty="0" err="1"/>
              <a:t>vlastní</a:t>
            </a:r>
            <a:r>
              <a:rPr lang="en-US" sz="2000" dirty="0"/>
              <a:t> nuance a </a:t>
            </a:r>
            <a:r>
              <a:rPr lang="en-US" sz="2000" dirty="0" err="1"/>
              <a:t>vývoj</a:t>
            </a:r>
            <a:endParaRPr lang="en-US" sz="2000" dirty="0"/>
          </a:p>
          <a:p>
            <a:pPr lvl="2"/>
            <a:r>
              <a:rPr lang="en-US" sz="2000" dirty="0" err="1"/>
              <a:t>Vždy</a:t>
            </a:r>
            <a:r>
              <a:rPr lang="en-US" sz="2000" dirty="0"/>
              <a:t> </a:t>
            </a:r>
            <a:r>
              <a:rPr lang="en-US" sz="2000" dirty="0" err="1"/>
              <a:t>velmi</a:t>
            </a:r>
            <a:r>
              <a:rPr lang="en-US" sz="2000" dirty="0"/>
              <a:t> </a:t>
            </a:r>
            <a:r>
              <a:rPr lang="en-US" sz="2000" dirty="0" err="1"/>
              <a:t>intenzivní</a:t>
            </a:r>
            <a:r>
              <a:rPr lang="en-US" sz="2000" dirty="0"/>
              <a:t> </a:t>
            </a:r>
            <a:r>
              <a:rPr lang="en-US" sz="2000" dirty="0" err="1"/>
              <a:t>emocionální</a:t>
            </a:r>
            <a:r>
              <a:rPr lang="en-US" sz="2000" dirty="0"/>
              <a:t> </a:t>
            </a:r>
            <a:r>
              <a:rPr lang="en-US" sz="2000" dirty="0" err="1"/>
              <a:t>prožitek</a:t>
            </a:r>
            <a:r>
              <a:rPr lang="en-US" sz="2000" dirty="0"/>
              <a:t> (</a:t>
            </a:r>
            <a:r>
              <a:rPr lang="en-US" sz="2000" dirty="0" err="1"/>
              <a:t>síla</a:t>
            </a:r>
            <a:r>
              <a:rPr lang="en-US" sz="2000" dirty="0"/>
              <a:t> + </a:t>
            </a:r>
            <a:r>
              <a:rPr lang="en-US" sz="2000" dirty="0" err="1"/>
              <a:t>utrpení</a:t>
            </a:r>
            <a:r>
              <a:rPr lang="en-US" sz="2000" dirty="0"/>
              <a:t>, comeback)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5348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7274D8-2F44-614B-860B-13BA5AF74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4EA049-FB15-A94B-BA90-8A43CA4469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139AC3-579B-F346-A875-376E11137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11F42FC-7CEF-6B47-AFD9-3CE3889D2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mr-IN" dirty="0"/>
              <a:t>…</a:t>
            </a:r>
            <a:r>
              <a:rPr lang="cs-CZ" dirty="0"/>
              <a:t> je to její obrovská síla a nikoliv sebedestruktivní tendence, které k ní gaye přitahují.“</a:t>
            </a:r>
          </a:p>
          <a:p>
            <a:r>
              <a:rPr lang="cs-CZ" dirty="0"/>
              <a:t>„Prý jsme ji milovali, protože vyjadřovala naši osamělost a trýzeň. Blbost. Moji rodiče byli </a:t>
            </a:r>
            <a:r>
              <a:rPr lang="cs-CZ" dirty="0" err="1"/>
              <a:t>hetero</a:t>
            </a:r>
            <a:r>
              <a:rPr lang="cs-CZ" dirty="0"/>
              <a:t> a byli to ti nejutrápenější a nejosamělejší lidé, jaké jsem kdy poznal... Miloval jsem ji, protože ať ji ponižovali a podceňovali sebevíc, vždycky to přežila.“</a:t>
            </a:r>
          </a:p>
          <a:p>
            <a:endParaRPr lang="cs-CZ" dirty="0"/>
          </a:p>
          <a:p>
            <a:r>
              <a:rPr lang="cs-CZ" dirty="0"/>
              <a:t>„</a:t>
            </a:r>
            <a:r>
              <a:rPr lang="cs-CZ" dirty="0" err="1"/>
              <a:t>If</a:t>
            </a:r>
            <a:r>
              <a:rPr lang="cs-CZ" dirty="0"/>
              <a:t> happy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bluebirds</a:t>
            </a:r>
            <a:r>
              <a:rPr lang="cs-CZ" dirty="0"/>
              <a:t> </a:t>
            </a:r>
            <a:r>
              <a:rPr lang="cs-CZ" dirty="0" err="1"/>
              <a:t>fly</a:t>
            </a:r>
            <a:r>
              <a:rPr lang="cs-CZ" dirty="0"/>
              <a:t>, </a:t>
            </a:r>
            <a:r>
              <a:rPr lang="cs-CZ" dirty="0" err="1"/>
              <a:t>beyond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rainbow</a:t>
            </a:r>
            <a:r>
              <a:rPr lang="cs-CZ" dirty="0"/>
              <a:t>, </a:t>
            </a:r>
            <a:r>
              <a:rPr lang="cs-CZ" dirty="0" err="1"/>
              <a:t>why</a:t>
            </a:r>
            <a:r>
              <a:rPr lang="cs-CZ" dirty="0"/>
              <a:t> </a:t>
            </a:r>
            <a:r>
              <a:rPr lang="mr-IN" dirty="0"/>
              <a:t>–</a:t>
            </a:r>
            <a:r>
              <a:rPr lang="cs-CZ" dirty="0"/>
              <a:t> I made </a:t>
            </a:r>
            <a:r>
              <a:rPr lang="cs-CZ" dirty="0" err="1"/>
              <a:t>it</a:t>
            </a:r>
            <a:r>
              <a:rPr lang="cs-CZ" dirty="0"/>
              <a:t>, I made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mr-IN" dirty="0"/>
              <a:t>–</a:t>
            </a:r>
            <a:r>
              <a:rPr lang="cs-CZ" dirty="0"/>
              <a:t> </a:t>
            </a:r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oh</a:t>
            </a:r>
            <a:r>
              <a:rPr lang="cs-CZ" dirty="0"/>
              <a:t> </a:t>
            </a:r>
            <a:r>
              <a:rPr lang="cs-CZ" dirty="0" err="1"/>
              <a:t>why</a:t>
            </a:r>
            <a:r>
              <a:rPr lang="cs-CZ" dirty="0"/>
              <a:t> </a:t>
            </a:r>
            <a:r>
              <a:rPr lang="mr-IN" dirty="0"/>
              <a:t>–</a:t>
            </a:r>
            <a:r>
              <a:rPr lang="cs-CZ" dirty="0"/>
              <a:t> </a:t>
            </a:r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, </a:t>
            </a:r>
            <a:r>
              <a:rPr lang="cs-CZ" dirty="0" err="1"/>
              <a:t>darlings</a:t>
            </a:r>
            <a:r>
              <a:rPr lang="cs-CZ" dirty="0"/>
              <a:t>, I made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, I </a:t>
            </a:r>
            <a:r>
              <a:rPr lang="cs-CZ" dirty="0" err="1"/>
              <a:t>didn‘t</a:t>
            </a:r>
            <a:r>
              <a:rPr lang="cs-CZ" dirty="0"/>
              <a:t> </a:t>
            </a:r>
            <a:r>
              <a:rPr lang="cs-CZ" dirty="0" err="1"/>
              <a:t>think</a:t>
            </a:r>
            <a:r>
              <a:rPr lang="cs-CZ" dirty="0"/>
              <a:t> I </a:t>
            </a:r>
            <a:r>
              <a:rPr lang="cs-CZ" dirty="0" err="1"/>
              <a:t>would</a:t>
            </a:r>
            <a:r>
              <a:rPr lang="cs-CZ" dirty="0"/>
              <a:t> </a:t>
            </a:r>
            <a:r>
              <a:rPr lang="mr-IN" dirty="0"/>
              <a:t>–</a:t>
            </a:r>
            <a:r>
              <a:rPr lang="cs-CZ" dirty="0"/>
              <a:t> </a:t>
            </a:r>
            <a:r>
              <a:rPr lang="cs-CZ" dirty="0" err="1"/>
              <a:t>oh</a:t>
            </a:r>
            <a:r>
              <a:rPr lang="cs-CZ" dirty="0"/>
              <a:t> </a:t>
            </a:r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can‘t</a:t>
            </a:r>
            <a:r>
              <a:rPr lang="cs-CZ" dirty="0"/>
              <a:t> I?“ 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3104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18408D-BD9A-184D-842B-36800A9F1D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9A1376-BCBC-C542-AA69-B423331EE0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1606FEE-A9C2-D144-AA24-ECEFFF18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769734"/>
            <a:ext cx="8521200" cy="1171580"/>
          </a:xfrm>
        </p:spPr>
        <p:txBody>
          <a:bodyPr/>
          <a:lstStyle/>
          <a:p>
            <a:pPr algn="ctr"/>
            <a:r>
              <a:rPr lang="en-US" sz="3200" dirty="0" err="1"/>
              <a:t>Které</a:t>
            </a:r>
            <a:r>
              <a:rPr lang="en-US" sz="3200" dirty="0"/>
              <a:t> </a:t>
            </a:r>
            <a:r>
              <a:rPr lang="en-US" sz="3200" dirty="0" err="1"/>
              <a:t>tři</a:t>
            </a:r>
            <a:r>
              <a:rPr lang="en-US" sz="3200" dirty="0"/>
              <a:t> </a:t>
            </a:r>
            <a:r>
              <a:rPr lang="en-US" sz="3200" dirty="0" err="1"/>
              <a:t>aspekty</a:t>
            </a:r>
            <a:r>
              <a:rPr lang="en-US" sz="3200" dirty="0"/>
              <a:t> </a:t>
            </a:r>
            <a:r>
              <a:rPr lang="en-US" sz="3200" dirty="0" err="1"/>
              <a:t>hvězdného</a:t>
            </a:r>
            <a:r>
              <a:rPr lang="en-US" sz="3200" dirty="0"/>
              <a:t> </a:t>
            </a:r>
            <a:r>
              <a:rPr lang="en-US" sz="3200" dirty="0" err="1"/>
              <a:t>obrazu</a:t>
            </a:r>
            <a:r>
              <a:rPr lang="en-US" sz="3200" dirty="0"/>
              <a:t> Judy Garland z </a:t>
            </a:r>
            <a:r>
              <a:rPr lang="en-US" sz="3200" dirty="0" err="1"/>
              <a:t>ní</a:t>
            </a:r>
            <a:r>
              <a:rPr lang="en-US" sz="3200" dirty="0"/>
              <a:t> </a:t>
            </a:r>
            <a:r>
              <a:rPr lang="en-US" sz="3200" dirty="0" err="1"/>
              <a:t>vytvořily</a:t>
            </a:r>
            <a:r>
              <a:rPr lang="en-US" sz="3200" dirty="0"/>
              <a:t> queer </a:t>
            </a:r>
            <a:r>
              <a:rPr lang="en-US" sz="3200" dirty="0" err="1"/>
              <a:t>ikonu</a:t>
            </a:r>
            <a:r>
              <a:rPr lang="en-US" sz="3200" dirty="0"/>
              <a:t>?</a:t>
            </a:r>
            <a:endParaRPr lang="cs-CZ" sz="3200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E463196-B96F-1147-8B1F-E952C60A36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 algn="ctr">
              <a:buFont typeface="Arial"/>
              <a:buChar char="•"/>
            </a:pPr>
            <a:r>
              <a:rPr lang="en-US" sz="2400" b="1" dirty="0"/>
              <a:t>OBYČEJNOST</a:t>
            </a:r>
          </a:p>
          <a:p>
            <a:pPr marL="342900" indent="-342900" algn="ctr">
              <a:buFont typeface="Arial"/>
              <a:buChar char="•"/>
            </a:pPr>
            <a:r>
              <a:rPr lang="en-US" sz="2400" b="1" dirty="0"/>
              <a:t>ANDROGYNIE</a:t>
            </a:r>
          </a:p>
          <a:p>
            <a:pPr marL="342900" indent="-342900" algn="ctr">
              <a:buFont typeface="Arial"/>
              <a:buChar char="•"/>
            </a:pPr>
            <a:r>
              <a:rPr lang="en-US" sz="2400" b="1" dirty="0"/>
              <a:t>CAMP</a:t>
            </a:r>
            <a:endParaRPr lang="cs-CZ" sz="24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A0FEE1-C135-4249-95BC-FF0597C6C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59" y="253012"/>
            <a:ext cx="2390517" cy="220724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E6B93D4-6574-5E45-A6D9-56C1FCB59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5195"/>
          <a:stretch/>
        </p:blipFill>
        <p:spPr>
          <a:xfrm>
            <a:off x="4477000" y="124820"/>
            <a:ext cx="2612571" cy="242517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2D01BF2-5BBE-6344-94CF-A79546EFC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570" y="50623"/>
            <a:ext cx="1851392" cy="25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0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68FCB7-EFC4-8A40-A21A-C7A6DA3DFD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94B5A1-AFC5-1545-A8C3-ECBE17C461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D2565D-8C66-414D-89FC-04716C643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/>
              <a:t>1. </a:t>
            </a:r>
            <a:r>
              <a:rPr lang="en-US" sz="2400" dirty="0" err="1"/>
              <a:t>Obyčejnost</a:t>
            </a:r>
            <a:r>
              <a:rPr lang="en-US" sz="2400" dirty="0"/>
              <a:t> - Mickey Rooney &amp; Judy Garland</a:t>
            </a:r>
            <a:endParaRPr lang="cs-CZ" sz="2400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BCC47CDF-BB8D-984E-9ACD-0FD83A250EDF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229234"/>
            <a:ext cx="3914775" cy="3085332"/>
          </a:xfr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965DB609-61AE-554C-B33B-A513734CC27F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88" y="2374622"/>
            <a:ext cx="3916362" cy="2794556"/>
          </a:xfrm>
        </p:spPr>
      </p:pic>
    </p:spTree>
    <p:extLst>
      <p:ext uri="{BB962C8B-B14F-4D97-AF65-F5344CB8AC3E}">
        <p14:creationId xmlns:p14="http://schemas.microsoft.com/office/powerpoint/2010/main" val="267480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98A5E0-4C71-0E4E-9025-69DAC1A36D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B87DF4-4D1B-B645-A41E-0282A6C052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5040CD1-4F74-CC4F-A2C0-ADB40633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 cried for you (</a:t>
            </a:r>
            <a:r>
              <a:rPr lang="en-US" i="1" dirty="0"/>
              <a:t>Babes in arms</a:t>
            </a:r>
            <a:r>
              <a:rPr lang="en-US" dirty="0"/>
              <a:t>, 1939)</a:t>
            </a:r>
            <a:endParaRPr lang="cs-CZ" dirty="0"/>
          </a:p>
        </p:txBody>
      </p:sp>
      <p:pic>
        <p:nvPicPr>
          <p:cNvPr id="9" name="Judy Garland - I Cried For You (Babes In Arms, 1939)" descr="Judy Garland - I Cried For You (Babes In Arms, 1939)">
            <a:hlinkClick r:id="" action="ppaction://media"/>
            <a:extLst>
              <a:ext uri="{FF2B5EF4-FFF2-40B4-BE49-F238E27FC236}">
                <a16:creationId xmlns:a16="http://schemas.microsoft.com/office/drawing/2014/main" id="{7D78470E-3D86-4146-AF82-43EBEB3194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1338" y="1692275"/>
            <a:ext cx="5519737" cy="4140200"/>
          </a:xfrm>
        </p:spPr>
      </p:pic>
    </p:spTree>
    <p:extLst>
      <p:ext uri="{BB962C8B-B14F-4D97-AF65-F5344CB8AC3E}">
        <p14:creationId xmlns:p14="http://schemas.microsoft.com/office/powerpoint/2010/main" val="35511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AAE48-64E2-614E-8471-619A807731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17DA52-016D-014E-A8A3-B9B634824A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681150-FEC2-9140-83E8-4700DD9A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00" y="720000"/>
            <a:ext cx="8833500" cy="451576"/>
          </a:xfrm>
        </p:spPr>
        <p:txBody>
          <a:bodyPr/>
          <a:lstStyle/>
          <a:p>
            <a:r>
              <a:rPr lang="en-US" sz="2800" i="1" dirty="0"/>
              <a:t>Meet me in St. Louis </a:t>
            </a:r>
            <a:r>
              <a:rPr lang="en-US" sz="2800" dirty="0"/>
              <a:t>(USA, 1944, r. Vincente Minelli)</a:t>
            </a:r>
            <a:endParaRPr lang="cs-CZ" sz="2800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10B386DE-66D9-E24A-BAF4-FE4CEF40DBBF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1930400"/>
            <a:ext cx="2755900" cy="3683000"/>
          </a:xfr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03D14120-7E1B-BD45-80AB-43375A70E56C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12" y="1701800"/>
            <a:ext cx="2989314" cy="4140200"/>
          </a:xfrm>
        </p:spPr>
      </p:pic>
    </p:spTree>
    <p:extLst>
      <p:ext uri="{BB962C8B-B14F-4D97-AF65-F5344CB8AC3E}">
        <p14:creationId xmlns:p14="http://schemas.microsoft.com/office/powerpoint/2010/main" val="4061570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E60CA8-00E6-1841-B70B-EF368ABD9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1346408A-392C-9A4D-A263-53D08297D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12834"/>
            <a:ext cx="3934889" cy="1171580"/>
          </a:xfrm>
        </p:spPr>
        <p:txBody>
          <a:bodyPr/>
          <a:lstStyle/>
          <a:p>
            <a:pPr algn="ctr"/>
            <a:r>
              <a:rPr lang="cs-CZ" i="1" dirty="0"/>
              <a:t>Judy </a:t>
            </a:r>
            <a:br>
              <a:rPr lang="cs-CZ" dirty="0"/>
            </a:br>
            <a:r>
              <a:rPr lang="cs-CZ" sz="2400" dirty="0"/>
              <a:t>(VB 2019, r. Rupert </a:t>
            </a:r>
            <a:r>
              <a:rPr lang="cs-CZ" sz="2400" dirty="0" err="1"/>
              <a:t>Goold</a:t>
            </a:r>
            <a:r>
              <a:rPr lang="cs-CZ" sz="2400" dirty="0"/>
              <a:t>)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206A0CB-D62E-C048-9F83-7ACEB0DC1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2766951"/>
            <a:ext cx="3934889" cy="2529444"/>
          </a:xfrm>
        </p:spPr>
        <p:txBody>
          <a:bodyPr/>
          <a:lstStyle/>
          <a:p>
            <a:r>
              <a:rPr lang="cs-CZ" dirty="0"/>
              <a:t>Jak film představuje Judy Garland v pozdní fázi její kariéry?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hlediska její profese? (možnost dalšího comebacku?)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hlediska její slávy? (zůstává </a:t>
            </a:r>
            <a:r>
              <a:rPr lang="cs-CZ" dirty="0" err="1"/>
              <a:t>Garland</a:t>
            </a:r>
            <a:r>
              <a:rPr lang="cs-CZ" dirty="0"/>
              <a:t> relevantní součástí popkultury?)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hlediska jejího soukromí? (jak sama vnímá svou veřejnou </a:t>
            </a:r>
            <a:r>
              <a:rPr lang="cs-CZ" dirty="0" err="1"/>
              <a:t>vs</a:t>
            </a:r>
            <a:r>
              <a:rPr lang="cs-CZ" dirty="0"/>
              <a:t> soukromou osobnost?)</a:t>
            </a:r>
          </a:p>
          <a:p>
            <a:endParaRPr lang="cs-CZ" dirty="0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BB1E540B-BD90-B346-A428-663B148840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8AC3E6-B054-5344-BC91-8EE32CFD8E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224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3C147C-CBFA-494E-A5BB-BC2A9A3C94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48F2A6-CC7D-7B46-9D79-C921EF312F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552D3DE-BB4E-A84F-B21F-445088EC3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89" y="377999"/>
            <a:ext cx="4033752" cy="286396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5E5DA7F-2F78-4246-B97A-DEC8D5042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377999"/>
            <a:ext cx="4167000" cy="533234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415880C-5723-0E40-8AF6-EF52DEA840EA}"/>
              </a:ext>
            </a:extLst>
          </p:cNvPr>
          <p:cNvSpPr txBox="1"/>
          <p:nvPr/>
        </p:nvSpPr>
        <p:spPr>
          <a:xfrm>
            <a:off x="5565384" y="3859481"/>
            <a:ext cx="29392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i="1" dirty="0" err="1">
                <a:latin typeface="+mn-lt"/>
              </a:rPr>
              <a:t>Ziegfield</a:t>
            </a:r>
            <a:r>
              <a:rPr lang="cs-CZ" sz="3200" b="1" i="1" dirty="0">
                <a:latin typeface="+mn-lt"/>
              </a:rPr>
              <a:t> Girl </a:t>
            </a:r>
          </a:p>
          <a:p>
            <a:pPr algn="ctr"/>
            <a:r>
              <a:rPr lang="cs-CZ" dirty="0">
                <a:latin typeface="+mn-lt"/>
              </a:rPr>
              <a:t>USA 1941 </a:t>
            </a:r>
          </a:p>
          <a:p>
            <a:pPr algn="ctr"/>
            <a:r>
              <a:rPr lang="cs-CZ" dirty="0">
                <a:latin typeface="+mn-lt"/>
              </a:rPr>
              <a:t>r. Robert Z. Leonard</a:t>
            </a:r>
          </a:p>
        </p:txBody>
      </p:sp>
    </p:spTree>
    <p:extLst>
      <p:ext uri="{BB962C8B-B14F-4D97-AF65-F5344CB8AC3E}">
        <p14:creationId xmlns:p14="http://schemas.microsoft.com/office/powerpoint/2010/main" val="2799932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39CC10-BF9D-BC4C-80E6-8692A8B58A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766DD6E-7A4F-9944-AD6E-E9EA0964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95960"/>
            <a:ext cx="3934889" cy="698497"/>
          </a:xfrm>
        </p:spPr>
        <p:txBody>
          <a:bodyPr/>
          <a:lstStyle/>
          <a:p>
            <a:r>
              <a:rPr lang="cs-CZ" dirty="0"/>
              <a:t>2. </a:t>
            </a:r>
            <a:r>
              <a:rPr lang="cs-CZ" dirty="0" err="1"/>
              <a:t>Androgynita</a:t>
            </a:r>
            <a:endParaRPr lang="cs-CZ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91E3C100-84AF-C248-9D45-E3DEF7833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48" y="2494457"/>
            <a:ext cx="3574475" cy="3621334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600" dirty="0" err="1"/>
              <a:t>Androgynita</a:t>
            </a:r>
            <a:r>
              <a:rPr lang="en-US" sz="1600" dirty="0"/>
              <a:t> - </a:t>
            </a:r>
            <a:r>
              <a:rPr lang="en-US" sz="1600" dirty="0" err="1"/>
              <a:t>spojení</a:t>
            </a:r>
            <a:r>
              <a:rPr lang="en-US" sz="1600" dirty="0"/>
              <a:t> </a:t>
            </a:r>
            <a:r>
              <a:rPr lang="en-US" sz="1600" dirty="0" err="1"/>
              <a:t>dvou</a:t>
            </a:r>
            <a:r>
              <a:rPr lang="en-US" sz="1600" dirty="0"/>
              <a:t> </a:t>
            </a:r>
            <a:r>
              <a:rPr lang="en-US" sz="1600" dirty="0" err="1"/>
              <a:t>genderů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jednom</a:t>
            </a:r>
            <a:r>
              <a:rPr lang="en-US" sz="1600" dirty="0"/>
              <a:t> </a:t>
            </a:r>
            <a:r>
              <a:rPr lang="en-US" sz="1600" dirty="0" err="1"/>
              <a:t>těle</a:t>
            </a:r>
            <a:r>
              <a:rPr lang="en-US" sz="1600" dirty="0"/>
              <a:t>. Idea, </a:t>
            </a:r>
            <a:r>
              <a:rPr lang="en-US" sz="1600" dirty="0" err="1"/>
              <a:t>která</a:t>
            </a:r>
            <a:r>
              <a:rPr lang="en-US" sz="1600" dirty="0"/>
              <a:t> </a:t>
            </a:r>
            <a:r>
              <a:rPr lang="en-US" sz="1600" dirty="0" err="1"/>
              <a:t>tíhne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konfuzi</a:t>
            </a:r>
            <a:r>
              <a:rPr lang="en-US" sz="1600" dirty="0"/>
              <a:t> </a:t>
            </a:r>
            <a:r>
              <a:rPr lang="en-US" sz="1600" dirty="0" err="1"/>
              <a:t>obou</a:t>
            </a:r>
            <a:r>
              <a:rPr lang="en-US" sz="1600" dirty="0"/>
              <a:t> </a:t>
            </a:r>
            <a:r>
              <a:rPr lang="en-US" sz="1600" dirty="0" err="1"/>
              <a:t>genderů</a:t>
            </a:r>
            <a:r>
              <a:rPr lang="en-US" sz="1600" dirty="0"/>
              <a:t> a </a:t>
            </a:r>
            <a:r>
              <a:rPr lang="en-US" sz="1600" dirty="0" err="1"/>
              <a:t>zastření</a:t>
            </a:r>
            <a:r>
              <a:rPr lang="en-US" sz="1600" dirty="0"/>
              <a:t> </a:t>
            </a:r>
            <a:r>
              <a:rPr lang="en-US" sz="1600" dirty="0" err="1"/>
              <a:t>rozdílů</a:t>
            </a:r>
            <a:r>
              <a:rPr lang="en-US" sz="1600" dirty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err="1"/>
              <a:t>Biologické</a:t>
            </a:r>
            <a:r>
              <a:rPr lang="en-US" sz="1600" dirty="0"/>
              <a:t> </a:t>
            </a:r>
            <a:r>
              <a:rPr lang="en-US" sz="1600" dirty="0" err="1"/>
              <a:t>pohlaví</a:t>
            </a:r>
            <a:r>
              <a:rPr lang="en-US" sz="1600" dirty="0"/>
              <a:t> </a:t>
            </a:r>
            <a:r>
              <a:rPr lang="en-US" sz="1600" dirty="0" err="1"/>
              <a:t>determinuje</a:t>
            </a:r>
            <a:r>
              <a:rPr lang="en-US" sz="1600" dirty="0"/>
              <a:t> </a:t>
            </a:r>
            <a:r>
              <a:rPr lang="en-US" sz="1600" dirty="0" err="1"/>
              <a:t>také</a:t>
            </a:r>
            <a:r>
              <a:rPr lang="en-US" sz="1600" dirty="0"/>
              <a:t> </a:t>
            </a:r>
            <a:r>
              <a:rPr lang="en-US" sz="1600" dirty="0" err="1"/>
              <a:t>společenské</a:t>
            </a:r>
            <a:r>
              <a:rPr lang="en-US" sz="1600" dirty="0"/>
              <a:t> a </a:t>
            </a:r>
            <a:r>
              <a:rPr lang="en-US" sz="1600" dirty="0" err="1"/>
              <a:t>genderové</a:t>
            </a:r>
            <a:r>
              <a:rPr lang="en-US" sz="1600" dirty="0"/>
              <a:t> role </a:t>
            </a:r>
            <a:r>
              <a:rPr lang="mr-IN" sz="1600" dirty="0"/>
              <a:t>–</a:t>
            </a:r>
            <a:r>
              <a:rPr lang="en-US" sz="1600" dirty="0"/>
              <a:t> </a:t>
            </a:r>
            <a:r>
              <a:rPr lang="en-US" sz="1600" dirty="0" err="1"/>
              <a:t>androgynita</a:t>
            </a:r>
            <a:r>
              <a:rPr lang="en-US" sz="1600" dirty="0"/>
              <a:t> </a:t>
            </a:r>
            <a:r>
              <a:rPr lang="en-US" sz="1600" dirty="0" err="1"/>
              <a:t>vytváří</a:t>
            </a:r>
            <a:r>
              <a:rPr lang="en-US" sz="1600" dirty="0"/>
              <a:t> </a:t>
            </a:r>
            <a:r>
              <a:rPr lang="en-US" sz="1600" dirty="0" err="1"/>
              <a:t>dojem</a:t>
            </a:r>
            <a:r>
              <a:rPr lang="en-US" sz="1600" dirty="0"/>
              <a:t> </a:t>
            </a:r>
            <a:r>
              <a:rPr lang="en-US" sz="1600" dirty="0" err="1"/>
              <a:t>něčeho</a:t>
            </a:r>
            <a:r>
              <a:rPr lang="en-US" sz="1600" dirty="0"/>
              <a:t> </a:t>
            </a:r>
            <a:r>
              <a:rPr lang="en-US" sz="1600" dirty="0" err="1"/>
              <a:t>mezi</a:t>
            </a:r>
            <a:r>
              <a:rPr lang="en-US" sz="1600" dirty="0"/>
              <a:t>, co </a:t>
            </a:r>
            <a:r>
              <a:rPr lang="en-US" sz="1600" dirty="0" err="1"/>
              <a:t>nespadá</a:t>
            </a:r>
            <a:r>
              <a:rPr lang="en-US" sz="1600" dirty="0"/>
              <a:t> ani do </a:t>
            </a:r>
            <a:r>
              <a:rPr lang="en-US" sz="1600" dirty="0" err="1"/>
              <a:t>jedné</a:t>
            </a:r>
            <a:r>
              <a:rPr lang="en-US" sz="1600" dirty="0"/>
              <a:t> </a:t>
            </a:r>
            <a:r>
              <a:rPr lang="en-US" sz="1600" dirty="0" err="1"/>
              <a:t>kategorie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Judy Garland v </a:t>
            </a:r>
            <a:r>
              <a:rPr lang="en-US" sz="1600" dirty="0" err="1"/>
              <a:t>řadě</a:t>
            </a:r>
            <a:r>
              <a:rPr lang="en-US" sz="1600" dirty="0"/>
              <a:t> </a:t>
            </a:r>
            <a:r>
              <a:rPr lang="en-US" sz="1600" dirty="0" err="1"/>
              <a:t>rolí</a:t>
            </a:r>
            <a:r>
              <a:rPr lang="en-US" sz="1600" dirty="0"/>
              <a:t> a </a:t>
            </a:r>
            <a:r>
              <a:rPr lang="en-US" sz="1600" dirty="0" err="1"/>
              <a:t>výstupů</a:t>
            </a:r>
            <a:r>
              <a:rPr lang="en-US" sz="1600" dirty="0"/>
              <a:t> </a:t>
            </a:r>
            <a:r>
              <a:rPr lang="en-US" sz="1600" dirty="0" err="1"/>
              <a:t>ztělesňuje</a:t>
            </a:r>
            <a:r>
              <a:rPr lang="en-US" sz="1600" dirty="0"/>
              <a:t> </a:t>
            </a:r>
            <a:r>
              <a:rPr lang="en-US" sz="1600" dirty="0" err="1"/>
              <a:t>genderovou</a:t>
            </a:r>
            <a:r>
              <a:rPr lang="en-US" sz="1600" dirty="0"/>
              <a:t> </a:t>
            </a:r>
            <a:r>
              <a:rPr lang="en-US" sz="1600" dirty="0" err="1"/>
              <a:t>androgynitu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1B56D334-EF19-7B4A-8D3A-AC40A74A7C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6416"/>
          <a:stretch/>
        </p:blipFill>
        <p:spPr>
          <a:xfrm>
            <a:off x="3740731" y="1"/>
            <a:ext cx="5379522" cy="6857999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F71473-75B5-9D4C-A90F-86C9F715E0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1593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9494CD-3332-404B-A4EB-B6F738058C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7E8EA8-DE7A-A644-8F39-82856A385C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19" name="Zástupný text 18">
            <a:extLst>
              <a:ext uri="{FF2B5EF4-FFF2-40B4-BE49-F238E27FC236}">
                <a16:creationId xmlns:a16="http://schemas.microsoft.com/office/drawing/2014/main" id="{81F46532-934E-0646-A427-15A00296BB7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4" y="1723512"/>
            <a:ext cx="3915000" cy="271576"/>
          </a:xfrm>
        </p:spPr>
        <p:txBody>
          <a:bodyPr/>
          <a:lstStyle/>
          <a:p>
            <a:r>
              <a:rPr lang="cs-CZ" sz="1800" b="1" i="1" dirty="0"/>
              <a:t>Pirát</a:t>
            </a:r>
            <a:r>
              <a:rPr lang="cs-CZ" sz="1800" dirty="0"/>
              <a:t> (USA 1948, r. Vincente Minelli)</a:t>
            </a:r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1E816B0A-E90B-E941-9A1F-DB65E79A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94369"/>
            <a:ext cx="8064900" cy="451576"/>
          </a:xfrm>
        </p:spPr>
        <p:txBody>
          <a:bodyPr/>
          <a:lstStyle/>
          <a:p>
            <a:pPr algn="ctr"/>
            <a:r>
              <a:rPr lang="en-US" dirty="0" err="1"/>
              <a:t>Androgynita</a:t>
            </a:r>
            <a:r>
              <a:rPr lang="en-US" dirty="0"/>
              <a:t> Judy Garland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komická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stylová</a:t>
            </a:r>
            <a:endParaRPr lang="cs-CZ" dirty="0"/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4E35C791-4268-634D-97A9-51D4887D63E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1718024"/>
            <a:ext cx="3915000" cy="271576"/>
          </a:xfrm>
        </p:spPr>
        <p:txBody>
          <a:bodyPr/>
          <a:lstStyle/>
          <a:p>
            <a:pPr algn="ctr"/>
            <a:r>
              <a:rPr lang="cs-CZ" sz="1800" b="1" i="1" dirty="0"/>
              <a:t>Zrodila se hvězda </a:t>
            </a:r>
          </a:p>
          <a:p>
            <a:pPr algn="ctr"/>
            <a:r>
              <a:rPr lang="cs-CZ" sz="1800" dirty="0"/>
              <a:t>(USA 1954, r. George </a:t>
            </a:r>
            <a:r>
              <a:rPr lang="cs-CZ" sz="1800" dirty="0" err="1"/>
              <a:t>Cukor</a:t>
            </a:r>
            <a:r>
              <a:rPr lang="cs-CZ" sz="1800" dirty="0"/>
              <a:t>)</a:t>
            </a:r>
          </a:p>
        </p:txBody>
      </p:sp>
      <p:pic>
        <p:nvPicPr>
          <p:cNvPr id="16" name="Zástupný obsah 15">
            <a:extLst>
              <a:ext uri="{FF2B5EF4-FFF2-40B4-BE49-F238E27FC236}">
                <a16:creationId xmlns:a16="http://schemas.microsoft.com/office/drawing/2014/main" id="{E2395DC0-A0D0-F140-80E4-07179FB83549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460450"/>
            <a:ext cx="3914775" cy="2622899"/>
          </a:xfrm>
        </p:spPr>
      </p:pic>
      <p:pic>
        <p:nvPicPr>
          <p:cNvPr id="18" name="Zástupný obsah 17">
            <a:extLst>
              <a:ext uri="{FF2B5EF4-FFF2-40B4-BE49-F238E27FC236}">
                <a16:creationId xmlns:a16="http://schemas.microsoft.com/office/drawing/2014/main" id="{44DC453D-4680-454D-A3C6-188CDB30FE13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88" y="3009025"/>
            <a:ext cx="3916362" cy="1525749"/>
          </a:xfrm>
        </p:spPr>
      </p:pic>
    </p:spTree>
    <p:extLst>
      <p:ext uri="{BB962C8B-B14F-4D97-AF65-F5344CB8AC3E}">
        <p14:creationId xmlns:p14="http://schemas.microsoft.com/office/powerpoint/2010/main" val="3930485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D2432B-98B9-6A41-9606-575C219DC0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29BC70-C23E-AE4D-A200-5865296A8B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EE48782B-318E-1F47-AC85-35D812D7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4993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„A </a:t>
            </a:r>
            <a:r>
              <a:rPr lang="cs-CZ" dirty="0" err="1"/>
              <a:t>Couple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Swells</a:t>
            </a:r>
            <a:r>
              <a:rPr lang="cs-CZ" dirty="0"/>
              <a:t>“ </a:t>
            </a:r>
            <a:br>
              <a:rPr lang="cs-CZ" dirty="0"/>
            </a:br>
            <a:r>
              <a:rPr lang="cs-CZ" sz="2000" dirty="0"/>
              <a:t>(</a:t>
            </a:r>
            <a:r>
              <a:rPr lang="cs-CZ" sz="2000" i="1" dirty="0"/>
              <a:t>Velikonoční přehlídka</a:t>
            </a:r>
            <a:r>
              <a:rPr lang="cs-CZ" sz="2000" dirty="0"/>
              <a:t>, USA 1948, r. Charles </a:t>
            </a:r>
            <a:r>
              <a:rPr lang="cs-CZ" sz="2000" dirty="0" err="1"/>
              <a:t>Walters</a:t>
            </a:r>
            <a:r>
              <a:rPr lang="cs-CZ" sz="2000" dirty="0"/>
              <a:t>) </a:t>
            </a:r>
          </a:p>
        </p:txBody>
      </p:sp>
      <p:pic>
        <p:nvPicPr>
          <p:cNvPr id="11" name="Easter Parade | A Couple of Swells (Fred Astaire, Judy Garland) | Warner Bros. Entertainment" descr="Easter Parade | A Couple of Swells (Fred Astaire, Judy Garland) | Warner Bros. Entertainment">
            <a:hlinkClick r:id="" action="ppaction://media"/>
            <a:extLst>
              <a:ext uri="{FF2B5EF4-FFF2-40B4-BE49-F238E27FC236}">
                <a16:creationId xmlns:a16="http://schemas.microsoft.com/office/drawing/2014/main" id="{3851B071-5782-9C4F-B088-8DC0B8D22C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175" y="1692275"/>
            <a:ext cx="7359650" cy="4140200"/>
          </a:xfrm>
        </p:spPr>
      </p:pic>
    </p:spTree>
    <p:extLst>
      <p:ext uri="{BB962C8B-B14F-4D97-AF65-F5344CB8AC3E}">
        <p14:creationId xmlns:p14="http://schemas.microsoft.com/office/powerpoint/2010/main" val="10254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EA6D65-9777-DF4F-AC26-9950B26308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A074EC2-E181-6C4C-BBBF-A5531D39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5" y="1921281"/>
            <a:ext cx="2373073" cy="698497"/>
          </a:xfrm>
        </p:spPr>
        <p:txBody>
          <a:bodyPr/>
          <a:lstStyle/>
          <a:p>
            <a:r>
              <a:rPr lang="cs-CZ" dirty="0"/>
              <a:t>3. Camp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2E2FCB2B-4E45-D34F-956D-EB5915643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50" y="2648195"/>
            <a:ext cx="3396343" cy="2594214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600" dirty="0" err="1"/>
              <a:t>Charakteristický</a:t>
            </a:r>
            <a:r>
              <a:rPr lang="en-US" sz="1600" dirty="0"/>
              <a:t> </a:t>
            </a:r>
            <a:r>
              <a:rPr lang="en-US" sz="1600" dirty="0" err="1"/>
              <a:t>způsob</a:t>
            </a:r>
            <a:r>
              <a:rPr lang="en-US" sz="1600" dirty="0"/>
              <a:t> queer/gay </a:t>
            </a:r>
            <a:r>
              <a:rPr lang="en-US" sz="1600" dirty="0" err="1"/>
              <a:t>vztahování</a:t>
            </a:r>
            <a:r>
              <a:rPr lang="en-US" sz="1600" dirty="0"/>
              <a:t> se k </a:t>
            </a:r>
            <a:r>
              <a:rPr lang="en-US" sz="1600" dirty="0" err="1"/>
              <a:t>hodnotám</a:t>
            </a:r>
            <a:r>
              <a:rPr lang="en-US" sz="1600" dirty="0"/>
              <a:t>, </a:t>
            </a:r>
            <a:r>
              <a:rPr lang="en-US" sz="1600" dirty="0" err="1"/>
              <a:t>obrazům</a:t>
            </a:r>
            <a:r>
              <a:rPr lang="en-US" sz="1600" dirty="0"/>
              <a:t> a </a:t>
            </a:r>
            <a:r>
              <a:rPr lang="en-US" sz="1600" dirty="0" err="1"/>
              <a:t>produktům</a:t>
            </a:r>
            <a:r>
              <a:rPr lang="en-US" sz="1600" dirty="0"/>
              <a:t> </a:t>
            </a:r>
            <a:r>
              <a:rPr lang="en-US" sz="1600" dirty="0" err="1"/>
              <a:t>většinové</a:t>
            </a:r>
            <a:r>
              <a:rPr lang="en-US" sz="1600" dirty="0"/>
              <a:t> </a:t>
            </a:r>
            <a:r>
              <a:rPr lang="en-US" sz="1600" dirty="0" err="1"/>
              <a:t>kultury</a:t>
            </a:r>
            <a:r>
              <a:rPr lang="en-US" sz="1600" dirty="0"/>
              <a:t> a to </a:t>
            </a:r>
            <a:r>
              <a:rPr lang="en-US" sz="1600" dirty="0" err="1"/>
              <a:t>pomocí</a:t>
            </a:r>
            <a:r>
              <a:rPr lang="en-US" sz="1600" dirty="0"/>
              <a:t> </a:t>
            </a:r>
            <a:r>
              <a:rPr lang="en-US" sz="1600" dirty="0" err="1"/>
              <a:t>ironie</a:t>
            </a:r>
            <a:r>
              <a:rPr lang="en-US" sz="1600" dirty="0"/>
              <a:t>, </a:t>
            </a:r>
            <a:r>
              <a:rPr lang="en-US" sz="1600" dirty="0" err="1"/>
              <a:t>zveličení</a:t>
            </a:r>
            <a:r>
              <a:rPr lang="en-US" sz="1600" dirty="0"/>
              <a:t>, </a:t>
            </a:r>
            <a:r>
              <a:rPr lang="en-US" sz="1600" dirty="0" err="1"/>
              <a:t>trivializace</a:t>
            </a:r>
            <a:r>
              <a:rPr lang="en-US" sz="1600" dirty="0"/>
              <a:t> a </a:t>
            </a:r>
            <a:r>
              <a:rPr lang="en-US" sz="1600" dirty="0" err="1"/>
              <a:t>teatrálnosti</a:t>
            </a:r>
            <a:r>
              <a:rPr lang="en-US" sz="1600" dirty="0"/>
              <a:t>. (Dyer)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err="1"/>
              <a:t>Utahování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z </a:t>
            </a:r>
            <a:r>
              <a:rPr lang="en-US" sz="1600" dirty="0" err="1"/>
              <a:t>vážného</a:t>
            </a:r>
            <a:r>
              <a:rPr lang="en-US" sz="1600" dirty="0"/>
              <a:t> a </a:t>
            </a:r>
            <a:r>
              <a:rPr lang="en-US" sz="1600" dirty="0" err="1"/>
              <a:t>seriozního</a:t>
            </a:r>
            <a:r>
              <a:rPr lang="en-US" sz="1600" dirty="0"/>
              <a:t> (Dyer)</a:t>
            </a:r>
          </a:p>
          <a:p>
            <a:endParaRPr lang="en-US" sz="1600" dirty="0"/>
          </a:p>
          <a:p>
            <a:pPr marL="285750" lvl="0" indent="-285750">
              <a:buFont typeface="Arial"/>
              <a:buChar char="•"/>
            </a:pPr>
            <a:r>
              <a:rPr lang="cs-CZ" sz="1600" dirty="0"/>
              <a:t> „Vážnost, která selhává“ </a:t>
            </a:r>
            <a:r>
              <a:rPr lang="en-US" sz="1600" dirty="0"/>
              <a:t>(Sontag)</a:t>
            </a:r>
          </a:p>
          <a:p>
            <a:endParaRPr lang="cs-CZ" sz="16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6AF64A-1D3E-2A48-8629-1637F552BF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2630C7D1-9C60-5745-A48E-4BBFA9E357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-833" r="10736" b="833"/>
          <a:stretch/>
        </p:blipFill>
        <p:spPr>
          <a:xfrm>
            <a:off x="3396343" y="1"/>
            <a:ext cx="6056415" cy="6857999"/>
          </a:xfrm>
        </p:spPr>
      </p:pic>
    </p:spTree>
    <p:extLst>
      <p:ext uri="{BB962C8B-B14F-4D97-AF65-F5344CB8AC3E}">
        <p14:creationId xmlns:p14="http://schemas.microsoft.com/office/powerpoint/2010/main" val="1436406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586BABF-0444-6E4E-AE77-F80D147F4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25</a:t>
            </a:fld>
            <a:endParaRPr lang="cs-CZ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779FC86-77B3-6243-A5F1-AF9D2A7A7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1679461"/>
            <a:ext cx="3477476" cy="899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3B3F427E-9EFE-2B49-8DA5-1A50BB07E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1769424"/>
            <a:ext cx="3934889" cy="4185151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000" dirty="0" err="1"/>
              <a:t>Specificky</a:t>
            </a:r>
            <a:r>
              <a:rPr lang="en-US" sz="2000" dirty="0"/>
              <a:t> </a:t>
            </a:r>
            <a:r>
              <a:rPr lang="en-US" sz="2000" dirty="0" err="1"/>
              <a:t>přepjatá</a:t>
            </a:r>
            <a:r>
              <a:rPr lang="en-US" sz="2000" dirty="0"/>
              <a:t> </a:t>
            </a:r>
            <a:r>
              <a:rPr lang="en-US" sz="2000" dirty="0" err="1"/>
              <a:t>gesta</a:t>
            </a:r>
            <a:r>
              <a:rPr lang="en-US" sz="2000" dirty="0"/>
              <a:t>, </a:t>
            </a:r>
            <a:r>
              <a:rPr lang="en-US" sz="2000" dirty="0" err="1"/>
              <a:t>zpěv</a:t>
            </a:r>
            <a:r>
              <a:rPr lang="en-US" sz="2000" dirty="0"/>
              <a:t> a </a:t>
            </a:r>
            <a:r>
              <a:rPr lang="en-US" sz="2000" dirty="0" err="1"/>
              <a:t>vzhled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vhodným</a:t>
            </a:r>
            <a:r>
              <a:rPr lang="en-US" sz="2000" dirty="0"/>
              <a:t> </a:t>
            </a:r>
            <a:r>
              <a:rPr lang="en-US" sz="2000" dirty="0" err="1"/>
              <a:t>výchozím</a:t>
            </a:r>
            <a:r>
              <a:rPr lang="en-US" sz="2000" dirty="0"/>
              <a:t> </a:t>
            </a:r>
            <a:r>
              <a:rPr lang="en-US" sz="2000" dirty="0" err="1"/>
              <a:t>materiálem</a:t>
            </a:r>
            <a:r>
              <a:rPr lang="en-US" sz="2000" dirty="0"/>
              <a:t> pro drag shows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! Garland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hvězda</a:t>
            </a:r>
            <a:r>
              <a:rPr lang="en-US" sz="2000" dirty="0"/>
              <a:t>, </a:t>
            </a:r>
            <a:r>
              <a:rPr lang="en-US" sz="2000" dirty="0" err="1"/>
              <a:t>která</a:t>
            </a:r>
            <a:r>
              <a:rPr lang="en-US" sz="2000" dirty="0"/>
              <a:t> </a:t>
            </a:r>
            <a:r>
              <a:rPr lang="en-US" sz="2000" dirty="0" err="1"/>
              <a:t>není</a:t>
            </a:r>
            <a:r>
              <a:rPr lang="en-US" sz="2000" dirty="0"/>
              <a:t> </a:t>
            </a:r>
            <a:r>
              <a:rPr lang="en-US" sz="2000" dirty="0" err="1"/>
              <a:t>jen</a:t>
            </a:r>
            <a:r>
              <a:rPr lang="en-US" sz="2000" dirty="0"/>
              <a:t> </a:t>
            </a:r>
            <a:r>
              <a:rPr lang="en-US" sz="2000" dirty="0" err="1"/>
              <a:t>ironizovaná</a:t>
            </a:r>
            <a:r>
              <a:rPr lang="en-US" sz="2000" dirty="0"/>
              <a:t> </a:t>
            </a:r>
            <a:r>
              <a:rPr lang="en-US" sz="2000" dirty="0" err="1"/>
              <a:t>prostřednictvím</a:t>
            </a:r>
            <a:r>
              <a:rPr lang="en-US" sz="2000" dirty="0"/>
              <a:t> camp, ale </a:t>
            </a:r>
            <a:r>
              <a:rPr lang="en-US" sz="2000" dirty="0" err="1"/>
              <a:t>sama</a:t>
            </a:r>
            <a:r>
              <a:rPr lang="en-US" sz="2000" dirty="0"/>
              <a:t> </a:t>
            </a:r>
            <a:r>
              <a:rPr lang="en-US" sz="2000" dirty="0" err="1"/>
              <a:t>vyjadřuje</a:t>
            </a:r>
            <a:r>
              <a:rPr lang="en-US" sz="2000" dirty="0"/>
              <a:t> camp </a:t>
            </a:r>
            <a:r>
              <a:rPr lang="en-US" sz="2000" dirty="0" err="1"/>
              <a:t>postoje</a:t>
            </a:r>
            <a:r>
              <a:rPr lang="en-US" sz="2000" dirty="0"/>
              <a:t>. 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“Being camp </a:t>
            </a:r>
            <a:r>
              <a:rPr lang="en-US" sz="2000" dirty="0" err="1"/>
              <a:t>rathet</a:t>
            </a:r>
            <a:r>
              <a:rPr lang="en-US" sz="2000" dirty="0"/>
              <a:t> than seen as camp” </a:t>
            </a:r>
          </a:p>
          <a:p>
            <a:endParaRPr lang="cs-CZ" sz="2000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FD4F3CD2-ABD9-5C47-A9BD-3C65C8B59E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5644"/>
          <a:stretch>
            <a:fillRect/>
          </a:stretch>
        </p:blipFill>
        <p:spPr/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D3A0C5-1FBC-FC44-B85C-1F48A6500B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4510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097824-7FD6-5640-BAAD-9C5CAC93C1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247B7C2-1D46-4A47-838A-1019255ABC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26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F40E26B-ED80-9745-BF70-1F03E75D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Camp a Judy </a:t>
            </a:r>
            <a:r>
              <a:rPr lang="cs-CZ" dirty="0" err="1"/>
              <a:t>Garland</a:t>
            </a:r>
            <a:r>
              <a:rPr lang="cs-CZ" dirty="0"/>
              <a:t>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3404D89C-BAFA-3549-8A98-9A0E9B1DE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Některé</a:t>
            </a:r>
            <a:r>
              <a:rPr lang="en-US" dirty="0"/>
              <a:t> filmy z </a:t>
            </a:r>
            <a:r>
              <a:rPr lang="en-US" dirty="0" err="1"/>
              <a:t>období</a:t>
            </a:r>
            <a:r>
              <a:rPr lang="en-US" dirty="0"/>
              <a:t> MGM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camp - </a:t>
            </a:r>
            <a:r>
              <a:rPr lang="en-US" dirty="0" err="1"/>
              <a:t>epizoda</a:t>
            </a:r>
            <a:r>
              <a:rPr lang="en-US" dirty="0"/>
              <a:t> “The Great lady gives an interview” v</a:t>
            </a:r>
            <a:r>
              <a:rPr lang="en-US" b="1" i="1" dirty="0"/>
              <a:t> </a:t>
            </a:r>
            <a:r>
              <a:rPr lang="en-US" b="1" i="1" dirty="0" err="1"/>
              <a:t>Ziegfield</a:t>
            </a:r>
            <a:r>
              <a:rPr lang="en-US" b="1" i="1" dirty="0"/>
              <a:t> follies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celý</a:t>
            </a:r>
            <a:r>
              <a:rPr lang="en-US" dirty="0"/>
              <a:t> film </a:t>
            </a:r>
            <a:r>
              <a:rPr lang="en-US" b="1" i="1" dirty="0"/>
              <a:t>The Pirate </a:t>
            </a:r>
            <a:r>
              <a:rPr lang="en-US" dirty="0"/>
              <a:t>=&gt; </a:t>
            </a:r>
            <a:r>
              <a:rPr lang="en-US" dirty="0" err="1"/>
              <a:t>teatralita</a:t>
            </a:r>
            <a:r>
              <a:rPr lang="en-US" dirty="0"/>
              <a:t>, </a:t>
            </a:r>
            <a:r>
              <a:rPr lang="en-US" dirty="0" err="1"/>
              <a:t>parodie</a:t>
            </a:r>
            <a:r>
              <a:rPr lang="en-US" dirty="0"/>
              <a:t> a </a:t>
            </a:r>
            <a:r>
              <a:rPr lang="en-US" dirty="0" err="1"/>
              <a:t>umělost</a:t>
            </a:r>
            <a:endParaRPr lang="en-US" dirty="0"/>
          </a:p>
          <a:p>
            <a:pPr lvl="0"/>
            <a:r>
              <a:rPr lang="cs-CZ" dirty="0"/>
              <a:t>"Camp je dekorativní a zdobný, zdůrazňuje texturu, smyslné povrchy a styl na úkor obsahu“ (</a:t>
            </a:r>
            <a:r>
              <a:rPr lang="cs-CZ" dirty="0" err="1"/>
              <a:t>Sontag</a:t>
            </a:r>
            <a:r>
              <a:rPr lang="cs-CZ" dirty="0"/>
              <a:t>)</a:t>
            </a:r>
          </a:p>
          <a:p>
            <a:pPr lvl="0"/>
            <a:r>
              <a:rPr lang="cs-CZ" dirty="0"/>
              <a:t>Jemná osobní sabotáž filmů z období MGM</a:t>
            </a:r>
          </a:p>
          <a:p>
            <a:pPr lvl="0"/>
            <a:endParaRPr lang="cs-CZ" dirty="0"/>
          </a:p>
          <a:p>
            <a:pPr lvl="0"/>
            <a:r>
              <a:rPr lang="cs-CZ" b="1" i="1" dirty="0" err="1"/>
              <a:t>Presenting</a:t>
            </a:r>
            <a:r>
              <a:rPr lang="cs-CZ" b="1" i="1" dirty="0"/>
              <a:t> Lily Mars </a:t>
            </a:r>
            <a:r>
              <a:rPr lang="cs-CZ" dirty="0"/>
              <a:t>(1943) </a:t>
            </a:r>
            <a:r>
              <a:rPr lang="mr-IN" dirty="0"/>
              <a:t>–</a:t>
            </a:r>
            <a:r>
              <a:rPr lang="cs-CZ" dirty="0"/>
              <a:t> „</a:t>
            </a:r>
            <a:r>
              <a:rPr lang="cs-CZ" dirty="0" err="1"/>
              <a:t>When</a:t>
            </a:r>
            <a:r>
              <a:rPr lang="cs-CZ" dirty="0"/>
              <a:t> I </a:t>
            </a:r>
            <a:r>
              <a:rPr lang="cs-CZ" dirty="0" err="1"/>
              <a:t>hear</a:t>
            </a:r>
            <a:r>
              <a:rPr lang="cs-CZ" dirty="0"/>
              <a:t> </a:t>
            </a:r>
            <a:r>
              <a:rPr lang="cs-CZ" dirty="0" err="1"/>
              <a:t>beautiful</a:t>
            </a:r>
            <a:r>
              <a:rPr lang="cs-CZ" dirty="0"/>
              <a:t> music“</a:t>
            </a:r>
          </a:p>
          <a:p>
            <a:pPr marL="891540" lvl="2" indent="-342900">
              <a:buFont typeface="+mj-lt"/>
              <a:buAutoNum type="arabicPeriod"/>
            </a:pPr>
            <a:r>
              <a:rPr lang="cs-CZ" sz="1400" dirty="0" err="1"/>
              <a:t>Garland</a:t>
            </a:r>
            <a:r>
              <a:rPr lang="cs-CZ" sz="1400" dirty="0"/>
              <a:t> paroduje nejen operetní manýru Marty </a:t>
            </a:r>
            <a:r>
              <a:rPr lang="cs-CZ" sz="1400" dirty="0" err="1"/>
              <a:t>Eggerth</a:t>
            </a:r>
            <a:r>
              <a:rPr lang="cs-CZ" sz="1400" dirty="0"/>
              <a:t> (fikční postava), ale také vlastní pěvecké postupy a konvence (vokální ozdoby, expresivní gesta a pohyby rukou, extrémní obličejová mimika)</a:t>
            </a:r>
          </a:p>
          <a:p>
            <a:pPr marL="891540" lvl="2" indent="-342900">
              <a:buFont typeface="+mj-lt"/>
              <a:buAutoNum type="arabicPeriod"/>
            </a:pPr>
            <a:r>
              <a:rPr lang="cs-CZ" sz="1400" dirty="0"/>
              <a:t>Parodie standardní situace, kdy neznámá dívka dostane šanci poprvé zazpívat ve velkém nočním klubu (procházející číšník, nevhodně umístěný buben).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8295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75C586-C057-C74F-B705-006A1E0528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272153-5D4F-8541-8D63-CF5A0FC98F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D28D15-6D5B-F142-A2CB-C3279A9B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51867"/>
            <a:ext cx="8064900" cy="451576"/>
          </a:xfrm>
        </p:spPr>
        <p:txBody>
          <a:bodyPr/>
          <a:lstStyle/>
          <a:p>
            <a:pPr algn="ctr"/>
            <a:r>
              <a:rPr lang="en-US" dirty="0"/>
              <a:t>“When I Hear Beautiful Music”</a:t>
            </a:r>
            <a:br>
              <a:rPr lang="en-US" dirty="0"/>
            </a:br>
            <a:r>
              <a:rPr lang="en-US" sz="2400" dirty="0"/>
              <a:t>(</a:t>
            </a:r>
            <a:r>
              <a:rPr lang="en-US" sz="2400" i="1" dirty="0"/>
              <a:t>Presenting Lily Mars</a:t>
            </a:r>
            <a:r>
              <a:rPr lang="en-US" sz="2400" dirty="0"/>
              <a:t>, USA 1943, r. Norman </a:t>
            </a:r>
            <a:r>
              <a:rPr lang="en-US" sz="2400" dirty="0" err="1"/>
              <a:t>Taurog</a:t>
            </a:r>
            <a:r>
              <a:rPr lang="en-US" sz="2400" dirty="0"/>
              <a:t>)</a:t>
            </a:r>
            <a:endParaRPr lang="cs-CZ" sz="2400" dirty="0"/>
          </a:p>
        </p:txBody>
      </p:sp>
      <p:pic>
        <p:nvPicPr>
          <p:cNvPr id="6" name="Judy Garland - Caro Nome [When I Look At You] (Presenting Lily Mars, 1943)" descr="Judy Garland - Caro Nome [When I Look At You] (Presenting Lily Mars, 1943)">
            <a:hlinkClick r:id="" action="ppaction://media"/>
            <a:extLst>
              <a:ext uri="{FF2B5EF4-FFF2-40B4-BE49-F238E27FC236}">
                <a16:creationId xmlns:a16="http://schemas.microsoft.com/office/drawing/2014/main" id="{1C7C45CE-40E8-A747-BA91-866FF8C053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1338" y="1692275"/>
            <a:ext cx="5519737" cy="4140200"/>
          </a:xfrm>
        </p:spPr>
      </p:pic>
    </p:spTree>
    <p:extLst>
      <p:ext uri="{BB962C8B-B14F-4D97-AF65-F5344CB8AC3E}">
        <p14:creationId xmlns:p14="http://schemas.microsoft.com/office/powerpoint/2010/main" val="355543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8F9A73-2937-0046-9387-7FDC632D25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B3613A-9F96-E945-9464-2EB8B08633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3AC04F0-7A7F-2148-9B52-AFB518E0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Resumé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F0FDD6F-094A-0B44-B3E5-0D63CBF79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Hvězdu</a:t>
            </a:r>
            <a:r>
              <a:rPr lang="en-US" dirty="0"/>
              <a:t> </a:t>
            </a:r>
            <a:r>
              <a:rPr lang="en-US" dirty="0" err="1"/>
              <a:t>analyzujeme</a:t>
            </a:r>
            <a:r>
              <a:rPr lang="en-US" dirty="0"/>
              <a:t> za </a:t>
            </a:r>
            <a:r>
              <a:rPr lang="en-US" dirty="0" err="1"/>
              <a:t>pomoci</a:t>
            </a:r>
            <a:r>
              <a:rPr lang="en-US" dirty="0"/>
              <a:t> </a:t>
            </a:r>
            <a:r>
              <a:rPr lang="en-US" dirty="0" err="1"/>
              <a:t>metodologie</a:t>
            </a:r>
            <a:r>
              <a:rPr lang="en-US" dirty="0"/>
              <a:t> star studies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obraz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charakterizujeme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strukturovanou</a:t>
            </a:r>
            <a:r>
              <a:rPr lang="en-US" dirty="0"/>
              <a:t> </a:t>
            </a:r>
            <a:r>
              <a:rPr lang="en-US" dirty="0" err="1"/>
              <a:t>polysémii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tomto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en-US" dirty="0" err="1"/>
              <a:t>analýzy</a:t>
            </a:r>
            <a:r>
              <a:rPr lang="en-US" dirty="0"/>
              <a:t> je </a:t>
            </a:r>
            <a:r>
              <a:rPr lang="en-US" dirty="0" err="1"/>
              <a:t>zapotřebí</a:t>
            </a:r>
            <a:r>
              <a:rPr lang="en-US" dirty="0"/>
              <a:t> </a:t>
            </a:r>
            <a:r>
              <a:rPr lang="en-US" dirty="0" err="1"/>
              <a:t>pracovat</a:t>
            </a:r>
            <a:r>
              <a:rPr lang="en-US" dirty="0"/>
              <a:t> se </a:t>
            </a:r>
            <a:r>
              <a:rPr lang="en-US" dirty="0" err="1"/>
              <a:t>samotnými</a:t>
            </a:r>
            <a:r>
              <a:rPr lang="en-US" dirty="0"/>
              <a:t> filmy, </a:t>
            </a:r>
            <a:r>
              <a:rPr lang="en-US" dirty="0" err="1"/>
              <a:t>propagačními</a:t>
            </a:r>
            <a:r>
              <a:rPr lang="en-US" dirty="0"/>
              <a:t> </a:t>
            </a:r>
            <a:r>
              <a:rPr lang="en-US" dirty="0" err="1"/>
              <a:t>materiály</a:t>
            </a:r>
            <a:r>
              <a:rPr lang="en-US" dirty="0"/>
              <a:t>, </a:t>
            </a:r>
            <a:r>
              <a:rPr lang="en-US" dirty="0" err="1"/>
              <a:t>publicitou</a:t>
            </a:r>
            <a:r>
              <a:rPr lang="en-US" dirty="0"/>
              <a:t> a </a:t>
            </a:r>
            <a:r>
              <a:rPr lang="en-US" dirty="0" err="1"/>
              <a:t>kritikami</a:t>
            </a:r>
            <a:r>
              <a:rPr lang="en-US" dirty="0"/>
              <a:t> a </a:t>
            </a:r>
            <a:r>
              <a:rPr lang="en-US" dirty="0" err="1"/>
              <a:t>komentáři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Dyerova</a:t>
            </a:r>
            <a:r>
              <a:rPr lang="en-US" dirty="0"/>
              <a:t> </a:t>
            </a:r>
            <a:r>
              <a:rPr lang="en-US" dirty="0" err="1"/>
              <a:t>analýza</a:t>
            </a:r>
            <a:r>
              <a:rPr lang="en-US" dirty="0"/>
              <a:t> </a:t>
            </a:r>
            <a:r>
              <a:rPr lang="en-US" dirty="0" err="1"/>
              <a:t>specifické</a:t>
            </a:r>
            <a:r>
              <a:rPr lang="en-US" dirty="0"/>
              <a:t> queer </a:t>
            </a:r>
            <a:r>
              <a:rPr lang="en-US" dirty="0" err="1"/>
              <a:t>recepce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obrazu</a:t>
            </a:r>
            <a:r>
              <a:rPr lang="en-US" dirty="0"/>
              <a:t> Judy Garland </a:t>
            </a:r>
            <a:r>
              <a:rPr lang="en-US" dirty="0" err="1"/>
              <a:t>rozkrývá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atributy</a:t>
            </a:r>
            <a:r>
              <a:rPr lang="en-US" dirty="0"/>
              <a:t> se </a:t>
            </a:r>
            <a:r>
              <a:rPr lang="en-US" dirty="0" err="1"/>
              <a:t>nabízely</a:t>
            </a:r>
            <a:r>
              <a:rPr lang="en-US" dirty="0"/>
              <a:t> </a:t>
            </a:r>
            <a:r>
              <a:rPr lang="en-US" dirty="0" err="1"/>
              <a:t>tomuto</a:t>
            </a:r>
            <a:r>
              <a:rPr lang="en-US" dirty="0"/>
              <a:t> </a:t>
            </a:r>
            <a:r>
              <a:rPr lang="en-US" dirty="0" err="1"/>
              <a:t>konkrétnímu</a:t>
            </a:r>
            <a:r>
              <a:rPr lang="en-US" dirty="0"/>
              <a:t> </a:t>
            </a:r>
            <a:r>
              <a:rPr lang="en-US" dirty="0" err="1"/>
              <a:t>segmentu</a:t>
            </a:r>
            <a:r>
              <a:rPr lang="en-US" dirty="0"/>
              <a:t> </a:t>
            </a:r>
            <a:r>
              <a:rPr lang="en-US" dirty="0" err="1"/>
              <a:t>publika</a:t>
            </a:r>
            <a:r>
              <a:rPr lang="en-US" dirty="0"/>
              <a:t>.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7905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8B6965-998C-8740-B637-DE8321922E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F9D684D-FA45-E74D-B6E9-34E9F3BE92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E2CBD9F-BF5C-6745-BD18-C869202E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99367"/>
            <a:ext cx="8064900" cy="451576"/>
          </a:xfrm>
        </p:spPr>
        <p:txBody>
          <a:bodyPr/>
          <a:lstStyle/>
          <a:p>
            <a:pPr algn="ctr"/>
            <a:r>
              <a:rPr lang="en-US" dirty="0"/>
              <a:t>Prof. Richard Dyer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5CE05F8-B3C7-0F44-8BF7-4AFC94E4D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098238"/>
            <a:ext cx="8064900" cy="4139998"/>
          </a:xfrm>
        </p:spPr>
        <p:txBody>
          <a:bodyPr/>
          <a:lstStyle/>
          <a:p>
            <a:r>
              <a:rPr lang="en-US" sz="2000" b="1" dirty="0"/>
              <a:t>De facto </a:t>
            </a:r>
            <a:r>
              <a:rPr lang="en-US" sz="2000" b="1" dirty="0" err="1"/>
              <a:t>zakladatel</a:t>
            </a:r>
            <a:r>
              <a:rPr lang="en-US" sz="2000" b="1" dirty="0"/>
              <a:t> </a:t>
            </a:r>
            <a:r>
              <a:rPr lang="en-US" sz="2000" b="1" dirty="0" err="1"/>
              <a:t>metodologie</a:t>
            </a:r>
            <a:r>
              <a:rPr lang="en-US" sz="2000" b="1" dirty="0"/>
              <a:t> star studies</a:t>
            </a:r>
          </a:p>
          <a:p>
            <a:pPr lvl="1"/>
            <a:r>
              <a:rPr lang="en-US" sz="2000" i="1" dirty="0"/>
              <a:t>Stars</a:t>
            </a:r>
            <a:r>
              <a:rPr lang="en-US" sz="2000" dirty="0"/>
              <a:t> (1979, </a:t>
            </a:r>
            <a:r>
              <a:rPr lang="en-US" sz="2000" dirty="0" err="1"/>
              <a:t>reedice</a:t>
            </a:r>
            <a:r>
              <a:rPr lang="en-US" sz="2000" dirty="0"/>
              <a:t> 1998)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en-US" sz="2000" dirty="0" err="1"/>
              <a:t>první</a:t>
            </a:r>
            <a:r>
              <a:rPr lang="en-US" sz="2000" dirty="0"/>
              <a:t> </a:t>
            </a:r>
            <a:r>
              <a:rPr lang="en-US" sz="2000" dirty="0" err="1"/>
              <a:t>vlastní</a:t>
            </a:r>
            <a:r>
              <a:rPr lang="en-US" sz="2000" dirty="0"/>
              <a:t> </a:t>
            </a:r>
            <a:r>
              <a:rPr lang="en-US" sz="2000" dirty="0" err="1"/>
              <a:t>monografie</a:t>
            </a:r>
            <a:endParaRPr lang="en-US" sz="2000" dirty="0"/>
          </a:p>
          <a:p>
            <a:pPr lvl="1"/>
            <a:r>
              <a:rPr lang="en-US" sz="2000" i="1" dirty="0"/>
              <a:t>Heavenly bodies</a:t>
            </a:r>
            <a:r>
              <a:rPr lang="en-US" sz="2000" dirty="0"/>
              <a:t> (1986)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en-US" sz="2000" dirty="0" err="1"/>
              <a:t>praktická</a:t>
            </a:r>
            <a:r>
              <a:rPr lang="en-US" sz="2000" dirty="0"/>
              <a:t> </a:t>
            </a:r>
            <a:r>
              <a:rPr lang="en-US" sz="2000" dirty="0" err="1"/>
              <a:t>aplikace</a:t>
            </a:r>
            <a:r>
              <a:rPr lang="en-US" sz="2000" dirty="0"/>
              <a:t> </a:t>
            </a:r>
            <a:r>
              <a:rPr lang="en-US" sz="2000" dirty="0" err="1"/>
              <a:t>představené</a:t>
            </a:r>
            <a:r>
              <a:rPr lang="en-US" sz="2000" dirty="0"/>
              <a:t> </a:t>
            </a:r>
            <a:r>
              <a:rPr lang="en-US" sz="2000" dirty="0" err="1"/>
              <a:t>metody</a:t>
            </a:r>
            <a:endParaRPr lang="en-US" sz="2000" dirty="0"/>
          </a:p>
          <a:p>
            <a:pPr marL="243000" lvl="1" indent="0">
              <a:buNone/>
            </a:pPr>
            <a:endParaRPr lang="en-US" sz="2000" dirty="0"/>
          </a:p>
          <a:p>
            <a:r>
              <a:rPr lang="en-US" sz="2000" b="1" dirty="0" err="1"/>
              <a:t>Další</a:t>
            </a:r>
            <a:r>
              <a:rPr lang="en-US" sz="2000" b="1" dirty="0"/>
              <a:t> </a:t>
            </a:r>
            <a:r>
              <a:rPr lang="en-US" sz="2000" b="1" dirty="0" err="1"/>
              <a:t>oblasti</a:t>
            </a:r>
            <a:r>
              <a:rPr lang="en-US" sz="2000" b="1" dirty="0"/>
              <a:t> </a:t>
            </a:r>
            <a:r>
              <a:rPr lang="en-US" sz="2000" b="1" dirty="0" err="1"/>
              <a:t>výzkumu</a:t>
            </a:r>
            <a:r>
              <a:rPr lang="en-US" sz="2000" b="1" dirty="0"/>
              <a:t>:</a:t>
            </a:r>
          </a:p>
          <a:p>
            <a:pPr lvl="1"/>
            <a:r>
              <a:rPr lang="en-US" sz="2000" dirty="0" err="1"/>
              <a:t>Koncepce</a:t>
            </a:r>
            <a:r>
              <a:rPr lang="en-US" sz="2000" dirty="0"/>
              <a:t> </a:t>
            </a:r>
            <a:r>
              <a:rPr lang="en-US" sz="2000" dirty="0" err="1"/>
              <a:t>zábavy</a:t>
            </a:r>
            <a:r>
              <a:rPr lang="en-US" sz="2000" dirty="0"/>
              <a:t> (</a:t>
            </a:r>
            <a:r>
              <a:rPr lang="en-US" sz="2000" i="1" dirty="0"/>
              <a:t>Only entertainment</a:t>
            </a:r>
            <a:r>
              <a:rPr lang="en-US" sz="2000" dirty="0"/>
              <a:t>, 2002)</a:t>
            </a:r>
          </a:p>
          <a:p>
            <a:pPr lvl="1"/>
            <a:r>
              <a:rPr lang="en-US" sz="2000" dirty="0"/>
              <a:t>Queer </a:t>
            </a:r>
            <a:r>
              <a:rPr lang="en-US" sz="2000" dirty="0" err="1"/>
              <a:t>teorie</a:t>
            </a:r>
            <a:r>
              <a:rPr lang="en-US" sz="2000" dirty="0"/>
              <a:t> ( </a:t>
            </a:r>
            <a:r>
              <a:rPr lang="en-US" sz="2000" i="1" dirty="0"/>
              <a:t>The Culture of queers</a:t>
            </a:r>
            <a:r>
              <a:rPr lang="en-US" sz="2000" dirty="0"/>
              <a:t>, 2001; </a:t>
            </a:r>
            <a:r>
              <a:rPr lang="en-US" sz="2000" i="1" dirty="0"/>
              <a:t>Now you see it</a:t>
            </a:r>
            <a:r>
              <a:rPr lang="en-US" sz="2000" dirty="0"/>
              <a:t>, 1990)  </a:t>
            </a:r>
          </a:p>
          <a:p>
            <a:pPr lvl="1"/>
            <a:r>
              <a:rPr lang="en-US" sz="2000" dirty="0" err="1"/>
              <a:t>Problematika</a:t>
            </a:r>
            <a:r>
              <a:rPr lang="en-US" sz="2000" dirty="0"/>
              <a:t> </a:t>
            </a:r>
            <a:r>
              <a:rPr lang="en-US" sz="2000" dirty="0" err="1"/>
              <a:t>rasy</a:t>
            </a:r>
            <a:r>
              <a:rPr lang="en-US" sz="2000" dirty="0"/>
              <a:t> </a:t>
            </a:r>
            <a:r>
              <a:rPr lang="en-US" sz="2000" i="1" dirty="0"/>
              <a:t>(White</a:t>
            </a:r>
            <a:r>
              <a:rPr lang="en-US" sz="2000" dirty="0"/>
              <a:t>, 1997)</a:t>
            </a:r>
          </a:p>
          <a:p>
            <a:pPr lvl="1"/>
            <a:r>
              <a:rPr lang="en-US" sz="2000" dirty="0" err="1"/>
              <a:t>Pastiš</a:t>
            </a:r>
            <a:r>
              <a:rPr lang="en-US" sz="2000" dirty="0"/>
              <a:t> (</a:t>
            </a:r>
            <a:r>
              <a:rPr lang="en-US" sz="2000" i="1" dirty="0"/>
              <a:t>Pastiche</a:t>
            </a:r>
            <a:r>
              <a:rPr lang="en-US" sz="2000" dirty="0"/>
              <a:t>, 2007)</a:t>
            </a:r>
          </a:p>
          <a:p>
            <a:pPr lvl="1"/>
            <a:r>
              <a:rPr lang="en-US" sz="2000" dirty="0" err="1"/>
              <a:t>Hudba</a:t>
            </a:r>
            <a:r>
              <a:rPr lang="en-US" sz="2000" dirty="0"/>
              <a:t> a </a:t>
            </a:r>
            <a:r>
              <a:rPr lang="en-US" sz="2000" dirty="0" err="1"/>
              <a:t>písně</a:t>
            </a:r>
            <a:r>
              <a:rPr lang="en-US" sz="2000" dirty="0"/>
              <a:t> v </a:t>
            </a:r>
            <a:r>
              <a:rPr lang="en-US" sz="2000" dirty="0" err="1"/>
              <a:t>kinematografii</a:t>
            </a:r>
            <a:r>
              <a:rPr lang="en-US" sz="2000" dirty="0"/>
              <a:t> (</a:t>
            </a:r>
            <a:r>
              <a:rPr lang="en-US" sz="2000" i="1" dirty="0"/>
              <a:t>Nino Rota</a:t>
            </a:r>
            <a:r>
              <a:rPr lang="en-US" sz="2000" dirty="0"/>
              <a:t>, 2010</a:t>
            </a:r>
            <a:r>
              <a:rPr lang="en-US" sz="2000" i="1" dirty="0"/>
              <a:t>; In the space of a song</a:t>
            </a:r>
            <a:r>
              <a:rPr lang="en-US" sz="2000" dirty="0"/>
              <a:t>, 2011) </a:t>
            </a:r>
          </a:p>
          <a:p>
            <a:pPr lvl="1"/>
            <a:r>
              <a:rPr lang="en-US" sz="2000" dirty="0" err="1"/>
              <a:t>Masoví</a:t>
            </a:r>
            <a:r>
              <a:rPr lang="en-US" sz="2000" dirty="0"/>
              <a:t> </a:t>
            </a:r>
            <a:r>
              <a:rPr lang="en-US" sz="2000" dirty="0" err="1"/>
              <a:t>vrazi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filmu</a:t>
            </a:r>
            <a:r>
              <a:rPr lang="en-US" sz="2000" dirty="0"/>
              <a:t> (</a:t>
            </a:r>
            <a:r>
              <a:rPr lang="en-US" sz="2000" i="1" dirty="0"/>
              <a:t>Lethal repetition</a:t>
            </a:r>
            <a:r>
              <a:rPr lang="en-US" sz="2000" dirty="0"/>
              <a:t>, 2015) 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err="1"/>
              <a:t>Rozhovor</a:t>
            </a:r>
            <a:r>
              <a:rPr lang="en-US" sz="2000" dirty="0"/>
              <a:t> s </a:t>
            </a:r>
            <a:r>
              <a:rPr lang="en-US" sz="2000" dirty="0" err="1"/>
              <a:t>Richardem</a:t>
            </a:r>
            <a:r>
              <a:rPr lang="en-US" sz="2000" dirty="0"/>
              <a:t> </a:t>
            </a:r>
            <a:r>
              <a:rPr lang="en-US" sz="2000" dirty="0" err="1"/>
              <a:t>Dyerem</a:t>
            </a:r>
            <a:r>
              <a:rPr lang="en-US" sz="2000" dirty="0"/>
              <a:t> z </a:t>
            </a:r>
            <a:r>
              <a:rPr lang="en-US" sz="2000" dirty="0" err="1"/>
              <a:t>roku</a:t>
            </a:r>
            <a:r>
              <a:rPr lang="en-US" sz="2000" dirty="0"/>
              <a:t> 2016</a:t>
            </a:r>
          </a:p>
          <a:p>
            <a:pPr lvl="1"/>
            <a:r>
              <a:rPr lang="en-US" sz="2000" dirty="0">
                <a:hlinkClick r:id="rId2"/>
              </a:rPr>
              <a:t>https://necsus-ejms.org/pleasure-obvious-queer-conversation-richard-dyer/</a:t>
            </a:r>
            <a:endParaRPr lang="en-US" sz="2000" dirty="0"/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5350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86791D-AAB9-8143-8E24-FEE9C2A8E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1AB6719-A004-E04E-ACA9-3E61047550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4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6201F8C-6431-8745-BC2A-3927AEF8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 </a:t>
            </a:r>
            <a:r>
              <a:rPr lang="en-US" sz="2800" dirty="0" err="1"/>
              <a:t>marxismu</a:t>
            </a:r>
            <a:r>
              <a:rPr lang="en-US" sz="2800" dirty="0"/>
              <a:t>, </a:t>
            </a:r>
            <a:r>
              <a:rPr lang="en-US" sz="2800" dirty="0" err="1"/>
              <a:t>zábavě</a:t>
            </a:r>
            <a:r>
              <a:rPr lang="en-US" sz="2800" dirty="0"/>
              <a:t>, </a:t>
            </a:r>
            <a:r>
              <a:rPr lang="en-US" sz="2800" dirty="0" err="1"/>
              <a:t>tělech</a:t>
            </a:r>
            <a:r>
              <a:rPr lang="en-US" sz="2800" dirty="0"/>
              <a:t> a </a:t>
            </a:r>
            <a:r>
              <a:rPr lang="en-US" sz="2800" dirty="0" err="1"/>
              <a:t>stereotypech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60F3B6B1-6A29-DB4F-A159-C77554F61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Lidé</a:t>
            </a:r>
            <a:r>
              <a:rPr lang="en-US" dirty="0"/>
              <a:t> </a:t>
            </a:r>
            <a:r>
              <a:rPr lang="en-US" dirty="0" err="1"/>
              <a:t>prožívají</a:t>
            </a:r>
            <a:r>
              <a:rPr lang="en-US" dirty="0"/>
              <a:t> </a:t>
            </a:r>
            <a:r>
              <a:rPr lang="en-US" dirty="0" err="1"/>
              <a:t>své</a:t>
            </a:r>
            <a:r>
              <a:rPr lang="en-US" dirty="0"/>
              <a:t> </a:t>
            </a:r>
            <a:r>
              <a:rPr lang="en-US" dirty="0" err="1"/>
              <a:t>životní</a:t>
            </a:r>
            <a:r>
              <a:rPr lang="en-US" dirty="0"/>
              <a:t> </a:t>
            </a:r>
            <a:r>
              <a:rPr lang="en-US" dirty="0" err="1"/>
              <a:t>příběhy</a:t>
            </a:r>
            <a:r>
              <a:rPr lang="en-US" dirty="0"/>
              <a:t>, ale ne za </a:t>
            </a:r>
            <a:r>
              <a:rPr lang="en-US" dirty="0" err="1"/>
              <a:t>podmínek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sami</a:t>
            </a:r>
            <a:r>
              <a:rPr lang="en-US" dirty="0"/>
              <a:t> </a:t>
            </a:r>
            <a:r>
              <a:rPr lang="en-US" dirty="0" err="1"/>
              <a:t>zvolí</a:t>
            </a:r>
            <a:r>
              <a:rPr lang="en-US" dirty="0"/>
              <a:t>.”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Zábava</a:t>
            </a:r>
            <a:r>
              <a:rPr lang="en-US" dirty="0"/>
              <a:t> </a:t>
            </a:r>
            <a:r>
              <a:rPr lang="en-US" dirty="0" err="1"/>
              <a:t>nám</a:t>
            </a:r>
            <a:r>
              <a:rPr lang="en-US" dirty="0"/>
              <a:t> </a:t>
            </a:r>
            <a:r>
              <a:rPr lang="en-US" dirty="0" err="1"/>
              <a:t>nabízí</a:t>
            </a:r>
            <a:r>
              <a:rPr lang="en-US" dirty="0"/>
              <a:t> </a:t>
            </a:r>
            <a:r>
              <a:rPr lang="en-US" dirty="0" err="1"/>
              <a:t>vizi</a:t>
            </a:r>
            <a:r>
              <a:rPr lang="en-US" dirty="0"/>
              <a:t> </a:t>
            </a:r>
            <a:r>
              <a:rPr lang="en-US" dirty="0" err="1"/>
              <a:t>něčeho</a:t>
            </a:r>
            <a:r>
              <a:rPr lang="en-US" dirty="0"/>
              <a:t> </a:t>
            </a:r>
            <a:r>
              <a:rPr lang="en-US" dirty="0" err="1"/>
              <a:t>lepšího</a:t>
            </a:r>
            <a:r>
              <a:rPr lang="en-US" dirty="0"/>
              <a:t>, </a:t>
            </a:r>
            <a:r>
              <a:rPr lang="en-US" dirty="0" err="1"/>
              <a:t>kam</a:t>
            </a:r>
            <a:r>
              <a:rPr lang="en-US" dirty="0"/>
              <a:t> </a:t>
            </a: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uniknout</a:t>
            </a:r>
            <a:r>
              <a:rPr lang="en-US" dirty="0"/>
              <a:t> </a:t>
            </a:r>
            <a:r>
              <a:rPr lang="mr-IN" dirty="0"/>
              <a:t>…</a:t>
            </a:r>
            <a:r>
              <a:rPr lang="cs-CZ" dirty="0"/>
              <a:t> ten pocit, že věci mohou být lepšími; že něco dokonalejšího než co právě je, může existovat v představách a může být realizováno.“</a:t>
            </a:r>
          </a:p>
          <a:p>
            <a:endParaRPr lang="cs-CZ" dirty="0"/>
          </a:p>
          <a:p>
            <a:r>
              <a:rPr lang="cs-CZ" dirty="0"/>
              <a:t>„Funkcí stereotypů je zviditelnit neviditelné, aby nás tyto kulturní a společenské předpoklady nezaskočily nepřipravené.“</a:t>
            </a:r>
          </a:p>
          <a:p>
            <a:endParaRPr lang="cs-CZ" dirty="0"/>
          </a:p>
          <a:p>
            <a:r>
              <a:rPr lang="cs-CZ" dirty="0"/>
              <a:t>„Společnost organizuje lidské tělo </a:t>
            </a:r>
            <a:r>
              <a:rPr lang="mr-IN" dirty="0"/>
              <a:t>–</a:t>
            </a:r>
            <a:r>
              <a:rPr lang="cs-CZ" dirty="0"/>
              <a:t> jak prožíváme svá těla a co jim a s nimi děláme.“  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8416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45C0AA-5F42-184A-B951-6351A5E8AA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43200F-FA5F-A041-9DEC-2CE9C39CC2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57DFFAC-5F66-D545-91D6-D4243F7F9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Dyera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A7A6CBE-9DBD-D94A-A51C-73604A06E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800" dirty="0" err="1"/>
              <a:t>Hvězda</a:t>
            </a:r>
            <a:r>
              <a:rPr lang="en-US" sz="2800" dirty="0"/>
              <a:t> </a:t>
            </a:r>
            <a:r>
              <a:rPr lang="en-US" sz="2800" dirty="0" err="1"/>
              <a:t>jako</a:t>
            </a:r>
            <a:r>
              <a:rPr lang="en-US" sz="2800" dirty="0"/>
              <a:t> </a:t>
            </a:r>
          </a:p>
          <a:p>
            <a:pPr marL="0" indent="0" algn="ctr">
              <a:buNone/>
            </a:pPr>
            <a:r>
              <a:rPr lang="en-US" sz="2800" b="1" dirty="0" err="1">
                <a:solidFill>
                  <a:srgbClr val="FF6600"/>
                </a:solidFill>
              </a:rPr>
              <a:t>hvězdný</a:t>
            </a:r>
            <a:r>
              <a:rPr lang="en-US" sz="2800" b="1" dirty="0">
                <a:solidFill>
                  <a:srgbClr val="FF6600"/>
                </a:solidFill>
              </a:rPr>
              <a:t> </a:t>
            </a:r>
            <a:r>
              <a:rPr lang="en-US" sz="2800" b="1" dirty="0" err="1">
                <a:solidFill>
                  <a:srgbClr val="FF6600"/>
                </a:solidFill>
              </a:rPr>
              <a:t>obraz</a:t>
            </a:r>
            <a:endParaRPr lang="en-US" sz="2800" b="1" dirty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FF6600"/>
              </a:solidFill>
            </a:endParaRPr>
          </a:p>
          <a:p>
            <a:pPr algn="ctr"/>
            <a:r>
              <a:rPr lang="en-US" sz="2800" dirty="0" err="1"/>
              <a:t>Hvězdný</a:t>
            </a:r>
            <a:r>
              <a:rPr lang="en-US" sz="2800" dirty="0"/>
              <a:t> </a:t>
            </a:r>
            <a:r>
              <a:rPr lang="en-US" sz="2800" dirty="0" err="1"/>
              <a:t>obraz</a:t>
            </a:r>
            <a:r>
              <a:rPr lang="en-US" sz="2800" dirty="0"/>
              <a:t> </a:t>
            </a:r>
            <a:r>
              <a:rPr lang="en-US" sz="2800" dirty="0" err="1"/>
              <a:t>jako</a:t>
            </a:r>
            <a:r>
              <a:rPr lang="en-US" sz="2800" dirty="0"/>
              <a:t> </a:t>
            </a:r>
          </a:p>
          <a:p>
            <a:pPr marL="0" indent="0" algn="ctr">
              <a:buNone/>
            </a:pPr>
            <a:r>
              <a:rPr lang="en-US" sz="2800" b="1" dirty="0" err="1">
                <a:solidFill>
                  <a:srgbClr val="FF6600"/>
                </a:solidFill>
              </a:rPr>
              <a:t>strukturovaná</a:t>
            </a:r>
            <a:r>
              <a:rPr lang="en-US" sz="2800" b="1" dirty="0">
                <a:solidFill>
                  <a:srgbClr val="FF6600"/>
                </a:solidFill>
              </a:rPr>
              <a:t> </a:t>
            </a:r>
            <a:r>
              <a:rPr lang="en-US" sz="2800" b="1" dirty="0" err="1">
                <a:solidFill>
                  <a:srgbClr val="FF6600"/>
                </a:solidFill>
              </a:rPr>
              <a:t>polysémie</a:t>
            </a:r>
            <a:endParaRPr lang="en-US" sz="2800" b="1" dirty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FF6600"/>
              </a:solidFill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2800" dirty="0" err="1"/>
              <a:t>Hvězdný</a:t>
            </a:r>
            <a:r>
              <a:rPr lang="en-US" sz="2800" dirty="0"/>
              <a:t> </a:t>
            </a:r>
            <a:r>
              <a:rPr lang="en-US" sz="2800" dirty="0" err="1"/>
              <a:t>obraz</a:t>
            </a:r>
            <a:r>
              <a:rPr lang="en-US" sz="2800" dirty="0"/>
              <a:t> </a:t>
            </a:r>
            <a:r>
              <a:rPr lang="en-US" sz="2800" dirty="0" err="1"/>
              <a:t>díky</a:t>
            </a:r>
            <a:r>
              <a:rPr lang="en-US" sz="2800" dirty="0"/>
              <a:t> </a:t>
            </a:r>
            <a:r>
              <a:rPr lang="en-US" sz="2800" dirty="0" err="1"/>
              <a:t>strukturované</a:t>
            </a:r>
            <a:r>
              <a:rPr lang="en-US" sz="2800" dirty="0"/>
              <a:t> </a:t>
            </a:r>
            <a:r>
              <a:rPr lang="en-US" sz="2800" dirty="0" err="1"/>
              <a:t>polysémii</a:t>
            </a:r>
            <a:r>
              <a:rPr lang="en-US" sz="2800" dirty="0"/>
              <a:t> </a:t>
            </a:r>
            <a:r>
              <a:rPr lang="en-US" sz="2800" dirty="0" err="1"/>
              <a:t>vyjadřuje</a:t>
            </a:r>
            <a:r>
              <a:rPr lang="en-US" sz="2800" dirty="0"/>
              <a:t> </a:t>
            </a:r>
            <a:r>
              <a:rPr lang="en-US" sz="2800" dirty="0" err="1"/>
              <a:t>různé</a:t>
            </a:r>
            <a:r>
              <a:rPr lang="en-US" sz="2800" dirty="0"/>
              <a:t> </a:t>
            </a:r>
            <a:r>
              <a:rPr lang="en-US" sz="2800" dirty="0" err="1"/>
              <a:t>dobové</a:t>
            </a:r>
            <a:r>
              <a:rPr lang="en-US" sz="2800" dirty="0"/>
              <a:t> </a:t>
            </a:r>
            <a:r>
              <a:rPr lang="en-US" sz="2800" dirty="0" err="1"/>
              <a:t>ideologické</a:t>
            </a:r>
            <a:r>
              <a:rPr lang="en-US" sz="2800" dirty="0"/>
              <a:t> </a:t>
            </a:r>
            <a:r>
              <a:rPr lang="en-US" sz="2800" dirty="0" err="1"/>
              <a:t>kontradikce</a:t>
            </a:r>
            <a:r>
              <a:rPr lang="en-US" sz="2800" dirty="0"/>
              <a:t>, </a:t>
            </a:r>
            <a:r>
              <a:rPr lang="en-US" sz="2800" dirty="0" err="1"/>
              <a:t>které</a:t>
            </a:r>
            <a:r>
              <a:rPr lang="en-US" sz="2800" dirty="0"/>
              <a:t> </a:t>
            </a:r>
            <a:r>
              <a:rPr lang="en-US" sz="2800" dirty="0" err="1"/>
              <a:t>jsou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této</a:t>
            </a:r>
            <a:r>
              <a:rPr lang="en-US" sz="2800" dirty="0"/>
              <a:t> </a:t>
            </a:r>
            <a:r>
              <a:rPr lang="en-US" sz="2800" dirty="0" err="1"/>
              <a:t>symbolické</a:t>
            </a:r>
            <a:r>
              <a:rPr lang="en-US" sz="2800" dirty="0"/>
              <a:t>  </a:t>
            </a:r>
            <a:r>
              <a:rPr lang="en-US" sz="2800" dirty="0" err="1"/>
              <a:t>rovině</a:t>
            </a:r>
            <a:r>
              <a:rPr lang="en-US" sz="2800" dirty="0"/>
              <a:t> </a:t>
            </a:r>
            <a:r>
              <a:rPr lang="en-US" sz="2800" dirty="0" err="1"/>
              <a:t>maskovány</a:t>
            </a:r>
            <a:r>
              <a:rPr lang="en-US" sz="2800" dirty="0"/>
              <a:t> </a:t>
            </a:r>
            <a:r>
              <a:rPr lang="en-US" sz="2800" dirty="0" err="1"/>
              <a:t>nebo</a:t>
            </a:r>
            <a:r>
              <a:rPr lang="en-US" sz="2800" dirty="0"/>
              <a:t> </a:t>
            </a:r>
            <a:r>
              <a:rPr lang="en-US" sz="2800" dirty="0" err="1"/>
              <a:t>naopak</a:t>
            </a:r>
            <a:r>
              <a:rPr lang="en-US" sz="2800" dirty="0"/>
              <a:t> </a:t>
            </a:r>
            <a:r>
              <a:rPr lang="en-US" sz="2800" dirty="0" err="1"/>
              <a:t>odhalovány</a:t>
            </a:r>
            <a:r>
              <a:rPr lang="en-US" sz="2800" dirty="0"/>
              <a:t>.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8295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237B6E-D680-4142-8F91-78349F7271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C2ACE5-E88F-D546-B9F8-394B8E3198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A7B17F2-638E-1D4C-BACB-AEF085722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1962215"/>
            <a:ext cx="8521200" cy="1171580"/>
          </a:xfrm>
        </p:spPr>
        <p:txBody>
          <a:bodyPr/>
          <a:lstStyle/>
          <a:p>
            <a:pPr algn="ctr"/>
            <a:r>
              <a:rPr lang="en-US" sz="3200" dirty="0" err="1">
                <a:cs typeface="Times"/>
              </a:rPr>
              <a:t>Představují</a:t>
            </a:r>
            <a:r>
              <a:rPr lang="en-US" sz="3200" dirty="0">
                <a:cs typeface="Times"/>
              </a:rPr>
              <a:t> filmy </a:t>
            </a:r>
            <a:r>
              <a:rPr lang="en-US" sz="3200" dirty="0" err="1">
                <a:cs typeface="Times"/>
              </a:rPr>
              <a:t>jako</a:t>
            </a:r>
            <a:r>
              <a:rPr lang="en-US" sz="3200" dirty="0">
                <a:cs typeface="Times"/>
              </a:rPr>
              <a:t> </a:t>
            </a:r>
            <a:r>
              <a:rPr lang="en-US" sz="3200" dirty="0" err="1">
                <a:cs typeface="Times"/>
              </a:rPr>
              <a:t>takové</a:t>
            </a:r>
            <a:r>
              <a:rPr lang="en-US" sz="3200" dirty="0">
                <a:cs typeface="Times"/>
              </a:rPr>
              <a:t> </a:t>
            </a:r>
            <a:r>
              <a:rPr lang="en-US" sz="3200" dirty="0" err="1">
                <a:cs typeface="Times"/>
              </a:rPr>
              <a:t>jediný</a:t>
            </a:r>
            <a:r>
              <a:rPr lang="en-US" sz="3200" dirty="0">
                <a:cs typeface="Times"/>
              </a:rPr>
              <a:t> </a:t>
            </a:r>
            <a:r>
              <a:rPr lang="en-US" sz="3200" dirty="0" err="1">
                <a:cs typeface="Times"/>
              </a:rPr>
              <a:t>vhodný</a:t>
            </a:r>
            <a:r>
              <a:rPr lang="en-US" sz="3200" dirty="0">
                <a:cs typeface="Times"/>
              </a:rPr>
              <a:t> </a:t>
            </a:r>
            <a:r>
              <a:rPr lang="en-US" sz="3200" dirty="0" err="1">
                <a:cs typeface="Times"/>
              </a:rPr>
              <a:t>materiál</a:t>
            </a:r>
            <a:r>
              <a:rPr lang="en-US" sz="3200" dirty="0">
                <a:cs typeface="Times"/>
              </a:rPr>
              <a:t> pro </a:t>
            </a:r>
            <a:r>
              <a:rPr lang="en-US" sz="3200" dirty="0" err="1">
                <a:cs typeface="Times"/>
              </a:rPr>
              <a:t>výzkum</a:t>
            </a:r>
            <a:r>
              <a:rPr lang="en-US" sz="3200" dirty="0">
                <a:cs typeface="Times"/>
              </a:rPr>
              <a:t> </a:t>
            </a:r>
            <a:r>
              <a:rPr lang="en-US" sz="3200" dirty="0" err="1">
                <a:cs typeface="Times"/>
              </a:rPr>
              <a:t>hvězdných</a:t>
            </a:r>
            <a:r>
              <a:rPr lang="en-US" sz="3200" dirty="0">
                <a:cs typeface="Times"/>
              </a:rPr>
              <a:t> </a:t>
            </a:r>
            <a:r>
              <a:rPr lang="en-US" sz="3200" dirty="0" err="1">
                <a:cs typeface="Times"/>
              </a:rPr>
              <a:t>obrazů</a:t>
            </a:r>
            <a:r>
              <a:rPr lang="en-US" sz="3200" dirty="0">
                <a:cs typeface="Times"/>
              </a:rPr>
              <a:t>?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07D7FF62-2181-C94E-9369-4380F3F3E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3133795"/>
            <a:ext cx="8521200" cy="2495109"/>
          </a:xfrm>
        </p:spPr>
        <p:txBody>
          <a:bodyPr/>
          <a:lstStyle/>
          <a:p>
            <a:r>
              <a:rPr lang="en-US" sz="2000" dirty="0" err="1"/>
              <a:t>Nikoliv</a:t>
            </a:r>
            <a:r>
              <a:rPr lang="en-US" sz="2000" dirty="0"/>
              <a:t>. </a:t>
            </a:r>
            <a:r>
              <a:rPr lang="en-US" sz="2000" dirty="0" err="1"/>
              <a:t>Typy</a:t>
            </a:r>
            <a:r>
              <a:rPr lang="en-US" sz="2000" dirty="0"/>
              <a:t> </a:t>
            </a:r>
            <a:r>
              <a:rPr lang="en-US" sz="2000" dirty="0" err="1"/>
              <a:t>materiálů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je </a:t>
            </a:r>
            <a:r>
              <a:rPr lang="en-US" sz="2000" dirty="0" err="1"/>
              <a:t>zapotřebí</a:t>
            </a:r>
            <a:r>
              <a:rPr lang="en-US" sz="2000" dirty="0"/>
              <a:t> do </a:t>
            </a:r>
            <a:r>
              <a:rPr lang="en-US" sz="2000" dirty="0" err="1"/>
              <a:t>analýzy</a:t>
            </a:r>
            <a:r>
              <a:rPr lang="en-US" sz="2000" dirty="0"/>
              <a:t> </a:t>
            </a:r>
            <a:r>
              <a:rPr lang="en-US" sz="2000" dirty="0" err="1"/>
              <a:t>hvězdných</a:t>
            </a:r>
            <a:r>
              <a:rPr lang="en-US" sz="2000" dirty="0"/>
              <a:t> </a:t>
            </a:r>
            <a:r>
              <a:rPr lang="en-US" sz="2000" dirty="0" err="1"/>
              <a:t>obrazů</a:t>
            </a:r>
            <a:r>
              <a:rPr lang="en-US" sz="2000" dirty="0"/>
              <a:t> </a:t>
            </a:r>
            <a:r>
              <a:rPr lang="en-US" sz="2000" dirty="0" err="1"/>
              <a:t>zahrnout</a:t>
            </a:r>
            <a:r>
              <a:rPr lang="en-US" sz="2000" dirty="0"/>
              <a:t>,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následující</a:t>
            </a:r>
            <a:r>
              <a:rPr lang="en-US" sz="2000" dirty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err="1">
                <a:solidFill>
                  <a:srgbClr val="FF6600"/>
                </a:solidFill>
              </a:rPr>
              <a:t>Propagační</a:t>
            </a:r>
            <a:r>
              <a:rPr lang="en-US" sz="2000" b="1" dirty="0">
                <a:solidFill>
                  <a:srgbClr val="FF6600"/>
                </a:solidFill>
              </a:rPr>
              <a:t> </a:t>
            </a:r>
            <a:r>
              <a:rPr lang="en-US" sz="2000" b="1" dirty="0" err="1">
                <a:solidFill>
                  <a:srgbClr val="FF6600"/>
                </a:solidFill>
              </a:rPr>
              <a:t>materiály</a:t>
            </a:r>
            <a:r>
              <a:rPr lang="en-US" sz="2000" b="1" dirty="0">
                <a:solidFill>
                  <a:srgbClr val="FF6600"/>
                </a:solidFill>
              </a:rPr>
              <a:t> </a:t>
            </a:r>
            <a:r>
              <a:rPr lang="en-US" sz="2000" dirty="0"/>
              <a:t>(</a:t>
            </a:r>
            <a:r>
              <a:rPr lang="en-US" sz="2000" dirty="0" err="1"/>
              <a:t>plakáty</a:t>
            </a:r>
            <a:r>
              <a:rPr lang="en-US" sz="2000" dirty="0"/>
              <a:t>, making of, </a:t>
            </a:r>
            <a:r>
              <a:rPr lang="en-US" sz="2000" dirty="0" err="1"/>
              <a:t>trailery,rozhovory</a:t>
            </a:r>
            <a:r>
              <a:rPr lang="en-US" sz="2000" dirty="0"/>
              <a:t>, </a:t>
            </a:r>
            <a:r>
              <a:rPr lang="en-US" sz="2000" dirty="0" err="1"/>
              <a:t>festivaly</a:t>
            </a:r>
            <a:r>
              <a:rPr lang="en-US" sz="2000" dirty="0"/>
              <a:t>, </a:t>
            </a:r>
            <a:r>
              <a:rPr lang="en-US" sz="2000" dirty="0" err="1"/>
              <a:t>sociální</a:t>
            </a:r>
            <a:r>
              <a:rPr lang="en-US" sz="2000" dirty="0"/>
              <a:t> </a:t>
            </a:r>
            <a:r>
              <a:rPr lang="en-US" sz="2000" dirty="0" err="1"/>
              <a:t>média</a:t>
            </a:r>
            <a:r>
              <a:rPr lang="en-US" sz="2000" dirty="0"/>
              <a:t>);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err="1">
                <a:solidFill>
                  <a:srgbClr val="FF6600"/>
                </a:solidFill>
              </a:rPr>
              <a:t>Publicita</a:t>
            </a:r>
            <a:r>
              <a:rPr lang="en-US" sz="2000" dirty="0"/>
              <a:t> (</a:t>
            </a:r>
            <a:r>
              <a:rPr lang="en-US" sz="2000" dirty="0" err="1"/>
              <a:t>neautorizované</a:t>
            </a:r>
            <a:r>
              <a:rPr lang="en-US" sz="2000" dirty="0"/>
              <a:t> </a:t>
            </a:r>
            <a:r>
              <a:rPr lang="en-US" sz="2000" dirty="0" err="1"/>
              <a:t>články</a:t>
            </a:r>
            <a:r>
              <a:rPr lang="en-US" sz="2000" dirty="0"/>
              <a:t>, </a:t>
            </a:r>
            <a:r>
              <a:rPr lang="en-US" sz="2000" dirty="0" err="1"/>
              <a:t>skandály</a:t>
            </a:r>
            <a:r>
              <a:rPr lang="en-US" sz="2000" dirty="0"/>
              <a:t>, </a:t>
            </a:r>
            <a:r>
              <a:rPr lang="en-US" sz="2000" dirty="0" err="1"/>
              <a:t>diskuze</a:t>
            </a:r>
            <a:r>
              <a:rPr lang="en-US" sz="2000" dirty="0"/>
              <a:t>);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err="1">
                <a:solidFill>
                  <a:srgbClr val="FF6600"/>
                </a:solidFill>
              </a:rPr>
              <a:t>Kritiky</a:t>
            </a:r>
            <a:r>
              <a:rPr lang="en-US" sz="2000" b="1" dirty="0">
                <a:solidFill>
                  <a:srgbClr val="FF6600"/>
                </a:solidFill>
              </a:rPr>
              <a:t> a </a:t>
            </a:r>
            <a:r>
              <a:rPr lang="en-US" sz="2000" b="1" dirty="0" err="1">
                <a:solidFill>
                  <a:srgbClr val="FF6600"/>
                </a:solidFill>
              </a:rPr>
              <a:t>komentáře</a:t>
            </a:r>
            <a:r>
              <a:rPr lang="en-US" sz="2000" b="1" dirty="0">
                <a:solidFill>
                  <a:srgbClr val="FF6600"/>
                </a:solidFill>
              </a:rPr>
              <a:t> </a:t>
            </a:r>
            <a:r>
              <a:rPr lang="en-US" sz="2000" dirty="0"/>
              <a:t>k </a:t>
            </a:r>
            <a:r>
              <a:rPr lang="en-US" sz="2000" dirty="0" err="1"/>
              <a:t>jednotlivým</a:t>
            </a:r>
            <a:r>
              <a:rPr lang="en-US" sz="2000" dirty="0"/>
              <a:t> </a:t>
            </a:r>
            <a:r>
              <a:rPr lang="en-US" sz="2000" dirty="0" err="1"/>
              <a:t>filmům</a:t>
            </a:r>
            <a:r>
              <a:rPr lang="en-US" sz="2000" dirty="0"/>
              <a:t> (</a:t>
            </a:r>
            <a:r>
              <a:rPr lang="en-US" sz="2000" dirty="0" err="1"/>
              <a:t>včetně</a:t>
            </a:r>
            <a:r>
              <a:rPr lang="en-US" sz="2000" dirty="0"/>
              <a:t> </a:t>
            </a:r>
            <a:r>
              <a:rPr lang="en-US" sz="2000" dirty="0" err="1"/>
              <a:t>memoárů</a:t>
            </a:r>
            <a:r>
              <a:rPr lang="en-US" sz="2000" dirty="0"/>
              <a:t>, </a:t>
            </a:r>
            <a:r>
              <a:rPr lang="en-US" sz="2000" dirty="0" err="1"/>
              <a:t>pamětí</a:t>
            </a:r>
            <a:r>
              <a:rPr lang="en-US" sz="2000" dirty="0"/>
              <a:t> a </a:t>
            </a:r>
            <a:r>
              <a:rPr lang="en-US" sz="2000" dirty="0" err="1"/>
              <a:t>biografií</a:t>
            </a:r>
            <a:r>
              <a:rPr lang="en-US" sz="2000" dirty="0"/>
              <a:t>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205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784B15-8AED-C64E-9D13-1A3B05B649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15084E-5DEE-4440-8AEA-5659449F6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EAF5FF-C9F5-6B4E-AF88-C018BF9F3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FCB695D-C83A-4D46-AE7F-6653CBBD5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Samotné</a:t>
            </a:r>
            <a:r>
              <a:rPr lang="en-US" dirty="0"/>
              <a:t> filmy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Dyera</a:t>
            </a:r>
            <a:r>
              <a:rPr lang="en-US" dirty="0"/>
              <a:t> </a:t>
            </a:r>
            <a:r>
              <a:rPr lang="en-US" dirty="0" err="1"/>
              <a:t>hlavním</a:t>
            </a:r>
            <a:r>
              <a:rPr lang="en-US" dirty="0"/>
              <a:t> </a:t>
            </a:r>
            <a:r>
              <a:rPr lang="en-US" dirty="0" err="1"/>
              <a:t>klíčem</a:t>
            </a:r>
            <a:r>
              <a:rPr lang="en-US" dirty="0"/>
              <a:t> k </a:t>
            </a:r>
            <a:r>
              <a:rPr lang="en-US" dirty="0" err="1"/>
              <a:t>pochopení</a:t>
            </a:r>
            <a:r>
              <a:rPr lang="en-US" dirty="0"/>
              <a:t> </a:t>
            </a:r>
            <a:r>
              <a:rPr lang="en-US" dirty="0" err="1"/>
              <a:t>úlohy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 v </a:t>
            </a:r>
            <a:r>
              <a:rPr lang="en-US" dirty="0" err="1"/>
              <a:t>celé</a:t>
            </a:r>
            <a:r>
              <a:rPr lang="en-US" dirty="0"/>
              <a:t> </a:t>
            </a:r>
            <a:r>
              <a:rPr lang="en-US" dirty="0" err="1"/>
              <a:t>kinematografické</a:t>
            </a:r>
            <a:r>
              <a:rPr lang="en-US" dirty="0"/>
              <a:t> </a:t>
            </a:r>
            <a:r>
              <a:rPr lang="en-US" dirty="0" err="1"/>
              <a:t>instituci</a:t>
            </a:r>
            <a:r>
              <a:rPr lang="en-US" dirty="0"/>
              <a:t> a to 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bázi</a:t>
            </a:r>
            <a:r>
              <a:rPr lang="en-US" dirty="0"/>
              <a:t> </a:t>
            </a:r>
            <a:r>
              <a:rPr lang="en-US" dirty="0" err="1"/>
              <a:t>hereckého</a:t>
            </a:r>
            <a:r>
              <a:rPr lang="en-US" dirty="0"/>
              <a:t> </a:t>
            </a:r>
            <a:r>
              <a:rPr lang="en-US" dirty="0" err="1"/>
              <a:t>výkonu</a:t>
            </a:r>
            <a:r>
              <a:rPr lang="en-US" dirty="0"/>
              <a:t> (performance), </a:t>
            </a:r>
            <a:r>
              <a:rPr lang="en-US" dirty="0" err="1"/>
              <a:t>jehož</a:t>
            </a:r>
            <a:r>
              <a:rPr lang="en-US" dirty="0"/>
              <a:t> </a:t>
            </a:r>
            <a:r>
              <a:rPr lang="en-US" dirty="0" err="1"/>
              <a:t>recepce</a:t>
            </a:r>
            <a:r>
              <a:rPr lang="en-US" dirty="0"/>
              <a:t> (</a:t>
            </a:r>
            <a:r>
              <a:rPr lang="en-US" dirty="0" err="1"/>
              <a:t>kritická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laická</a:t>
            </a:r>
            <a:r>
              <a:rPr lang="en-US" dirty="0"/>
              <a:t>) se </a:t>
            </a:r>
            <a:r>
              <a:rPr lang="en-US" dirty="0" err="1"/>
              <a:t>liší</a:t>
            </a:r>
            <a:r>
              <a:rPr lang="en-US" dirty="0"/>
              <a:t> od </a:t>
            </a:r>
            <a:r>
              <a:rPr lang="en-US" dirty="0" err="1"/>
              <a:t>vnímání</a:t>
            </a:r>
            <a:r>
              <a:rPr lang="en-US" dirty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výkonů</a:t>
            </a:r>
            <a:r>
              <a:rPr lang="en-US" dirty="0"/>
              <a:t> bez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aury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mr-IN" dirty="0">
                <a:hlinkClick r:id="rId2"/>
              </a:rPr>
              <a:t>https://vimeo.com/145394630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5887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A4AEDD-2534-BA4B-AC5D-8070BAE8E3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6358A4-B0AA-D446-A6D5-86210C7433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CA822B-62D2-0A45-866A-919939AE6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Jaká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slabá</a:t>
            </a:r>
            <a:r>
              <a:rPr lang="en-US" dirty="0"/>
              <a:t> </a:t>
            </a:r>
            <a:r>
              <a:rPr lang="en-US" dirty="0" err="1"/>
              <a:t>místa</a:t>
            </a:r>
            <a:r>
              <a:rPr lang="en-US" dirty="0"/>
              <a:t> </a:t>
            </a:r>
            <a:r>
              <a:rPr lang="en-US" dirty="0" err="1"/>
              <a:t>Dyerovy</a:t>
            </a:r>
            <a:r>
              <a:rPr lang="en-US" dirty="0"/>
              <a:t> </a:t>
            </a:r>
            <a:r>
              <a:rPr lang="en-US" dirty="0" err="1"/>
              <a:t>analýzy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obrazů</a:t>
            </a:r>
            <a:r>
              <a:rPr lang="en-US" dirty="0"/>
              <a:t>?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E235CA6-9C4B-024A-B676-1CBCC0C64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012635"/>
            <a:ext cx="8064900" cy="4139998"/>
          </a:xfrm>
        </p:spPr>
        <p:txBody>
          <a:bodyPr/>
          <a:lstStyle/>
          <a:p>
            <a:r>
              <a:rPr lang="en-US" sz="2400" dirty="0"/>
              <a:t>Do </a:t>
            </a:r>
            <a:r>
              <a:rPr lang="en-US" sz="2400" dirty="0" err="1"/>
              <a:t>jisté</a:t>
            </a:r>
            <a:r>
              <a:rPr lang="en-US" sz="2400" dirty="0"/>
              <a:t> </a:t>
            </a:r>
            <a:r>
              <a:rPr lang="en-US" sz="2400" dirty="0" err="1"/>
              <a:t>míry</a:t>
            </a:r>
            <a:r>
              <a:rPr lang="en-US" sz="2400" dirty="0"/>
              <a:t> </a:t>
            </a:r>
            <a:r>
              <a:rPr lang="en-US" sz="2400" dirty="0" err="1"/>
              <a:t>univerzálně</a:t>
            </a:r>
            <a:r>
              <a:rPr lang="en-US" sz="2400" dirty="0"/>
              <a:t> </a:t>
            </a:r>
            <a:r>
              <a:rPr lang="en-US" sz="2400" dirty="0" err="1"/>
              <a:t>platná</a:t>
            </a:r>
            <a:r>
              <a:rPr lang="en-US" sz="2400" dirty="0"/>
              <a:t> </a:t>
            </a:r>
            <a:r>
              <a:rPr lang="en-US" sz="2400" dirty="0" err="1"/>
              <a:t>teorie</a:t>
            </a:r>
            <a:r>
              <a:rPr lang="en-US" sz="2400" dirty="0"/>
              <a:t>, </a:t>
            </a:r>
            <a:r>
              <a:rPr lang="en-US" sz="2400" dirty="0" err="1"/>
              <a:t>použitelná</a:t>
            </a:r>
            <a:r>
              <a:rPr lang="en-US" sz="2400" dirty="0"/>
              <a:t> k </a:t>
            </a:r>
            <a:r>
              <a:rPr lang="en-US" sz="2400" dirty="0" err="1"/>
              <a:t>analýze</a:t>
            </a:r>
            <a:r>
              <a:rPr lang="en-US" sz="2400" dirty="0"/>
              <a:t> </a:t>
            </a:r>
            <a:r>
              <a:rPr lang="en-US" sz="2400" dirty="0" err="1"/>
              <a:t>diskurzu</a:t>
            </a:r>
            <a:r>
              <a:rPr lang="en-US" sz="2400" dirty="0"/>
              <a:t> o </a:t>
            </a:r>
            <a:r>
              <a:rPr lang="en-US" sz="2400" dirty="0" err="1"/>
              <a:t>jakékoliv</a:t>
            </a:r>
            <a:r>
              <a:rPr lang="en-US" sz="2400" dirty="0"/>
              <a:t> </a:t>
            </a:r>
            <a:r>
              <a:rPr lang="en-US" sz="2400" dirty="0" err="1"/>
              <a:t>veřejně</a:t>
            </a:r>
            <a:r>
              <a:rPr lang="en-US" sz="2400" dirty="0"/>
              <a:t> </a:t>
            </a:r>
            <a:r>
              <a:rPr lang="en-US" sz="2400" dirty="0" err="1"/>
              <a:t>známé</a:t>
            </a:r>
            <a:r>
              <a:rPr lang="en-US" sz="2400" dirty="0"/>
              <a:t> </a:t>
            </a:r>
            <a:r>
              <a:rPr lang="en-US" sz="2400" dirty="0" err="1"/>
              <a:t>osobnosti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/>
              <a:t>Formulována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bázi</a:t>
            </a:r>
            <a:r>
              <a:rPr lang="en-US" sz="2400" dirty="0"/>
              <a:t> </a:t>
            </a:r>
            <a:r>
              <a:rPr lang="en-US" sz="2400" dirty="0" err="1"/>
              <a:t>klasického</a:t>
            </a:r>
            <a:r>
              <a:rPr lang="en-US" sz="2400" dirty="0"/>
              <a:t> </a:t>
            </a:r>
            <a:r>
              <a:rPr lang="en-US" sz="2400" dirty="0" err="1"/>
              <a:t>Hollywoodu</a:t>
            </a:r>
            <a:r>
              <a:rPr lang="en-US" sz="2400" dirty="0"/>
              <a:t>, proto je </a:t>
            </a:r>
            <a:r>
              <a:rPr lang="en-US" sz="2400" dirty="0" err="1"/>
              <a:t>zapotřebí</a:t>
            </a:r>
            <a:r>
              <a:rPr lang="en-US" sz="2400" dirty="0"/>
              <a:t> ji </a:t>
            </a:r>
            <a:r>
              <a:rPr lang="en-US" sz="2400" dirty="0" err="1"/>
              <a:t>modifikovat</a:t>
            </a:r>
            <a:r>
              <a:rPr lang="en-US" sz="2400" dirty="0"/>
              <a:t> a </a:t>
            </a:r>
            <a:r>
              <a:rPr lang="en-US" sz="2400" dirty="0" err="1"/>
              <a:t>rozšířit</a:t>
            </a:r>
            <a:r>
              <a:rPr lang="en-US" sz="2400" dirty="0"/>
              <a:t> pro </a:t>
            </a:r>
            <a:r>
              <a:rPr lang="en-US" sz="2400" dirty="0" err="1"/>
              <a:t>popis</a:t>
            </a:r>
            <a:r>
              <a:rPr lang="en-US" sz="2400" dirty="0"/>
              <a:t> a </a:t>
            </a:r>
            <a:r>
              <a:rPr lang="en-US" sz="2400" dirty="0" err="1"/>
              <a:t>analýzu</a:t>
            </a:r>
            <a:r>
              <a:rPr lang="en-US" sz="2400" dirty="0"/>
              <a:t> </a:t>
            </a:r>
            <a:r>
              <a:rPr lang="en-US" sz="2400" dirty="0" err="1"/>
              <a:t>pozdějších</a:t>
            </a:r>
            <a:r>
              <a:rPr lang="en-US" sz="2400" dirty="0"/>
              <a:t> </a:t>
            </a:r>
            <a:r>
              <a:rPr lang="en-US" sz="2400" dirty="0" err="1"/>
              <a:t>forem</a:t>
            </a:r>
            <a:r>
              <a:rPr lang="en-US" sz="2400" dirty="0"/>
              <a:t> </a:t>
            </a:r>
            <a:r>
              <a:rPr lang="en-US" sz="2400" dirty="0" err="1"/>
              <a:t>slávy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Hvězdy</a:t>
            </a:r>
            <a:r>
              <a:rPr lang="en-US" sz="2400" dirty="0"/>
              <a:t> </a:t>
            </a:r>
            <a:r>
              <a:rPr lang="en-US" sz="2400" dirty="0" err="1"/>
              <a:t>jako</a:t>
            </a:r>
            <a:r>
              <a:rPr lang="en-US" sz="2400" dirty="0"/>
              <a:t> </a:t>
            </a:r>
            <a:r>
              <a:rPr lang="en-US" sz="2400" dirty="0" err="1"/>
              <a:t>fenomén</a:t>
            </a:r>
            <a:r>
              <a:rPr lang="en-US" sz="2400" dirty="0"/>
              <a:t> </a:t>
            </a:r>
            <a:r>
              <a:rPr lang="en-US" sz="2400" dirty="0" err="1"/>
              <a:t>konzumpce</a:t>
            </a:r>
            <a:r>
              <a:rPr lang="en-US" sz="2400" dirty="0"/>
              <a:t> a </a:t>
            </a:r>
            <a:r>
              <a:rPr lang="en-US" sz="2400" dirty="0" err="1"/>
              <a:t>jako</a:t>
            </a:r>
            <a:r>
              <a:rPr lang="en-US" sz="2400" dirty="0"/>
              <a:t> </a:t>
            </a:r>
            <a:r>
              <a:rPr lang="en-US" sz="2400" dirty="0" err="1"/>
              <a:t>fenomén</a:t>
            </a:r>
            <a:r>
              <a:rPr lang="en-US" sz="2400" dirty="0"/>
              <a:t> </a:t>
            </a:r>
            <a:r>
              <a:rPr lang="en-US" sz="2400" dirty="0" err="1"/>
              <a:t>produkce</a:t>
            </a:r>
            <a:r>
              <a:rPr lang="en-US" sz="2400" dirty="0"/>
              <a:t> &gt;&gt; </a:t>
            </a:r>
            <a:r>
              <a:rPr lang="en-US" sz="2400" dirty="0" err="1"/>
              <a:t>druhé</a:t>
            </a:r>
            <a:r>
              <a:rPr lang="en-US" sz="2400" dirty="0"/>
              <a:t> </a:t>
            </a:r>
            <a:r>
              <a:rPr lang="en-US" sz="2400" dirty="0" err="1"/>
              <a:t>hledisko</a:t>
            </a:r>
            <a:r>
              <a:rPr lang="en-US" sz="2400" dirty="0"/>
              <a:t> je </a:t>
            </a:r>
            <a:r>
              <a:rPr lang="en-US" sz="2400" dirty="0" err="1"/>
              <a:t>však</a:t>
            </a:r>
            <a:r>
              <a:rPr lang="en-US" sz="2400" dirty="0"/>
              <a:t> u </a:t>
            </a:r>
            <a:r>
              <a:rPr lang="en-US" sz="2400" dirty="0" err="1"/>
              <a:t>Dyera</a:t>
            </a:r>
            <a:r>
              <a:rPr lang="en-US" sz="2400" dirty="0"/>
              <a:t> </a:t>
            </a:r>
            <a:r>
              <a:rPr lang="en-US" sz="2400" dirty="0" err="1"/>
              <a:t>potlačeno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prospěch</a:t>
            </a:r>
            <a:r>
              <a:rPr lang="en-US" sz="2400" dirty="0"/>
              <a:t> </a:t>
            </a:r>
            <a:r>
              <a:rPr lang="en-US" sz="2400" dirty="0" err="1"/>
              <a:t>prvního</a:t>
            </a:r>
            <a:r>
              <a:rPr lang="en-US" sz="2400" dirty="0"/>
              <a:t>.  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56715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70F8FB-1422-5142-8675-850ABEB75C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AFADF5-4645-5A43-86A2-87A466AD04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1BE738-0B7C-AB47-A558-0D67AAE0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Frances Ethel </a:t>
            </a:r>
            <a:r>
              <a:rPr lang="en-US" dirty="0" err="1"/>
              <a:t>Gumm</a:t>
            </a:r>
            <a:r>
              <a:rPr lang="en-US" dirty="0"/>
              <a:t> = Judy Garland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446F666-CC11-0F46-A93C-6976FB12F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Narozena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1922 v </a:t>
            </a:r>
            <a:r>
              <a:rPr lang="en-US" dirty="0" err="1"/>
              <a:t>Minnesotě</a:t>
            </a:r>
            <a:r>
              <a:rPr lang="en-US" dirty="0"/>
              <a:t>, </a:t>
            </a:r>
            <a:r>
              <a:rPr lang="en-US" dirty="0" err="1"/>
              <a:t>otec</a:t>
            </a:r>
            <a:r>
              <a:rPr lang="en-US" dirty="0"/>
              <a:t> Frank a </a:t>
            </a:r>
            <a:r>
              <a:rPr lang="en-US" dirty="0" err="1"/>
              <a:t>matka</a:t>
            </a:r>
            <a:r>
              <a:rPr lang="en-US" dirty="0"/>
              <a:t> Ethel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vaudevilloví</a:t>
            </a:r>
            <a:r>
              <a:rPr lang="en-US" dirty="0"/>
              <a:t> </a:t>
            </a:r>
            <a:r>
              <a:rPr lang="en-US" dirty="0" err="1"/>
              <a:t>umělci</a:t>
            </a:r>
            <a:endParaRPr lang="en-US" dirty="0"/>
          </a:p>
          <a:p>
            <a:r>
              <a:rPr lang="en-US" dirty="0"/>
              <a:t>Na </a:t>
            </a:r>
            <a:r>
              <a:rPr lang="en-US" dirty="0" err="1"/>
              <a:t>jevišti</a:t>
            </a:r>
            <a:r>
              <a:rPr lang="en-US" dirty="0"/>
              <a:t> </a:t>
            </a:r>
            <a:r>
              <a:rPr lang="en-US" dirty="0" err="1"/>
              <a:t>poprvé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věku</a:t>
            </a:r>
            <a:r>
              <a:rPr lang="en-US" dirty="0"/>
              <a:t> </a:t>
            </a:r>
            <a:r>
              <a:rPr lang="en-US" dirty="0" err="1"/>
              <a:t>dvou</a:t>
            </a:r>
            <a:r>
              <a:rPr lang="en-US" dirty="0"/>
              <a:t> let, </a:t>
            </a:r>
            <a:r>
              <a:rPr lang="en-US" dirty="0" err="1"/>
              <a:t>spolu</a:t>
            </a:r>
            <a:r>
              <a:rPr lang="en-US" dirty="0"/>
              <a:t> se </a:t>
            </a:r>
            <a:r>
              <a:rPr lang="en-US" dirty="0" err="1"/>
              <a:t>sestrami</a:t>
            </a:r>
            <a:r>
              <a:rPr lang="en-US" dirty="0"/>
              <a:t> Suzy a Jimmie </a:t>
            </a:r>
            <a:r>
              <a:rPr lang="en-US" dirty="0" err="1"/>
              <a:t>vystupují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trio The </a:t>
            </a:r>
            <a:r>
              <a:rPr lang="en-US" dirty="0" err="1"/>
              <a:t>Gumm</a:t>
            </a:r>
            <a:r>
              <a:rPr lang="en-US" dirty="0"/>
              <a:t> sisters </a:t>
            </a:r>
            <a:r>
              <a:rPr lang="en-US" dirty="0" err="1"/>
              <a:t>až</a:t>
            </a:r>
            <a:r>
              <a:rPr lang="en-US" dirty="0"/>
              <a:t> do </a:t>
            </a:r>
            <a:r>
              <a:rPr lang="en-US" dirty="0" err="1"/>
              <a:t>roku</a:t>
            </a:r>
            <a:r>
              <a:rPr lang="en-US" dirty="0"/>
              <a:t> 1934. </a:t>
            </a:r>
          </a:p>
          <a:p>
            <a:r>
              <a:rPr lang="en-US" dirty="0"/>
              <a:t>V </a:t>
            </a:r>
            <a:r>
              <a:rPr lang="en-US" dirty="0" err="1"/>
              <a:t>roce</a:t>
            </a:r>
            <a:r>
              <a:rPr lang="en-US" dirty="0"/>
              <a:t> 1935 </a:t>
            </a:r>
            <a:r>
              <a:rPr lang="en-US" dirty="0" err="1"/>
              <a:t>podepsala</a:t>
            </a:r>
            <a:r>
              <a:rPr lang="en-US" dirty="0"/>
              <a:t> </a:t>
            </a:r>
            <a:r>
              <a:rPr lang="en-US" dirty="0" err="1"/>
              <a:t>smlouvu</a:t>
            </a:r>
            <a:r>
              <a:rPr lang="en-US" dirty="0"/>
              <a:t> se </a:t>
            </a:r>
            <a:r>
              <a:rPr lang="en-US" dirty="0" err="1"/>
              <a:t>studiem</a:t>
            </a:r>
            <a:r>
              <a:rPr lang="en-US" dirty="0"/>
              <a:t> MGM.</a:t>
            </a:r>
          </a:p>
          <a:p>
            <a:r>
              <a:rPr lang="en-US" dirty="0" err="1"/>
              <a:t>Následovaly</a:t>
            </a:r>
            <a:r>
              <a:rPr lang="en-US" dirty="0"/>
              <a:t> 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modifikace</a:t>
            </a:r>
            <a:r>
              <a:rPr lang="en-US" dirty="0"/>
              <a:t> </a:t>
            </a:r>
            <a:r>
              <a:rPr lang="en-US" dirty="0" err="1"/>
              <a:t>zevnějšku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úprava</a:t>
            </a:r>
            <a:r>
              <a:rPr lang="en-US" dirty="0"/>
              <a:t> </a:t>
            </a:r>
            <a:r>
              <a:rPr lang="en-US" dirty="0" err="1"/>
              <a:t>zubů</a:t>
            </a:r>
            <a:r>
              <a:rPr lang="en-US" dirty="0"/>
              <a:t> a </a:t>
            </a:r>
            <a:r>
              <a:rPr lang="en-US" dirty="0" err="1"/>
              <a:t>vyztužení</a:t>
            </a:r>
            <a:r>
              <a:rPr lang="en-US" dirty="0"/>
              <a:t> </a:t>
            </a:r>
            <a:r>
              <a:rPr lang="en-US" dirty="0" err="1"/>
              <a:t>nosu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i="1" dirty="0"/>
              <a:t>Every Sunday </a:t>
            </a:r>
            <a:r>
              <a:rPr lang="en-US" dirty="0"/>
              <a:t>(1936) </a:t>
            </a:r>
            <a:r>
              <a:rPr lang="en-US" dirty="0" err="1"/>
              <a:t>hudební</a:t>
            </a:r>
            <a:r>
              <a:rPr lang="en-US" dirty="0"/>
              <a:t> </a:t>
            </a:r>
            <a:r>
              <a:rPr lang="en-US" dirty="0" err="1"/>
              <a:t>komedie</a:t>
            </a:r>
            <a:r>
              <a:rPr lang="en-US" dirty="0"/>
              <a:t> s </a:t>
            </a:r>
            <a:r>
              <a:rPr lang="en-US" dirty="0" err="1"/>
              <a:t>Deannou</a:t>
            </a:r>
            <a:r>
              <a:rPr lang="en-US" dirty="0"/>
              <a:t> Durbin.</a:t>
            </a:r>
          </a:p>
          <a:p>
            <a:endParaRPr lang="en-US" sz="700" b="1" i="1" dirty="0"/>
          </a:p>
          <a:p>
            <a:r>
              <a:rPr lang="en-US" b="1" i="1" dirty="0"/>
              <a:t>Broadway Melody </a:t>
            </a:r>
            <a:r>
              <a:rPr lang="en-US" dirty="0"/>
              <a:t>(1938), </a:t>
            </a:r>
            <a:r>
              <a:rPr lang="en-US" dirty="0" err="1"/>
              <a:t>vystupovala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čtyřech</a:t>
            </a:r>
            <a:r>
              <a:rPr lang="en-US" dirty="0"/>
              <a:t> </a:t>
            </a:r>
            <a:r>
              <a:rPr lang="en-US" dirty="0" err="1"/>
              <a:t>písních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504978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2603</TotalTime>
  <Words>1966</Words>
  <Application>Microsoft Macintosh PowerPoint</Application>
  <PresentationFormat>Předvádění na obrazovce (4:3)</PresentationFormat>
  <Paragraphs>203</Paragraphs>
  <Slides>28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Tahoma</vt:lpstr>
      <vt:lpstr>Wingdings</vt:lpstr>
      <vt:lpstr>Prezentace_MU_CZ</vt:lpstr>
      <vt:lpstr>FAVh040 – Výzkum hvězd, hvězdných systémů a kultury celebrit  L2 – Richard Dyer a star studies</vt:lpstr>
      <vt:lpstr>Judy  (VB 2019, r. Rupert Goold)</vt:lpstr>
      <vt:lpstr>Prof. Richard Dyer</vt:lpstr>
      <vt:lpstr>O marxismu, zábavě, tělech a stereotypech</vt:lpstr>
      <vt:lpstr>Hvězdy podle Richarda Dyera</vt:lpstr>
      <vt:lpstr>Představují filmy jako takové jediný vhodný materiál pro výzkum hvězdných obrazů?</vt:lpstr>
      <vt:lpstr>Prezentace aplikace PowerPoint</vt:lpstr>
      <vt:lpstr>Jaká jsou slabá místa Dyerovy analýzy hvězdných obrazů?</vt:lpstr>
      <vt:lpstr>Frances Ethel Gumm = Judy Garland</vt:lpstr>
      <vt:lpstr>Mickey Rooney &amp; Judy Garland</vt:lpstr>
      <vt:lpstr>Judy Garland &amp; Vincente Minnelli</vt:lpstr>
      <vt:lpstr>Judy Garland – královna comebacku</vt:lpstr>
      <vt:lpstr>Dyer, Richard (1986): Judy Garland and Gay Men. In: Heavenly Bodies. Film Stars and Society. London: Routledge, s. 137 – 191.</vt:lpstr>
      <vt:lpstr>Prezentace aplikace PowerPoint</vt:lpstr>
      <vt:lpstr>Prezentace aplikace PowerPoint</vt:lpstr>
      <vt:lpstr>Které tři aspekty hvězdného obrazu Judy Garland z ní vytvořily queer ikonu?</vt:lpstr>
      <vt:lpstr>1. Obyčejnost - Mickey Rooney &amp; Judy Garland</vt:lpstr>
      <vt:lpstr>I cried for you (Babes in arms, 1939)</vt:lpstr>
      <vt:lpstr>Meet me in St. Louis (USA, 1944, r. Vincente Minelli)</vt:lpstr>
      <vt:lpstr>Prezentace aplikace PowerPoint</vt:lpstr>
      <vt:lpstr>2. Androgynita</vt:lpstr>
      <vt:lpstr>Androgynita Judy Garland jako komická nebo stylová</vt:lpstr>
      <vt:lpstr>„A Couple of Swells“  (Velikonoční přehlídka, USA 1948, r. Charles Walters) </vt:lpstr>
      <vt:lpstr>3. Camp</vt:lpstr>
      <vt:lpstr>Prezentace aplikace PowerPoint</vt:lpstr>
      <vt:lpstr>Camp a Judy Garland </vt:lpstr>
      <vt:lpstr>“When I Hear Beautiful Music” (Presenting Lily Mars, USA 1943, r. Norman Taurog)</vt:lpstr>
      <vt:lpstr>Resumé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Šárka Gmiterková</dc:creator>
  <cp:lastModifiedBy>Šárka Gmiterková</cp:lastModifiedBy>
  <cp:revision>7</cp:revision>
  <dcterms:created xsi:type="dcterms:W3CDTF">2022-02-28T10:06:29Z</dcterms:created>
  <dcterms:modified xsi:type="dcterms:W3CDTF">2022-03-02T05:30:18Z</dcterms:modified>
</cp:coreProperties>
</file>