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4" r:id="rId4"/>
    <p:sldId id="263" r:id="rId5"/>
    <p:sldId id="265" r:id="rId6"/>
    <p:sldId id="266" r:id="rId7"/>
    <p:sldId id="258" r:id="rId8"/>
    <p:sldId id="259" r:id="rId9"/>
    <p:sldId id="260" r:id="rId10"/>
    <p:sldId id="261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398813"/>
            <a:ext cx="8521200" cy="208876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FAVh040 - Výzkum hvězd, hvězdných systémů a kultury celebrit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L3 – Hvězdy a hvězdný systém z historické perspektivy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975759"/>
            <a:ext cx="8521200" cy="1377538"/>
          </a:xfrm>
        </p:spPr>
        <p:txBody>
          <a:bodyPr/>
          <a:lstStyle/>
          <a:p>
            <a:pPr algn="ctr"/>
            <a:r>
              <a:rPr lang="cs-CZ" b="1" dirty="0"/>
              <a:t>Mgr. Šárka </a:t>
            </a:r>
            <a:r>
              <a:rPr lang="cs-CZ" b="1" dirty="0" err="1"/>
              <a:t>Gmiterková</a:t>
            </a:r>
            <a:r>
              <a:rPr lang="cs-CZ" b="1" dirty="0"/>
              <a:t>, Ph.D.</a:t>
            </a:r>
          </a:p>
          <a:p>
            <a:pPr algn="ctr"/>
            <a:r>
              <a:rPr lang="cs-CZ" b="1" dirty="0"/>
              <a:t>Jaro 2022</a:t>
            </a:r>
          </a:p>
          <a:p>
            <a:pPr algn="ctr"/>
            <a:r>
              <a:rPr lang="cs-CZ" b="1" dirty="0"/>
              <a:t>9. 3. 2022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F1FD34-BAEB-7545-9606-13C569FA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673"/>
            <a:ext cx="9144000" cy="51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BE5534-3A76-5B4C-B427-83820CAE0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6A007F9-689A-7841-8D8D-FBA0A1AF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05046"/>
            <a:ext cx="3934889" cy="546265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Diskurz</a:t>
            </a:r>
            <a:r>
              <a:rPr lang="en-US" dirty="0"/>
              <a:t> o </a:t>
            </a:r>
            <a:r>
              <a:rPr lang="en-US" dirty="0" err="1"/>
              <a:t>hvězdě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49D6615-FD94-9F44-9434-E61141212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588821"/>
            <a:ext cx="3934889" cy="333696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Prudký</a:t>
            </a:r>
            <a:r>
              <a:rPr lang="en-US" dirty="0"/>
              <a:t> </a:t>
            </a:r>
            <a:r>
              <a:rPr lang="en-US" dirty="0" err="1"/>
              <a:t>rozvoj</a:t>
            </a:r>
            <a:r>
              <a:rPr lang="en-US" dirty="0"/>
              <a:t> v </a:t>
            </a:r>
            <a:r>
              <a:rPr lang="en-US" dirty="0" err="1"/>
              <a:t>letech</a:t>
            </a:r>
            <a:r>
              <a:rPr lang="en-US" dirty="0"/>
              <a:t> 1913 - 1914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 </a:t>
            </a:r>
            <a:r>
              <a:rPr lang="en-US" dirty="0" err="1"/>
              <a:t>předchozím</a:t>
            </a:r>
            <a:r>
              <a:rPr lang="en-US" dirty="0"/>
              <a:t> </a:t>
            </a:r>
            <a:r>
              <a:rPr lang="en-US" dirty="0" err="1"/>
              <a:t>diskurzům</a:t>
            </a:r>
            <a:r>
              <a:rPr lang="en-US" dirty="0"/>
              <a:t> </a:t>
            </a:r>
            <a:r>
              <a:rPr lang="en-US" dirty="0" err="1"/>
              <a:t>přináší</a:t>
            </a:r>
            <a:r>
              <a:rPr lang="en-US" dirty="0"/>
              <a:t> </a:t>
            </a:r>
            <a:r>
              <a:rPr lang="en-US" dirty="0" err="1"/>
              <a:t>navíc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soukromí</a:t>
            </a:r>
            <a:r>
              <a:rPr lang="en-US" dirty="0"/>
              <a:t> </a:t>
            </a:r>
            <a:r>
              <a:rPr lang="en-US" dirty="0" err="1"/>
              <a:t>herce</a:t>
            </a:r>
            <a:r>
              <a:rPr lang="en-US" dirty="0"/>
              <a:t> / </a:t>
            </a:r>
            <a:r>
              <a:rPr lang="en-US" dirty="0" err="1"/>
              <a:t>herečky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Obě</a:t>
            </a:r>
            <a:r>
              <a:rPr lang="en-US" dirty="0"/>
              <a:t> </a:t>
            </a:r>
            <a:r>
              <a:rPr lang="en-US" dirty="0" err="1"/>
              <a:t>sféry</a:t>
            </a:r>
            <a:r>
              <a:rPr lang="en-US" dirty="0"/>
              <a:t> (</a:t>
            </a:r>
            <a:r>
              <a:rPr lang="en-US" dirty="0" err="1"/>
              <a:t>soukromá</a:t>
            </a:r>
            <a:r>
              <a:rPr lang="en-US" dirty="0"/>
              <a:t> a </a:t>
            </a:r>
            <a:r>
              <a:rPr lang="en-US" dirty="0" err="1"/>
              <a:t>pracovní</a:t>
            </a:r>
            <a:r>
              <a:rPr lang="en-US" dirty="0"/>
              <a:t>) by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neměly</a:t>
            </a:r>
            <a:r>
              <a:rPr lang="en-US" dirty="0"/>
              <a:t> </a:t>
            </a:r>
            <a:r>
              <a:rPr lang="en-US" dirty="0" err="1"/>
              <a:t>odporovat</a:t>
            </a:r>
            <a:r>
              <a:rPr lang="en-US" dirty="0"/>
              <a:t>, ale </a:t>
            </a:r>
            <a:r>
              <a:rPr lang="en-US" dirty="0" err="1"/>
              <a:t>být</a:t>
            </a:r>
            <a:r>
              <a:rPr lang="en-US" dirty="0"/>
              <a:t> v </a:t>
            </a:r>
            <a:r>
              <a:rPr lang="en-US" dirty="0" err="1"/>
              <a:t>souladu</a:t>
            </a:r>
            <a:r>
              <a:rPr lang="en-US" dirty="0"/>
              <a:t> &gt;</a:t>
            </a:r>
            <a:r>
              <a:rPr lang="en-US" b="1" dirty="0"/>
              <a:t>&gt; Reel hero = Real hero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Od 20. let </a:t>
            </a:r>
            <a:r>
              <a:rPr lang="en-US" dirty="0" err="1"/>
              <a:t>nárůst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skandálů</a:t>
            </a:r>
            <a:r>
              <a:rPr lang="en-US" dirty="0"/>
              <a:t> (4. </a:t>
            </a: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diskurzu</a:t>
            </a:r>
            <a:r>
              <a:rPr lang="en-US" dirty="0"/>
              <a:t>?)</a:t>
            </a:r>
          </a:p>
          <a:p>
            <a:endParaRPr lang="cs-CZ" dirty="0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F87323C3-1B18-184C-8C41-8B56700D97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3133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90CD2-EA93-2444-9A7A-20702B46D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723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9F9845-58CB-1647-A5C8-6E3CCFB71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3DFCD2-2E17-544A-BC7B-60DDD667B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810C04-6369-E046-90A1-1509FD2C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klasického</a:t>
            </a:r>
            <a:r>
              <a:rPr lang="en-US" dirty="0"/>
              <a:t> </a:t>
            </a:r>
            <a:r>
              <a:rPr lang="en-US" dirty="0" err="1"/>
              <a:t>Hollywodu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77EA7DC-6EA7-DF43-8208-FA6F7146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20. </a:t>
            </a:r>
            <a:r>
              <a:rPr lang="mr-IN" dirty="0"/>
              <a:t>–</a:t>
            </a:r>
            <a:r>
              <a:rPr lang="en-US" dirty="0"/>
              <a:t> 60. </a:t>
            </a:r>
            <a:r>
              <a:rPr lang="en-US" dirty="0" err="1"/>
              <a:t>léta</a:t>
            </a:r>
            <a:r>
              <a:rPr lang="en-US" dirty="0"/>
              <a:t> 20.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en-US" dirty="0" err="1"/>
              <a:t>smluvně</a:t>
            </a:r>
            <a:r>
              <a:rPr lang="en-US" dirty="0"/>
              <a:t> </a:t>
            </a:r>
            <a:r>
              <a:rPr lang="en-US" dirty="0" err="1"/>
              <a:t>vázaná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konkrétní</a:t>
            </a:r>
            <a:r>
              <a:rPr lang="en-US" dirty="0"/>
              <a:t> studio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výrobní</a:t>
            </a:r>
            <a:r>
              <a:rPr lang="en-US" dirty="0"/>
              <a:t> </a:t>
            </a:r>
            <a:r>
              <a:rPr lang="en-US" dirty="0" err="1"/>
              <a:t>síla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kapitál</a:t>
            </a:r>
            <a:r>
              <a:rPr lang="en-US" dirty="0"/>
              <a:t> a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majetek</a:t>
            </a:r>
            <a:r>
              <a:rPr lang="en-US" dirty="0"/>
              <a:t> </a:t>
            </a:r>
            <a:r>
              <a:rPr lang="en-US" dirty="0" err="1"/>
              <a:t>studií</a:t>
            </a:r>
            <a:endParaRPr lang="en-US" dirty="0"/>
          </a:p>
          <a:p>
            <a:r>
              <a:rPr lang="en-US" dirty="0" err="1"/>
              <a:t>Kinematografická</a:t>
            </a:r>
            <a:r>
              <a:rPr lang="en-US" dirty="0"/>
              <a:t> </a:t>
            </a:r>
            <a:r>
              <a:rPr lang="en-US" dirty="0" err="1"/>
              <a:t>instituce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organizovaný</a:t>
            </a:r>
            <a:r>
              <a:rPr lang="en-US" dirty="0"/>
              <a:t>, </a:t>
            </a:r>
            <a:r>
              <a:rPr lang="en-US" dirty="0" err="1"/>
              <a:t>detailní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dělby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=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. </a:t>
            </a:r>
          </a:p>
          <a:p>
            <a:r>
              <a:rPr lang="en-US" dirty="0"/>
              <a:t>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fungují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elitní</a:t>
            </a:r>
            <a:r>
              <a:rPr lang="en-US" dirty="0"/>
              <a:t> “performance specialists”.</a:t>
            </a:r>
          </a:p>
          <a:p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formou</a:t>
            </a:r>
            <a:r>
              <a:rPr lang="en-US" dirty="0"/>
              <a:t> </a:t>
            </a:r>
            <a:r>
              <a:rPr lang="en-US" dirty="0" err="1"/>
              <a:t>kapitálu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do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investují</a:t>
            </a:r>
            <a:r>
              <a:rPr lang="en-US" dirty="0"/>
              <a:t>, aby: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/>
              <a:t>diferencovaly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produkty</a:t>
            </a: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aby se </a:t>
            </a:r>
            <a:r>
              <a:rPr lang="en-US" dirty="0" err="1"/>
              <a:t>pojistily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ztrátám</a:t>
            </a:r>
            <a:r>
              <a:rPr lang="en-US" dirty="0"/>
              <a:t> a </a:t>
            </a:r>
            <a:r>
              <a:rPr lang="en-US" dirty="0" err="1"/>
              <a:t>maximalizovaly</a:t>
            </a:r>
            <a:r>
              <a:rPr lang="en-US" dirty="0"/>
              <a:t>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zisky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81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2D78CC-3E08-4740-B308-84319522E1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A94FD8-D2F7-2940-B419-1DCB257F8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42FABB-4479-FE4F-A89B-4E548AF8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D7A619-4ADF-1F4C-AFAA-6709E248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3868"/>
            <a:ext cx="8064900" cy="4139998"/>
          </a:xfrm>
        </p:spPr>
        <p:txBody>
          <a:bodyPr/>
          <a:lstStyle/>
          <a:p>
            <a:r>
              <a:rPr lang="en-US" dirty="0" err="1"/>
              <a:t>Hvězda</a:t>
            </a:r>
            <a:r>
              <a:rPr lang="en-US" dirty="0"/>
              <a:t> je jak </a:t>
            </a:r>
            <a:r>
              <a:rPr lang="en-US" dirty="0" err="1"/>
              <a:t>výrobní</a:t>
            </a:r>
            <a:r>
              <a:rPr lang="en-US" dirty="0"/>
              <a:t> </a:t>
            </a:r>
            <a:r>
              <a:rPr lang="en-US" dirty="0" err="1"/>
              <a:t>silou</a:t>
            </a:r>
            <a:r>
              <a:rPr lang="en-US" dirty="0"/>
              <a:t> </a:t>
            </a:r>
            <a:r>
              <a:rPr lang="en-US" dirty="0" err="1"/>
              <a:t>klasického</a:t>
            </a:r>
            <a:r>
              <a:rPr lang="en-US" dirty="0"/>
              <a:t> </a:t>
            </a:r>
            <a:r>
              <a:rPr lang="en-US" dirty="0" err="1"/>
              <a:t>hollywoodského</a:t>
            </a:r>
            <a:r>
              <a:rPr lang="en-US" dirty="0"/>
              <a:t> </a:t>
            </a:r>
            <a:r>
              <a:rPr lang="en-US" dirty="0" err="1"/>
              <a:t>modu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majetkem</a:t>
            </a:r>
            <a:r>
              <a:rPr lang="en-US" dirty="0"/>
              <a:t> a </a:t>
            </a:r>
            <a:r>
              <a:rPr lang="en-US" dirty="0" err="1"/>
              <a:t>produktem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využívat</a:t>
            </a:r>
            <a:r>
              <a:rPr lang="en-US" dirty="0"/>
              <a:t> za </a:t>
            </a: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kumulace</a:t>
            </a:r>
            <a:r>
              <a:rPr lang="en-US" dirty="0"/>
              <a:t> </a:t>
            </a:r>
            <a:r>
              <a:rPr lang="en-US" dirty="0" err="1"/>
              <a:t>zisku</a:t>
            </a:r>
            <a:r>
              <a:rPr lang="en-US" dirty="0"/>
              <a:t>. </a:t>
            </a:r>
          </a:p>
          <a:p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vychází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samotné</a:t>
            </a:r>
            <a:r>
              <a:rPr lang="en-US" dirty="0"/>
              <a:t> </a:t>
            </a:r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podstaty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, ale </a:t>
            </a:r>
            <a:r>
              <a:rPr lang="en-US" dirty="0" err="1"/>
              <a:t>zároveň</a:t>
            </a:r>
            <a:r>
              <a:rPr lang="en-US" dirty="0"/>
              <a:t> se od </a:t>
            </a:r>
            <a:r>
              <a:rPr lang="en-US" dirty="0" err="1"/>
              <a:t>ní</a:t>
            </a:r>
            <a:r>
              <a:rPr lang="en-US" dirty="0"/>
              <a:t> </a:t>
            </a:r>
            <a:r>
              <a:rPr lang="en-US" dirty="0" err="1"/>
              <a:t>dá</a:t>
            </a:r>
            <a:r>
              <a:rPr lang="en-US" dirty="0"/>
              <a:t> </a:t>
            </a:r>
            <a:r>
              <a:rPr lang="en-US" dirty="0" err="1"/>
              <a:t>oddělit</a:t>
            </a:r>
            <a:r>
              <a:rPr lang="en-US" dirty="0"/>
              <a:t> =&gt;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kontrakty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právně</a:t>
            </a:r>
            <a:r>
              <a:rPr lang="en-US" dirty="0"/>
              <a:t> </a:t>
            </a:r>
            <a:r>
              <a:rPr lang="en-US" dirty="0" err="1"/>
              <a:t>pokrýt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odlišné</a:t>
            </a:r>
            <a:r>
              <a:rPr lang="en-US" dirty="0"/>
              <a:t> </a:t>
            </a:r>
            <a:r>
              <a:rPr lang="en-US" dirty="0" err="1"/>
              <a:t>věci</a:t>
            </a:r>
            <a:r>
              <a:rPr lang="en-US" dirty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/>
              <a:t>Hvězdu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osobu</a:t>
            </a: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 err="1"/>
              <a:t>Vztah</a:t>
            </a:r>
            <a:r>
              <a:rPr lang="en-US" dirty="0"/>
              <a:t> </a:t>
            </a:r>
            <a:r>
              <a:rPr lang="en-US" dirty="0" err="1"/>
              <a:t>soukromé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 k </a:t>
            </a:r>
            <a:r>
              <a:rPr lang="en-US" dirty="0" err="1"/>
              <a:t>utvářenému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potenciální</a:t>
            </a:r>
            <a:r>
              <a:rPr lang="en-US" dirty="0"/>
              <a:t> </a:t>
            </a:r>
            <a:r>
              <a:rPr lang="en-US" dirty="0" err="1"/>
              <a:t>třecí</a:t>
            </a:r>
            <a:r>
              <a:rPr lang="en-US" dirty="0"/>
              <a:t> </a:t>
            </a:r>
            <a:r>
              <a:rPr lang="en-US" dirty="0" err="1"/>
              <a:t>plochu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studiu</a:t>
            </a:r>
            <a:r>
              <a:rPr lang="en-US" dirty="0"/>
              <a:t> a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právních</a:t>
            </a:r>
            <a:r>
              <a:rPr lang="en-US" dirty="0"/>
              <a:t> </a:t>
            </a:r>
            <a:r>
              <a:rPr lang="en-US" dirty="0" err="1"/>
              <a:t>konfliktů</a:t>
            </a:r>
            <a:r>
              <a:rPr lang="en-US" dirty="0"/>
              <a:t>. </a:t>
            </a:r>
          </a:p>
          <a:p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jméno</a:t>
            </a:r>
            <a:r>
              <a:rPr lang="en-US" dirty="0"/>
              <a:t>, </a:t>
            </a:r>
            <a:r>
              <a:rPr lang="en-US" dirty="0" err="1"/>
              <a:t>hlas</a:t>
            </a:r>
            <a:r>
              <a:rPr lang="en-US" dirty="0"/>
              <a:t> a </a:t>
            </a:r>
            <a:r>
              <a:rPr lang="en-US" dirty="0" err="1"/>
              <a:t>podoba</a:t>
            </a:r>
            <a:r>
              <a:rPr lang="en-US" dirty="0"/>
              <a:t> </a:t>
            </a:r>
            <a:r>
              <a:rPr lang="en-US" dirty="0" err="1"/>
              <a:t>konkrétní</a:t>
            </a:r>
            <a:r>
              <a:rPr lang="en-US" dirty="0"/>
              <a:t> star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použity</a:t>
            </a:r>
            <a:r>
              <a:rPr lang="en-US" dirty="0"/>
              <a:t> k </a:t>
            </a:r>
            <a:r>
              <a:rPr lang="en-US" dirty="0" err="1"/>
              <a:t>účelům</a:t>
            </a:r>
            <a:r>
              <a:rPr lang="en-US" dirty="0"/>
              <a:t>,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nimiž</a:t>
            </a:r>
            <a:r>
              <a:rPr lang="en-US" dirty="0"/>
              <a:t>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plnou</a:t>
            </a:r>
            <a:r>
              <a:rPr lang="en-US" dirty="0"/>
              <a:t> </a:t>
            </a:r>
            <a:r>
              <a:rPr lang="en-US" dirty="0" err="1"/>
              <a:t>kontrolu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38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01E51A-336A-FA44-BDE5-44AAF9ADAF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2F57C8B-7327-2544-8B44-D47FB6F5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57548"/>
            <a:ext cx="3934889" cy="984049"/>
          </a:xfrm>
        </p:spPr>
        <p:txBody>
          <a:bodyPr/>
          <a:lstStyle/>
          <a:p>
            <a:pPr algn="ctr"/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plastické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AFFA7846-20C5-8542-A910-105368BAD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135086"/>
            <a:ext cx="3934889" cy="2101932"/>
          </a:xfrm>
        </p:spPr>
        <p:txBody>
          <a:bodyPr/>
          <a:lstStyle/>
          <a:p>
            <a:r>
              <a:rPr lang="en-US" dirty="0"/>
              <a:t>=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veřejná</a:t>
            </a:r>
            <a:r>
              <a:rPr lang="en-US" dirty="0"/>
              <a:t> </a:t>
            </a:r>
            <a:r>
              <a:rPr lang="en-US" dirty="0" err="1"/>
              <a:t>soukromá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v </a:t>
            </a:r>
            <a:r>
              <a:rPr lang="en-US" dirty="0" err="1"/>
              <a:t>souladu</a:t>
            </a:r>
            <a:r>
              <a:rPr lang="en-US" dirty="0"/>
              <a:t> s </a:t>
            </a:r>
            <a:r>
              <a:rPr lang="en-US" dirty="0" err="1"/>
              <a:t>typem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, do </a:t>
            </a:r>
            <a:r>
              <a:rPr lang="en-US" dirty="0" err="1"/>
              <a:t>nichž</a:t>
            </a:r>
            <a:r>
              <a:rPr lang="en-US" dirty="0"/>
              <a:t> je 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obsazovaná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Marlene Dietrich = </a:t>
            </a:r>
            <a:r>
              <a:rPr lang="en-US" dirty="0" err="1"/>
              <a:t>žena</a:t>
            </a:r>
            <a:r>
              <a:rPr lang="en-US" dirty="0"/>
              <a:t> vamp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Katharine Hepburn = </a:t>
            </a:r>
            <a:r>
              <a:rPr lang="en-US" dirty="0" err="1"/>
              <a:t>dynamická</a:t>
            </a:r>
            <a:r>
              <a:rPr lang="en-US" dirty="0"/>
              <a:t> </a:t>
            </a:r>
            <a:r>
              <a:rPr lang="en-US" dirty="0" err="1"/>
              <a:t>moderní</a:t>
            </a:r>
            <a:r>
              <a:rPr lang="en-US" dirty="0"/>
              <a:t> </a:t>
            </a:r>
            <a:r>
              <a:rPr lang="en-US" dirty="0" err="1"/>
              <a:t>žena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James Cagney = </a:t>
            </a:r>
            <a:r>
              <a:rPr lang="en-US" dirty="0" err="1"/>
              <a:t>drsný</a:t>
            </a:r>
            <a:r>
              <a:rPr lang="en-US" dirty="0"/>
              <a:t> gangster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Clark Gable = </a:t>
            </a:r>
            <a:r>
              <a:rPr lang="en-US" dirty="0" err="1"/>
              <a:t>romantický</a:t>
            </a:r>
            <a:r>
              <a:rPr lang="en-US" dirty="0"/>
              <a:t> </a:t>
            </a:r>
            <a:r>
              <a:rPr lang="en-US" dirty="0" err="1"/>
              <a:t>kavalír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C4C03D40-B06F-BB49-9A66-0C85CADD28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9CD9A0-9288-3346-B6EF-C28411D017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Picture Placeholder 6" descr="2853b78e011130831a3e993db48daeb1.jpg">
            <a:extLst>
              <a:ext uri="{FF2B5EF4-FFF2-40B4-BE49-F238E27FC236}">
                <a16:creationId xmlns:a16="http://schemas.microsoft.com/office/drawing/2014/main" id="{AAF27FC4-6A7A-5544-AE05-9775C32DF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t="10828" r="8182" b="27058"/>
          <a:stretch/>
        </p:blipFill>
        <p:spPr>
          <a:xfrm>
            <a:off x="4779818" y="1120300"/>
            <a:ext cx="4156364" cy="47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2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77AB0C-AA13-AA43-8255-41C3EA501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AA434F1-C961-3049-B8B6-12FC73E9D2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14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1AAEEBD-DDF3-C14A-B20F-42D53188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/>
              <a:t>Singin’ in the rain </a:t>
            </a:r>
            <a:r>
              <a:rPr lang="en-US" sz="2400" dirty="0"/>
              <a:t>(1952, r. Stanley </a:t>
            </a:r>
            <a:r>
              <a:rPr lang="en-US" sz="2400" dirty="0" err="1"/>
              <a:t>Donen</a:t>
            </a:r>
            <a:r>
              <a:rPr lang="en-US" sz="2400" dirty="0"/>
              <a:t>, Gene Kelly) </a:t>
            </a:r>
            <a:endParaRPr lang="cs-CZ" sz="2400" dirty="0"/>
          </a:p>
        </p:txBody>
      </p:sp>
      <p:pic>
        <p:nvPicPr>
          <p:cNvPr id="9" name="Lina's Speech and Song (Singin' In The Rain)" descr="Lina's Speech and Song (Singin' In The Rain)">
            <a:hlinkClick r:id="" action="ppaction://media"/>
            <a:extLst>
              <a:ext uri="{FF2B5EF4-FFF2-40B4-BE49-F238E27FC236}">
                <a16:creationId xmlns:a16="http://schemas.microsoft.com/office/drawing/2014/main" id="{E2A2A19C-B584-A04B-A188-A56CD2C7C7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38" y="1692275"/>
            <a:ext cx="5519737" cy="4140200"/>
          </a:xfrm>
        </p:spPr>
      </p:pic>
    </p:spTree>
    <p:extLst>
      <p:ext uri="{BB962C8B-B14F-4D97-AF65-F5344CB8AC3E}">
        <p14:creationId xmlns:p14="http://schemas.microsoft.com/office/powerpoint/2010/main" val="7935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AC5512-642D-5F4C-ABA7-F0F6022A39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1B2A58-D5F4-ED42-8AA4-CF6EC1D52E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87F6B0-9ACD-6F41-AECD-78DD045D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pětka</a:t>
            </a:r>
            <a:r>
              <a:rPr lang="en-US" dirty="0"/>
              <a:t> (Majors) a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trojka</a:t>
            </a:r>
            <a:r>
              <a:rPr lang="en-US" dirty="0"/>
              <a:t> (Minors)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5973F8-6086-7D46-90DE-1773DCB40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 </a:t>
            </a:r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integrace</a:t>
            </a:r>
            <a:r>
              <a:rPr lang="en-US" dirty="0"/>
              <a:t> =&gt; </a:t>
            </a:r>
            <a:r>
              <a:rPr lang="en-US" dirty="0" err="1"/>
              <a:t>výroba</a:t>
            </a:r>
            <a:r>
              <a:rPr lang="en-US" dirty="0"/>
              <a:t>, </a:t>
            </a:r>
            <a:r>
              <a:rPr lang="en-US" dirty="0" err="1"/>
              <a:t>distribuce</a:t>
            </a:r>
            <a:r>
              <a:rPr lang="en-US" dirty="0"/>
              <a:t> a kina (94% </a:t>
            </a:r>
            <a:r>
              <a:rPr lang="en-US" dirty="0" err="1"/>
              <a:t>příjmů</a:t>
            </a:r>
            <a:r>
              <a:rPr lang="en-US" dirty="0"/>
              <a:t>) X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trojka</a:t>
            </a:r>
            <a:r>
              <a:rPr lang="en-US" dirty="0"/>
              <a:t> </a:t>
            </a:r>
            <a:r>
              <a:rPr lang="en-US" dirty="0" err="1"/>
              <a:t>nemá</a:t>
            </a:r>
            <a:r>
              <a:rPr lang="en-US" dirty="0"/>
              <a:t> kina</a:t>
            </a:r>
          </a:p>
          <a:p>
            <a:endParaRPr lang="en-US" dirty="0"/>
          </a:p>
          <a:p>
            <a:r>
              <a:rPr lang="en-US" dirty="0"/>
              <a:t>Majors:</a:t>
            </a:r>
          </a:p>
          <a:p>
            <a:pPr lvl="1"/>
            <a:r>
              <a:rPr lang="en-US" dirty="0"/>
              <a:t>Paramount </a:t>
            </a:r>
            <a:r>
              <a:rPr lang="mr-IN" dirty="0"/>
              <a:t>–</a:t>
            </a:r>
            <a:r>
              <a:rPr lang="en-US" dirty="0"/>
              <a:t> Marlene Dietrich, Mae West, Maurice Chevalier</a:t>
            </a:r>
          </a:p>
          <a:p>
            <a:pPr lvl="1"/>
            <a:r>
              <a:rPr lang="en-US" dirty="0"/>
              <a:t>MGM </a:t>
            </a:r>
            <a:r>
              <a:rPr lang="mr-IN" dirty="0"/>
              <a:t>–</a:t>
            </a:r>
            <a:r>
              <a:rPr lang="en-US" dirty="0"/>
              <a:t> Clark Gable, Mickey Rooney, Judy Garland, Greta Garbo</a:t>
            </a:r>
          </a:p>
          <a:p>
            <a:pPr lvl="1"/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Century Fox </a:t>
            </a:r>
            <a:r>
              <a:rPr lang="mr-IN" dirty="0"/>
              <a:t>–</a:t>
            </a:r>
            <a:r>
              <a:rPr lang="en-US" dirty="0"/>
              <a:t> Sonja Henie, Shirley Temple, Betty Grable</a:t>
            </a:r>
          </a:p>
          <a:p>
            <a:pPr lvl="1"/>
            <a:r>
              <a:rPr lang="en-US" dirty="0"/>
              <a:t>Warner Bros. </a:t>
            </a:r>
            <a:r>
              <a:rPr lang="mr-IN" dirty="0"/>
              <a:t>–</a:t>
            </a:r>
            <a:r>
              <a:rPr lang="en-US" dirty="0"/>
              <a:t> James Cagney, Bette Davis, Humphrey Bogart</a:t>
            </a:r>
          </a:p>
          <a:p>
            <a:pPr lvl="1"/>
            <a:r>
              <a:rPr lang="en-US" dirty="0"/>
              <a:t>RKO </a:t>
            </a:r>
            <a:r>
              <a:rPr lang="mr-IN" dirty="0"/>
              <a:t>–</a:t>
            </a:r>
            <a:r>
              <a:rPr lang="en-US" dirty="0"/>
              <a:t> Fred </a:t>
            </a:r>
            <a:r>
              <a:rPr lang="en-US" dirty="0" err="1"/>
              <a:t>Astire</a:t>
            </a:r>
            <a:r>
              <a:rPr lang="en-US" dirty="0"/>
              <a:t> a Ginger Rogers</a:t>
            </a:r>
          </a:p>
          <a:p>
            <a:pPr lvl="1"/>
            <a:endParaRPr lang="en-US" dirty="0"/>
          </a:p>
          <a:p>
            <a:r>
              <a:rPr lang="en-US" dirty="0"/>
              <a:t>Minors:</a:t>
            </a:r>
          </a:p>
          <a:p>
            <a:pPr lvl="1"/>
            <a:r>
              <a:rPr lang="en-US" dirty="0"/>
              <a:t>Universal </a:t>
            </a:r>
            <a:r>
              <a:rPr lang="mr-IN" dirty="0"/>
              <a:t>–</a:t>
            </a:r>
            <a:r>
              <a:rPr lang="en-US" dirty="0"/>
              <a:t> Bela Lugosi, Boris Karloff, Deanna Durbin</a:t>
            </a:r>
          </a:p>
          <a:p>
            <a:pPr lvl="1"/>
            <a:r>
              <a:rPr lang="en-US" dirty="0"/>
              <a:t>Columbia </a:t>
            </a:r>
            <a:r>
              <a:rPr lang="mr-IN" dirty="0"/>
              <a:t>–</a:t>
            </a:r>
            <a:r>
              <a:rPr lang="en-US" dirty="0"/>
              <a:t> x</a:t>
            </a:r>
          </a:p>
          <a:p>
            <a:pPr lvl="1"/>
            <a:r>
              <a:rPr lang="en-US" dirty="0"/>
              <a:t>United Artists </a:t>
            </a:r>
            <a:r>
              <a:rPr lang="mr-IN" dirty="0"/>
              <a:t>–</a:t>
            </a:r>
            <a:r>
              <a:rPr lang="en-US" dirty="0"/>
              <a:t> Eddie Cantor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5999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E9EC90-DF9D-3041-B7C4-F46EC1569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1A81B4-CC17-7B44-AF0C-E537DDE69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6FE267-C70B-564C-93EB-A2568089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MGM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jich</a:t>
            </a:r>
            <a:r>
              <a:rPr lang="en-US" dirty="0"/>
              <a:t> </a:t>
            </a:r>
            <a:r>
              <a:rPr lang="en-US" dirty="0" err="1"/>
              <a:t>září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nebi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5C6F383-A686-FD4E-A735-E0BF5AE850FB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2" y="1668219"/>
            <a:ext cx="4222671" cy="4281319"/>
          </a:xfr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CBBEF6FB-807E-F345-8BE4-92B5911CADD5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95" y="1527842"/>
            <a:ext cx="2790700" cy="4493990"/>
          </a:xfrm>
        </p:spPr>
      </p:pic>
    </p:spTree>
    <p:extLst>
      <p:ext uri="{BB962C8B-B14F-4D97-AF65-F5344CB8AC3E}">
        <p14:creationId xmlns:p14="http://schemas.microsoft.com/office/powerpoint/2010/main" val="730207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69FF8D-36AE-4544-A45E-3A5A0F55C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8D5E3A-3C62-C445-9CA7-925B86FAC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7859AF-A2E9-E649-A993-484D9F0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29995"/>
            <a:ext cx="8064900" cy="451576"/>
          </a:xfrm>
        </p:spPr>
        <p:txBody>
          <a:bodyPr/>
          <a:lstStyle/>
          <a:p>
            <a:r>
              <a:rPr lang="en-US" dirty="0"/>
              <a:t>Jak </a:t>
            </a:r>
            <a:r>
              <a:rPr lang="en-US" dirty="0" err="1"/>
              <a:t>fungoval</a:t>
            </a:r>
            <a:r>
              <a:rPr lang="en-US" dirty="0"/>
              <a:t> </a:t>
            </a:r>
            <a:r>
              <a:rPr lang="en-US" dirty="0" err="1"/>
              <a:t>hollywoodský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1BAA6C2-33E1-1D46-AC32-4276FA8F4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18870"/>
            <a:ext cx="8064900" cy="4139998"/>
          </a:xfrm>
        </p:spPr>
        <p:txBody>
          <a:bodyPr/>
          <a:lstStyle/>
          <a:p>
            <a:r>
              <a:rPr lang="en-US" dirty="0" err="1"/>
              <a:t>Talentoví</a:t>
            </a:r>
            <a:r>
              <a:rPr lang="en-US" dirty="0"/>
              <a:t> </a:t>
            </a:r>
            <a:r>
              <a:rPr lang="en-US" dirty="0" err="1"/>
              <a:t>scouti</a:t>
            </a:r>
            <a:r>
              <a:rPr lang="en-US" dirty="0"/>
              <a:t> (talent scouts) </a:t>
            </a:r>
            <a:r>
              <a:rPr lang="en-US" dirty="0" err="1"/>
              <a:t>pravidelně</a:t>
            </a:r>
            <a:r>
              <a:rPr lang="en-US" dirty="0"/>
              <a:t> </a:t>
            </a:r>
            <a:r>
              <a:rPr lang="en-US" dirty="0" err="1"/>
              <a:t>navštěvovali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představení</a:t>
            </a:r>
            <a:r>
              <a:rPr lang="en-US" dirty="0"/>
              <a:t> a </a:t>
            </a:r>
            <a:r>
              <a:rPr lang="en-US" dirty="0" err="1"/>
              <a:t>noční</a:t>
            </a:r>
            <a:r>
              <a:rPr lang="en-US" dirty="0"/>
              <a:t> </a:t>
            </a:r>
            <a:r>
              <a:rPr lang="en-US" dirty="0" err="1"/>
              <a:t>kluby</a:t>
            </a:r>
            <a:r>
              <a:rPr lang="en-US" dirty="0"/>
              <a:t> po </a:t>
            </a:r>
            <a:r>
              <a:rPr lang="en-US" dirty="0" err="1"/>
              <a:t>celé</a:t>
            </a:r>
            <a:r>
              <a:rPr lang="en-US" dirty="0"/>
              <a:t> zemi. </a:t>
            </a:r>
          </a:p>
          <a:p>
            <a:endParaRPr lang="en-US" dirty="0"/>
          </a:p>
          <a:p>
            <a:r>
              <a:rPr lang="en-US" dirty="0" err="1"/>
              <a:t>Rekrutování</a:t>
            </a:r>
            <a:r>
              <a:rPr lang="en-US" dirty="0"/>
              <a:t> </a:t>
            </a:r>
            <a:r>
              <a:rPr lang="en-US" dirty="0" err="1"/>
              <a:t>vaudevillových</a:t>
            </a:r>
            <a:r>
              <a:rPr lang="en-US" dirty="0"/>
              <a:t> </a:t>
            </a:r>
            <a:r>
              <a:rPr lang="en-US" dirty="0" err="1"/>
              <a:t>účinkujících</a:t>
            </a:r>
            <a:r>
              <a:rPr lang="en-US" dirty="0"/>
              <a:t>, </a:t>
            </a:r>
            <a:r>
              <a:rPr lang="en-US" dirty="0" err="1"/>
              <a:t>divadelních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, </a:t>
            </a:r>
            <a:r>
              <a:rPr lang="en-US" dirty="0" err="1"/>
              <a:t>performerů</a:t>
            </a:r>
            <a:r>
              <a:rPr lang="en-US" dirty="0"/>
              <a:t> z </a:t>
            </a:r>
            <a:r>
              <a:rPr lang="en-US" dirty="0" err="1"/>
              <a:t>rozhlasu</a:t>
            </a:r>
            <a:r>
              <a:rPr lang="en-US" dirty="0"/>
              <a:t>, </a:t>
            </a:r>
            <a:r>
              <a:rPr lang="en-US" dirty="0" err="1"/>
              <a:t>burlesky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dokonce</a:t>
            </a:r>
            <a:r>
              <a:rPr lang="en-US" dirty="0"/>
              <a:t> </a:t>
            </a:r>
            <a:r>
              <a:rPr lang="en-US" dirty="0" err="1"/>
              <a:t>sportovních</a:t>
            </a:r>
            <a:r>
              <a:rPr lang="en-US" dirty="0"/>
              <a:t> </a:t>
            </a:r>
            <a:r>
              <a:rPr lang="en-US" dirty="0" err="1"/>
              <a:t>talentů</a:t>
            </a:r>
            <a:r>
              <a:rPr lang="en-US" dirty="0"/>
              <a:t> (</a:t>
            </a:r>
            <a:r>
              <a:rPr lang="en-US" dirty="0" err="1"/>
              <a:t>krasobruslařka</a:t>
            </a:r>
            <a:r>
              <a:rPr lang="en-US" dirty="0"/>
              <a:t> Sonja Henie, </a:t>
            </a:r>
            <a:r>
              <a:rPr lang="en-US" dirty="0" err="1"/>
              <a:t>plavec</a:t>
            </a:r>
            <a:r>
              <a:rPr lang="en-US" dirty="0"/>
              <a:t> Johnny </a:t>
            </a:r>
            <a:r>
              <a:rPr lang="en-US" dirty="0" err="1"/>
              <a:t>Weissmüller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úspěšné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zkoušky</a:t>
            </a:r>
            <a:r>
              <a:rPr lang="en-US" dirty="0"/>
              <a:t> (screen test) </a:t>
            </a:r>
            <a:r>
              <a:rPr lang="en-US" dirty="0" err="1"/>
              <a:t>podepsán</a:t>
            </a:r>
            <a:r>
              <a:rPr lang="en-US" dirty="0"/>
              <a:t> </a:t>
            </a:r>
            <a:r>
              <a:rPr lang="en-US" dirty="0" err="1"/>
              <a:t>dlouhodobý</a:t>
            </a:r>
            <a:r>
              <a:rPr lang="en-US" dirty="0"/>
              <a:t> </a:t>
            </a:r>
            <a:r>
              <a:rPr lang="en-US" dirty="0" err="1"/>
              <a:t>kontrakt</a:t>
            </a:r>
            <a:r>
              <a:rPr lang="en-US" dirty="0"/>
              <a:t> se </a:t>
            </a:r>
            <a:r>
              <a:rPr lang="en-US" dirty="0" err="1"/>
              <a:t>studiem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Podpis</a:t>
            </a:r>
            <a:r>
              <a:rPr lang="en-US" dirty="0"/>
              <a:t> </a:t>
            </a:r>
            <a:r>
              <a:rPr lang="en-US" dirty="0" err="1"/>
              <a:t>smlouvy</a:t>
            </a:r>
            <a:r>
              <a:rPr lang="en-US" dirty="0"/>
              <a:t> </a:t>
            </a:r>
            <a:r>
              <a:rPr lang="en-US" dirty="0" err="1"/>
              <a:t>aspirujícímu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/ </a:t>
            </a:r>
            <a:r>
              <a:rPr lang="en-US" dirty="0" err="1"/>
              <a:t>herečce</a:t>
            </a:r>
            <a:r>
              <a:rPr lang="en-US" dirty="0"/>
              <a:t> </a:t>
            </a:r>
            <a:r>
              <a:rPr lang="en-US" dirty="0" err="1"/>
              <a:t>přinesl</a:t>
            </a:r>
            <a:r>
              <a:rPr lang="en-US" dirty="0"/>
              <a:t> </a:t>
            </a:r>
            <a:r>
              <a:rPr lang="en-US" dirty="0" err="1"/>
              <a:t>pravidelnou</a:t>
            </a:r>
            <a:r>
              <a:rPr lang="en-US" dirty="0"/>
              <a:t> </a:t>
            </a:r>
            <a:r>
              <a:rPr lang="en-US" dirty="0" err="1"/>
              <a:t>týdenní</a:t>
            </a:r>
            <a:r>
              <a:rPr lang="en-US" dirty="0"/>
              <a:t> </a:t>
            </a:r>
            <a:r>
              <a:rPr lang="en-US" dirty="0" err="1"/>
              <a:t>mzdu</a:t>
            </a:r>
            <a:r>
              <a:rPr lang="en-US" dirty="0"/>
              <a:t> a </a:t>
            </a:r>
            <a:r>
              <a:rPr lang="en-US" dirty="0" err="1"/>
              <a:t>intenzivní</a:t>
            </a:r>
            <a:r>
              <a:rPr lang="en-US" dirty="0"/>
              <a:t> </a:t>
            </a:r>
            <a:r>
              <a:rPr lang="en-US" dirty="0" err="1"/>
              <a:t>školení</a:t>
            </a:r>
            <a:r>
              <a:rPr lang="en-US" dirty="0"/>
              <a:t> v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správné</a:t>
            </a:r>
            <a:r>
              <a:rPr lang="en-US" dirty="0"/>
              <a:t> </a:t>
            </a:r>
            <a:r>
              <a:rPr lang="en-US" dirty="0" err="1"/>
              <a:t>dikce</a:t>
            </a:r>
            <a:r>
              <a:rPr lang="en-US" dirty="0"/>
              <a:t> a </a:t>
            </a:r>
            <a:r>
              <a:rPr lang="en-US" dirty="0" err="1"/>
              <a:t>výslovnosti</a:t>
            </a:r>
            <a:r>
              <a:rPr lang="en-US" dirty="0"/>
              <a:t>; a </a:t>
            </a:r>
            <a:r>
              <a:rPr lang="en-US" dirty="0" err="1"/>
              <a:t>samozřejmě</a:t>
            </a:r>
            <a:r>
              <a:rPr lang="en-US" dirty="0"/>
              <a:t> </a:t>
            </a:r>
            <a:r>
              <a:rPr lang="en-US" dirty="0" err="1"/>
              <a:t>hodiny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.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0014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62102D-374C-4543-BF0A-3A3A9BFB0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D1E53D-136E-1F42-8E88-908DE7453E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91FA49-7C5B-C343-913A-0372A175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Jak </a:t>
            </a:r>
            <a:r>
              <a:rPr lang="en-US" dirty="0" err="1"/>
              <a:t>fungoval</a:t>
            </a:r>
            <a:r>
              <a:rPr lang="en-US" dirty="0"/>
              <a:t> </a:t>
            </a:r>
            <a:r>
              <a:rPr lang="en-US" dirty="0" err="1"/>
              <a:t>hollywoodský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6CD5DE4-1D1B-CE4D-B06A-DB3F0D3AC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Učitelé</a:t>
            </a:r>
            <a:r>
              <a:rPr lang="en-US" dirty="0"/>
              <a:t> </a:t>
            </a:r>
            <a:r>
              <a:rPr lang="en-US" dirty="0" err="1"/>
              <a:t>herce</a:t>
            </a:r>
            <a:r>
              <a:rPr lang="en-US" dirty="0"/>
              <a:t> </a:t>
            </a:r>
            <a:r>
              <a:rPr lang="en-US" dirty="0" err="1"/>
              <a:t>připravovali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práci</a:t>
            </a:r>
            <a:r>
              <a:rPr lang="en-US" dirty="0"/>
              <a:t> se </a:t>
            </a:r>
            <a:r>
              <a:rPr lang="en-US" dirty="0" err="1"/>
              <a:t>scénářem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předlohou</a:t>
            </a:r>
            <a:r>
              <a:rPr lang="en-US" dirty="0"/>
              <a:t> pro </a:t>
            </a:r>
            <a:r>
              <a:rPr lang="en-US" dirty="0" err="1"/>
              <a:t>vybudování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, </a:t>
            </a:r>
            <a:r>
              <a:rPr lang="en-US" dirty="0" err="1"/>
              <a:t>přičemž</a:t>
            </a:r>
            <a:r>
              <a:rPr lang="en-US" dirty="0"/>
              <a:t> do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tvůrčího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museli</a:t>
            </a:r>
            <a:r>
              <a:rPr lang="en-US" dirty="0"/>
              <a:t>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zahrnout</a:t>
            </a:r>
            <a:r>
              <a:rPr lang="en-US" dirty="0"/>
              <a:t> </a:t>
            </a:r>
            <a:r>
              <a:rPr lang="en-US" dirty="0" err="1"/>
              <a:t>režisérovy</a:t>
            </a:r>
            <a:r>
              <a:rPr lang="en-US" dirty="0"/>
              <a:t> </a:t>
            </a:r>
            <a:r>
              <a:rPr lang="en-US" dirty="0" err="1"/>
              <a:t>připomínky</a:t>
            </a:r>
            <a:r>
              <a:rPr lang="en-US" dirty="0"/>
              <a:t> a </a:t>
            </a:r>
            <a:r>
              <a:rPr lang="en-US" dirty="0" err="1"/>
              <a:t>interakci</a:t>
            </a:r>
            <a:r>
              <a:rPr lang="en-US" dirty="0"/>
              <a:t> s </a:t>
            </a:r>
            <a:r>
              <a:rPr lang="en-US" dirty="0" err="1"/>
              <a:t>dalšími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bezpodmínečně</a:t>
            </a:r>
            <a:r>
              <a:rPr lang="en-US" dirty="0"/>
              <a:t> </a:t>
            </a:r>
            <a:r>
              <a:rPr lang="en-US" dirty="0" err="1"/>
              <a:t>nutná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pracovní</a:t>
            </a:r>
            <a:r>
              <a:rPr lang="en-US" dirty="0"/>
              <a:t> tempo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vyžadovalo</a:t>
            </a:r>
            <a:r>
              <a:rPr lang="en-US" dirty="0"/>
              <a:t>, aby </a:t>
            </a:r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chodili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plac</a:t>
            </a:r>
            <a:r>
              <a:rPr lang="en-US" dirty="0"/>
              <a:t> </a:t>
            </a:r>
            <a:r>
              <a:rPr lang="en-US" dirty="0" err="1"/>
              <a:t>připravení</a:t>
            </a:r>
            <a:r>
              <a:rPr lang="en-US" dirty="0"/>
              <a:t> a </a:t>
            </a:r>
            <a:r>
              <a:rPr lang="en-US" dirty="0" err="1"/>
              <a:t>věděli</a:t>
            </a:r>
            <a:r>
              <a:rPr lang="en-US" dirty="0"/>
              <a:t>, jak se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scény</a:t>
            </a:r>
            <a:r>
              <a:rPr lang="en-US" dirty="0"/>
              <a:t> </a:t>
            </a:r>
            <a:r>
              <a:rPr lang="en-US" dirty="0" err="1"/>
              <a:t>skládají</a:t>
            </a:r>
            <a:r>
              <a:rPr lang="en-US" dirty="0"/>
              <a:t> do </a:t>
            </a:r>
            <a:r>
              <a:rPr lang="en-US" dirty="0" err="1"/>
              <a:t>příběhové</a:t>
            </a:r>
            <a:r>
              <a:rPr lang="en-US" dirty="0"/>
              <a:t> </a:t>
            </a:r>
            <a:r>
              <a:rPr lang="en-US" dirty="0" err="1"/>
              <a:t>celku</a:t>
            </a:r>
            <a:r>
              <a:rPr lang="en-US" dirty="0"/>
              <a:t> a jak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vývoji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Kromě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a </a:t>
            </a:r>
            <a:r>
              <a:rPr lang="en-US" dirty="0" err="1"/>
              <a:t>dikce</a:t>
            </a:r>
            <a:r>
              <a:rPr lang="en-US" dirty="0"/>
              <a:t> se </a:t>
            </a:r>
            <a:r>
              <a:rPr lang="en-US" dirty="0" err="1"/>
              <a:t>hercům</a:t>
            </a:r>
            <a:r>
              <a:rPr lang="en-US" dirty="0"/>
              <a:t> </a:t>
            </a:r>
            <a:r>
              <a:rPr lang="en-US" dirty="0" err="1"/>
              <a:t>dostalo</a:t>
            </a:r>
            <a:r>
              <a:rPr lang="en-US" dirty="0"/>
              <a:t> </a:t>
            </a:r>
            <a:r>
              <a:rPr lang="en-US" dirty="0" err="1"/>
              <a:t>hodin</a:t>
            </a:r>
            <a:r>
              <a:rPr lang="en-US" dirty="0"/>
              <a:t> </a:t>
            </a:r>
            <a:r>
              <a:rPr lang="en-US" dirty="0" err="1"/>
              <a:t>tance</a:t>
            </a:r>
            <a:r>
              <a:rPr lang="en-US" dirty="0"/>
              <a:t>, </a:t>
            </a:r>
            <a:r>
              <a:rPr lang="en-US" dirty="0" err="1"/>
              <a:t>etikety</a:t>
            </a:r>
            <a:r>
              <a:rPr lang="en-US" dirty="0"/>
              <a:t>, </a:t>
            </a:r>
            <a:r>
              <a:rPr lang="en-US" dirty="0" err="1"/>
              <a:t>šermu</a:t>
            </a:r>
            <a:r>
              <a:rPr lang="en-US" dirty="0"/>
              <a:t>, </a:t>
            </a:r>
            <a:r>
              <a:rPr lang="en-US" dirty="0" err="1"/>
              <a:t>jezdectví</a:t>
            </a:r>
            <a:r>
              <a:rPr lang="en-US" dirty="0"/>
              <a:t>, </a:t>
            </a:r>
            <a:r>
              <a:rPr lang="en-US" dirty="0" err="1"/>
              <a:t>plavání</a:t>
            </a:r>
            <a:r>
              <a:rPr lang="en-US" dirty="0"/>
              <a:t>, </a:t>
            </a:r>
            <a:r>
              <a:rPr lang="en-US" dirty="0" err="1"/>
              <a:t>boxu</a:t>
            </a:r>
            <a:r>
              <a:rPr lang="en-US" dirty="0"/>
              <a:t> a </a:t>
            </a:r>
            <a:r>
              <a:rPr lang="en-US" dirty="0" err="1"/>
              <a:t>výuky</a:t>
            </a:r>
            <a:r>
              <a:rPr lang="en-US" dirty="0"/>
              <a:t> </a:t>
            </a:r>
            <a:r>
              <a:rPr lang="en-US" dirty="0" err="1"/>
              <a:t>jazyků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746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E82D96-6816-B448-8F3E-E78F40BDB1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868207-FE71-2D4A-BD9D-0CDEC6B92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2BAB74-B7B6-4745-B702-7DE082F1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Hollywoodská</a:t>
            </a:r>
            <a:r>
              <a:rPr lang="en-US" dirty="0"/>
              <a:t> </a:t>
            </a:r>
            <a:r>
              <a:rPr lang="en-US" dirty="0" err="1"/>
              <a:t>proměna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D2743F-83BF-E444-94A4-ADB82DACC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Konzultace</a:t>
            </a:r>
            <a:r>
              <a:rPr lang="en-US" dirty="0"/>
              <a:t> s </a:t>
            </a:r>
            <a:r>
              <a:rPr lang="en-US" dirty="0" err="1"/>
              <a:t>poradcem</a:t>
            </a:r>
            <a:r>
              <a:rPr lang="en-US" dirty="0"/>
              <a:t> v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módního</a:t>
            </a:r>
            <a:r>
              <a:rPr lang="en-US" dirty="0"/>
              <a:t> </a:t>
            </a:r>
            <a:r>
              <a:rPr lang="en-US" dirty="0" err="1"/>
              <a:t>stylu</a:t>
            </a:r>
            <a:r>
              <a:rPr lang="en-US" dirty="0"/>
              <a:t>, make-</a:t>
            </a:r>
            <a:r>
              <a:rPr lang="en-US" dirty="0" err="1"/>
              <a:t>upu</a:t>
            </a:r>
            <a:r>
              <a:rPr lang="en-US" dirty="0"/>
              <a:t> a </a:t>
            </a:r>
            <a:r>
              <a:rPr lang="en-US" dirty="0" err="1"/>
              <a:t>úpravy</a:t>
            </a:r>
            <a:r>
              <a:rPr lang="en-US" dirty="0"/>
              <a:t> </a:t>
            </a:r>
            <a:r>
              <a:rPr lang="en-US" dirty="0" err="1"/>
              <a:t>vlasů</a:t>
            </a:r>
            <a:r>
              <a:rPr lang="en-US" dirty="0"/>
              <a:t> &gt;&gt;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barvy</a:t>
            </a:r>
            <a:r>
              <a:rPr lang="en-US" dirty="0"/>
              <a:t> a </a:t>
            </a:r>
            <a:r>
              <a:rPr lang="en-US" dirty="0" err="1"/>
              <a:t>střihu</a:t>
            </a:r>
            <a:r>
              <a:rPr lang="en-US" dirty="0"/>
              <a:t>.</a:t>
            </a:r>
          </a:p>
          <a:p>
            <a:r>
              <a:rPr lang="en-US" dirty="0" err="1"/>
              <a:t>Někdy</a:t>
            </a:r>
            <a:r>
              <a:rPr lang="en-US" dirty="0"/>
              <a:t> </a:t>
            </a:r>
            <a:r>
              <a:rPr lang="en-US" dirty="0" err="1"/>
              <a:t>použita</a:t>
            </a:r>
            <a:r>
              <a:rPr lang="en-US" dirty="0"/>
              <a:t> </a:t>
            </a:r>
            <a:r>
              <a:rPr lang="en-US" dirty="0" err="1"/>
              <a:t>elektrolýza</a:t>
            </a:r>
            <a:r>
              <a:rPr lang="en-US" dirty="0"/>
              <a:t> k </a:t>
            </a:r>
            <a:r>
              <a:rPr lang="en-US" dirty="0" err="1"/>
              <a:t>úpravě</a:t>
            </a:r>
            <a:r>
              <a:rPr lang="en-US" dirty="0"/>
              <a:t> </a:t>
            </a:r>
            <a:r>
              <a:rPr lang="en-US" dirty="0" err="1"/>
              <a:t>vlasové</a:t>
            </a:r>
            <a:r>
              <a:rPr lang="en-US" dirty="0"/>
              <a:t> </a:t>
            </a:r>
            <a:r>
              <a:rPr lang="en-US" dirty="0" err="1"/>
              <a:t>linie</a:t>
            </a:r>
            <a:r>
              <a:rPr lang="en-US" dirty="0"/>
              <a:t>.</a:t>
            </a:r>
          </a:p>
          <a:p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tvaru</a:t>
            </a:r>
            <a:r>
              <a:rPr lang="en-US" dirty="0"/>
              <a:t> </a:t>
            </a:r>
            <a:r>
              <a:rPr lang="en-US" dirty="0" err="1"/>
              <a:t>obočí</a:t>
            </a:r>
            <a:r>
              <a:rPr lang="en-US" dirty="0"/>
              <a:t>.</a:t>
            </a:r>
          </a:p>
          <a:p>
            <a:r>
              <a:rPr lang="en-US" dirty="0" err="1"/>
              <a:t>Umělé</a:t>
            </a:r>
            <a:r>
              <a:rPr lang="en-US" dirty="0"/>
              <a:t> </a:t>
            </a:r>
            <a:r>
              <a:rPr lang="en-US" dirty="0" err="1"/>
              <a:t>řasy</a:t>
            </a:r>
            <a:r>
              <a:rPr lang="en-US" dirty="0"/>
              <a:t> a </a:t>
            </a:r>
            <a:r>
              <a:rPr lang="en-US" dirty="0" err="1"/>
              <a:t>zubní</a:t>
            </a:r>
            <a:r>
              <a:rPr lang="en-US" dirty="0"/>
              <a:t> </a:t>
            </a:r>
            <a:r>
              <a:rPr lang="en-US" dirty="0" err="1"/>
              <a:t>korunky</a:t>
            </a:r>
            <a:r>
              <a:rPr lang="en-US" dirty="0"/>
              <a:t>; </a:t>
            </a:r>
            <a:r>
              <a:rPr lang="en-US" dirty="0" err="1"/>
              <a:t>případně</a:t>
            </a:r>
            <a:r>
              <a:rPr lang="en-US" dirty="0"/>
              <a:t> </a:t>
            </a:r>
            <a:r>
              <a:rPr lang="en-US" dirty="0" err="1"/>
              <a:t>vytržení</a:t>
            </a:r>
            <a:r>
              <a:rPr lang="en-US" dirty="0"/>
              <a:t> </a:t>
            </a:r>
            <a:r>
              <a:rPr lang="en-US" dirty="0" err="1"/>
              <a:t>zubů</a:t>
            </a:r>
            <a:r>
              <a:rPr lang="en-US" dirty="0"/>
              <a:t> za </a:t>
            </a: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zdůraznění</a:t>
            </a:r>
            <a:r>
              <a:rPr lang="en-US" dirty="0"/>
              <a:t> </a:t>
            </a:r>
            <a:r>
              <a:rPr lang="en-US" dirty="0" err="1"/>
              <a:t>lícních</a:t>
            </a:r>
            <a:r>
              <a:rPr lang="en-US" dirty="0"/>
              <a:t> </a:t>
            </a:r>
            <a:r>
              <a:rPr lang="en-US" dirty="0" err="1"/>
              <a:t>kostí</a:t>
            </a:r>
            <a:r>
              <a:rPr lang="en-US" dirty="0"/>
              <a:t>.</a:t>
            </a:r>
          </a:p>
          <a:p>
            <a:r>
              <a:rPr lang="en-US" dirty="0" err="1"/>
              <a:t>Plastické</a:t>
            </a:r>
            <a:r>
              <a:rPr lang="en-US" dirty="0"/>
              <a:t> </a:t>
            </a: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nosu</a:t>
            </a:r>
            <a:r>
              <a:rPr lang="en-US" dirty="0"/>
              <a:t> a </a:t>
            </a:r>
            <a:r>
              <a:rPr lang="en-US" dirty="0" err="1"/>
              <a:t>odstraňování</a:t>
            </a:r>
            <a:r>
              <a:rPr lang="en-US" dirty="0"/>
              <a:t> </a:t>
            </a:r>
            <a:r>
              <a:rPr lang="en-US" dirty="0" err="1"/>
              <a:t>jizev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akné</a:t>
            </a:r>
            <a:endParaRPr lang="en-US" dirty="0"/>
          </a:p>
          <a:p>
            <a:endParaRPr lang="cs-CZ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294D756-7196-A74F-B304-60C727F5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17" y="4203679"/>
            <a:ext cx="4995751" cy="20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5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6B6877-740C-FE40-A320-E7D74CF54B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68CDAA6-B323-9340-ACC4-D3785A62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05049"/>
            <a:ext cx="3934889" cy="1425039"/>
          </a:xfrm>
        </p:spPr>
        <p:txBody>
          <a:bodyPr/>
          <a:lstStyle/>
          <a:p>
            <a:pPr algn="ctr"/>
            <a:r>
              <a:rPr lang="cs-CZ" i="1" dirty="0"/>
              <a:t>Rudá carevna </a:t>
            </a:r>
            <a:br>
              <a:rPr lang="cs-CZ" dirty="0"/>
            </a:br>
            <a:r>
              <a:rPr lang="cs-CZ" sz="2400" dirty="0"/>
              <a:t>USA 1934 </a:t>
            </a:r>
            <a:br>
              <a:rPr lang="cs-CZ" sz="2400" dirty="0"/>
            </a:br>
            <a:r>
              <a:rPr lang="cs-CZ" sz="2400" dirty="0"/>
              <a:t>r. Josef von </a:t>
            </a:r>
            <a:r>
              <a:rPr lang="cs-CZ" sz="2400" dirty="0" err="1"/>
              <a:t>Sternberg</a:t>
            </a:r>
            <a:endParaRPr lang="cs-CZ" sz="24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243B46D2-E239-6B49-8B18-D66B8740F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230088"/>
            <a:ext cx="3934889" cy="252944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Jaké jsou hlavní charakteristiky Sofie Frederiky a poté Kateřiny? Jak nám film zprostředkovává vývoj postavy?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Jak se tyto charakteristiky prolínají s širší osobností </a:t>
            </a:r>
            <a:r>
              <a:rPr lang="cs-CZ" dirty="0" err="1"/>
              <a:t>Marlene</a:t>
            </a:r>
            <a:r>
              <a:rPr lang="cs-CZ" dirty="0"/>
              <a:t> Dietrich (tak, jak ji známe z dokumentů, memoárů, vyprávění, životopisných filmů…)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3389C8-C4EE-0245-BC00-0D8D97910F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A8C7D608-DD9D-F941-82E1-6A519E56FC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5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05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F39D004-15EC-D14C-9EB9-EF615D5CD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E20164-84F3-0C4C-AFB0-1E4BCC1D3A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13DF99-9366-DF46-8A12-0A01A27F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Marlene</a:t>
            </a:r>
            <a:r>
              <a:rPr lang="cs-CZ" dirty="0"/>
              <a:t> Dietrich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39801E0-5DD7-A241-A240-A308F8BE200C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7" y="1701800"/>
            <a:ext cx="3145900" cy="4140200"/>
          </a:xfr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5F8F9F6C-95F3-DC4F-A283-5B9094D1AA0D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52" y="1701800"/>
            <a:ext cx="2988034" cy="4140200"/>
          </a:xfrm>
        </p:spPr>
      </p:pic>
    </p:spTree>
    <p:extLst>
      <p:ext uri="{BB962C8B-B14F-4D97-AF65-F5344CB8AC3E}">
        <p14:creationId xmlns:p14="http://schemas.microsoft.com/office/powerpoint/2010/main" val="3532910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7BA561-141B-FD4E-8D5D-EEEB4950D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FD0925-6686-B943-A81F-76C51E4EF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E9E7928-4B11-184B-97F1-61F90955CE9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0629" y="1694275"/>
            <a:ext cx="4557259" cy="657038"/>
          </a:xfrm>
        </p:spPr>
        <p:txBody>
          <a:bodyPr/>
          <a:lstStyle/>
          <a:p>
            <a:r>
              <a:rPr lang="cs-CZ" sz="1800" b="1" dirty="0"/>
              <a:t>Doris Mary Anne </a:t>
            </a:r>
            <a:r>
              <a:rPr lang="cs-CZ" sz="1800" b="1" dirty="0" err="1"/>
              <a:t>Kappelhoff</a:t>
            </a:r>
            <a:r>
              <a:rPr lang="cs-CZ" sz="1800" b="1" dirty="0"/>
              <a:t> &gt;&gt; Doris </a:t>
            </a:r>
            <a:r>
              <a:rPr lang="cs-CZ" sz="1800" b="1" dirty="0" err="1"/>
              <a:t>Day</a:t>
            </a:r>
            <a:endParaRPr lang="cs-CZ" sz="1800" b="1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ABE0C32-4979-8645-B0D4-26CC12FC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Změna jména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1251A8B-CD6B-CD48-BE2A-D801B14F12A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50" y="1694275"/>
            <a:ext cx="3915000" cy="775791"/>
          </a:xfrm>
        </p:spPr>
        <p:txBody>
          <a:bodyPr/>
          <a:lstStyle/>
          <a:p>
            <a:pPr algn="ctr"/>
            <a:r>
              <a:rPr lang="cs-CZ" sz="1800" b="1" dirty="0"/>
              <a:t>Roy Fitzgerald &gt;&gt; Rock Hudson</a:t>
            </a: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A27F46AC-ECA5-F446-AF30-6ABE6704ECBE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4"/>
          <a:stretch/>
        </p:blipFill>
        <p:spPr>
          <a:xfrm>
            <a:off x="539750" y="2660073"/>
            <a:ext cx="3571191" cy="1996739"/>
          </a:xfr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03F5773A-3A09-3248-98E1-B93DC1AD493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8" y="2585786"/>
            <a:ext cx="3916362" cy="2205975"/>
          </a:xfrm>
        </p:spPr>
      </p:pic>
    </p:spTree>
    <p:extLst>
      <p:ext uri="{BB962C8B-B14F-4D97-AF65-F5344CB8AC3E}">
        <p14:creationId xmlns:p14="http://schemas.microsoft.com/office/powerpoint/2010/main" val="4197715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6A2CBD-5E20-F64F-82A7-E77C581801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1E9DAB-D5F2-854D-BBD1-B1DAEA01FC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418DF19A-AF89-684F-B6BF-00CD77E4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endParaRPr lang="cs-CZ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0D73E598-E7BD-4F44-8654-37E678013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Jakmile</a:t>
            </a:r>
            <a:r>
              <a:rPr lang="en-US" dirty="0"/>
              <a:t> </a:t>
            </a:r>
            <a:r>
              <a:rPr lang="en-US" dirty="0" err="1"/>
              <a:t>panovala</a:t>
            </a:r>
            <a:r>
              <a:rPr lang="en-US" dirty="0"/>
              <a:t> </a:t>
            </a:r>
            <a:r>
              <a:rPr lang="en-US" dirty="0" err="1"/>
              <a:t>shoda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jméně</a:t>
            </a:r>
            <a:r>
              <a:rPr lang="en-US" dirty="0"/>
              <a:t>, </a:t>
            </a:r>
            <a:r>
              <a:rPr lang="en-US" dirty="0" err="1"/>
              <a:t>vymyslel</a:t>
            </a:r>
            <a:r>
              <a:rPr lang="en-US" dirty="0"/>
              <a:t> se </a:t>
            </a:r>
            <a:r>
              <a:rPr lang="en-US" dirty="0" err="1"/>
              <a:t>nováčkovi</a:t>
            </a:r>
            <a:r>
              <a:rPr lang="en-US" dirty="0"/>
              <a:t> </a:t>
            </a:r>
            <a:r>
              <a:rPr lang="en-US" dirty="0" err="1"/>
              <a:t>adekvátní</a:t>
            </a:r>
            <a:r>
              <a:rPr lang="en-US" dirty="0"/>
              <a:t> </a:t>
            </a:r>
            <a:r>
              <a:rPr lang="en-US" dirty="0" err="1"/>
              <a:t>životopis</a:t>
            </a:r>
            <a:r>
              <a:rPr lang="en-US" dirty="0"/>
              <a:t>. </a:t>
            </a:r>
            <a:r>
              <a:rPr lang="en-US" dirty="0" err="1"/>
              <a:t>Následovala</a:t>
            </a:r>
            <a:r>
              <a:rPr lang="en-US" dirty="0"/>
              <a:t> </a:t>
            </a:r>
            <a:r>
              <a:rPr lang="en-US" dirty="0" err="1"/>
              <a:t>účast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večírcích</a:t>
            </a:r>
            <a:r>
              <a:rPr lang="en-US" dirty="0"/>
              <a:t>, </a:t>
            </a:r>
            <a:r>
              <a:rPr lang="en-US" dirty="0" err="1"/>
              <a:t>premiérách</a:t>
            </a:r>
            <a:r>
              <a:rPr lang="en-US" dirty="0"/>
              <a:t> a v </a:t>
            </a:r>
            <a:r>
              <a:rPr lang="en-US" dirty="0" err="1"/>
              <a:t>nočních</a:t>
            </a:r>
            <a:r>
              <a:rPr lang="en-US" dirty="0"/>
              <a:t> </a:t>
            </a:r>
            <a:r>
              <a:rPr lang="en-US" dirty="0" err="1"/>
              <a:t>klubech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bylo</a:t>
            </a:r>
            <a:r>
              <a:rPr lang="en-US" dirty="0"/>
              <a:t> </a:t>
            </a:r>
            <a:r>
              <a:rPr lang="en-US" dirty="0" err="1"/>
              <a:t>cílem</a:t>
            </a:r>
            <a:r>
              <a:rPr lang="en-US" dirty="0"/>
              <a:t> </a:t>
            </a:r>
            <a:r>
              <a:rPr lang="en-US" dirty="0" err="1"/>
              <a:t>vzbudit</a:t>
            </a:r>
            <a:r>
              <a:rPr lang="en-US" dirty="0"/>
              <a:t> </a:t>
            </a:r>
            <a:r>
              <a:rPr lang="en-US" dirty="0" err="1"/>
              <a:t>žádoucí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Následoval</a:t>
            </a:r>
            <a:r>
              <a:rPr lang="en-US" dirty="0"/>
              <a:t> </a:t>
            </a:r>
            <a:r>
              <a:rPr lang="en-US" dirty="0" err="1"/>
              <a:t>třístupňový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1800" dirty="0"/>
              <a:t>Adept se </a:t>
            </a:r>
            <a:r>
              <a:rPr lang="en-US" sz="1800" dirty="0" err="1"/>
              <a:t>objevil</a:t>
            </a:r>
            <a:r>
              <a:rPr lang="en-US" sz="1800" dirty="0"/>
              <a:t> v </a:t>
            </a:r>
            <a:r>
              <a:rPr lang="en-US" sz="1800" dirty="0" err="1"/>
              <a:t>menších</a:t>
            </a:r>
            <a:r>
              <a:rPr lang="en-US" sz="1800" dirty="0"/>
              <a:t> </a:t>
            </a:r>
            <a:r>
              <a:rPr lang="en-US" sz="1800" dirty="0" err="1"/>
              <a:t>rolích</a:t>
            </a:r>
            <a:r>
              <a:rPr lang="en-US" sz="1800" dirty="0"/>
              <a:t> (walk-ons) s </a:t>
            </a:r>
            <a:r>
              <a:rPr lang="en-US" sz="1800" dirty="0" err="1"/>
              <a:t>minimem</a:t>
            </a:r>
            <a:r>
              <a:rPr lang="en-US" sz="1800" dirty="0"/>
              <a:t> </a:t>
            </a:r>
            <a:r>
              <a:rPr lang="en-US" sz="1800" dirty="0" err="1"/>
              <a:t>dialogu</a:t>
            </a:r>
            <a:r>
              <a:rPr lang="en-US" sz="1800" dirty="0"/>
              <a:t>. </a:t>
            </a:r>
            <a:r>
              <a:rPr lang="en-US" sz="1800" dirty="0" err="1"/>
              <a:t>Pokud</a:t>
            </a:r>
            <a:r>
              <a:rPr lang="en-US" sz="1800" dirty="0"/>
              <a:t> </a:t>
            </a:r>
            <a:r>
              <a:rPr lang="en-US" sz="1800" dirty="0" err="1"/>
              <a:t>přitáhl</a:t>
            </a:r>
            <a:r>
              <a:rPr lang="en-US" sz="1800" dirty="0"/>
              <a:t> </a:t>
            </a:r>
            <a:r>
              <a:rPr lang="en-US" sz="1800" dirty="0" err="1"/>
              <a:t>pozornost</a:t>
            </a:r>
            <a:r>
              <a:rPr lang="en-US" sz="1800" dirty="0"/>
              <a:t> (</a:t>
            </a:r>
            <a:r>
              <a:rPr lang="en-US" sz="1800" dirty="0" err="1"/>
              <a:t>zmínky</a:t>
            </a:r>
            <a:r>
              <a:rPr lang="en-US" sz="1800" dirty="0"/>
              <a:t> v </a:t>
            </a:r>
            <a:r>
              <a:rPr lang="en-US" sz="1800" dirty="0" err="1"/>
              <a:t>recenzích</a:t>
            </a:r>
            <a:r>
              <a:rPr lang="en-US" sz="1800" dirty="0"/>
              <a:t>, </a:t>
            </a:r>
            <a:r>
              <a:rPr lang="en-US" sz="1800" dirty="0" err="1"/>
              <a:t>pošta</a:t>
            </a:r>
            <a:r>
              <a:rPr lang="en-US" sz="1800" dirty="0"/>
              <a:t> od </a:t>
            </a:r>
            <a:r>
              <a:rPr lang="en-US" sz="1800" dirty="0" err="1"/>
              <a:t>diváků</a:t>
            </a:r>
            <a:r>
              <a:rPr lang="en-US" sz="1800" dirty="0"/>
              <a:t>), </a:t>
            </a:r>
            <a:r>
              <a:rPr lang="en-US" sz="1800" dirty="0" err="1"/>
              <a:t>dostává</a:t>
            </a:r>
            <a:r>
              <a:rPr lang="en-US" sz="1800" dirty="0"/>
              <a:t> </a:t>
            </a:r>
            <a:r>
              <a:rPr lang="en-US" sz="1800" dirty="0" err="1"/>
              <a:t>větší</a:t>
            </a:r>
            <a:r>
              <a:rPr lang="en-US" sz="1800" dirty="0"/>
              <a:t> </a:t>
            </a:r>
            <a:r>
              <a:rPr lang="en-US" sz="1800" dirty="0" err="1"/>
              <a:t>roli</a:t>
            </a:r>
            <a:r>
              <a:rPr lang="en-US" sz="1800" dirty="0"/>
              <a:t>.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1800" dirty="0"/>
              <a:t>“Starlet” - </a:t>
            </a:r>
            <a:r>
              <a:rPr lang="en-US" sz="1800" dirty="0" err="1"/>
              <a:t>Spolu</a:t>
            </a:r>
            <a:r>
              <a:rPr lang="en-US" sz="1800" dirty="0"/>
              <a:t> s </a:t>
            </a:r>
            <a:r>
              <a:rPr lang="en-US" sz="1800" dirty="0" err="1"/>
              <a:t>cíleným</a:t>
            </a:r>
            <a:r>
              <a:rPr lang="en-US" sz="1800" dirty="0"/>
              <a:t> </a:t>
            </a:r>
            <a:r>
              <a:rPr lang="en-US" sz="1800" dirty="0" err="1"/>
              <a:t>šířením</a:t>
            </a:r>
            <a:r>
              <a:rPr lang="en-US" sz="1800" dirty="0"/>
              <a:t> </a:t>
            </a:r>
            <a:r>
              <a:rPr lang="en-US" sz="1800" dirty="0" err="1"/>
              <a:t>životopisu</a:t>
            </a:r>
            <a:r>
              <a:rPr lang="en-US" sz="1800" dirty="0"/>
              <a:t> a </a:t>
            </a:r>
            <a:r>
              <a:rPr lang="en-US" sz="1800" dirty="0" err="1"/>
              <a:t>fotografií</a:t>
            </a:r>
            <a:r>
              <a:rPr lang="en-US" sz="1800" dirty="0"/>
              <a:t> (cheesecake / beefcake), </a:t>
            </a:r>
            <a:r>
              <a:rPr lang="en-US" sz="1800" dirty="0" err="1"/>
              <a:t>které</a:t>
            </a:r>
            <a:r>
              <a:rPr lang="en-US" sz="1800" dirty="0"/>
              <a:t> </a:t>
            </a:r>
            <a:r>
              <a:rPr lang="en-US" sz="1800" dirty="0" err="1"/>
              <a:t>zdůrazňují</a:t>
            </a:r>
            <a:r>
              <a:rPr lang="en-US" sz="1800" dirty="0"/>
              <a:t> </a:t>
            </a:r>
            <a:r>
              <a:rPr lang="en-US" sz="1800" dirty="0" err="1"/>
              <a:t>tělo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úkor</a:t>
            </a:r>
            <a:r>
              <a:rPr lang="en-US" sz="1800" dirty="0"/>
              <a:t> </a:t>
            </a:r>
            <a:r>
              <a:rPr lang="en-US" sz="1800" dirty="0" err="1"/>
              <a:t>obličeje</a:t>
            </a:r>
            <a:r>
              <a:rPr lang="en-US" sz="1800" dirty="0"/>
              <a:t>. </a:t>
            </a:r>
            <a:r>
              <a:rPr lang="en-US" sz="1800" dirty="0" err="1"/>
              <a:t>Představení</a:t>
            </a:r>
            <a:r>
              <a:rPr lang="en-US" sz="1800" dirty="0"/>
              <a:t> </a:t>
            </a:r>
            <a:r>
              <a:rPr lang="en-US" sz="1800" dirty="0" err="1"/>
              <a:t>hvězdičky</a:t>
            </a:r>
            <a:r>
              <a:rPr lang="en-US" sz="1800" dirty="0"/>
              <a:t> </a:t>
            </a:r>
            <a:r>
              <a:rPr lang="en-US" sz="1800" dirty="0" err="1"/>
              <a:t>editorům</a:t>
            </a:r>
            <a:r>
              <a:rPr lang="en-US" sz="1800" dirty="0"/>
              <a:t> </a:t>
            </a:r>
            <a:r>
              <a:rPr lang="en-US" sz="1800" dirty="0" err="1"/>
              <a:t>populárních</a:t>
            </a:r>
            <a:r>
              <a:rPr lang="en-US" sz="1800" dirty="0"/>
              <a:t> </a:t>
            </a:r>
            <a:r>
              <a:rPr lang="en-US" sz="1800" dirty="0" err="1"/>
              <a:t>časopisů</a:t>
            </a:r>
            <a:r>
              <a:rPr lang="en-US" sz="1800" dirty="0"/>
              <a:t> (Photoplay, Modern Screen, Screen Album  movie Stories) a </a:t>
            </a:r>
            <a:r>
              <a:rPr lang="en-US" sz="1800" dirty="0" err="1"/>
              <a:t>redaktorkám</a:t>
            </a:r>
            <a:r>
              <a:rPr lang="en-US" sz="1800" dirty="0"/>
              <a:t> </a:t>
            </a:r>
            <a:r>
              <a:rPr lang="en-US" sz="1800" dirty="0" err="1"/>
              <a:t>společenských</a:t>
            </a:r>
            <a:r>
              <a:rPr lang="en-US" sz="1800" dirty="0"/>
              <a:t> </a:t>
            </a:r>
            <a:r>
              <a:rPr lang="en-US" sz="1800" dirty="0" err="1"/>
              <a:t>rubrik</a:t>
            </a:r>
            <a:r>
              <a:rPr lang="en-US" sz="1800" dirty="0"/>
              <a:t> (Hedda Hopper, Louella Parsons).  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0824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711FCF-815B-9A40-A5E0-632EE05762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D23633-6C98-B74C-B7C9-7FF5D9E588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CC4000E6-2C71-7E42-B258-683163D1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106B90F8-32F7-F445-A4A0-23A756511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“starlet” </a:t>
            </a:r>
            <a:r>
              <a:rPr lang="en-US" dirty="0" err="1"/>
              <a:t>rovněž</a:t>
            </a:r>
            <a:r>
              <a:rPr lang="en-US" dirty="0"/>
              <a:t> </a:t>
            </a:r>
            <a:r>
              <a:rPr lang="en-US" dirty="0" err="1"/>
              <a:t>zahraje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z </a:t>
            </a:r>
            <a:r>
              <a:rPr lang="en-US" dirty="0" err="1"/>
              <a:t>hlavních</a:t>
            </a:r>
            <a:r>
              <a:rPr lang="en-US" dirty="0"/>
              <a:t> </a:t>
            </a:r>
            <a:r>
              <a:rPr lang="en-US" dirty="0" err="1"/>
              <a:t>spolu</a:t>
            </a:r>
            <a:r>
              <a:rPr lang="en-US" dirty="0"/>
              <a:t> s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nováčkem</a:t>
            </a:r>
            <a:r>
              <a:rPr lang="en-US" dirty="0"/>
              <a:t> (Deanna Durbin a Judy Garland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Every Sunday </a:t>
            </a:r>
            <a:r>
              <a:rPr lang="en-US" dirty="0"/>
              <a:t>1936)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ztvární</a:t>
            </a:r>
            <a:r>
              <a:rPr lang="en-US" dirty="0"/>
              <a:t> </a:t>
            </a:r>
            <a:r>
              <a:rPr lang="en-US" dirty="0" err="1"/>
              <a:t>vedlejší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s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známou</a:t>
            </a:r>
            <a:r>
              <a:rPr lang="en-US" dirty="0"/>
              <a:t> </a:t>
            </a:r>
            <a:r>
              <a:rPr lang="en-US" dirty="0" err="1"/>
              <a:t>hvězdou</a:t>
            </a:r>
            <a:r>
              <a:rPr lang="en-US" dirty="0"/>
              <a:t> (Marilyn Monroe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i="1" dirty="0"/>
              <a:t>All about Eve</a:t>
            </a:r>
            <a:r>
              <a:rPr lang="en-US" dirty="0"/>
              <a:t>, 1950). </a:t>
            </a:r>
          </a:p>
          <a:p>
            <a:endParaRPr lang="en-US" dirty="0"/>
          </a:p>
          <a:p>
            <a:r>
              <a:rPr lang="en-US" dirty="0" err="1"/>
              <a:t>Zatímco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2 se </a:t>
            </a:r>
            <a:r>
              <a:rPr lang="en-US" dirty="0" err="1"/>
              <a:t>snaží</a:t>
            </a:r>
            <a:r>
              <a:rPr lang="en-US" dirty="0"/>
              <a:t> </a:t>
            </a:r>
            <a:r>
              <a:rPr lang="en-US" dirty="0" err="1"/>
              <a:t>najít</a:t>
            </a:r>
            <a:r>
              <a:rPr lang="en-US" dirty="0"/>
              <a:t> / </a:t>
            </a:r>
            <a:r>
              <a:rPr lang="en-US" dirty="0" err="1"/>
              <a:t>vytvořit</a:t>
            </a:r>
            <a:r>
              <a:rPr lang="en-US" dirty="0"/>
              <a:t> </a:t>
            </a:r>
            <a:r>
              <a:rPr lang="en-US" dirty="0" err="1"/>
              <a:t>vhodný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&gt;&gt; aby </a:t>
            </a:r>
            <a:r>
              <a:rPr lang="en-US" dirty="0" err="1"/>
              <a:t>filmové</a:t>
            </a:r>
            <a:r>
              <a:rPr lang="en-US" dirty="0"/>
              <a:t> role </a:t>
            </a:r>
            <a:r>
              <a:rPr lang="en-US" dirty="0" err="1"/>
              <a:t>ideálně</a:t>
            </a:r>
            <a:r>
              <a:rPr lang="en-US" dirty="0"/>
              <a:t> </a:t>
            </a:r>
            <a:r>
              <a:rPr lang="en-US" dirty="0" err="1"/>
              <a:t>zapadly</a:t>
            </a:r>
            <a:r>
              <a:rPr lang="en-US" dirty="0"/>
              <a:t> do </a:t>
            </a:r>
            <a:r>
              <a:rPr lang="en-US" dirty="0" err="1"/>
              <a:t>plastického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3 se </a:t>
            </a:r>
            <a:r>
              <a:rPr lang="en-US" dirty="0" err="1"/>
              <a:t>snaží</a:t>
            </a:r>
            <a:r>
              <a:rPr lang="en-US" dirty="0"/>
              <a:t> </a:t>
            </a:r>
            <a:r>
              <a:rPr lang="en-US" dirty="0" err="1"/>
              <a:t>nalezenou</a:t>
            </a:r>
            <a:r>
              <a:rPr lang="en-US" dirty="0"/>
              <a:t> </a:t>
            </a:r>
            <a:r>
              <a:rPr lang="en-US" dirty="0" err="1"/>
              <a:t>formuli</a:t>
            </a:r>
            <a:r>
              <a:rPr lang="en-US" dirty="0"/>
              <a:t> co </a:t>
            </a:r>
            <a:r>
              <a:rPr lang="en-US" dirty="0" err="1"/>
              <a:t>nejlépe</a:t>
            </a:r>
            <a:r>
              <a:rPr lang="en-US" dirty="0"/>
              <a:t> </a:t>
            </a:r>
            <a:r>
              <a:rPr lang="en-US" dirty="0" err="1"/>
              <a:t>využít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 “Typecasting”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obsazení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role, </a:t>
            </a:r>
            <a:r>
              <a:rPr lang="en-US" dirty="0" err="1"/>
              <a:t>kterou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pravidelně</a:t>
            </a:r>
            <a:r>
              <a:rPr lang="en-US" dirty="0"/>
              <a:t> </a:t>
            </a:r>
            <a:r>
              <a:rPr lang="en-US" dirty="0" err="1"/>
              <a:t>opakovat</a:t>
            </a:r>
            <a:r>
              <a:rPr lang="en-US" dirty="0"/>
              <a:t>. </a:t>
            </a:r>
            <a:r>
              <a:rPr lang="en-US" dirty="0" err="1"/>
              <a:t>Ačkoliv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s </a:t>
            </a:r>
            <a:r>
              <a:rPr lang="en-US" dirty="0" err="1"/>
              <a:t>touto</a:t>
            </a:r>
            <a:r>
              <a:rPr lang="en-US" dirty="0"/>
              <a:t> </a:t>
            </a:r>
            <a:r>
              <a:rPr lang="en-US" dirty="0" err="1"/>
              <a:t>praxí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nesouhlasily</a:t>
            </a:r>
            <a:r>
              <a:rPr lang="en-US" dirty="0"/>
              <a:t> (Cagney, Davis), </a:t>
            </a:r>
            <a:r>
              <a:rPr lang="en-US" dirty="0" err="1"/>
              <a:t>dovolila</a:t>
            </a:r>
            <a:r>
              <a:rPr lang="en-US" dirty="0"/>
              <a:t> </a:t>
            </a:r>
            <a:r>
              <a:rPr lang="en-US" dirty="0" err="1"/>
              <a:t>studiím</a:t>
            </a:r>
            <a:r>
              <a:rPr lang="en-US" dirty="0"/>
              <a:t> </a:t>
            </a:r>
            <a:r>
              <a:rPr lang="en-US" dirty="0" err="1"/>
              <a:t>vyvíjet</a:t>
            </a:r>
            <a:r>
              <a:rPr lang="en-US" dirty="0"/>
              <a:t> a </a:t>
            </a:r>
            <a:r>
              <a:rPr lang="en-US" dirty="0" err="1"/>
              <a:t>obsazovat</a:t>
            </a:r>
            <a:r>
              <a:rPr lang="en-US" dirty="0"/>
              <a:t> filmy </a:t>
            </a:r>
            <a:r>
              <a:rPr lang="en-US" dirty="0" err="1"/>
              <a:t>rychle</a:t>
            </a:r>
            <a:r>
              <a:rPr lang="en-US" dirty="0"/>
              <a:t> a </a:t>
            </a:r>
            <a:r>
              <a:rPr lang="en-US" dirty="0" err="1"/>
              <a:t>efektivně</a:t>
            </a:r>
            <a:r>
              <a:rPr lang="en-US" dirty="0"/>
              <a:t>,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osvědčené</a:t>
            </a:r>
            <a:r>
              <a:rPr lang="en-US" dirty="0"/>
              <a:t> </a:t>
            </a:r>
            <a:r>
              <a:rPr lang="en-US" dirty="0" err="1"/>
              <a:t>šablony</a:t>
            </a:r>
            <a:r>
              <a:rPr lang="en-US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677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3951AD-8A3E-504A-8781-0C515220B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835A7E-75B8-3648-8962-2042A0975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3E292139-06CE-8C4F-A778-E5B8F046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Marilyn Monroe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i="1" dirty="0" err="1"/>
              <a:t>Vše</a:t>
            </a:r>
            <a:r>
              <a:rPr lang="en-US" i="1" dirty="0"/>
              <a:t> o </a:t>
            </a:r>
            <a:r>
              <a:rPr lang="en-US" i="1" dirty="0" err="1"/>
              <a:t>Evě</a:t>
            </a:r>
            <a:br>
              <a:rPr lang="en-US" dirty="0"/>
            </a:br>
            <a:r>
              <a:rPr lang="en-US" dirty="0"/>
              <a:t>(1950, Joseph L. Mankiewicz)</a:t>
            </a:r>
            <a:endParaRPr lang="cs-CZ" dirty="0"/>
          </a:p>
        </p:txBody>
      </p:sp>
      <p:pic>
        <p:nvPicPr>
          <p:cNvPr id="14" name="Marilyn Monroe scenes in ALL ABOUT EVE (1950) HD" descr="Marilyn Monroe scenes in ALL ABOUT EVE (1950) HD">
            <a:hlinkClick r:id="" action="ppaction://media"/>
            <a:extLst>
              <a:ext uri="{FF2B5EF4-FFF2-40B4-BE49-F238E27FC236}">
                <a16:creationId xmlns:a16="http://schemas.microsoft.com/office/drawing/2014/main" id="{F513AD6D-7176-B747-9634-467C591C55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692275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9863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414BBB-B69C-5544-A581-F07DE74587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BEF7D7-64EF-E54E-A2BA-E42DF9C56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240193-1FC1-2943-A272-1F5102C0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Star vehicle =</a:t>
            </a:r>
            <a:r>
              <a:rPr lang="en-US" sz="2800" dirty="0"/>
              <a:t> </a:t>
            </a:r>
            <a:r>
              <a:rPr lang="en-US" sz="2800" dirty="0" err="1"/>
              <a:t>finální</a:t>
            </a:r>
            <a:r>
              <a:rPr lang="en-US" sz="2800" dirty="0"/>
              <a:t> </a:t>
            </a:r>
            <a:r>
              <a:rPr lang="en-US" sz="2800" dirty="0" err="1"/>
              <a:t>standardizace</a:t>
            </a:r>
            <a:r>
              <a:rPr lang="en-US" sz="2800" dirty="0"/>
              <a:t> </a:t>
            </a:r>
            <a:r>
              <a:rPr lang="en-US" sz="2800" dirty="0" err="1"/>
              <a:t>produktu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D1D465F-0057-0447-B426-FC12ACA8D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Termín</a:t>
            </a:r>
            <a:r>
              <a:rPr lang="en-US" dirty="0"/>
              <a:t> </a:t>
            </a:r>
            <a:r>
              <a:rPr lang="en-US" dirty="0" err="1"/>
              <a:t>vzešel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samotné</a:t>
            </a:r>
            <a:r>
              <a:rPr lang="en-US" dirty="0"/>
              <a:t> </a:t>
            </a:r>
            <a:r>
              <a:rPr lang="en-US" dirty="0" err="1"/>
              <a:t>výrobní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.</a:t>
            </a:r>
          </a:p>
          <a:p>
            <a:r>
              <a:rPr lang="en-US" dirty="0" err="1"/>
              <a:t>Označuje</a:t>
            </a:r>
            <a:r>
              <a:rPr lang="en-US" dirty="0"/>
              <a:t> 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přípravy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a </a:t>
            </a:r>
            <a:r>
              <a:rPr lang="en-US" dirty="0" err="1"/>
              <a:t>propagace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s </a:t>
            </a:r>
            <a:r>
              <a:rPr lang="en-US" dirty="0" err="1"/>
              <a:t>cílem</a:t>
            </a:r>
            <a:r>
              <a:rPr lang="en-US" dirty="0"/>
              <a:t> co </a:t>
            </a:r>
            <a:r>
              <a:rPr lang="en-US" dirty="0" err="1"/>
              <a:t>nejlépe</a:t>
            </a:r>
            <a:r>
              <a:rPr lang="en-US" dirty="0"/>
              <a:t> </a:t>
            </a:r>
            <a:r>
              <a:rPr lang="en-US" dirty="0" err="1"/>
              <a:t>využít</a:t>
            </a:r>
            <a:r>
              <a:rPr lang="en-US" dirty="0"/>
              <a:t> </a:t>
            </a:r>
            <a:r>
              <a:rPr lang="en-US" dirty="0" err="1"/>
              <a:t>konkrétní</a:t>
            </a:r>
            <a:r>
              <a:rPr lang="en-US" dirty="0"/>
              <a:t> </a:t>
            </a:r>
            <a:r>
              <a:rPr lang="en-US" dirty="0" err="1"/>
              <a:t>hvězdu</a:t>
            </a:r>
            <a:r>
              <a:rPr lang="en-US" dirty="0"/>
              <a:t> v </a:t>
            </a:r>
            <a:r>
              <a:rPr lang="en-US" dirty="0" err="1"/>
              <a:t>rámci</a:t>
            </a:r>
            <a:r>
              <a:rPr lang="en-US" dirty="0"/>
              <a:t> </a:t>
            </a:r>
            <a:r>
              <a:rPr lang="en-US" dirty="0" err="1"/>
              <a:t>fungujícího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+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snímku</a:t>
            </a:r>
            <a:r>
              <a:rPr lang="en-US" dirty="0"/>
              <a:t> </a:t>
            </a:r>
            <a:r>
              <a:rPr lang="en-US" dirty="0" err="1"/>
              <a:t>drobné</a:t>
            </a:r>
            <a:r>
              <a:rPr lang="en-US" dirty="0"/>
              <a:t> </a:t>
            </a:r>
            <a:r>
              <a:rPr lang="en-US" dirty="0" err="1"/>
              <a:t>inovace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žánrové</a:t>
            </a:r>
            <a:r>
              <a:rPr lang="en-US" dirty="0"/>
              <a:t> </a:t>
            </a:r>
            <a:r>
              <a:rPr lang="en-US" dirty="0" err="1"/>
              <a:t>kombinace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Role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i="1" dirty="0"/>
              <a:t>star vehicle </a:t>
            </a:r>
            <a:r>
              <a:rPr lang="en-US" dirty="0" err="1"/>
              <a:t>modelované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/>
              <a:t>Vzezření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(Marilyn Monroe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hloupá</a:t>
            </a:r>
            <a:r>
              <a:rPr lang="en-US" dirty="0"/>
              <a:t> </a:t>
            </a:r>
            <a:r>
              <a:rPr lang="en-US" dirty="0" err="1"/>
              <a:t>blondýna</a:t>
            </a:r>
            <a:r>
              <a:rPr lang="en-US" dirty="0"/>
              <a:t>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/>
              <a:t>Stiuace</a:t>
            </a:r>
            <a:r>
              <a:rPr lang="en-US" dirty="0"/>
              <a:t>,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děje</a:t>
            </a:r>
            <a:r>
              <a:rPr lang="en-US" dirty="0"/>
              <a:t> (Greta Garbo v </a:t>
            </a:r>
            <a:r>
              <a:rPr lang="en-US" dirty="0" err="1"/>
              <a:t>melancholických</a:t>
            </a:r>
            <a:r>
              <a:rPr lang="en-US" dirty="0"/>
              <a:t> </a:t>
            </a:r>
            <a:r>
              <a:rPr lang="en-US" dirty="0" err="1"/>
              <a:t>romancích</a:t>
            </a:r>
            <a:r>
              <a:rPr lang="en-US" dirty="0"/>
              <a:t>, </a:t>
            </a:r>
            <a:r>
              <a:rPr lang="en-US" dirty="0" err="1"/>
              <a:t>vystavěných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nenaplněného</a:t>
            </a:r>
            <a:r>
              <a:rPr lang="en-US" dirty="0"/>
              <a:t> </a:t>
            </a:r>
            <a:r>
              <a:rPr lang="en-US" dirty="0" err="1"/>
              <a:t>vztahu</a:t>
            </a:r>
            <a:r>
              <a:rPr lang="en-US" dirty="0"/>
              <a:t>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předvést</a:t>
            </a:r>
            <a:r>
              <a:rPr lang="en-US" dirty="0"/>
              <a:t> to, co </a:t>
            </a:r>
            <a:r>
              <a:rPr lang="en-US" dirty="0" err="1"/>
              <a:t>umí</a:t>
            </a:r>
            <a:r>
              <a:rPr lang="en-US" dirty="0"/>
              <a:t> </a:t>
            </a:r>
            <a:r>
              <a:rPr lang="en-US" dirty="0" err="1"/>
              <a:t>nejlépe</a:t>
            </a:r>
            <a:r>
              <a:rPr lang="en-US" dirty="0"/>
              <a:t> (Gene Kelly </a:t>
            </a:r>
            <a:r>
              <a:rPr lang="en-US" dirty="0" err="1"/>
              <a:t>tančí</a:t>
            </a:r>
            <a:r>
              <a:rPr lang="en-US" dirty="0"/>
              <a:t>)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err="1"/>
              <a:t>Pokud</a:t>
            </a:r>
            <a:r>
              <a:rPr lang="en-US" dirty="0"/>
              <a:t> je star vehicle </a:t>
            </a:r>
            <a:r>
              <a:rPr lang="en-US" dirty="0" err="1"/>
              <a:t>funkční</a:t>
            </a:r>
            <a:r>
              <a:rPr lang="en-US" dirty="0"/>
              <a:t>, </a:t>
            </a:r>
            <a:r>
              <a:rPr lang="en-US" dirty="0" err="1"/>
              <a:t>přetrvávající</a:t>
            </a:r>
            <a:r>
              <a:rPr lang="en-US" dirty="0"/>
              <a:t> a </a:t>
            </a:r>
            <a:r>
              <a:rPr lang="en-US" dirty="0" err="1"/>
              <a:t>konzistentní</a:t>
            </a:r>
            <a:r>
              <a:rPr lang="en-US" dirty="0"/>
              <a:t>,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nabrat</a:t>
            </a:r>
            <a:r>
              <a:rPr lang="en-US" dirty="0"/>
              <a:t> </a:t>
            </a:r>
            <a:r>
              <a:rPr lang="en-US" dirty="0" err="1"/>
              <a:t>skoro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kvalit</a:t>
            </a:r>
            <a:r>
              <a:rPr lang="en-US" dirty="0"/>
              <a:t> </a:t>
            </a:r>
            <a:r>
              <a:rPr lang="en-US" dirty="0" err="1"/>
              <a:t>žánru</a:t>
            </a:r>
            <a:r>
              <a:rPr lang="en-US" dirty="0"/>
              <a:t> (Marlene Dietrich a Joseph von Sternberg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kontinuální</a:t>
            </a:r>
            <a:r>
              <a:rPr lang="en-US" dirty="0"/>
              <a:t> </a:t>
            </a:r>
            <a:r>
              <a:rPr lang="en-US" dirty="0" err="1"/>
              <a:t>vizualita</a:t>
            </a:r>
            <a:r>
              <a:rPr lang="en-US" dirty="0"/>
              <a:t>, </a:t>
            </a:r>
            <a:r>
              <a:rPr lang="en-US" dirty="0" err="1"/>
              <a:t>ikonografie</a:t>
            </a:r>
            <a:r>
              <a:rPr lang="en-US" dirty="0"/>
              <a:t> a </a:t>
            </a:r>
            <a:r>
              <a:rPr lang="en-US" dirty="0" err="1"/>
              <a:t>struktura</a:t>
            </a:r>
            <a:r>
              <a:rPr lang="en-US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658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4EFFC5-F3AE-5C45-A45B-BE40CDEBB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E09784-BBB9-614B-AE3C-74A125C35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94E2FA2-7244-704C-9396-993779E1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err="1"/>
              <a:t>Hvězdný</a:t>
            </a:r>
            <a:r>
              <a:rPr lang="en-US" sz="2800" dirty="0"/>
              <a:t> </a:t>
            </a:r>
            <a:r>
              <a:rPr lang="en-US" sz="2800" dirty="0" err="1"/>
              <a:t>systém</a:t>
            </a:r>
            <a:r>
              <a:rPr lang="en-US" sz="2800" dirty="0"/>
              <a:t> </a:t>
            </a:r>
            <a:r>
              <a:rPr lang="en-US" sz="2800" dirty="0" err="1"/>
              <a:t>jako</a:t>
            </a:r>
            <a:r>
              <a:rPr lang="en-US" sz="2800" dirty="0"/>
              <a:t> </a:t>
            </a:r>
            <a:r>
              <a:rPr lang="en-US" sz="2800" dirty="0" err="1"/>
              <a:t>reklamní</a:t>
            </a:r>
            <a:r>
              <a:rPr lang="en-US" sz="2800" dirty="0"/>
              <a:t> </a:t>
            </a:r>
            <a:r>
              <a:rPr lang="en-US" sz="2800" dirty="0" err="1"/>
              <a:t>nástroj</a:t>
            </a:r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2C28DD8D-D09C-8A4F-918C-1FA6DEECDD60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59" y="1701800"/>
            <a:ext cx="3012157" cy="4140200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CEBB8251-B6D1-E54C-A801-9B5B3CBAF509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79" y="1701800"/>
            <a:ext cx="3188980" cy="4140200"/>
          </a:xfrm>
        </p:spPr>
      </p:pic>
    </p:spTree>
    <p:extLst>
      <p:ext uri="{BB962C8B-B14F-4D97-AF65-F5344CB8AC3E}">
        <p14:creationId xmlns:p14="http://schemas.microsoft.com/office/powerpoint/2010/main" val="104632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F424B2-5C2C-C44F-AF09-5BCAE273B9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1B9DE4-F302-C440-977D-DF056A42C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DCC31A-8002-4044-A174-797325C33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Propagace</a:t>
            </a:r>
            <a:r>
              <a:rPr lang="en-US" dirty="0"/>
              <a:t> &amp; </a:t>
            </a:r>
            <a:r>
              <a:rPr lang="en-US" dirty="0" err="1"/>
              <a:t>kontrakty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BB0CC7-B629-FB42-B0E5-9113EB31F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Každé</a:t>
            </a:r>
            <a:r>
              <a:rPr lang="en-US" dirty="0"/>
              <a:t> studio </a:t>
            </a:r>
            <a:r>
              <a:rPr lang="en-US" dirty="0" err="1"/>
              <a:t>disponuje</a:t>
            </a:r>
            <a:r>
              <a:rPr lang="en-US" dirty="0"/>
              <a:t> </a:t>
            </a:r>
            <a:r>
              <a:rPr lang="en-US" dirty="0" err="1"/>
              <a:t>týmy</a:t>
            </a:r>
            <a:r>
              <a:rPr lang="en-US" dirty="0"/>
              <a:t> k </a:t>
            </a:r>
            <a:r>
              <a:rPr lang="en-US" dirty="0" err="1"/>
              <a:t>šíření</a:t>
            </a:r>
            <a:r>
              <a:rPr lang="en-US" dirty="0"/>
              <a:t> a </a:t>
            </a:r>
            <a:r>
              <a:rPr lang="en-US" dirty="0" err="1"/>
              <a:t>propagaci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(</a:t>
            </a:r>
            <a:r>
              <a:rPr lang="en-US" dirty="0" err="1"/>
              <a:t>články</a:t>
            </a:r>
            <a:r>
              <a:rPr lang="en-US" dirty="0"/>
              <a:t> a </a:t>
            </a:r>
            <a:r>
              <a:rPr lang="en-US" dirty="0" err="1"/>
              <a:t>komunikace</a:t>
            </a:r>
            <a:r>
              <a:rPr lang="en-US" dirty="0"/>
              <a:t> s </a:t>
            </a:r>
            <a:r>
              <a:rPr lang="en-US" dirty="0" err="1"/>
              <a:t>fanouškovskými</a:t>
            </a:r>
            <a:r>
              <a:rPr lang="en-US" dirty="0"/>
              <a:t> </a:t>
            </a:r>
            <a:r>
              <a:rPr lang="en-US" dirty="0" err="1"/>
              <a:t>kluby</a:t>
            </a:r>
            <a:r>
              <a:rPr lang="en-US" dirty="0"/>
              <a:t>, </a:t>
            </a:r>
            <a:r>
              <a:rPr lang="en-US" dirty="0" err="1"/>
              <a:t>smlouvy</a:t>
            </a:r>
            <a:r>
              <a:rPr lang="en-US" dirty="0"/>
              <a:t> o </a:t>
            </a:r>
            <a:r>
              <a:rPr lang="en-US" dirty="0" err="1"/>
              <a:t>obchodním</a:t>
            </a:r>
            <a:r>
              <a:rPr lang="en-US" dirty="0"/>
              <a:t> </a:t>
            </a:r>
            <a:r>
              <a:rPr lang="en-US" dirty="0" err="1"/>
              <a:t>zastoupení</a:t>
            </a:r>
            <a:r>
              <a:rPr lang="en-US" dirty="0"/>
              <a:t> </a:t>
            </a:r>
            <a:r>
              <a:rPr lang="en-US" dirty="0" err="1"/>
              <a:t>vybraných</a:t>
            </a:r>
            <a:r>
              <a:rPr lang="en-US" dirty="0"/>
              <a:t> </a:t>
            </a:r>
            <a:r>
              <a:rPr lang="en-US" dirty="0" err="1"/>
              <a:t>značek</a:t>
            </a:r>
            <a:r>
              <a:rPr lang="en-US" dirty="0"/>
              <a:t>, </a:t>
            </a:r>
            <a:r>
              <a:rPr lang="en-US" dirty="0" err="1"/>
              <a:t>návrhy</a:t>
            </a:r>
            <a:r>
              <a:rPr lang="en-US" dirty="0"/>
              <a:t> </a:t>
            </a:r>
            <a:r>
              <a:rPr lang="en-US" dirty="0" err="1"/>
              <a:t>plakátů</a:t>
            </a:r>
            <a:r>
              <a:rPr lang="en-US" dirty="0"/>
              <a:t> a </a:t>
            </a:r>
            <a:r>
              <a:rPr lang="en-US" dirty="0" err="1"/>
              <a:t>dalších</a:t>
            </a:r>
            <a:r>
              <a:rPr lang="en-US" dirty="0"/>
              <a:t> PR </a:t>
            </a:r>
            <a:r>
              <a:rPr lang="en-US" dirty="0" err="1"/>
              <a:t>materiálů</a:t>
            </a:r>
            <a:r>
              <a:rPr lang="en-US" dirty="0"/>
              <a:t> pro </a:t>
            </a:r>
            <a:r>
              <a:rPr lang="en-US" dirty="0" err="1"/>
              <a:t>šíření</a:t>
            </a:r>
            <a:r>
              <a:rPr lang="en-US" dirty="0"/>
              <a:t> jak v USA, </a:t>
            </a:r>
            <a:r>
              <a:rPr lang="en-US" dirty="0" err="1"/>
              <a:t>tak</a:t>
            </a:r>
            <a:r>
              <a:rPr lang="en-US" dirty="0"/>
              <a:t> v </a:t>
            </a:r>
            <a:r>
              <a:rPr lang="en-US" dirty="0" err="1"/>
              <a:t>zahraničí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smlouvy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7 let, </a:t>
            </a:r>
            <a:r>
              <a:rPr lang="en-US" dirty="0" err="1"/>
              <a:t>značně</a:t>
            </a:r>
            <a:r>
              <a:rPr lang="en-US" dirty="0"/>
              <a:t> </a:t>
            </a:r>
            <a:r>
              <a:rPr lang="en-US" dirty="0" err="1"/>
              <a:t>nevýhodné</a:t>
            </a:r>
            <a:r>
              <a:rPr lang="en-US" dirty="0"/>
              <a:t> a </a:t>
            </a:r>
            <a:r>
              <a:rPr lang="en-US" dirty="0" err="1"/>
              <a:t>restriktivní</a:t>
            </a:r>
            <a:r>
              <a:rPr lang="en-US" dirty="0"/>
              <a:t> pro </a:t>
            </a:r>
            <a:r>
              <a:rPr lang="en-US" dirty="0" err="1"/>
              <a:t>hvězdy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Neexistuje</a:t>
            </a:r>
            <a:r>
              <a:rPr lang="en-US" dirty="0"/>
              <a:t> </a:t>
            </a:r>
            <a:r>
              <a:rPr lang="en-US" dirty="0" err="1"/>
              <a:t>univerzální</a:t>
            </a:r>
            <a:r>
              <a:rPr lang="en-US" dirty="0"/>
              <a:t> </a:t>
            </a:r>
            <a:r>
              <a:rPr lang="en-US" dirty="0" err="1"/>
              <a:t>kontrakt</a:t>
            </a:r>
            <a:r>
              <a:rPr lang="en-US" dirty="0"/>
              <a:t>, </a:t>
            </a:r>
            <a:r>
              <a:rPr lang="en-US" dirty="0" err="1"/>
              <a:t>každá</a:t>
            </a:r>
            <a:r>
              <a:rPr lang="en-US" dirty="0"/>
              <a:t>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vyjednává</a:t>
            </a:r>
            <a:r>
              <a:rPr lang="en-US" dirty="0"/>
              <a:t> </a:t>
            </a:r>
            <a:r>
              <a:rPr lang="en-US" dirty="0" err="1"/>
              <a:t>míru</a:t>
            </a:r>
            <a:r>
              <a:rPr lang="en-US" dirty="0"/>
              <a:t> </a:t>
            </a:r>
            <a:r>
              <a:rPr lang="en-US" dirty="0" err="1"/>
              <a:t>kontroly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vlastním</a:t>
            </a:r>
            <a:r>
              <a:rPr lang="en-US" dirty="0"/>
              <a:t> </a:t>
            </a:r>
            <a:r>
              <a:rPr lang="en-US" dirty="0" err="1"/>
              <a:t>hvězdným</a:t>
            </a:r>
            <a:r>
              <a:rPr lang="en-US" dirty="0"/>
              <a:t> </a:t>
            </a:r>
            <a:r>
              <a:rPr lang="en-US" dirty="0" err="1"/>
              <a:t>obrazem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Studio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kontrakt</a:t>
            </a:r>
            <a:r>
              <a:rPr lang="en-US" dirty="0"/>
              <a:t> </a:t>
            </a:r>
            <a:r>
              <a:rPr lang="en-US" dirty="0" err="1"/>
              <a:t>kdykliv</a:t>
            </a:r>
            <a:r>
              <a:rPr lang="en-US" dirty="0"/>
              <a:t> </a:t>
            </a:r>
            <a:r>
              <a:rPr lang="en-US" dirty="0" err="1"/>
              <a:t>ukončit</a:t>
            </a:r>
            <a:r>
              <a:rPr lang="en-US" dirty="0"/>
              <a:t>,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nikoliv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finančními</a:t>
            </a:r>
            <a:r>
              <a:rPr lang="en-US" dirty="0"/>
              <a:t> </a:t>
            </a:r>
            <a:r>
              <a:rPr lang="en-US" dirty="0" err="1"/>
              <a:t>otázkami</a:t>
            </a:r>
            <a:r>
              <a:rPr lang="en-US" dirty="0"/>
              <a:t>, </a:t>
            </a:r>
            <a:r>
              <a:rPr lang="en-US" dirty="0" err="1"/>
              <a:t>povahou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 a </a:t>
            </a:r>
            <a:r>
              <a:rPr lang="en-US" dirty="0" err="1"/>
              <a:t>veřejných</a:t>
            </a:r>
            <a:r>
              <a:rPr lang="en-US" dirty="0"/>
              <a:t> </a:t>
            </a:r>
            <a:r>
              <a:rPr lang="en-US" dirty="0" err="1"/>
              <a:t>výstupů</a:t>
            </a:r>
            <a:r>
              <a:rPr lang="en-US" dirty="0"/>
              <a:t>, </a:t>
            </a:r>
            <a:r>
              <a:rPr lang="en-US" dirty="0" err="1"/>
              <a:t>marketingových</a:t>
            </a:r>
            <a:r>
              <a:rPr lang="en-US" dirty="0"/>
              <a:t> </a:t>
            </a:r>
            <a:r>
              <a:rPr lang="en-US" dirty="0" err="1"/>
              <a:t>kampaní</a:t>
            </a:r>
            <a:r>
              <a:rPr lang="en-US" dirty="0"/>
              <a:t> a </a:t>
            </a:r>
            <a:r>
              <a:rPr lang="en-US" dirty="0" err="1"/>
              <a:t>prací</a:t>
            </a:r>
            <a:r>
              <a:rPr lang="en-US" dirty="0"/>
              <a:t> pro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porušení</a:t>
            </a:r>
            <a:r>
              <a:rPr lang="en-US" dirty="0"/>
              <a:t> </a:t>
            </a:r>
            <a:r>
              <a:rPr lang="en-US" dirty="0" err="1"/>
              <a:t>některé</a:t>
            </a:r>
            <a:r>
              <a:rPr lang="en-US" dirty="0"/>
              <a:t> z </a:t>
            </a:r>
            <a:r>
              <a:rPr lang="en-US" dirty="0" err="1"/>
              <a:t>klauzulí</a:t>
            </a:r>
            <a:r>
              <a:rPr lang="en-US" dirty="0"/>
              <a:t> </a:t>
            </a:r>
            <a:r>
              <a:rPr lang="en-US" dirty="0" err="1"/>
              <a:t>následují</a:t>
            </a:r>
            <a:r>
              <a:rPr lang="en-US" dirty="0"/>
              <a:t> </a:t>
            </a:r>
            <a:r>
              <a:rPr lang="en-US" dirty="0" err="1"/>
              <a:t>penále</a:t>
            </a:r>
            <a:r>
              <a:rPr lang="en-US" dirty="0"/>
              <a:t> (</a:t>
            </a:r>
            <a:r>
              <a:rPr lang="en-US" dirty="0" err="1"/>
              <a:t>nižší</a:t>
            </a:r>
            <a:r>
              <a:rPr lang="en-US" dirty="0"/>
              <a:t> plat a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výrazné</a:t>
            </a:r>
            <a:r>
              <a:rPr lang="en-US" dirty="0"/>
              <a:t> role).</a:t>
            </a:r>
          </a:p>
          <a:p>
            <a:pPr lvl="1"/>
            <a:r>
              <a:rPr lang="en-US" dirty="0" err="1"/>
              <a:t>Pojistky</a:t>
            </a:r>
            <a:r>
              <a:rPr lang="en-US" dirty="0"/>
              <a:t> pro </a:t>
            </a:r>
            <a:r>
              <a:rPr lang="en-US" dirty="0" err="1"/>
              <a:t>případ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 &gt;&gt; </a:t>
            </a:r>
            <a:r>
              <a:rPr lang="en-US" dirty="0" err="1"/>
              <a:t>konkrétní</a:t>
            </a:r>
            <a:r>
              <a:rPr lang="en-US" dirty="0"/>
              <a:t> </a:t>
            </a:r>
            <a:r>
              <a:rPr lang="en-US" dirty="0" err="1"/>
              <a:t>směrnice</a:t>
            </a:r>
            <a:r>
              <a:rPr lang="en-US" dirty="0"/>
              <a:t> pro </a:t>
            </a:r>
            <a:r>
              <a:rPr lang="en-US" dirty="0" err="1"/>
              <a:t>hvězdu</a:t>
            </a:r>
            <a:r>
              <a:rPr lang="en-US" dirty="0"/>
              <a:t>, jak </a:t>
            </a:r>
            <a:r>
              <a:rPr lang="en-US" dirty="0" err="1"/>
              <a:t>vystupovat</a:t>
            </a:r>
            <a:r>
              <a:rPr lang="en-US" dirty="0"/>
              <a:t>  a jak se </a:t>
            </a:r>
            <a:r>
              <a:rPr lang="en-US" dirty="0" err="1"/>
              <a:t>chovat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veřejná</a:t>
            </a:r>
            <a:r>
              <a:rPr lang="en-US" dirty="0"/>
              <a:t> </a:t>
            </a:r>
            <a:r>
              <a:rPr lang="en-US" dirty="0" err="1"/>
              <a:t>soukromá</a:t>
            </a:r>
            <a:r>
              <a:rPr lang="en-US" dirty="0"/>
              <a:t> </a:t>
            </a:r>
            <a:r>
              <a:rPr lang="en-US" dirty="0" err="1"/>
              <a:t>osoba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068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FDD500-3B76-4848-841B-2E2D57261C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2BC97-E55D-8F41-B453-2758E45FC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41A823-B6EE-F44D-B844-1775B092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C4BEC5-68EC-9E42-8A13-D9E525AE4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se </a:t>
            </a:r>
            <a:r>
              <a:rPr lang="en-US" dirty="0" err="1"/>
              <a:t>utváří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postupně</a:t>
            </a:r>
            <a:r>
              <a:rPr lang="en-US" dirty="0"/>
              <a:t> se </a:t>
            </a:r>
            <a:r>
              <a:rPr lang="en-US" dirty="0" err="1"/>
              <a:t>rozšiřující</a:t>
            </a:r>
            <a:r>
              <a:rPr lang="en-US" dirty="0"/>
              <a:t> </a:t>
            </a:r>
            <a:r>
              <a:rPr lang="en-US" dirty="0" err="1"/>
              <a:t>dostupná</a:t>
            </a:r>
            <a:r>
              <a:rPr lang="en-US" dirty="0"/>
              <a:t> </a:t>
            </a:r>
            <a:r>
              <a:rPr lang="en-US" dirty="0" err="1"/>
              <a:t>suma</a:t>
            </a:r>
            <a:r>
              <a:rPr lang="en-US" dirty="0"/>
              <a:t> </a:t>
            </a:r>
            <a:r>
              <a:rPr lang="en-US" dirty="0" err="1"/>
              <a:t>informací</a:t>
            </a:r>
            <a:r>
              <a:rPr lang="en-US" dirty="0"/>
              <a:t> o </a:t>
            </a:r>
            <a:r>
              <a:rPr lang="en-US" dirty="0" err="1"/>
              <a:t>hvězdách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Klasické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plastické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obrazy</a:t>
            </a:r>
            <a:r>
              <a:rPr lang="en-US" dirty="0"/>
              <a:t>, pro </a:t>
            </a:r>
            <a:r>
              <a:rPr lang="en-US" dirty="0" err="1"/>
              <a:t>něž</a:t>
            </a:r>
            <a:r>
              <a:rPr lang="en-US" dirty="0"/>
              <a:t> je </a:t>
            </a:r>
            <a:r>
              <a:rPr lang="en-US" dirty="0" err="1"/>
              <a:t>charakteristické</a:t>
            </a:r>
            <a:r>
              <a:rPr lang="en-US" dirty="0"/>
              <a:t>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sloučení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soukromé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 s </a:t>
            </a:r>
            <a:r>
              <a:rPr lang="en-US" dirty="0" err="1"/>
              <a:t>převládajícím</a:t>
            </a:r>
            <a:r>
              <a:rPr lang="en-US" dirty="0"/>
              <a:t> </a:t>
            </a:r>
            <a:r>
              <a:rPr lang="en-US" dirty="0" err="1"/>
              <a:t>typem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pravidelně</a:t>
            </a:r>
            <a:r>
              <a:rPr lang="en-US" dirty="0"/>
              <a:t> </a:t>
            </a:r>
            <a:r>
              <a:rPr lang="en-US" dirty="0" err="1"/>
              <a:t>hraje</a:t>
            </a:r>
            <a:r>
              <a:rPr lang="en-US" dirty="0"/>
              <a:t>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Na </a:t>
            </a:r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stránky</a:t>
            </a:r>
            <a:r>
              <a:rPr lang="en-US" dirty="0"/>
              <a:t> </a:t>
            </a:r>
            <a:r>
              <a:rPr lang="en-US" dirty="0" err="1"/>
              <a:t>pamatují</a:t>
            </a:r>
            <a:r>
              <a:rPr lang="en-US" dirty="0"/>
              <a:t> </a:t>
            </a:r>
            <a:r>
              <a:rPr lang="en-US" dirty="0" err="1"/>
              <a:t>kontrakty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dělí</a:t>
            </a:r>
            <a:r>
              <a:rPr lang="en-US" dirty="0"/>
              <a:t> </a:t>
            </a:r>
            <a:r>
              <a:rPr lang="en-US" dirty="0" err="1"/>
              <a:t>konkrétní</a:t>
            </a:r>
            <a:r>
              <a:rPr lang="en-US" dirty="0"/>
              <a:t> star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osobu</a:t>
            </a:r>
            <a:r>
              <a:rPr lang="en-US" dirty="0"/>
              <a:t> a </a:t>
            </a:r>
            <a:r>
              <a:rPr lang="en-US" dirty="0" err="1"/>
              <a:t>veřejně</a:t>
            </a:r>
            <a:r>
              <a:rPr lang="en-US" dirty="0"/>
              <a:t> </a:t>
            </a:r>
            <a:r>
              <a:rPr lang="en-US" dirty="0" err="1"/>
              <a:t>prezentovaný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. </a:t>
            </a:r>
            <a:r>
              <a:rPr lang="en-US" dirty="0" err="1"/>
              <a:t>Obojí</a:t>
            </a:r>
            <a:r>
              <a:rPr lang="en-US" dirty="0"/>
              <a:t> </a:t>
            </a:r>
            <a:r>
              <a:rPr lang="en-US" dirty="0" err="1"/>
              <a:t>podléhá</a:t>
            </a:r>
            <a:r>
              <a:rPr lang="en-US" dirty="0"/>
              <a:t> </a:t>
            </a:r>
            <a:r>
              <a:rPr lang="en-US" dirty="0" err="1"/>
              <a:t>kontrole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a </a:t>
            </a:r>
            <a:r>
              <a:rPr lang="en-US" dirty="0" err="1"/>
              <a:t>konkrétní</a:t>
            </a:r>
            <a:r>
              <a:rPr lang="en-US" dirty="0"/>
              <a:t> star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limitované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ovlivňování</a:t>
            </a:r>
            <a:r>
              <a:rPr lang="en-US" dirty="0"/>
              <a:t> a </a:t>
            </a:r>
            <a:r>
              <a:rPr lang="en-US" dirty="0" err="1"/>
              <a:t>vytváření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22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B80096-D3B1-9B42-8793-C7E7A1C88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77556F-262C-E148-9F79-8086B0417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01E429-B6D1-9441-A15F-D665345C9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216319"/>
            <a:ext cx="3895106" cy="57468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3B0AA6-9189-064D-B8CA-34504FE9C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32" y="486066"/>
            <a:ext cx="3783314" cy="52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2B464F-6FB3-884E-B380-0C575EA837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7FA6698-A486-5241-AFC7-5312EA1B8C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A9F303-738E-2341-B8AD-66EDECBC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028"/>
            <a:ext cx="4308732" cy="26929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8CA3F9-153F-5E47-9324-59F548687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185323"/>
            <a:ext cx="3942018" cy="283036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45CB1B2-DB52-3047-A592-098E9986B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9" y="3270074"/>
            <a:ext cx="4215740" cy="26348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607C124-527B-B146-93E2-67323AE75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23" y="3270074"/>
            <a:ext cx="4215740" cy="26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8204C3-45B4-A042-A8EE-E3F912C30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FA02AB-2462-4C46-8A64-8707766C5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BB2EA4-E322-6D4B-89C3-EA4D8AFE7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96" y="130628"/>
            <a:ext cx="3627912" cy="36279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396590-F941-BB43-B926-43927A51D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4" y="3278770"/>
            <a:ext cx="4440690" cy="3429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0008A39-DC80-A540-B2DD-CE7347045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6" y="130628"/>
            <a:ext cx="3687139" cy="30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64F95A-3C6F-C54E-B50A-7D4E5620D5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D628A4-AA13-4044-9133-CB029CC416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8E65D6-FD8A-0543-BE9B-32B3D63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" y="461489"/>
            <a:ext cx="3149600" cy="508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E48F1B-6AB9-5149-BC5D-19D9E6C42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00" y="1270659"/>
            <a:ext cx="4457999" cy="32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04656D-2C66-7D43-9F98-B0D25EDEC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19CA8ED-41FA-9F4E-A76F-206CAC83B6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7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73EC5C9-82ED-0D46-BFB5-CFB19FB6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L3: Texty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EA824B2-256D-EA42-BE67-77339FDCF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deCordova</a:t>
            </a:r>
            <a:r>
              <a:rPr lang="en-US" dirty="0"/>
              <a:t>, Richard (1991): The emergence of the star system in America. In: Gledhill, </a:t>
            </a:r>
            <a:r>
              <a:rPr lang="en-US" dirty="0" err="1"/>
              <a:t>Chrisitne</a:t>
            </a:r>
            <a:r>
              <a:rPr lang="en-US" dirty="0"/>
              <a:t> (ed.): </a:t>
            </a:r>
            <a:r>
              <a:rPr lang="en-US" i="1" dirty="0"/>
              <a:t>Stardom. Industry of desire.</a:t>
            </a:r>
            <a:r>
              <a:rPr lang="en-US" dirty="0"/>
              <a:t> London, New York: Routledge, s. 17</a:t>
            </a:r>
            <a:r>
              <a:rPr lang="mr-IN" dirty="0"/>
              <a:t>–</a:t>
            </a:r>
            <a:r>
              <a:rPr lang="en-US" dirty="0"/>
              <a:t>29.</a:t>
            </a:r>
          </a:p>
          <a:p>
            <a:pPr lvl="1"/>
            <a:r>
              <a:rPr lang="en-US" dirty="0" err="1"/>
              <a:t>deCordova</a:t>
            </a:r>
            <a:r>
              <a:rPr lang="en-US" dirty="0"/>
              <a:t>, Richard (1990): </a:t>
            </a:r>
            <a:r>
              <a:rPr lang="en-US" i="1" dirty="0"/>
              <a:t>Picture Personalities. The Emergence of the Star System in America</a:t>
            </a:r>
            <a:r>
              <a:rPr lang="en-US" dirty="0"/>
              <a:t>. Champaign, University of Illinois Press.</a:t>
            </a:r>
          </a:p>
          <a:p>
            <a:pPr lvl="1"/>
            <a:endParaRPr lang="en-US" dirty="0"/>
          </a:p>
          <a:p>
            <a:r>
              <a:rPr lang="en-US" dirty="0"/>
              <a:t>McDonald, Paul (2000): </a:t>
            </a:r>
            <a:r>
              <a:rPr lang="en-US" i="1" dirty="0"/>
              <a:t>The Star system. Hollywood’s production of popular identities</a:t>
            </a:r>
            <a:r>
              <a:rPr lang="en-US" dirty="0"/>
              <a:t>. London: Wallflower, s. 5</a:t>
            </a:r>
            <a:r>
              <a:rPr lang="mr-IN" dirty="0"/>
              <a:t>–</a:t>
            </a:r>
            <a:r>
              <a:rPr lang="en-US" dirty="0"/>
              <a:t>66.</a:t>
            </a:r>
          </a:p>
          <a:p>
            <a:endParaRPr lang="en-US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095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11C4CC-B4F4-D542-B7A4-2239938EE6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7D6805-A230-5947-B43A-1635C3859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D254B5-6F3F-4B45-AC1D-99C348984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335018-15EE-374E-B14E-B16FBB80B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1907 </a:t>
            </a:r>
            <a:r>
              <a:rPr lang="mr-IN" dirty="0"/>
              <a:t>–</a:t>
            </a:r>
            <a:r>
              <a:rPr lang="en-US" dirty="0"/>
              <a:t> 1912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kumulace</a:t>
            </a:r>
            <a:r>
              <a:rPr lang="en-US" dirty="0"/>
              <a:t> </a:t>
            </a:r>
            <a:r>
              <a:rPr lang="en-US" dirty="0" err="1"/>
              <a:t>ekonomicko-výrobních</a:t>
            </a:r>
            <a:r>
              <a:rPr lang="en-US" dirty="0"/>
              <a:t> </a:t>
            </a:r>
            <a:r>
              <a:rPr lang="en-US" dirty="0" err="1"/>
              <a:t>faktorů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vedou</a:t>
            </a:r>
            <a:r>
              <a:rPr lang="en-US" dirty="0"/>
              <a:t> k </a:t>
            </a:r>
            <a:r>
              <a:rPr lang="en-US" dirty="0" err="1"/>
              <a:t>vytvoření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endParaRPr lang="en-US" dirty="0"/>
          </a:p>
          <a:p>
            <a:pPr lvl="1"/>
            <a:r>
              <a:rPr lang="en-US" dirty="0" err="1"/>
              <a:t>Přechod</a:t>
            </a:r>
            <a:r>
              <a:rPr lang="en-US" dirty="0"/>
              <a:t> k </a:t>
            </a:r>
            <a:r>
              <a:rPr lang="en-US" dirty="0" err="1"/>
              <a:t>narativním</a:t>
            </a:r>
            <a:r>
              <a:rPr lang="en-US" dirty="0"/>
              <a:t> a </a:t>
            </a:r>
            <a:r>
              <a:rPr lang="en-US" dirty="0" err="1"/>
              <a:t>vícedílným</a:t>
            </a:r>
            <a:r>
              <a:rPr lang="en-US" dirty="0"/>
              <a:t> </a:t>
            </a:r>
            <a:r>
              <a:rPr lang="en-US" dirty="0" err="1"/>
              <a:t>filmům</a:t>
            </a:r>
            <a:r>
              <a:rPr lang="en-US" dirty="0"/>
              <a:t> (17% </a:t>
            </a:r>
            <a:r>
              <a:rPr lang="en-US" dirty="0" err="1"/>
              <a:t>hraných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v </a:t>
            </a:r>
            <a:r>
              <a:rPr lang="en-US" dirty="0" err="1"/>
              <a:t>celkovém</a:t>
            </a:r>
            <a:r>
              <a:rPr lang="en-US" dirty="0"/>
              <a:t>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1907 vs 66% v </a:t>
            </a:r>
            <a:r>
              <a:rPr lang="en-US" dirty="0" err="1"/>
              <a:t>roce</a:t>
            </a:r>
            <a:r>
              <a:rPr lang="en-US" dirty="0"/>
              <a:t> 1908)</a:t>
            </a:r>
          </a:p>
          <a:p>
            <a:pPr lvl="1"/>
            <a:r>
              <a:rPr lang="en-US" dirty="0" err="1"/>
              <a:t>Spor</a:t>
            </a:r>
            <a:r>
              <a:rPr lang="en-US" dirty="0"/>
              <a:t> </a:t>
            </a:r>
            <a:r>
              <a:rPr lang="en-US" dirty="0" err="1"/>
              <a:t>patentových</a:t>
            </a:r>
            <a:r>
              <a:rPr lang="en-US" dirty="0"/>
              <a:t> (</a:t>
            </a:r>
            <a:r>
              <a:rPr lang="en-US" dirty="0" err="1"/>
              <a:t>trustových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MPPC) </a:t>
            </a:r>
            <a:r>
              <a:rPr lang="en-US" dirty="0" err="1"/>
              <a:t>firem</a:t>
            </a:r>
            <a:r>
              <a:rPr lang="en-US" dirty="0"/>
              <a:t> s </a:t>
            </a:r>
            <a:r>
              <a:rPr lang="en-US" dirty="0" err="1"/>
              <a:t>nezávislými</a:t>
            </a:r>
            <a:r>
              <a:rPr lang="en-US" dirty="0"/>
              <a:t> </a:t>
            </a:r>
            <a:r>
              <a:rPr lang="en-US" dirty="0" err="1"/>
              <a:t>producenty</a:t>
            </a:r>
            <a:r>
              <a:rPr lang="en-US" dirty="0"/>
              <a:t>, </a:t>
            </a:r>
            <a:r>
              <a:rPr lang="en-US" dirty="0" err="1"/>
              <a:t>dovozci</a:t>
            </a:r>
            <a:r>
              <a:rPr lang="en-US" dirty="0"/>
              <a:t> a </a:t>
            </a:r>
            <a:r>
              <a:rPr lang="en-US" dirty="0" err="1"/>
              <a:t>kiny</a:t>
            </a:r>
            <a:r>
              <a:rPr lang="en-US" dirty="0"/>
              <a:t> (Independent Motion Picture Company </a:t>
            </a:r>
            <a:r>
              <a:rPr lang="mr-IN" dirty="0"/>
              <a:t>–</a:t>
            </a:r>
            <a:r>
              <a:rPr lang="en-US" dirty="0"/>
              <a:t> IMP)</a:t>
            </a:r>
          </a:p>
          <a:p>
            <a:pPr lvl="1"/>
            <a:r>
              <a:rPr lang="en-US" dirty="0"/>
              <a:t>Florence Lawrence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filmová</a:t>
            </a:r>
            <a:r>
              <a:rPr lang="en-US" dirty="0"/>
              <a:t> star?</a:t>
            </a:r>
          </a:p>
          <a:p>
            <a:pPr lvl="1"/>
            <a:endParaRPr lang="en-US" dirty="0"/>
          </a:p>
          <a:p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tradice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počátek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1880</a:t>
            </a:r>
          </a:p>
          <a:p>
            <a:pPr lvl="1"/>
            <a:r>
              <a:rPr lang="en-US" dirty="0"/>
              <a:t>Stock company =&gt; combination company</a:t>
            </a:r>
          </a:p>
          <a:p>
            <a:pPr lvl="1"/>
            <a:r>
              <a:rPr lang="en-US" dirty="0" err="1"/>
              <a:t>Americké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dlouho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respektovanou</a:t>
            </a:r>
            <a:endParaRPr lang="en-US" dirty="0"/>
          </a:p>
          <a:p>
            <a:pPr marL="822960" lvl="3"/>
            <a:r>
              <a:rPr lang="en-US" sz="1500" dirty="0" err="1"/>
              <a:t>profesí</a:t>
            </a:r>
            <a:endParaRPr lang="en-US" sz="1500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3DAE0B-61ED-0947-AB9E-99ADB484E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34" y="4144489"/>
            <a:ext cx="1904470" cy="25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5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0C94F5-A03B-DB49-8DED-31B44F6B21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D055C3-FF83-3B4E-9E33-8206FF5C0B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ED44EF-CB98-084F-9489-5E8F95E2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Hvězdný</a:t>
            </a:r>
            <a:r>
              <a:rPr lang="en-US" sz="2400" dirty="0"/>
              <a:t> </a:t>
            </a:r>
            <a:r>
              <a:rPr lang="en-US" sz="2400" dirty="0" err="1"/>
              <a:t>systém</a:t>
            </a:r>
            <a:r>
              <a:rPr lang="en-US" sz="2400" dirty="0"/>
              <a:t> </a:t>
            </a:r>
            <a:r>
              <a:rPr lang="en-US" sz="2400" dirty="0" err="1"/>
              <a:t>jako</a:t>
            </a:r>
            <a:r>
              <a:rPr lang="en-US" sz="2400" dirty="0"/>
              <a:t> </a:t>
            </a:r>
            <a:r>
              <a:rPr lang="en-US" sz="2400" dirty="0" err="1"/>
              <a:t>typ</a:t>
            </a:r>
            <a:r>
              <a:rPr lang="en-US" sz="2400" dirty="0"/>
              <a:t> </a:t>
            </a:r>
            <a:r>
              <a:rPr lang="en-US" sz="2400" dirty="0" err="1"/>
              <a:t>diskurzu</a:t>
            </a:r>
            <a:r>
              <a:rPr lang="en-US" sz="2400" dirty="0"/>
              <a:t> a </a:t>
            </a:r>
            <a:r>
              <a:rPr lang="en-US" sz="2400" dirty="0" err="1"/>
              <a:t>jeho</a:t>
            </a:r>
            <a:r>
              <a:rPr lang="en-US" sz="2400" dirty="0"/>
              <a:t> </a:t>
            </a:r>
            <a:r>
              <a:rPr lang="en-US" sz="2400" dirty="0" err="1"/>
              <a:t>transformace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5DEB56-1E89-E942-ADDE-D86819DB6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FF0000"/>
                </a:solidFill>
              </a:rPr>
              <a:t>Diskurz</a:t>
            </a:r>
            <a:r>
              <a:rPr lang="en-US" sz="2400" b="1" dirty="0">
                <a:solidFill>
                  <a:srgbClr val="FF0000"/>
                </a:solidFill>
              </a:rPr>
              <a:t> o </a:t>
            </a:r>
            <a:r>
              <a:rPr lang="en-US" sz="2400" b="1" dirty="0" err="1">
                <a:solidFill>
                  <a:srgbClr val="FF0000"/>
                </a:solidFill>
              </a:rPr>
              <a:t>herectví</a:t>
            </a:r>
            <a:r>
              <a:rPr lang="en-US" sz="2400" dirty="0"/>
              <a:t> </a:t>
            </a:r>
          </a:p>
          <a:p>
            <a:pPr lvl="1"/>
            <a:r>
              <a:rPr lang="en-US" sz="1800" dirty="0" err="1"/>
              <a:t>Technologický</a:t>
            </a:r>
            <a:r>
              <a:rPr lang="en-US" sz="1800" dirty="0"/>
              <a:t> </a:t>
            </a:r>
            <a:r>
              <a:rPr lang="en-US" sz="1800" dirty="0" err="1"/>
              <a:t>aparát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první</a:t>
            </a:r>
            <a:r>
              <a:rPr lang="en-US" sz="1800" dirty="0"/>
              <a:t> star</a:t>
            </a:r>
          </a:p>
          <a:p>
            <a:pPr lvl="1"/>
            <a:r>
              <a:rPr lang="en-US" sz="1800" dirty="0" err="1"/>
              <a:t>Rozpoznání</a:t>
            </a:r>
            <a:r>
              <a:rPr lang="en-US" sz="1800" dirty="0"/>
              <a:t> </a:t>
            </a:r>
            <a:r>
              <a:rPr lang="en-US" sz="1800" dirty="0" err="1"/>
              <a:t>vystupování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filmu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specifického</a:t>
            </a:r>
            <a:r>
              <a:rPr lang="en-US" sz="1800" dirty="0"/>
              <a:t> </a:t>
            </a:r>
            <a:r>
              <a:rPr lang="en-US" sz="1800" dirty="0" err="1"/>
              <a:t>druhu</a:t>
            </a:r>
            <a:r>
              <a:rPr lang="en-US" sz="1800" dirty="0"/>
              <a:t> </a:t>
            </a:r>
            <a:r>
              <a:rPr lang="en-US" sz="1800" dirty="0" err="1"/>
              <a:t>práce</a:t>
            </a:r>
            <a:r>
              <a:rPr lang="en-US" sz="1800" dirty="0"/>
              <a:t> (od </a:t>
            </a:r>
            <a:r>
              <a:rPr lang="en-US" sz="1800" dirty="0" err="1"/>
              <a:t>pózování</a:t>
            </a:r>
            <a:r>
              <a:rPr lang="en-US" sz="1800" dirty="0"/>
              <a:t> k </a:t>
            </a:r>
            <a:r>
              <a:rPr lang="en-US" sz="1800" dirty="0" err="1"/>
              <a:t>hraní</a:t>
            </a:r>
            <a:r>
              <a:rPr lang="en-US" sz="1800" dirty="0"/>
              <a:t>) </a:t>
            </a:r>
          </a:p>
          <a:p>
            <a:pPr lvl="1"/>
            <a:r>
              <a:rPr lang="en-US" sz="1800" dirty="0"/>
              <a:t>Od </a:t>
            </a:r>
            <a:r>
              <a:rPr lang="en-US" sz="1800" dirty="0" err="1"/>
              <a:t>roku</a:t>
            </a:r>
            <a:r>
              <a:rPr lang="en-US" sz="1800" dirty="0"/>
              <a:t> 1908 / 1909 </a:t>
            </a:r>
            <a:r>
              <a:rPr lang="en-US" sz="1800" dirty="0" err="1"/>
              <a:t>pozvolná</a:t>
            </a:r>
            <a:r>
              <a:rPr lang="en-US" sz="1800" dirty="0"/>
              <a:t> </a:t>
            </a:r>
            <a:r>
              <a:rPr lang="en-US" sz="1800" dirty="0" err="1"/>
              <a:t>elevace</a:t>
            </a:r>
            <a:r>
              <a:rPr lang="en-US" sz="1800" dirty="0"/>
              <a:t> </a:t>
            </a:r>
            <a:r>
              <a:rPr lang="en-US" sz="1800" dirty="0" err="1"/>
              <a:t>filmového</a:t>
            </a:r>
            <a:r>
              <a:rPr lang="en-US" sz="1800" dirty="0"/>
              <a:t> </a:t>
            </a:r>
            <a:r>
              <a:rPr lang="en-US" sz="1800" dirty="0" err="1"/>
              <a:t>herectví</a:t>
            </a:r>
            <a:r>
              <a:rPr lang="en-US" sz="1800" dirty="0"/>
              <a:t> (Film </a:t>
            </a:r>
            <a:r>
              <a:rPr lang="en-US" sz="1800" dirty="0" err="1"/>
              <a:t>d’Art</a:t>
            </a:r>
            <a:r>
              <a:rPr lang="en-US" sz="1800" dirty="0"/>
              <a:t>); </a:t>
            </a:r>
            <a:r>
              <a:rPr lang="en-US" sz="1800" dirty="0" err="1"/>
              <a:t>vázáno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přechod</a:t>
            </a:r>
            <a:r>
              <a:rPr lang="en-US" sz="1800" dirty="0"/>
              <a:t> od </a:t>
            </a:r>
            <a:r>
              <a:rPr lang="en-US" sz="1800" dirty="0" err="1"/>
              <a:t>akce</a:t>
            </a:r>
            <a:r>
              <a:rPr lang="en-US" sz="1800" dirty="0"/>
              <a:t> a </a:t>
            </a:r>
            <a:r>
              <a:rPr lang="en-US" sz="1800" dirty="0" err="1"/>
              <a:t>velkých</a:t>
            </a:r>
            <a:r>
              <a:rPr lang="en-US" sz="1800" dirty="0"/>
              <a:t> </a:t>
            </a:r>
            <a:r>
              <a:rPr lang="en-US" sz="1800" dirty="0" err="1"/>
              <a:t>celků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komplikovanějším</a:t>
            </a:r>
            <a:r>
              <a:rPr lang="en-US" sz="1800" dirty="0"/>
              <a:t> </a:t>
            </a:r>
            <a:r>
              <a:rPr lang="en-US" sz="1800" dirty="0" err="1"/>
              <a:t>zápletkám</a:t>
            </a:r>
            <a:r>
              <a:rPr lang="en-US" sz="1800" dirty="0"/>
              <a:t> a </a:t>
            </a:r>
            <a:r>
              <a:rPr lang="en-US" sz="1800" dirty="0" err="1"/>
              <a:t>menším</a:t>
            </a:r>
            <a:r>
              <a:rPr lang="en-US" sz="1800" dirty="0"/>
              <a:t> </a:t>
            </a:r>
            <a:r>
              <a:rPr lang="en-US" sz="1800" dirty="0" err="1"/>
              <a:t>záběrům</a:t>
            </a:r>
            <a:r>
              <a:rPr lang="en-US" sz="1800" dirty="0"/>
              <a:t>.</a:t>
            </a:r>
          </a:p>
          <a:p>
            <a:pPr lvl="1"/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FF0000"/>
                </a:solidFill>
              </a:rPr>
              <a:t>Diskurz</a:t>
            </a:r>
            <a:r>
              <a:rPr lang="en-US" sz="2400" b="1" dirty="0">
                <a:solidFill>
                  <a:srgbClr val="FF0000"/>
                </a:solidFill>
              </a:rPr>
              <a:t> o </a:t>
            </a:r>
            <a:r>
              <a:rPr lang="en-US" sz="2400" b="1" dirty="0" err="1">
                <a:solidFill>
                  <a:srgbClr val="FF0000"/>
                </a:solidFill>
              </a:rPr>
              <a:t>osobnosti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filmového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plátna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1800" dirty="0"/>
              <a:t>Od </a:t>
            </a:r>
            <a:r>
              <a:rPr lang="en-US" sz="1800" dirty="0" err="1"/>
              <a:t>rozpoznání</a:t>
            </a:r>
            <a:r>
              <a:rPr lang="en-US" sz="1800" dirty="0"/>
              <a:t> a </a:t>
            </a:r>
            <a:r>
              <a:rPr lang="en-US" sz="1800" dirty="0" err="1"/>
              <a:t>postupné</a:t>
            </a:r>
            <a:r>
              <a:rPr lang="en-US" sz="1800" dirty="0"/>
              <a:t> </a:t>
            </a:r>
            <a:r>
              <a:rPr lang="en-US" sz="1800" dirty="0" err="1"/>
              <a:t>valorizace</a:t>
            </a:r>
            <a:r>
              <a:rPr lang="en-US" sz="1800" dirty="0"/>
              <a:t> </a:t>
            </a:r>
            <a:r>
              <a:rPr lang="en-US" sz="1800" dirty="0" err="1"/>
              <a:t>praxe</a:t>
            </a:r>
            <a:r>
              <a:rPr lang="en-US" sz="1800" dirty="0"/>
              <a:t> </a:t>
            </a:r>
            <a:r>
              <a:rPr lang="en-US" sz="1800" dirty="0" err="1"/>
              <a:t>přesun</a:t>
            </a:r>
            <a:r>
              <a:rPr lang="en-US" sz="1800" dirty="0"/>
              <a:t> k </a:t>
            </a:r>
            <a:r>
              <a:rPr lang="en-US" sz="1800" dirty="0" err="1"/>
              <a:t>individuálním</a:t>
            </a:r>
            <a:r>
              <a:rPr lang="en-US" sz="1800" dirty="0"/>
              <a:t> </a:t>
            </a:r>
            <a:r>
              <a:rPr lang="en-US" sz="1800" dirty="0" err="1"/>
              <a:t>osobnostem</a:t>
            </a:r>
            <a:r>
              <a:rPr lang="en-US" sz="1800" dirty="0"/>
              <a:t> =&gt; </a:t>
            </a:r>
            <a:r>
              <a:rPr lang="en-US" sz="1800" dirty="0" err="1"/>
              <a:t>marketingová</a:t>
            </a:r>
            <a:r>
              <a:rPr lang="en-US" sz="1800" dirty="0"/>
              <a:t> </a:t>
            </a:r>
            <a:r>
              <a:rPr lang="en-US" sz="1800" dirty="0" err="1"/>
              <a:t>diferenciace</a:t>
            </a:r>
            <a:r>
              <a:rPr lang="en-US" sz="1800" dirty="0"/>
              <a:t> </a:t>
            </a:r>
            <a:r>
              <a:rPr lang="en-US" sz="1800" dirty="0" err="1"/>
              <a:t>produktu</a:t>
            </a:r>
            <a:endParaRPr lang="en-US" sz="1800" dirty="0"/>
          </a:p>
          <a:p>
            <a:pPr lvl="1"/>
            <a:r>
              <a:rPr lang="en-US" sz="1800" dirty="0"/>
              <a:t>JMÉNO </a:t>
            </a:r>
            <a:r>
              <a:rPr lang="mr-IN" sz="1800" dirty="0"/>
              <a:t>–</a:t>
            </a:r>
            <a:r>
              <a:rPr lang="en-US" sz="1800" dirty="0"/>
              <a:t> </a:t>
            </a:r>
            <a:r>
              <a:rPr lang="en-US" sz="1800" dirty="0" err="1"/>
              <a:t>kolem</a:t>
            </a:r>
            <a:r>
              <a:rPr lang="en-US" sz="1800" dirty="0"/>
              <a:t> </a:t>
            </a:r>
            <a:r>
              <a:rPr lang="en-US" sz="1800" dirty="0" err="1"/>
              <a:t>roku</a:t>
            </a:r>
            <a:r>
              <a:rPr lang="en-US" sz="1800" dirty="0"/>
              <a:t> 1910 se z </a:t>
            </a:r>
            <a:r>
              <a:rPr lang="en-US" sz="1800" dirty="0" err="1"/>
              <a:t>anonymních</a:t>
            </a:r>
            <a:r>
              <a:rPr lang="en-US" sz="1800" dirty="0"/>
              <a:t> </a:t>
            </a:r>
            <a:r>
              <a:rPr lang="en-US" sz="1800" dirty="0" err="1"/>
              <a:t>performerů</a:t>
            </a:r>
            <a:r>
              <a:rPr lang="en-US" sz="1800" dirty="0"/>
              <a:t> </a:t>
            </a:r>
            <a:r>
              <a:rPr lang="en-US" sz="1800" dirty="0" err="1"/>
              <a:t>stávají</a:t>
            </a:r>
            <a:r>
              <a:rPr lang="en-US" sz="1800" dirty="0"/>
              <a:t> </a:t>
            </a:r>
            <a:r>
              <a:rPr lang="en-US" sz="1800" dirty="0" err="1"/>
              <a:t>jednotlivé</a:t>
            </a:r>
            <a:r>
              <a:rPr lang="en-US" sz="1800" dirty="0"/>
              <a:t> a </a:t>
            </a:r>
            <a:r>
              <a:rPr lang="en-US" sz="1800" dirty="0" err="1"/>
              <a:t>rozpoznatelné</a:t>
            </a:r>
            <a:r>
              <a:rPr lang="en-US" sz="1800" dirty="0"/>
              <a:t> individuality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err="1"/>
              <a:t>Intertextuální</a:t>
            </a:r>
            <a:r>
              <a:rPr lang="en-US" sz="1800" dirty="0"/>
              <a:t> </a:t>
            </a:r>
            <a:r>
              <a:rPr lang="en-US" sz="1800" dirty="0" err="1"/>
              <a:t>povaha</a:t>
            </a:r>
            <a:r>
              <a:rPr lang="en-US" sz="1800" dirty="0"/>
              <a:t>; </a:t>
            </a:r>
            <a:r>
              <a:rPr lang="en-US" sz="1800" dirty="0" err="1"/>
              <a:t>omezeno</a:t>
            </a:r>
            <a:r>
              <a:rPr lang="en-US" sz="1800" dirty="0"/>
              <a:t> </a:t>
            </a:r>
            <a:r>
              <a:rPr lang="en-US" sz="1800" dirty="0" err="1"/>
              <a:t>pouze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samotné</a:t>
            </a:r>
            <a:r>
              <a:rPr lang="en-US" sz="1800" dirty="0"/>
              <a:t> filmy!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4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1305</TotalTime>
  <Words>1734</Words>
  <Application>Microsoft Macintosh PowerPoint</Application>
  <PresentationFormat>Předvádění na obrazovce (4:3)</PresentationFormat>
  <Paragraphs>192</Paragraphs>
  <Slides>28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Tahoma</vt:lpstr>
      <vt:lpstr>Wingdings</vt:lpstr>
      <vt:lpstr>Prezentace_MU_CZ</vt:lpstr>
      <vt:lpstr>FAVh040 - Výzkum hvězd, hvězdných systémů a kultury celebrit  L3 – Hvězdy a hvězdný systém z historické perspektivy</vt:lpstr>
      <vt:lpstr>Rudá carevna  USA 1934  r. Josef von Sternberg</vt:lpstr>
      <vt:lpstr>Prezentace aplikace PowerPoint</vt:lpstr>
      <vt:lpstr>Prezentace aplikace PowerPoint</vt:lpstr>
      <vt:lpstr>Prezentace aplikace PowerPoint</vt:lpstr>
      <vt:lpstr>Prezentace aplikace PowerPoint</vt:lpstr>
      <vt:lpstr>L3: Texty</vt:lpstr>
      <vt:lpstr>Vznik filmového hvězdného systému</vt:lpstr>
      <vt:lpstr>Hvězdný systém jako typ diskurzu a jeho transformace</vt:lpstr>
      <vt:lpstr>3. Diskurz o hvězdě</vt:lpstr>
      <vt:lpstr>Hvězdný systém klasického Hollywodu</vt:lpstr>
      <vt:lpstr>Prezentace aplikace PowerPoint</vt:lpstr>
      <vt:lpstr>Hvězdy jako plastické osobnosti </vt:lpstr>
      <vt:lpstr>Singin’ in the rain (1952, r. Stanley Donen, Gene Kelly) </vt:lpstr>
      <vt:lpstr>Velká pětka (Majors) a Malá trojka (Minors)</vt:lpstr>
      <vt:lpstr>MGM – víc hvězd než jich září na nebi</vt:lpstr>
      <vt:lpstr>Jak fungoval hollywoodský hvězdný systém</vt:lpstr>
      <vt:lpstr>Jak fungoval hollywoodský hvězdný systém</vt:lpstr>
      <vt:lpstr>Hollywoodská proměna</vt:lpstr>
      <vt:lpstr>Marlene Dietrich</vt:lpstr>
      <vt:lpstr>Změna jména</vt:lpstr>
      <vt:lpstr>Budování hvězdného obrazu</vt:lpstr>
      <vt:lpstr>Budování hvězdného obrazu</vt:lpstr>
      <vt:lpstr>Marilyn Monroe ve filmu Vše o Evě (1950, Joseph L. Mankiewicz)</vt:lpstr>
      <vt:lpstr>Star vehicle = finální standardizace produktu</vt:lpstr>
      <vt:lpstr>Hvězdný systém jako reklamní nástroj</vt:lpstr>
      <vt:lpstr>Propagace &amp; kontrakty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FAVh040 - Výzkum hvězd, hvězdných systémů a kultury celebrit  L3 – Hvězdy a hvězdný systém z historické perspektivy</dc:title>
  <dc:creator>Šárka Gmiterková</dc:creator>
  <cp:lastModifiedBy>Šárka Gmiterková</cp:lastModifiedBy>
  <cp:revision>6</cp:revision>
  <dcterms:created xsi:type="dcterms:W3CDTF">2022-03-07T15:37:24Z</dcterms:created>
  <dcterms:modified xsi:type="dcterms:W3CDTF">2022-03-08T13:22:53Z</dcterms:modified>
</cp:coreProperties>
</file>