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4" r:id="rId3"/>
    <p:sldId id="305" r:id="rId4"/>
    <p:sldId id="306" r:id="rId5"/>
    <p:sldId id="307" r:id="rId6"/>
    <p:sldId id="308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03" r:id="rId18"/>
    <p:sldId id="294" r:id="rId19"/>
    <p:sldId id="295" r:id="rId20"/>
    <p:sldId id="296" r:id="rId21"/>
    <p:sldId id="298" r:id="rId22"/>
    <p:sldId id="299" r:id="rId23"/>
    <p:sldId id="30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05" autoAdjust="0"/>
    <p:restoredTop sz="96270" autoAdjust="0"/>
  </p:normalViewPr>
  <p:slideViewPr>
    <p:cSldViewPr snapToGrid="0">
      <p:cViewPr varScale="1">
        <p:scale>
          <a:sx n="117" d="100"/>
          <a:sy n="117" d="100"/>
        </p:scale>
        <p:origin x="784" y="17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565069"/>
            <a:ext cx="8521200" cy="2112516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FAVh040: Výzkum hvězd, hvězdných systémů a kultury celebrit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L4 – lokálně a kulturně specifické hvězdné systémy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5007050"/>
            <a:ext cx="8521200" cy="698497"/>
          </a:xfrm>
        </p:spPr>
        <p:txBody>
          <a:bodyPr/>
          <a:lstStyle/>
          <a:p>
            <a:pPr algn="ctr"/>
            <a:r>
              <a:rPr lang="cs-CZ" b="1" dirty="0"/>
              <a:t>Mgr. Šárka </a:t>
            </a:r>
            <a:r>
              <a:rPr lang="cs-CZ" b="1" dirty="0" err="1"/>
              <a:t>Gmiterková</a:t>
            </a:r>
            <a:r>
              <a:rPr lang="cs-CZ" b="1" dirty="0"/>
              <a:t>, Ph.D.</a:t>
            </a:r>
          </a:p>
          <a:p>
            <a:pPr algn="ctr"/>
            <a:r>
              <a:rPr lang="cs-CZ" b="1" dirty="0"/>
              <a:t>JS 2022</a:t>
            </a:r>
          </a:p>
          <a:p>
            <a:pPr algn="ctr"/>
            <a:r>
              <a:rPr lang="cs-CZ" b="1" dirty="0"/>
              <a:t>16. 3. 2022 </a:t>
            </a:r>
          </a:p>
        </p:txBody>
      </p:sp>
      <p:pic>
        <p:nvPicPr>
          <p:cNvPr id="5" name="Obrázek 4" descr="Obsah obrázku noční obloha&#10;&#10;Popis byl vytvořen automaticky">
            <a:extLst>
              <a:ext uri="{FF2B5EF4-FFF2-40B4-BE49-F238E27FC236}">
                <a16:creationId xmlns:a16="http://schemas.microsoft.com/office/drawing/2014/main" id="{24C8A11C-75E8-914E-AA84-54CCA823D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2285"/>
          <a:stretch/>
        </p:blipFill>
        <p:spPr>
          <a:xfrm>
            <a:off x="-35059" y="1626919"/>
            <a:ext cx="9214118" cy="52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260155F-8CAF-E543-8AB7-DBD3B9D47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1201FF-5D8E-B743-8793-927310730F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53D4BC6-073A-7A47-A085-7587E4FF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56E6D7C-2D89-C149-82A7-924BA9632CDE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7F3E14D-65AD-A443-82D8-EA776B87B746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4" descr="30e871afd5ff7f6ab65bae211adaa4d8.jpg">
            <a:extLst>
              <a:ext uri="{FF2B5EF4-FFF2-40B4-BE49-F238E27FC236}">
                <a16:creationId xmlns:a16="http://schemas.microsoft.com/office/drawing/2014/main" id="{6AB88011-A582-1F4F-AF82-30E3DF1D5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3" r="-7063"/>
          <a:stretch>
            <a:fillRect/>
          </a:stretch>
        </p:blipFill>
        <p:spPr>
          <a:xfrm>
            <a:off x="5105400" y="1069848"/>
            <a:ext cx="4038600" cy="4718304"/>
          </a:xfrm>
          <a:prstGeom prst="rect">
            <a:avLst/>
          </a:prstGeom>
        </p:spPr>
      </p:pic>
      <p:pic>
        <p:nvPicPr>
          <p:cNvPr id="10" name="Content Placeholder 5" descr="Avec-Gerard-on-a-delire-Mais-la-il-deconne-un-peu-!_reference.jpg">
            <a:extLst>
              <a:ext uri="{FF2B5EF4-FFF2-40B4-BE49-F238E27FC236}">
                <a16:creationId xmlns:a16="http://schemas.microsoft.com/office/drawing/2014/main" id="{43B8F86A-BC08-2C48-8B9E-0058FB691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7"/>
          <a:stretch/>
        </p:blipFill>
        <p:spPr>
          <a:xfrm>
            <a:off x="116963" y="1048722"/>
            <a:ext cx="5112954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5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1E8D19-D800-014A-946C-D53F934D3B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EC518E5-C191-9348-ABEB-244C5BF460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ABD3D91-A114-404A-9EA8-D8820E4B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940C547-E84C-714B-A578-29E08743C462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9D1E2A6-E5C2-304F-A33A-B36AB96B64BF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7" descr="c77625d1c7a757de00dfc1dc542c0828.jpg">
            <a:extLst>
              <a:ext uri="{FF2B5EF4-FFF2-40B4-BE49-F238E27FC236}">
                <a16:creationId xmlns:a16="http://schemas.microsoft.com/office/drawing/2014/main" id="{3D5CCA07-63A7-F748-9FF1-748B3F35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9" r="-12769"/>
          <a:stretch>
            <a:fillRect/>
          </a:stretch>
        </p:blipFill>
        <p:spPr>
          <a:xfrm>
            <a:off x="4648200" y="1215290"/>
            <a:ext cx="4038600" cy="4718304"/>
          </a:xfrm>
          <a:prstGeom prst="rect">
            <a:avLst/>
          </a:prstGeom>
        </p:spPr>
      </p:pic>
      <p:pic>
        <p:nvPicPr>
          <p:cNvPr id="10" name="Content Placeholder 5" descr="marion-dior-eiffel-tower.jpeg">
            <a:extLst>
              <a:ext uri="{FF2B5EF4-FFF2-40B4-BE49-F238E27FC236}">
                <a16:creationId xmlns:a16="http://schemas.microsoft.com/office/drawing/2014/main" id="{BD12E374-413C-8A44-9763-A6A13EE25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6" r="-5866"/>
          <a:stretch>
            <a:fillRect/>
          </a:stretch>
        </p:blipFill>
        <p:spPr>
          <a:xfrm>
            <a:off x="457200" y="1215290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2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38665E-E5D9-674D-800D-8EB9A89F78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4B478D-ADB7-EE4E-BEDB-686581970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A2FB13E-1C7F-6144-9952-5C6D30D0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E5603B9-349B-E34D-BFD2-7EF64C1D3028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046232B-28BE-764F-8F5B-C688DDAC23A0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10" descr="062490e640aea5a0ef0e00585b182ce8.jpg">
            <a:extLst>
              <a:ext uri="{FF2B5EF4-FFF2-40B4-BE49-F238E27FC236}">
                <a16:creationId xmlns:a16="http://schemas.microsoft.com/office/drawing/2014/main" id="{4F41F37D-BA67-0D49-A725-09EFF4A9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00" y="649952"/>
            <a:ext cx="4038600" cy="5384800"/>
          </a:xfrm>
          <a:prstGeom prst="rect">
            <a:avLst/>
          </a:prstGeom>
        </p:spPr>
      </p:pic>
      <p:pic>
        <p:nvPicPr>
          <p:cNvPr id="10" name="Content Placeholder 8" descr="33d7da2e6079842055b8680520d7f776.jpg">
            <a:extLst>
              <a:ext uri="{FF2B5EF4-FFF2-40B4-BE49-F238E27FC236}">
                <a16:creationId xmlns:a16="http://schemas.microsoft.com/office/drawing/2014/main" id="{DE1395ED-DA62-FF41-BB7C-3FF2E7BE6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" b="9095"/>
          <a:stretch>
            <a:fillRect/>
          </a:stretch>
        </p:blipFill>
        <p:spPr>
          <a:xfrm>
            <a:off x="457200" y="1316448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B03BC-D161-E348-902D-FB1FAFA51D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3737679-59B8-4748-8B19-BC1A0854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1" y="1692239"/>
            <a:ext cx="3934889" cy="931691"/>
          </a:xfrm>
        </p:spPr>
        <p:txBody>
          <a:bodyPr/>
          <a:lstStyle/>
          <a:p>
            <a:pPr algn="ctr"/>
            <a:r>
              <a:rPr lang="en-US" dirty="0"/>
              <a:t>Brigitte Bardot</a:t>
            </a:r>
            <a:br>
              <a:rPr lang="en-US" dirty="0"/>
            </a:br>
            <a:r>
              <a:rPr lang="en-US" dirty="0"/>
              <a:t>B. B.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22F053E-DCD6-D246-B64E-C3A05E6B4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94" y="2663687"/>
            <a:ext cx="4014004" cy="223072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francouzská</a:t>
            </a:r>
            <a:r>
              <a:rPr lang="en-US" dirty="0"/>
              <a:t> </a:t>
            </a:r>
            <a:r>
              <a:rPr lang="en-US" dirty="0" err="1"/>
              <a:t>masmediální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Francouzský</a:t>
            </a:r>
            <a:r>
              <a:rPr lang="en-US" dirty="0"/>
              <a:t> symbol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globální</a:t>
            </a:r>
            <a:r>
              <a:rPr lang="en-US" dirty="0"/>
              <a:t> </a:t>
            </a:r>
            <a:r>
              <a:rPr lang="en-US" dirty="0" err="1"/>
              <a:t>ikona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Napodobovaný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kontroverzní</a:t>
            </a:r>
            <a:r>
              <a:rPr lang="en-US" dirty="0"/>
              <a:t> </a:t>
            </a:r>
            <a:r>
              <a:rPr lang="en-US" dirty="0" err="1"/>
              <a:t>dobový</a:t>
            </a:r>
            <a:r>
              <a:rPr lang="en-US" dirty="0"/>
              <a:t> symbol</a:t>
            </a:r>
          </a:p>
          <a:p>
            <a:pPr marL="285750" indent="-285750">
              <a:buFont typeface="Arial"/>
              <a:buChar char="•"/>
            </a:pPr>
            <a:r>
              <a:rPr lang="mr-IN" dirty="0"/>
              <a:t>…</a:t>
            </a:r>
            <a:r>
              <a:rPr lang="cs-CZ" dirty="0"/>
              <a:t> </a:t>
            </a:r>
            <a:r>
              <a:rPr lang="cs-CZ" i="1" dirty="0"/>
              <a:t>a Bůh stvořil ženu </a:t>
            </a:r>
            <a:r>
              <a:rPr lang="cs-CZ" dirty="0"/>
              <a:t>(Roger Vadim, 1956)</a:t>
            </a:r>
            <a:r>
              <a:rPr lang="cs-CZ" i="1" dirty="0"/>
              <a:t> </a:t>
            </a:r>
            <a:r>
              <a:rPr lang="cs-CZ" dirty="0"/>
              <a:t>jako předchůdce francouzské nové vlny </a:t>
            </a:r>
            <a:r>
              <a:rPr lang="cs-CZ" dirty="0" err="1"/>
              <a:t>x</a:t>
            </a:r>
            <a:r>
              <a:rPr lang="cs-CZ" dirty="0"/>
              <a:t> nechuť k obsazování hvězd =&gt; </a:t>
            </a:r>
            <a:r>
              <a:rPr lang="cs-CZ" i="1" dirty="0"/>
              <a:t>Pohrdání </a:t>
            </a:r>
            <a:r>
              <a:rPr lang="cs-CZ" dirty="0"/>
              <a:t>(Jean-</a:t>
            </a:r>
            <a:r>
              <a:rPr lang="cs-CZ" dirty="0" err="1"/>
              <a:t>Luc</a:t>
            </a:r>
            <a:r>
              <a:rPr lang="cs-CZ" dirty="0"/>
              <a:t> </a:t>
            </a:r>
            <a:r>
              <a:rPr lang="cs-CZ" dirty="0" err="1"/>
              <a:t>Godard</a:t>
            </a:r>
            <a:r>
              <a:rPr lang="cs-CZ" dirty="0"/>
              <a:t>, 1963)</a:t>
            </a:r>
            <a:endParaRPr lang="cs-CZ" i="1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20DA8914-80B2-9D4C-A617-B3D983AC92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80747D-8102-A24D-9AC2-8BE8E4734B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7" descr="520800679d0d8cf4151640bb2c1d9258.jpg">
            <a:extLst>
              <a:ext uri="{FF2B5EF4-FFF2-40B4-BE49-F238E27FC236}">
                <a16:creationId xmlns:a16="http://schemas.microsoft.com/office/drawing/2014/main" id="{8C31C093-8288-CA48-AF1B-2DAC358E6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15600"/>
          <a:stretch/>
        </p:blipFill>
        <p:spPr>
          <a:xfrm>
            <a:off x="4088998" y="774299"/>
            <a:ext cx="505500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B93F35-C4D0-6044-93B6-A2A148D9A4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713C48-F834-9B49-A35E-7EA5650FF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9B17BAF9-5DA9-8240-871C-2F567B6E2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cs-CZ" dirty="0"/>
              <a:t> </a:t>
            </a:r>
            <a:r>
              <a:rPr lang="cs-CZ" i="1" dirty="0"/>
              <a:t>a Bůh stvořil ženu </a:t>
            </a:r>
            <a:r>
              <a:rPr lang="cs-CZ" dirty="0"/>
              <a:t>(Roger Vadim, 1956) </a:t>
            </a:r>
          </a:p>
        </p:txBody>
      </p:sp>
      <p:pic>
        <p:nvPicPr>
          <p:cNvPr id="11" name="Et dieu crea la femme clip" descr="Et dieu crea la femme clip">
            <a:hlinkClick r:id="" action="ppaction://media"/>
            <a:extLst>
              <a:ext uri="{FF2B5EF4-FFF2-40B4-BE49-F238E27FC236}">
                <a16:creationId xmlns:a16="http://schemas.microsoft.com/office/drawing/2014/main" id="{02E93957-9978-C848-AF40-840D9761CF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750" y="2149475"/>
            <a:ext cx="8064500" cy="3225800"/>
          </a:xfrm>
        </p:spPr>
      </p:pic>
    </p:spTree>
    <p:extLst>
      <p:ext uri="{BB962C8B-B14F-4D97-AF65-F5344CB8AC3E}">
        <p14:creationId xmlns:p14="http://schemas.microsoft.com/office/powerpoint/2010/main" val="37822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2BAFF4-0C42-7D44-A901-BBE18B40A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ADC718-C1A2-3E48-B07E-B4D85D2D2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56CE60-32D5-D945-B313-01BE3B45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vlna</a:t>
            </a:r>
            <a:r>
              <a:rPr lang="en-US" dirty="0"/>
              <a:t> a </a:t>
            </a:r>
            <a:r>
              <a:rPr lang="en-US" dirty="0" err="1"/>
              <a:t>hvězdy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0B187E-A98C-2D48-ADF5-0A7E6680A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drahé</a:t>
            </a:r>
            <a:r>
              <a:rPr lang="en-US" dirty="0"/>
              <a:t> </a:t>
            </a:r>
          </a:p>
          <a:p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estetický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preference </a:t>
            </a:r>
            <a:r>
              <a:rPr lang="en-US" dirty="0" err="1"/>
              <a:t>nováčků</a:t>
            </a:r>
            <a:r>
              <a:rPr lang="en-US" dirty="0"/>
              <a:t>, </a:t>
            </a:r>
            <a:r>
              <a:rPr lang="en-US" dirty="0" err="1"/>
              <a:t>neherců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osobností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film</a:t>
            </a:r>
          </a:p>
          <a:p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generace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 a </a:t>
            </a:r>
            <a:r>
              <a:rPr lang="en-US" dirty="0" err="1"/>
              <a:t>hereček</a:t>
            </a:r>
            <a:endParaRPr lang="en-US" dirty="0"/>
          </a:p>
          <a:p>
            <a:r>
              <a:rPr lang="en-US" dirty="0" err="1"/>
              <a:t>Mužské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alter-</a:t>
            </a:r>
            <a:r>
              <a:rPr lang="en-US" dirty="0" err="1"/>
              <a:t>ega</a:t>
            </a:r>
            <a:r>
              <a:rPr lang="en-US" dirty="0"/>
              <a:t> </a:t>
            </a:r>
            <a:r>
              <a:rPr lang="en-US" dirty="0" err="1"/>
              <a:t>režisérů</a:t>
            </a:r>
            <a:r>
              <a:rPr lang="en-US" dirty="0"/>
              <a:t> (Jean-Pierre </a:t>
            </a:r>
            <a:r>
              <a:rPr lang="en-US" dirty="0" err="1"/>
              <a:t>Léaud</a:t>
            </a:r>
            <a:r>
              <a:rPr lang="en-US" dirty="0"/>
              <a:t> a Francois Truffaut; Jean-Paul </a:t>
            </a:r>
            <a:r>
              <a:rPr lang="en-US" dirty="0" err="1"/>
              <a:t>Belmondo</a:t>
            </a:r>
            <a:r>
              <a:rPr lang="en-US" dirty="0"/>
              <a:t> a Jean-Luc Godard); </a:t>
            </a:r>
            <a:r>
              <a:rPr lang="en-US" dirty="0" err="1"/>
              <a:t>ženské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múzy</a:t>
            </a:r>
            <a:r>
              <a:rPr lang="en-US" dirty="0"/>
              <a:t> a </a:t>
            </a:r>
            <a:r>
              <a:rPr lang="en-US" dirty="0" err="1"/>
              <a:t>objekty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(Anna Karina a Godard; Stéphane </a:t>
            </a:r>
            <a:r>
              <a:rPr lang="en-US" dirty="0" err="1"/>
              <a:t>Audrane</a:t>
            </a:r>
            <a:r>
              <a:rPr lang="en-US" dirty="0"/>
              <a:t> a Claude </a:t>
            </a:r>
            <a:r>
              <a:rPr lang="en-US" dirty="0" err="1"/>
              <a:t>Chabrol</a:t>
            </a:r>
            <a:r>
              <a:rPr lang="en-US" dirty="0"/>
              <a:t>, Francois Truffaut a Jeanne Moreau)  </a:t>
            </a:r>
          </a:p>
          <a:p>
            <a:r>
              <a:rPr lang="en-US" dirty="0" err="1"/>
              <a:t>Autorské</a:t>
            </a:r>
            <a:r>
              <a:rPr lang="en-US" dirty="0"/>
              <a:t> </a:t>
            </a:r>
            <a:r>
              <a:rPr lang="en-US" dirty="0" err="1"/>
              <a:t>projekty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režisér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stát</a:t>
            </a:r>
            <a:r>
              <a:rPr lang="en-US" dirty="0"/>
              <a:t> v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pozornosti</a:t>
            </a:r>
            <a:r>
              <a:rPr lang="en-US" dirty="0"/>
              <a:t> (BB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populární</a:t>
            </a:r>
            <a:r>
              <a:rPr lang="en-US" dirty="0"/>
              <a:t> pro filmy </a:t>
            </a:r>
            <a:r>
              <a:rPr lang="en-US" dirty="0" err="1"/>
              <a:t>režisérů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; </a:t>
            </a:r>
            <a:r>
              <a:rPr lang="en-US" dirty="0" err="1"/>
              <a:t>vnáší</a:t>
            </a:r>
            <a:r>
              <a:rPr lang="en-US" dirty="0"/>
              <a:t> do </a:t>
            </a:r>
            <a:r>
              <a:rPr lang="en-US" dirty="0" err="1"/>
              <a:t>filmů</a:t>
            </a:r>
            <a:r>
              <a:rPr lang="en-US" dirty="0"/>
              <a:t> </a:t>
            </a:r>
            <a:r>
              <a:rPr lang="en-US" dirty="0" err="1"/>
              <a:t>nechtěné</a:t>
            </a:r>
            <a:r>
              <a:rPr lang="en-US" dirty="0"/>
              <a:t> </a:t>
            </a:r>
            <a:r>
              <a:rPr lang="en-US" dirty="0" err="1"/>
              <a:t>přesahy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5147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91CC3F-85FE-164F-AC2B-A8ECB3D430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9B64902-20CC-3C44-8ACA-2D0A07A3F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7" name="Obrázek 6" descr="Obsah obrázku osoba, žena, dívka, exteriér&#10;&#10;Popis byl vytvořen automaticky">
            <a:extLst>
              <a:ext uri="{FF2B5EF4-FFF2-40B4-BE49-F238E27FC236}">
                <a16:creationId xmlns:a16="http://schemas.microsoft.com/office/drawing/2014/main" id="{1E91BFAD-4A08-2A49-83A9-2628FE8B7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" y="75939"/>
            <a:ext cx="5420139" cy="4065104"/>
          </a:xfrm>
          <a:prstGeom prst="rect">
            <a:avLst/>
          </a:prstGeom>
        </p:spPr>
      </p:pic>
      <p:pic>
        <p:nvPicPr>
          <p:cNvPr id="9" name="Obrázek 8" descr="Obsah obrázku text, osoba&#10;&#10;Popis byl vytvořen automaticky">
            <a:extLst>
              <a:ext uri="{FF2B5EF4-FFF2-40B4-BE49-F238E27FC236}">
                <a16:creationId xmlns:a16="http://schemas.microsoft.com/office/drawing/2014/main" id="{18CB523F-63F8-1343-ACBC-E7FAE67C8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65" y="198781"/>
            <a:ext cx="3092419" cy="4803913"/>
          </a:xfrm>
          <a:prstGeom prst="rect">
            <a:avLst/>
          </a:prstGeom>
        </p:spPr>
      </p:pic>
      <p:pic>
        <p:nvPicPr>
          <p:cNvPr id="10" name="Picture 3" descr="le-mepris-2-1.jpg">
            <a:extLst>
              <a:ext uri="{FF2B5EF4-FFF2-40B4-BE49-F238E27FC236}">
                <a16:creationId xmlns:a16="http://schemas.microsoft.com/office/drawing/2014/main" id="{5D3861AD-A91E-0A40-912A-5D4D82AEC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9" y="4296997"/>
            <a:ext cx="5514669" cy="24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5A4CC8-0000-D846-980B-C347EDE79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E33C06-02AD-5445-9EDA-26C2C4750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AA8259-2BC3-C149-A2C5-869F399F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Lokální (evropské) hvězdné systémy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29A2BB-321E-D040-B54C-7CEA8F133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4036"/>
            <a:ext cx="8064900" cy="4139998"/>
          </a:xfrm>
        </p:spPr>
        <p:txBody>
          <a:bodyPr/>
          <a:lstStyle/>
          <a:p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specifičnost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a </a:t>
            </a:r>
            <a:r>
              <a:rPr lang="en-US" dirty="0" err="1"/>
              <a:t>náboženská</a:t>
            </a:r>
            <a:r>
              <a:rPr lang="en-US" dirty="0"/>
              <a:t> </a:t>
            </a:r>
            <a:r>
              <a:rPr lang="en-US" dirty="0" err="1"/>
              <a:t>tradice</a:t>
            </a:r>
            <a:endParaRPr lang="en-US" dirty="0"/>
          </a:p>
          <a:p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(</a:t>
            </a:r>
            <a:r>
              <a:rPr lang="en-US" dirty="0" err="1"/>
              <a:t>ekonomické</a:t>
            </a:r>
            <a:r>
              <a:rPr lang="en-US" dirty="0"/>
              <a:t>, </a:t>
            </a:r>
            <a:r>
              <a:rPr lang="en-US" dirty="0" err="1"/>
              <a:t>geografické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en-US" dirty="0"/>
              <a:t> </a:t>
            </a:r>
            <a:r>
              <a:rPr lang="en-US" dirty="0" err="1"/>
              <a:t>důvody</a:t>
            </a:r>
            <a:r>
              <a:rPr lang="en-US" dirty="0"/>
              <a:t>)</a:t>
            </a:r>
          </a:p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emblém</a:t>
            </a:r>
            <a:r>
              <a:rPr lang="en-US" dirty="0"/>
              <a:t> a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komodita</a:t>
            </a:r>
            <a:r>
              <a:rPr lang="en-US" dirty="0"/>
              <a:t> =&gt; </a:t>
            </a:r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umělec</a:t>
            </a:r>
            <a:r>
              <a:rPr lang="en-US" dirty="0"/>
              <a:t> / </a:t>
            </a:r>
            <a:r>
              <a:rPr lang="en-US" dirty="0" err="1"/>
              <a:t>umělkyně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r>
              <a:rPr lang="en-US" dirty="0" err="1"/>
              <a:t>Neexistují</a:t>
            </a:r>
            <a:r>
              <a:rPr lang="en-US" dirty="0"/>
              <a:t> </a:t>
            </a:r>
            <a:r>
              <a:rPr lang="en-US" dirty="0" err="1"/>
              <a:t>exkluzivní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 s </a:t>
            </a:r>
            <a:r>
              <a:rPr lang="en-US" dirty="0" err="1"/>
              <a:t>hvězdami</a:t>
            </a:r>
            <a:r>
              <a:rPr lang="en-US" dirty="0"/>
              <a:t> ani </a:t>
            </a:r>
            <a:r>
              <a:rPr lang="en-US" dirty="0" err="1"/>
              <a:t>systém</a:t>
            </a:r>
            <a:r>
              <a:rPr lang="en-US" dirty="0"/>
              <a:t> o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úrovních</a:t>
            </a:r>
            <a:r>
              <a:rPr lang="en-US" dirty="0"/>
              <a:t> pro </a:t>
            </a:r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=&gt; preference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jednotlivců</a:t>
            </a:r>
            <a:r>
              <a:rPr lang="en-US" dirty="0"/>
              <a:t> (</a:t>
            </a:r>
            <a:r>
              <a:rPr lang="en-US" dirty="0" err="1"/>
              <a:t>dvojice</a:t>
            </a:r>
            <a:r>
              <a:rPr lang="en-US" dirty="0"/>
              <a:t>, </a:t>
            </a:r>
            <a:r>
              <a:rPr lang="en-US" dirty="0" err="1"/>
              <a:t>přátelské</a:t>
            </a:r>
            <a:r>
              <a:rPr lang="en-US" dirty="0"/>
              <a:t> </a:t>
            </a:r>
            <a:r>
              <a:rPr lang="en-US" dirty="0" err="1"/>
              <a:t>vazby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soubory</a:t>
            </a:r>
            <a:r>
              <a:rPr lang="en-US" dirty="0"/>
              <a:t>)</a:t>
            </a:r>
          </a:p>
          <a:p>
            <a:r>
              <a:rPr lang="en-US" dirty="0" err="1"/>
              <a:t>Blízkost</a:t>
            </a:r>
            <a:r>
              <a:rPr lang="en-US" dirty="0"/>
              <a:t> </a:t>
            </a:r>
            <a:r>
              <a:rPr lang="en-US" dirty="0" err="1"/>
              <a:t>domácích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chybí</a:t>
            </a:r>
            <a:r>
              <a:rPr lang="en-US" dirty="0"/>
              <a:t> </a:t>
            </a:r>
            <a:r>
              <a:rPr lang="en-US" dirty="0" err="1"/>
              <a:t>okázalý</a:t>
            </a:r>
            <a:r>
              <a:rPr lang="en-US" dirty="0"/>
              <a:t>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často</a:t>
            </a:r>
            <a:r>
              <a:rPr lang="en-US" dirty="0"/>
              <a:t> se </a:t>
            </a:r>
            <a:r>
              <a:rPr lang="en-US" dirty="0" err="1"/>
              <a:t>pohybují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stejném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496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EDD11E-49D8-EE4C-949E-B4EEB997C1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652D91-63DA-CB4D-872C-729A464F6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6" name="Picture 3" descr="Snímek obrazovky 2017-03-14 v 15.14.36.png">
            <a:extLst>
              <a:ext uri="{FF2B5EF4-FFF2-40B4-BE49-F238E27FC236}">
                <a16:creationId xmlns:a16="http://schemas.microsoft.com/office/drawing/2014/main" id="{EE3E593E-B4BA-504A-A557-C51B56D1D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8" y="487352"/>
            <a:ext cx="3670300" cy="6121400"/>
          </a:xfrm>
          <a:prstGeom prst="rect">
            <a:avLst/>
          </a:prstGeom>
        </p:spPr>
      </p:pic>
      <p:pic>
        <p:nvPicPr>
          <p:cNvPr id="7" name="Picture 5" descr="fotoAlbum-Anna-Sedlackova-Andula-1887-herecka6.jpg">
            <a:extLst>
              <a:ext uri="{FF2B5EF4-FFF2-40B4-BE49-F238E27FC236}">
                <a16:creationId xmlns:a16="http://schemas.microsoft.com/office/drawing/2014/main" id="{91EC8875-9C02-6846-8ED8-1E56BD255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35" y="487352"/>
            <a:ext cx="4335991" cy="6121400"/>
          </a:xfrm>
          <a:prstGeom prst="rect">
            <a:avLst/>
          </a:prstGeom>
        </p:spPr>
      </p:pic>
      <p:pic>
        <p:nvPicPr>
          <p:cNvPr id="8" name="Picture 6" descr="446.jpg">
            <a:extLst>
              <a:ext uri="{FF2B5EF4-FFF2-40B4-BE49-F238E27FC236}">
                <a16:creationId xmlns:a16="http://schemas.microsoft.com/office/drawing/2014/main" id="{023E14BD-060D-9048-9444-1735822C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91" y="487352"/>
            <a:ext cx="4147248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71F393-E399-E54F-B159-00ABDDBCE2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AF45DC3-CC6D-6246-9EB7-DF075350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0" y="1683026"/>
            <a:ext cx="3934889" cy="1417983"/>
          </a:xfrm>
        </p:spPr>
        <p:txBody>
          <a:bodyPr/>
          <a:lstStyle/>
          <a:p>
            <a:r>
              <a:rPr lang="en-US" dirty="0"/>
              <a:t>Anny </a:t>
            </a:r>
            <a:br>
              <a:rPr lang="en-US" dirty="0"/>
            </a:br>
            <a:r>
              <a:rPr lang="en-US" dirty="0" err="1"/>
              <a:t>Ondráková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C5CF4CF1-2F4C-2441-AC80-529FCF31C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172" y="2796209"/>
            <a:ext cx="3318963" cy="1978935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Status </a:t>
            </a:r>
            <a:r>
              <a:rPr lang="en-US" dirty="0" err="1"/>
              <a:t>ryze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star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milostném</a:t>
            </a:r>
            <a:r>
              <a:rPr lang="en-US" dirty="0"/>
              <a:t> </a:t>
            </a:r>
            <a:r>
              <a:rPr lang="en-US" dirty="0" err="1"/>
              <a:t>životě</a:t>
            </a:r>
            <a:r>
              <a:rPr lang="en-US" dirty="0"/>
              <a:t> se u </a:t>
            </a:r>
            <a:r>
              <a:rPr lang="en-US" dirty="0" err="1"/>
              <a:t>ní</a:t>
            </a:r>
            <a:r>
              <a:rPr lang="en-US" dirty="0"/>
              <a:t> </a:t>
            </a:r>
            <a:r>
              <a:rPr lang="en-US" dirty="0" err="1"/>
              <a:t>objevují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stupně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diskurzu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deCordovy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žabce</a:t>
            </a:r>
            <a:r>
              <a:rPr lang="en-US" dirty="0"/>
              <a:t> / flapper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/>
              <a:t>Cílená</a:t>
            </a:r>
            <a:r>
              <a:rPr lang="en-US" dirty="0"/>
              <a:t> </a:t>
            </a:r>
            <a:r>
              <a:rPr lang="en-US" dirty="0" err="1"/>
              <a:t>snaha</a:t>
            </a:r>
            <a:r>
              <a:rPr lang="en-US" dirty="0"/>
              <a:t> </a:t>
            </a:r>
            <a:r>
              <a:rPr lang="en-US" dirty="0" err="1"/>
              <a:t>prosadit</a:t>
            </a:r>
            <a:r>
              <a:rPr lang="en-US" dirty="0"/>
              <a:t> ji v </a:t>
            </a:r>
            <a:r>
              <a:rPr lang="en-US" dirty="0" err="1"/>
              <a:t>Německu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kameraman</a:t>
            </a:r>
            <a:r>
              <a:rPr lang="en-US" dirty="0"/>
              <a:t> Heller, </a:t>
            </a:r>
            <a:r>
              <a:rPr lang="en-US" dirty="0" err="1"/>
              <a:t>režisér</a:t>
            </a:r>
            <a:r>
              <a:rPr lang="en-US" dirty="0"/>
              <a:t> a partner </a:t>
            </a:r>
            <a:r>
              <a:rPr lang="en-US" dirty="0" err="1"/>
              <a:t>Lamač</a:t>
            </a:r>
            <a:r>
              <a:rPr lang="en-US" dirty="0"/>
              <a:t>, </a:t>
            </a:r>
            <a:r>
              <a:rPr lang="en-US" dirty="0" err="1"/>
              <a:t>scénarista</a:t>
            </a:r>
            <a:r>
              <a:rPr lang="en-US" dirty="0"/>
              <a:t> Wassermann</a:t>
            </a:r>
          </a:p>
          <a:p>
            <a:r>
              <a:rPr lang="en-US" dirty="0"/>
              <a:t> </a:t>
            </a:r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E8727AF1-51BF-F840-82A2-9A422EC3DE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3D0253-D861-054F-8529-88C3169F9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4" descr="f2201f5191c4e92cc5af043eebfd09767.jpg">
            <a:extLst>
              <a:ext uri="{FF2B5EF4-FFF2-40B4-BE49-F238E27FC236}">
                <a16:creationId xmlns:a16="http://schemas.microsoft.com/office/drawing/2014/main" id="{727190C6-BF89-E347-9A4F-CCAA07A9E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6" r="12336"/>
          <a:stretch>
            <a:fillRect/>
          </a:stretch>
        </p:blipFill>
        <p:spPr>
          <a:xfrm>
            <a:off x="3429000" y="697235"/>
            <a:ext cx="5715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20EA17-D6F7-8A49-812E-1DF2F553D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2F18EE9-A706-8F4C-AFFD-30B2012AD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5050"/>
            <a:ext cx="4678878" cy="1369238"/>
          </a:xfrm>
        </p:spPr>
        <p:txBody>
          <a:bodyPr/>
          <a:lstStyle/>
          <a:p>
            <a:pPr algn="ctr"/>
            <a:r>
              <a:rPr lang="cs-CZ" sz="3200" i="1" dirty="0"/>
              <a:t>Šťastnou cestu </a:t>
            </a:r>
            <a:br>
              <a:rPr lang="cs-CZ" sz="2800" dirty="0"/>
            </a:br>
            <a:r>
              <a:rPr lang="cs-CZ" sz="2000" dirty="0"/>
              <a:t>1943, Protektorát Čechy a Morava</a:t>
            </a:r>
            <a:br>
              <a:rPr lang="cs-CZ" sz="2000" dirty="0"/>
            </a:br>
            <a:r>
              <a:rPr lang="cs-CZ" sz="2000" dirty="0"/>
              <a:t>r. Otakar Vávra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DE44ACC-657C-B342-BBDE-4E884A543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78" y="3174288"/>
            <a:ext cx="4465122" cy="262086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sz="1600" dirty="0"/>
              <a:t>Charakterizujte jednotlivé ženské postavy – o jaký typ role jde, jmenujte jejich vlastnosti; popište, jak vypadají, jaký je jejich životní styl – a zkuste ke každé z nich přiřadit nějakou žánrovou nálepku.</a:t>
            </a:r>
          </a:p>
          <a:p>
            <a:pPr marL="342900" indent="-342900">
              <a:buAutoNum type="arabicPeriod"/>
            </a:pPr>
            <a:r>
              <a:rPr lang="cs-CZ" sz="1600" dirty="0"/>
              <a:t>Dále promyslete, jaké typy rolí každá jednotlivá herečka ve své kariéře do r.1943 ztvárnila; a zda v případě </a:t>
            </a:r>
            <a:r>
              <a:rPr lang="cs-CZ" sz="1600" i="1" dirty="0"/>
              <a:t>Šťastnou cestu </a:t>
            </a:r>
            <a:r>
              <a:rPr lang="cs-CZ" sz="1600" dirty="0"/>
              <a:t>jde o roli typickou nebo atypickou (a jaké inovace v případě atypičnosti role do ustaveného hvězdného obrazu vnáší)</a:t>
            </a:r>
          </a:p>
          <a:p>
            <a:endParaRPr lang="cs-CZ" sz="1600" dirty="0"/>
          </a:p>
        </p:txBody>
      </p:sp>
      <p:pic>
        <p:nvPicPr>
          <p:cNvPr id="10" name="Zástupný symbol obrázku 9" descr="Obsah obrázku text, kniha&#10;&#10;Popis byl vytvořen automaticky">
            <a:extLst>
              <a:ext uri="{FF2B5EF4-FFF2-40B4-BE49-F238E27FC236}">
                <a16:creationId xmlns:a16="http://schemas.microsoft.com/office/drawing/2014/main" id="{786C4808-D5CD-464A-9176-412ABEA2AF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3704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9B9472-ECC2-8D45-A80B-ACF8159A09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</p:spTree>
    <p:extLst>
      <p:ext uri="{BB962C8B-B14F-4D97-AF65-F5344CB8AC3E}">
        <p14:creationId xmlns:p14="http://schemas.microsoft.com/office/powerpoint/2010/main" val="20106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B086D8-124D-2249-8D2D-9D5478772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EB46184-DFD5-074B-AF14-1A3F8485F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0" y="1643270"/>
            <a:ext cx="3292860" cy="1484243"/>
          </a:xfrm>
        </p:spPr>
        <p:txBody>
          <a:bodyPr/>
          <a:lstStyle/>
          <a:p>
            <a:r>
              <a:rPr lang="en-US" sz="2800" dirty="0"/>
              <a:t>“</a:t>
            </a:r>
            <a:r>
              <a:rPr lang="en-US" sz="2800" dirty="0" err="1"/>
              <a:t>Herecká</a:t>
            </a:r>
            <a:r>
              <a:rPr lang="en-US" sz="2800" dirty="0"/>
              <a:t> </a:t>
            </a:r>
            <a:r>
              <a:rPr lang="en-US" sz="2800" dirty="0" err="1"/>
              <a:t>otázka</a:t>
            </a:r>
            <a:r>
              <a:rPr lang="en-US" sz="2800" dirty="0"/>
              <a:t>”</a:t>
            </a:r>
            <a:br>
              <a:rPr lang="en-US" sz="2800" dirty="0"/>
            </a:br>
            <a:endParaRPr lang="cs-CZ" sz="28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016E6F7-799F-9A44-9DF8-1566EDC27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26365"/>
            <a:ext cx="3029073" cy="2588535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500" dirty="0"/>
              <a:t>S </a:t>
            </a:r>
            <a:r>
              <a:rPr lang="en-US" sz="1500" dirty="0" err="1"/>
              <a:t>nástupem</a:t>
            </a:r>
            <a:r>
              <a:rPr lang="en-US" sz="1500" dirty="0"/>
              <a:t> </a:t>
            </a:r>
            <a:r>
              <a:rPr lang="en-US" sz="1500" dirty="0" err="1"/>
              <a:t>zvuku</a:t>
            </a:r>
            <a:r>
              <a:rPr lang="en-US" sz="1500" dirty="0"/>
              <a:t> a </a:t>
            </a:r>
            <a:r>
              <a:rPr lang="en-US" sz="1500" dirty="0" err="1"/>
              <a:t>rostoucí</a:t>
            </a:r>
            <a:r>
              <a:rPr lang="en-US" sz="1500" dirty="0"/>
              <a:t> </a:t>
            </a:r>
            <a:r>
              <a:rPr lang="en-US" sz="1500" dirty="0" err="1"/>
              <a:t>schopností</a:t>
            </a:r>
            <a:r>
              <a:rPr lang="en-US" sz="1500" dirty="0"/>
              <a:t> </a:t>
            </a:r>
            <a:r>
              <a:rPr lang="en-US" sz="1500" dirty="0" err="1"/>
              <a:t>filmu</a:t>
            </a:r>
            <a:r>
              <a:rPr lang="en-US" sz="1500" dirty="0"/>
              <a:t> </a:t>
            </a:r>
            <a:r>
              <a:rPr lang="en-US" sz="1500" dirty="0" err="1"/>
              <a:t>oslovit</a:t>
            </a:r>
            <a:r>
              <a:rPr lang="en-US" sz="1500" dirty="0"/>
              <a:t> </a:t>
            </a:r>
            <a:r>
              <a:rPr lang="en-US" sz="1500" dirty="0" err="1"/>
              <a:t>divadelní</a:t>
            </a:r>
            <a:r>
              <a:rPr lang="en-US" sz="1500" dirty="0"/>
              <a:t> </a:t>
            </a:r>
            <a:r>
              <a:rPr lang="en-US" sz="1500" dirty="0" err="1"/>
              <a:t>herce</a:t>
            </a:r>
            <a:r>
              <a:rPr lang="en-US" sz="1500" dirty="0"/>
              <a:t> se </a:t>
            </a:r>
            <a:r>
              <a:rPr lang="en-US" sz="1500" dirty="0" err="1"/>
              <a:t>vynořuje</a:t>
            </a:r>
            <a:r>
              <a:rPr lang="en-US" sz="1500" dirty="0"/>
              <a:t> </a:t>
            </a:r>
            <a:r>
              <a:rPr lang="en-US" sz="1500" dirty="0" err="1"/>
              <a:t>problém</a:t>
            </a:r>
            <a:r>
              <a:rPr lang="en-US" sz="1500" dirty="0"/>
              <a:t> </a:t>
            </a:r>
            <a:r>
              <a:rPr lang="en-US" sz="1500" dirty="0" err="1"/>
              <a:t>synchronizace</a:t>
            </a:r>
            <a:r>
              <a:rPr lang="en-US" sz="1500" dirty="0"/>
              <a:t> </a:t>
            </a:r>
            <a:r>
              <a:rPr lang="en-US" sz="1500" dirty="0" err="1"/>
              <a:t>obou</a:t>
            </a:r>
            <a:r>
              <a:rPr lang="en-US" sz="1500" dirty="0"/>
              <a:t> </a:t>
            </a:r>
            <a:r>
              <a:rPr lang="en-US" sz="1500" dirty="0" err="1"/>
              <a:t>časově</a:t>
            </a:r>
            <a:r>
              <a:rPr lang="en-US" sz="1500" dirty="0"/>
              <a:t> </a:t>
            </a:r>
            <a:r>
              <a:rPr lang="en-US" sz="1500" dirty="0" err="1"/>
              <a:t>náročných</a:t>
            </a:r>
            <a:r>
              <a:rPr lang="en-US" sz="1500" dirty="0"/>
              <a:t> </a:t>
            </a:r>
            <a:r>
              <a:rPr lang="en-US" sz="1500" dirty="0" err="1"/>
              <a:t>kariér</a:t>
            </a:r>
            <a:r>
              <a:rPr lang="en-US" sz="1500" dirty="0"/>
              <a:t> =&gt; </a:t>
            </a:r>
            <a:r>
              <a:rPr lang="en-US" sz="1500" dirty="0" err="1"/>
              <a:t>Miloš</a:t>
            </a:r>
            <a:r>
              <a:rPr lang="en-US" sz="1500" dirty="0"/>
              <a:t> Havel proto </a:t>
            </a:r>
            <a:r>
              <a:rPr lang="en-US" sz="1500" dirty="0" err="1"/>
              <a:t>zakládá</a:t>
            </a:r>
            <a:r>
              <a:rPr lang="en-US" sz="1500" dirty="0"/>
              <a:t> </a:t>
            </a:r>
            <a:r>
              <a:rPr lang="en-US" sz="1500" dirty="0" err="1"/>
              <a:t>Filmové</a:t>
            </a:r>
            <a:r>
              <a:rPr lang="en-US" sz="1500" dirty="0"/>
              <a:t> studio </a:t>
            </a:r>
            <a:r>
              <a:rPr lang="en-US" sz="1500" dirty="0" err="1"/>
              <a:t>jako</a:t>
            </a:r>
            <a:r>
              <a:rPr lang="en-US" sz="1500" dirty="0"/>
              <a:t> </a:t>
            </a:r>
            <a:r>
              <a:rPr lang="en-US" sz="1500" dirty="0" err="1"/>
              <a:t>líheň</a:t>
            </a:r>
            <a:r>
              <a:rPr lang="en-US" sz="1500" dirty="0"/>
              <a:t> </a:t>
            </a:r>
            <a:r>
              <a:rPr lang="en-US" sz="1500" dirty="0" err="1"/>
              <a:t>filmových</a:t>
            </a:r>
            <a:r>
              <a:rPr lang="en-US" sz="1500" dirty="0"/>
              <a:t> </a:t>
            </a:r>
            <a:r>
              <a:rPr lang="en-US" sz="1500" dirty="0" err="1"/>
              <a:t>talentů</a:t>
            </a:r>
            <a:r>
              <a:rPr lang="en-US" sz="1500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err="1"/>
              <a:t>Angažování</a:t>
            </a:r>
            <a:r>
              <a:rPr lang="en-US" sz="1500" dirty="0"/>
              <a:t> </a:t>
            </a:r>
            <a:r>
              <a:rPr lang="en-US" sz="1500" dirty="0" err="1"/>
              <a:t>konzervatoristů</a:t>
            </a:r>
            <a:r>
              <a:rPr lang="en-US" sz="1500" dirty="0"/>
              <a:t>, </a:t>
            </a:r>
            <a:r>
              <a:rPr lang="en-US" sz="1500" dirty="0" err="1"/>
              <a:t>sborových</a:t>
            </a:r>
            <a:r>
              <a:rPr lang="en-US" sz="1500" dirty="0"/>
              <a:t> </a:t>
            </a:r>
            <a:r>
              <a:rPr lang="en-US" sz="1500" dirty="0" err="1"/>
              <a:t>tanečnic</a:t>
            </a:r>
            <a:r>
              <a:rPr lang="en-US" sz="1500" dirty="0"/>
              <a:t> (v </a:t>
            </a:r>
            <a:r>
              <a:rPr lang="en-US" sz="1500" dirty="0" err="1"/>
              <a:t>dobovém</a:t>
            </a:r>
            <a:r>
              <a:rPr lang="en-US" sz="1500" dirty="0"/>
              <a:t> </a:t>
            </a:r>
            <a:r>
              <a:rPr lang="en-US" sz="1500" dirty="0" err="1"/>
              <a:t>slangu</a:t>
            </a:r>
            <a:r>
              <a:rPr lang="en-US" sz="1500" dirty="0"/>
              <a:t> </a:t>
            </a:r>
            <a:r>
              <a:rPr lang="en-US" sz="1500" dirty="0" err="1"/>
              <a:t>tzv</a:t>
            </a:r>
            <a:r>
              <a:rPr lang="en-US" sz="1500" dirty="0"/>
              <a:t>. “girls”) a </a:t>
            </a:r>
            <a:r>
              <a:rPr lang="en-US" sz="1500" dirty="0" err="1"/>
              <a:t>manekýnek</a:t>
            </a:r>
            <a:r>
              <a:rPr lang="en-US" sz="1500" dirty="0"/>
              <a:t> (</a:t>
            </a:r>
            <a:r>
              <a:rPr lang="en-US" sz="1500" dirty="0" err="1"/>
              <a:t>Eliška</a:t>
            </a:r>
            <a:r>
              <a:rPr lang="en-US" sz="1500" dirty="0"/>
              <a:t> </a:t>
            </a:r>
            <a:r>
              <a:rPr lang="en-US" sz="1500" dirty="0" err="1"/>
              <a:t>Pleyová</a:t>
            </a:r>
            <a:r>
              <a:rPr lang="en-US" sz="1500" dirty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err="1"/>
              <a:t>Vzdělání</a:t>
            </a:r>
            <a:r>
              <a:rPr lang="en-US" sz="1500" dirty="0"/>
              <a:t> (</a:t>
            </a:r>
            <a:r>
              <a:rPr lang="en-US" sz="1500" dirty="0" err="1"/>
              <a:t>základy</a:t>
            </a:r>
            <a:r>
              <a:rPr lang="en-US" sz="1500" dirty="0"/>
              <a:t> </a:t>
            </a:r>
            <a:r>
              <a:rPr lang="en-US" sz="1500" dirty="0" err="1"/>
              <a:t>filmového</a:t>
            </a:r>
            <a:r>
              <a:rPr lang="en-US" sz="1500" dirty="0"/>
              <a:t> </a:t>
            </a:r>
            <a:r>
              <a:rPr lang="en-US" sz="1500" dirty="0" err="1"/>
              <a:t>herectví</a:t>
            </a:r>
            <a:r>
              <a:rPr lang="en-US" sz="1500" dirty="0"/>
              <a:t>), </a:t>
            </a:r>
            <a:r>
              <a:rPr lang="en-US" sz="1500" dirty="0" err="1"/>
              <a:t>zkušební</a:t>
            </a:r>
            <a:r>
              <a:rPr lang="en-US" sz="1500" dirty="0"/>
              <a:t> filmy (screen tests), </a:t>
            </a:r>
            <a:r>
              <a:rPr lang="en-US" sz="1500" dirty="0" err="1"/>
              <a:t>drobné</a:t>
            </a:r>
            <a:r>
              <a:rPr lang="en-US" sz="1500" dirty="0"/>
              <a:t> role. </a:t>
            </a:r>
          </a:p>
          <a:p>
            <a:pPr marL="285750" indent="-285750">
              <a:buFont typeface="Arial"/>
              <a:buChar char="•"/>
            </a:pPr>
            <a:endParaRPr lang="en-US" sz="1500" dirty="0"/>
          </a:p>
          <a:p>
            <a:endParaRPr lang="cs-CZ" sz="1500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545A370E-FF2E-674C-B894-27ED8520AE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B643C-8F98-2543-955C-A3B30BACA6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Picture 5" descr="Jenčík.jpg">
            <a:extLst>
              <a:ext uri="{FF2B5EF4-FFF2-40B4-BE49-F238E27FC236}">
                <a16:creationId xmlns:a16="http://schemas.microsoft.com/office/drawing/2014/main" id="{317E245B-6597-DA45-8393-D3D0E51E27F7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1160"/>
          <a:stretch>
            <a:fillRect/>
          </a:stretch>
        </p:blipFill>
        <p:spPr>
          <a:xfrm>
            <a:off x="3029073" y="873096"/>
            <a:ext cx="6054988" cy="5406052"/>
          </a:xfrm>
          <a:prstGeom prst="rect">
            <a:avLst/>
          </a:prstGeom>
          <a:solidFill>
            <a:schemeClr val="bg2">
              <a:shade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67480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929103-6777-7642-A37C-ED1B6F003A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E27F62-1BCB-5B4C-A4C8-95EBD0DC9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264CB7-2E17-B145-A590-F6EE1B01C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otázka</a:t>
            </a:r>
            <a:r>
              <a:rPr lang="en-US" dirty="0"/>
              <a:t> po </a:t>
            </a:r>
            <a:r>
              <a:rPr lang="en-US" dirty="0" err="1"/>
              <a:t>válce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F77E97-D504-394A-9E5B-5F201DB5A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decentralizace</a:t>
            </a:r>
            <a:r>
              <a:rPr lang="en-US" dirty="0"/>
              <a:t> </a:t>
            </a:r>
            <a:r>
              <a:rPr lang="en-US" dirty="0" err="1"/>
              <a:t>naráží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snahu</a:t>
            </a:r>
            <a:r>
              <a:rPr lang="en-US" dirty="0"/>
              <a:t> </a:t>
            </a:r>
            <a:r>
              <a:rPr lang="en-US" dirty="0" err="1"/>
              <a:t>vytvořit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z </a:t>
            </a:r>
            <a:r>
              <a:rPr lang="en-US" dirty="0" err="1"/>
              <a:t>primárně</a:t>
            </a:r>
            <a:r>
              <a:rPr lang="en-US" dirty="0"/>
              <a:t>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, </a:t>
            </a:r>
            <a:r>
              <a:rPr lang="en-US" dirty="0" err="1"/>
              <a:t>kteří</a:t>
            </a:r>
            <a:r>
              <a:rPr lang="en-US" dirty="0"/>
              <a:t> </a:t>
            </a:r>
            <a:r>
              <a:rPr lang="en-US" dirty="0" err="1"/>
              <a:t>mimo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zkoušet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inscenace</a:t>
            </a:r>
            <a:r>
              <a:rPr lang="en-US" dirty="0"/>
              <a:t>.</a:t>
            </a:r>
          </a:p>
          <a:p>
            <a:r>
              <a:rPr lang="en-US" dirty="0"/>
              <a:t>1948 </a:t>
            </a:r>
            <a:r>
              <a:rPr lang="mr-IN" dirty="0"/>
              <a:t>–</a:t>
            </a:r>
            <a:r>
              <a:rPr lang="en-US" dirty="0"/>
              <a:t> 1949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 </a:t>
            </a:r>
          </a:p>
          <a:p>
            <a:r>
              <a:rPr lang="en-US" dirty="0"/>
              <a:t>1949 </a:t>
            </a:r>
            <a:r>
              <a:rPr lang="mr-IN" dirty="0"/>
              <a:t>–</a:t>
            </a:r>
            <a:r>
              <a:rPr lang="en-US" dirty="0"/>
              <a:t> 1951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</a:t>
            </a:r>
            <a:r>
              <a:rPr lang="en-US" dirty="0" err="1"/>
              <a:t>Státního</a:t>
            </a:r>
            <a:r>
              <a:rPr lang="en-US" dirty="0"/>
              <a:t> </a:t>
            </a:r>
            <a:r>
              <a:rPr lang="en-US" dirty="0" err="1"/>
              <a:t>filmu</a:t>
            </a:r>
            <a:endParaRPr lang="en-US" dirty="0"/>
          </a:p>
          <a:p>
            <a:r>
              <a:rPr lang="en-US" dirty="0" err="1"/>
              <a:t>Problémy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předimenzovaný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, </a:t>
            </a:r>
            <a:r>
              <a:rPr lang="en-US" dirty="0" err="1"/>
              <a:t>složitá</a:t>
            </a:r>
            <a:r>
              <a:rPr lang="en-US" dirty="0"/>
              <a:t> </a:t>
            </a:r>
            <a:r>
              <a:rPr lang="en-US" dirty="0" err="1"/>
              <a:t>koordinace</a:t>
            </a:r>
            <a:r>
              <a:rPr lang="en-US" dirty="0"/>
              <a:t> </a:t>
            </a:r>
            <a:r>
              <a:rPr lang="en-US" dirty="0" err="1"/>
              <a:t>filmařské</a:t>
            </a:r>
            <a:r>
              <a:rPr lang="en-US" dirty="0"/>
              <a:t> </a:t>
            </a:r>
            <a:r>
              <a:rPr lang="en-US" dirty="0" err="1"/>
              <a:t>práce</a:t>
            </a:r>
            <a:r>
              <a:rPr lang="en-US" dirty="0"/>
              <a:t> s </a:t>
            </a:r>
            <a:r>
              <a:rPr lang="en-US" dirty="0" err="1"/>
              <a:t>divadelní</a:t>
            </a:r>
            <a:r>
              <a:rPr lang="en-US" dirty="0"/>
              <a:t>, </a:t>
            </a:r>
            <a:r>
              <a:rPr lang="en-US" dirty="0" err="1"/>
              <a:t>nejasné</a:t>
            </a:r>
            <a:r>
              <a:rPr lang="en-US" dirty="0"/>
              <a:t> </a:t>
            </a:r>
            <a:r>
              <a:rPr lang="en-US" dirty="0" err="1"/>
              <a:t>kompetence</a:t>
            </a:r>
            <a:endParaRPr lang="en-US" dirty="0"/>
          </a:p>
          <a:p>
            <a:r>
              <a:rPr lang="en-US" dirty="0"/>
              <a:t>Od </a:t>
            </a:r>
            <a:r>
              <a:rPr lang="en-US" dirty="0" err="1"/>
              <a:t>září</a:t>
            </a:r>
            <a:r>
              <a:rPr lang="en-US" dirty="0"/>
              <a:t> 1951 </a:t>
            </a:r>
            <a:r>
              <a:rPr lang="en-US" dirty="0" err="1"/>
              <a:t>plány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vybudování</a:t>
            </a:r>
            <a:r>
              <a:rPr lang="en-US" dirty="0"/>
              <a:t> Studia </a:t>
            </a:r>
            <a:r>
              <a:rPr lang="en-US" dirty="0" err="1"/>
              <a:t>filmového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 (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herců</a:t>
            </a:r>
            <a:r>
              <a:rPr lang="en-US" dirty="0"/>
              <a:t> </a:t>
            </a:r>
            <a:r>
              <a:rPr lang="en-US" dirty="0" err="1"/>
              <a:t>zaměstnaný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Barrandově</a:t>
            </a:r>
            <a:r>
              <a:rPr lang="en-US" dirty="0"/>
              <a:t>), 1958 se </a:t>
            </a:r>
            <a:r>
              <a:rPr lang="en-US" dirty="0" err="1"/>
              <a:t>realizuje</a:t>
            </a:r>
            <a:r>
              <a:rPr lang="en-US" dirty="0"/>
              <a:t> </a:t>
            </a:r>
            <a:r>
              <a:rPr lang="en-US" dirty="0" err="1"/>
              <a:t>stálý</a:t>
            </a:r>
            <a:r>
              <a:rPr lang="en-US" dirty="0"/>
              <a:t> </a:t>
            </a:r>
            <a:r>
              <a:rPr lang="en-US" dirty="0" err="1"/>
              <a:t>herecký</a:t>
            </a:r>
            <a:r>
              <a:rPr lang="en-US" dirty="0"/>
              <a:t> </a:t>
            </a:r>
            <a:r>
              <a:rPr lang="en-US" dirty="0" err="1"/>
              <a:t>soubor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FSB o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až</a:t>
            </a:r>
            <a:r>
              <a:rPr lang="en-US" dirty="0"/>
              <a:t> 20 </a:t>
            </a:r>
            <a:r>
              <a:rPr lang="en-US" dirty="0" err="1"/>
              <a:t>členech</a:t>
            </a:r>
            <a:r>
              <a:rPr lang="en-US" dirty="0"/>
              <a:t> (</a:t>
            </a:r>
            <a:r>
              <a:rPr lang="en-US" dirty="0" err="1"/>
              <a:t>epizodisté</a:t>
            </a:r>
            <a:r>
              <a:rPr lang="en-US" dirty="0"/>
              <a:t> a </a:t>
            </a:r>
            <a:r>
              <a:rPr lang="en-US" dirty="0" err="1"/>
              <a:t>představitelé</a:t>
            </a:r>
            <a:r>
              <a:rPr lang="en-US" dirty="0"/>
              <a:t> </a:t>
            </a:r>
            <a:r>
              <a:rPr lang="en-US" dirty="0" err="1"/>
              <a:t>vedlejších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). 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přetrvává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konce</a:t>
            </a:r>
            <a:r>
              <a:rPr lang="en-US" dirty="0"/>
              <a:t> 80. let.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683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9A7259-67B8-734C-8DBA-332A3E4821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8AC2E0-4133-324A-869B-235B7F0E2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853671-4A1F-304A-BA23-90E78DAF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Typologie</a:t>
            </a:r>
            <a:r>
              <a:rPr lang="en-US" dirty="0"/>
              <a:t>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filmových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(30. </a:t>
            </a:r>
            <a:r>
              <a:rPr lang="en-US" dirty="0" err="1"/>
              <a:t>léta</a:t>
            </a:r>
            <a:r>
              <a:rPr lang="en-US" dirty="0"/>
              <a:t> a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 40. let)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3D5AC2-67A4-8E4F-B71B-1BFF8BCBDC06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en-US" b="1" dirty="0" err="1"/>
              <a:t>Věra</a:t>
            </a:r>
            <a:r>
              <a:rPr lang="en-US" b="1" dirty="0"/>
              <a:t> </a:t>
            </a:r>
            <a:r>
              <a:rPr lang="en-US" b="1" dirty="0" err="1"/>
              <a:t>Ferbasová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žabec</a:t>
            </a:r>
            <a:r>
              <a:rPr lang="en-US" dirty="0"/>
              <a:t> / flapper</a:t>
            </a:r>
          </a:p>
          <a:p>
            <a:r>
              <a:rPr lang="en-US" b="1" dirty="0" err="1"/>
              <a:t>Lída</a:t>
            </a:r>
            <a:r>
              <a:rPr lang="en-US" b="1" dirty="0"/>
              <a:t> </a:t>
            </a:r>
            <a:r>
              <a:rPr lang="en-US" b="1" dirty="0" err="1"/>
              <a:t>Baarová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od </a:t>
            </a:r>
            <a:r>
              <a:rPr lang="en-US" dirty="0" err="1"/>
              <a:t>komediálních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 k </a:t>
            </a:r>
            <a:r>
              <a:rPr lang="en-US" dirty="0" err="1"/>
              <a:t>melodramatům</a:t>
            </a:r>
            <a:endParaRPr lang="en-US" dirty="0"/>
          </a:p>
          <a:p>
            <a:r>
              <a:rPr lang="en-US" b="1" dirty="0"/>
              <a:t>Hana </a:t>
            </a:r>
            <a:r>
              <a:rPr lang="en-US" b="1" dirty="0" err="1"/>
              <a:t>Vítová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obyčejná</a:t>
            </a:r>
            <a:r>
              <a:rPr lang="en-US" dirty="0"/>
              <a:t> </a:t>
            </a:r>
            <a:r>
              <a:rPr lang="en-US" dirty="0" err="1"/>
              <a:t>pracující</a:t>
            </a:r>
            <a:r>
              <a:rPr lang="en-US" dirty="0"/>
              <a:t> </a:t>
            </a:r>
            <a:r>
              <a:rPr lang="en-US" dirty="0" err="1"/>
              <a:t>dívka</a:t>
            </a:r>
            <a:r>
              <a:rPr lang="en-US" dirty="0"/>
              <a:t> </a:t>
            </a:r>
          </a:p>
          <a:p>
            <a:r>
              <a:rPr lang="en-US" b="1" dirty="0"/>
              <a:t>Adina </a:t>
            </a:r>
            <a:r>
              <a:rPr lang="en-US" b="1" dirty="0" err="1"/>
              <a:t>Mandlová</a:t>
            </a:r>
            <a:r>
              <a:rPr lang="en-US" b="1" dirty="0"/>
              <a:t>  </a:t>
            </a:r>
            <a:r>
              <a:rPr lang="en-US" dirty="0"/>
              <a:t>- od glamour </a:t>
            </a:r>
            <a:r>
              <a:rPr lang="en-US" dirty="0" err="1"/>
              <a:t>rolí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komplexnějším</a:t>
            </a:r>
            <a:endParaRPr lang="en-US" dirty="0"/>
          </a:p>
          <a:p>
            <a:r>
              <a:rPr lang="en-US" b="1" dirty="0" err="1"/>
              <a:t>Zdena</a:t>
            </a:r>
            <a:r>
              <a:rPr lang="en-US" b="1" dirty="0"/>
              <a:t> </a:t>
            </a:r>
            <a:r>
              <a:rPr lang="en-US" b="1" dirty="0" err="1"/>
              <a:t>Sulanová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mladá</a:t>
            </a:r>
            <a:r>
              <a:rPr lang="en-US" dirty="0"/>
              <a:t> </a:t>
            </a:r>
            <a:r>
              <a:rPr lang="en-US" dirty="0" err="1"/>
              <a:t>talentovaná</a:t>
            </a:r>
            <a:r>
              <a:rPr lang="en-US" dirty="0"/>
              <a:t> </a:t>
            </a:r>
            <a:r>
              <a:rPr lang="en-US" dirty="0" err="1"/>
              <a:t>hrdinka</a:t>
            </a:r>
            <a:endParaRPr lang="en-US" dirty="0"/>
          </a:p>
          <a:p>
            <a:r>
              <a:rPr lang="en-US" b="1" dirty="0" err="1"/>
              <a:t>Nataša</a:t>
            </a:r>
            <a:r>
              <a:rPr lang="en-US" b="1" dirty="0"/>
              <a:t> </a:t>
            </a:r>
            <a:r>
              <a:rPr lang="en-US" b="1" dirty="0" err="1"/>
              <a:t>Gollová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crazy </a:t>
            </a:r>
            <a:r>
              <a:rPr lang="en-US" dirty="0" err="1"/>
              <a:t>komedie</a:t>
            </a:r>
            <a:r>
              <a:rPr lang="en-US" dirty="0"/>
              <a:t> 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E05B7CC-71D8-0645-B99E-76F4C4609091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en-US" b="1" dirty="0" err="1"/>
              <a:t>Vlasta</a:t>
            </a:r>
            <a:r>
              <a:rPr lang="en-US" b="1" dirty="0"/>
              <a:t> </a:t>
            </a:r>
            <a:r>
              <a:rPr lang="en-US" b="1" dirty="0" err="1"/>
              <a:t>Burian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komik</a:t>
            </a:r>
            <a:endParaRPr lang="en-US" dirty="0"/>
          </a:p>
          <a:p>
            <a:r>
              <a:rPr lang="en-US" b="1" dirty="0" err="1"/>
              <a:t>Oldřich</a:t>
            </a:r>
            <a:r>
              <a:rPr lang="en-US" b="1" dirty="0"/>
              <a:t> </a:t>
            </a:r>
            <a:r>
              <a:rPr lang="en-US" b="1" dirty="0" err="1"/>
              <a:t>Nový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milovník</a:t>
            </a:r>
            <a:r>
              <a:rPr lang="en-US" dirty="0"/>
              <a:t> (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třída</a:t>
            </a:r>
            <a:r>
              <a:rPr lang="en-US" dirty="0"/>
              <a:t>)</a:t>
            </a:r>
          </a:p>
          <a:p>
            <a:r>
              <a:rPr lang="en-US" b="1" dirty="0" err="1"/>
              <a:t>Otomar</a:t>
            </a:r>
            <a:r>
              <a:rPr lang="en-US" b="1" dirty="0"/>
              <a:t> </a:t>
            </a:r>
            <a:r>
              <a:rPr lang="en-US" b="1" dirty="0" err="1"/>
              <a:t>Korbelář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romantický</a:t>
            </a:r>
            <a:r>
              <a:rPr lang="en-US" dirty="0"/>
              <a:t> </a:t>
            </a:r>
            <a:r>
              <a:rPr lang="en-US" dirty="0" err="1"/>
              <a:t>mužný</a:t>
            </a:r>
            <a:r>
              <a:rPr lang="en-US" dirty="0"/>
              <a:t> </a:t>
            </a:r>
            <a:r>
              <a:rPr lang="en-US" dirty="0" err="1"/>
              <a:t>hrdina</a:t>
            </a:r>
            <a:r>
              <a:rPr lang="en-US" dirty="0"/>
              <a:t> (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třída</a:t>
            </a:r>
            <a:r>
              <a:rPr lang="en-US" dirty="0"/>
              <a:t>)</a:t>
            </a:r>
          </a:p>
          <a:p>
            <a:r>
              <a:rPr lang="en-US" b="1" dirty="0"/>
              <a:t>Theodor </a:t>
            </a:r>
            <a:r>
              <a:rPr lang="en-US" b="1" dirty="0" err="1"/>
              <a:t>Pištěk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starokomik</a:t>
            </a:r>
            <a:endParaRPr lang="en-US" dirty="0"/>
          </a:p>
          <a:p>
            <a:r>
              <a:rPr lang="en-US" b="1" dirty="0" err="1"/>
              <a:t>Svatopluk</a:t>
            </a:r>
            <a:r>
              <a:rPr lang="en-US" b="1" dirty="0"/>
              <a:t> </a:t>
            </a:r>
            <a:r>
              <a:rPr lang="en-US" b="1" dirty="0" err="1"/>
              <a:t>Beneš</a:t>
            </a:r>
            <a:r>
              <a:rPr lang="en-US" b="1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romantický</a:t>
            </a:r>
            <a:r>
              <a:rPr lang="en-US" dirty="0"/>
              <a:t> </a:t>
            </a:r>
            <a:r>
              <a:rPr lang="en-US" dirty="0" err="1"/>
              <a:t>hrdina</a:t>
            </a:r>
            <a:endParaRPr lang="en-US" dirty="0"/>
          </a:p>
          <a:p>
            <a:r>
              <a:rPr lang="en-US" b="1" dirty="0" err="1"/>
              <a:t>Ladislav</a:t>
            </a:r>
            <a:r>
              <a:rPr lang="en-US" b="1" dirty="0"/>
              <a:t> </a:t>
            </a:r>
            <a:r>
              <a:rPr lang="en-US" b="1" dirty="0" err="1"/>
              <a:t>Pešek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mladokomik</a:t>
            </a:r>
            <a:endParaRPr lang="en-US" dirty="0"/>
          </a:p>
          <a:p>
            <a:r>
              <a:rPr lang="en-US" b="1" dirty="0" err="1"/>
              <a:t>Zdeněk</a:t>
            </a:r>
            <a:r>
              <a:rPr lang="en-US" b="1" dirty="0"/>
              <a:t> Štěpánek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charakterní</a:t>
            </a:r>
            <a:r>
              <a:rPr lang="en-US" dirty="0"/>
              <a:t> </a:t>
            </a:r>
            <a:r>
              <a:rPr lang="en-US" dirty="0" err="1"/>
              <a:t>herec</a:t>
            </a:r>
            <a:endParaRPr lang="en-US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0638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FBBFA4-488E-C04E-BA7A-79B3021F75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2738F4-F100-8946-8C00-87E874121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38556D-7111-9E4B-887F-6BBC86C2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04B076D-9196-6E4B-82CE-C7D3A7607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Lokální</a:t>
            </a:r>
            <a:r>
              <a:rPr lang="en-US" dirty="0"/>
              <a:t> (</a:t>
            </a:r>
            <a:r>
              <a:rPr lang="en-US" dirty="0" err="1"/>
              <a:t>evropské</a:t>
            </a:r>
            <a:r>
              <a:rPr lang="en-US" dirty="0"/>
              <a:t>)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systémy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kulturně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.</a:t>
            </a:r>
          </a:p>
          <a:p>
            <a:r>
              <a:rPr lang="en-US" dirty="0" err="1"/>
              <a:t>Ačkoliv</a:t>
            </a:r>
            <a:r>
              <a:rPr lang="en-US" dirty="0"/>
              <a:t>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nedisponovala</a:t>
            </a:r>
            <a:r>
              <a:rPr lang="en-US" dirty="0"/>
              <a:t> </a:t>
            </a:r>
            <a:r>
              <a:rPr lang="en-US" dirty="0" err="1"/>
              <a:t>precizními</a:t>
            </a:r>
            <a:r>
              <a:rPr lang="en-US" dirty="0"/>
              <a:t> </a:t>
            </a:r>
            <a:r>
              <a:rPr lang="en-US" dirty="0" err="1"/>
              <a:t>mechanisnmy</a:t>
            </a:r>
            <a:r>
              <a:rPr lang="en-US" dirty="0"/>
              <a:t> k </a:t>
            </a:r>
            <a:r>
              <a:rPr lang="en-US" dirty="0" err="1"/>
              <a:t>výrobě</a:t>
            </a:r>
            <a:r>
              <a:rPr lang="en-US" dirty="0"/>
              <a:t>, </a:t>
            </a:r>
            <a:r>
              <a:rPr lang="en-US" dirty="0" err="1"/>
              <a:t>rozvoji</a:t>
            </a:r>
            <a:r>
              <a:rPr lang="en-US" dirty="0"/>
              <a:t> a </a:t>
            </a:r>
            <a:r>
              <a:rPr lang="en-US" dirty="0" err="1"/>
              <a:t>udržení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, </a:t>
            </a:r>
            <a:r>
              <a:rPr lang="en-US" dirty="0" err="1"/>
              <a:t>navazovala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zvýšené</a:t>
            </a:r>
            <a:r>
              <a:rPr lang="en-US" dirty="0"/>
              <a:t> </a:t>
            </a:r>
            <a:r>
              <a:rPr lang="en-US" dirty="0" err="1"/>
              <a:t>míře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tradici</a:t>
            </a:r>
            <a:r>
              <a:rPr lang="en-US" dirty="0"/>
              <a:t> a </a:t>
            </a:r>
            <a:r>
              <a:rPr lang="en-US" dirty="0" err="1"/>
              <a:t>rozvíjela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 o </a:t>
            </a:r>
            <a:r>
              <a:rPr lang="en-US" dirty="0" err="1"/>
              <a:t>umění</a:t>
            </a:r>
            <a:r>
              <a:rPr lang="en-US" dirty="0"/>
              <a:t> a </a:t>
            </a:r>
            <a:r>
              <a:rPr lang="en-US" dirty="0" err="1"/>
              <a:t>hereckém</a:t>
            </a:r>
            <a:r>
              <a:rPr lang="en-US" dirty="0"/>
              <a:t> </a:t>
            </a:r>
            <a:r>
              <a:rPr lang="en-US" dirty="0" err="1"/>
              <a:t>talentu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základního</a:t>
            </a:r>
            <a:r>
              <a:rPr lang="en-US" dirty="0"/>
              <a:t> </a:t>
            </a:r>
            <a:r>
              <a:rPr lang="en-US" dirty="0" err="1"/>
              <a:t>předpokladu</a:t>
            </a:r>
            <a:r>
              <a:rPr lang="en-US" dirty="0"/>
              <a:t> k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slávy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Ryze</a:t>
            </a:r>
            <a:r>
              <a:rPr lang="en-US" dirty="0"/>
              <a:t> 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představovaly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rozdíl</a:t>
            </a:r>
            <a:r>
              <a:rPr lang="en-US" dirty="0"/>
              <a:t> od </a:t>
            </a:r>
            <a:r>
              <a:rPr lang="en-US" dirty="0" err="1"/>
              <a:t>hollywoodského</a:t>
            </a:r>
            <a:r>
              <a:rPr lang="en-US" dirty="0"/>
              <a:t> </a:t>
            </a:r>
            <a:r>
              <a:rPr lang="en-US" dirty="0" err="1"/>
              <a:t>studiového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, </a:t>
            </a:r>
            <a:r>
              <a:rPr lang="en-US" dirty="0" err="1"/>
              <a:t>výjimku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Přesto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 </a:t>
            </a:r>
            <a:r>
              <a:rPr lang="en-US" dirty="0" err="1"/>
              <a:t>spadaly</a:t>
            </a:r>
            <a:r>
              <a:rPr lang="en-US" dirty="0"/>
              <a:t> do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typů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využíval</a:t>
            </a:r>
            <a:r>
              <a:rPr lang="en-US" dirty="0"/>
              <a:t> </a:t>
            </a:r>
            <a:r>
              <a:rPr lang="en-US" dirty="0" err="1"/>
              <a:t>rovněž</a:t>
            </a:r>
            <a:r>
              <a:rPr lang="en-US" dirty="0"/>
              <a:t> film.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031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01E55E0-8DCC-B04F-B714-B21F9220C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FC9EF9-8B41-9641-85BD-46B44CCD5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1CB1D21-9325-7F48-85C8-3353FCC76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4004" b="7069"/>
          <a:stretch/>
        </p:blipFill>
        <p:spPr>
          <a:xfrm rot="5400000">
            <a:off x="-929246" y="1113310"/>
            <a:ext cx="6703621" cy="4631378"/>
          </a:xfrm>
          <a:prstGeom prst="rect">
            <a:avLst/>
          </a:prstGeom>
        </p:spPr>
      </p:pic>
      <p:pic>
        <p:nvPicPr>
          <p:cNvPr id="9" name="Obrázek 8" descr="Obsah obrázku osoba, skupina&#10;&#10;Popis byl vytvořen automaticky">
            <a:extLst>
              <a:ext uri="{FF2B5EF4-FFF2-40B4-BE49-F238E27FC236}">
                <a16:creationId xmlns:a16="http://schemas.microsoft.com/office/drawing/2014/main" id="{80910BBB-3AC7-444E-BC49-77978A007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8" y="77188"/>
            <a:ext cx="4071258" cy="3152900"/>
          </a:xfrm>
          <a:prstGeom prst="rect">
            <a:avLst/>
          </a:prstGeom>
        </p:spPr>
      </p:pic>
      <p:pic>
        <p:nvPicPr>
          <p:cNvPr id="11" name="Obrázek 10" descr="Obsah obrázku interiér, zeď&#10;&#10;Popis byl vytvořen automaticky">
            <a:extLst>
              <a:ext uri="{FF2B5EF4-FFF2-40B4-BE49-F238E27FC236}">
                <a16:creationId xmlns:a16="http://schemas.microsoft.com/office/drawing/2014/main" id="{D09FF296-4DE3-9B4D-95D9-9A4FDFF76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4" y="3428999"/>
            <a:ext cx="2374391" cy="31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94C419C-1756-954A-B79D-33D6D4163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774F6A-3EB2-EC4D-A8A0-95E9D6F24E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1B442249-B807-9843-90D4-26C7C4751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1" r="1299" b="7057"/>
          <a:stretch/>
        </p:blipFill>
        <p:spPr>
          <a:xfrm rot="5400000">
            <a:off x="-1122218" y="1321129"/>
            <a:ext cx="6768935" cy="4215740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64469DAE-DD47-A549-887C-FEB043861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71" y="3366653"/>
            <a:ext cx="2413000" cy="3289300"/>
          </a:xfrm>
          <a:prstGeom prst="rect">
            <a:avLst/>
          </a:prstGeom>
        </p:spPr>
      </p:pic>
      <p:pic>
        <p:nvPicPr>
          <p:cNvPr id="11" name="Obrázek 10" descr="Obsah obrázku osoba, dav&#10;&#10;Popis byl vytvořen automaticky">
            <a:extLst>
              <a:ext uri="{FF2B5EF4-FFF2-40B4-BE49-F238E27FC236}">
                <a16:creationId xmlns:a16="http://schemas.microsoft.com/office/drawing/2014/main" id="{02934CA3-52E9-414B-94A4-062E53F8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57" y="88678"/>
            <a:ext cx="4602339" cy="304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698730-A5E6-3849-9158-5631F40C7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1EBC95-1FFE-0442-92D3-B5436B4F49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text, osoba&#10;&#10;Popis byl vytvořen automaticky">
            <a:extLst>
              <a:ext uri="{FF2B5EF4-FFF2-40B4-BE49-F238E27FC236}">
                <a16:creationId xmlns:a16="http://schemas.microsoft.com/office/drawing/2014/main" id="{07297F47-5FE1-6B46-8884-F2B89FE15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687" y="903637"/>
            <a:ext cx="6754091" cy="5065568"/>
          </a:xfrm>
          <a:prstGeom prst="rect">
            <a:avLst/>
          </a:prstGeom>
        </p:spPr>
      </p:pic>
      <p:pic>
        <p:nvPicPr>
          <p:cNvPr id="7" name="Obrázek 6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F99B5B80-42B1-8B46-AED9-BFFF9AA15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14" y="129143"/>
            <a:ext cx="4389312" cy="3307278"/>
          </a:xfrm>
          <a:prstGeom prst="rect">
            <a:avLst/>
          </a:prstGeom>
        </p:spPr>
      </p:pic>
      <p:pic>
        <p:nvPicPr>
          <p:cNvPr id="8" name="Picture 6" descr="c7b03782920d35145eb4c97556d1947311.jpg">
            <a:extLst>
              <a:ext uri="{FF2B5EF4-FFF2-40B4-BE49-F238E27FC236}">
                <a16:creationId xmlns:a16="http://schemas.microsoft.com/office/drawing/2014/main" id="{417B6F2A-EC47-974B-885E-992DDC9A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2" y="3506189"/>
            <a:ext cx="3501881" cy="24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CBB673-E020-3A46-8B89-EC96F2D6B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B90CAE-3356-1140-937B-4F6632D55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A085DBE-6758-F14D-AA20-9E6012794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2669" b="4055"/>
          <a:stretch/>
        </p:blipFill>
        <p:spPr>
          <a:xfrm rot="5400000">
            <a:off x="-815908" y="1147410"/>
            <a:ext cx="6432499" cy="4563179"/>
          </a:xfrm>
          <a:prstGeom prst="rect">
            <a:avLst/>
          </a:prstGeom>
        </p:spPr>
      </p:pic>
      <p:pic>
        <p:nvPicPr>
          <p:cNvPr id="7" name="Obrázek 6" descr="Obsah obrázku osoba, interiér, dav&#10;&#10;Popis byl vytvořen automaticky">
            <a:extLst>
              <a:ext uri="{FF2B5EF4-FFF2-40B4-BE49-F238E27FC236}">
                <a16:creationId xmlns:a16="http://schemas.microsoft.com/office/drawing/2014/main" id="{E521155A-AB86-5F48-B1FC-C677C8A99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41" y="212750"/>
            <a:ext cx="3858607" cy="3094924"/>
          </a:xfrm>
          <a:prstGeom prst="rect">
            <a:avLst/>
          </a:prstGeom>
        </p:spPr>
      </p:pic>
      <p:pic>
        <p:nvPicPr>
          <p:cNvPr id="9" name="Obrázek 8" descr="Obsah obrázku osoba, interiér, vlasy, pózování&#10;&#10;Popis byl vytvořen automaticky">
            <a:extLst>
              <a:ext uri="{FF2B5EF4-FFF2-40B4-BE49-F238E27FC236}">
                <a16:creationId xmlns:a16="http://schemas.microsoft.com/office/drawing/2014/main" id="{7EEDB31F-9AE3-5F45-A73F-4044DCF15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74" y="3094923"/>
            <a:ext cx="2457051" cy="35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678D13-BC06-8A49-97ED-F970DA826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F9C18A-D8B0-684C-B05D-0E41D90A41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B4375B-C4E6-D148-B895-B07BC87B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1" y="415200"/>
            <a:ext cx="8608212" cy="451576"/>
          </a:xfrm>
        </p:spPr>
        <p:txBody>
          <a:bodyPr/>
          <a:lstStyle/>
          <a:p>
            <a:pPr algn="ctr"/>
            <a:r>
              <a:rPr lang="cs-CZ" dirty="0"/>
              <a:t>Texty </a:t>
            </a:r>
            <a:br>
              <a:rPr lang="cs-CZ" dirty="0"/>
            </a:br>
            <a:r>
              <a:rPr lang="cs-CZ" dirty="0"/>
              <a:t>Lokálně a kulturně specifické hvězdné systémy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20B9CC-CDF0-BF48-A9A5-3AB8C2634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Vincendeau</a:t>
            </a:r>
            <a:r>
              <a:rPr lang="en-US" dirty="0"/>
              <a:t>, Ginette (2000): </a:t>
            </a:r>
            <a:r>
              <a:rPr lang="en-US" i="1" dirty="0"/>
              <a:t>Stars and stardom in French cinema</a:t>
            </a:r>
            <a:r>
              <a:rPr lang="en-US" dirty="0"/>
              <a:t>. </a:t>
            </a:r>
            <a:r>
              <a:rPr lang="en-US" dirty="0" err="1"/>
              <a:t>Lodnon</a:t>
            </a:r>
            <a:r>
              <a:rPr lang="en-US" dirty="0"/>
              <a:t> and New York: Continuum, s. 1</a:t>
            </a:r>
            <a:r>
              <a:rPr lang="mr-IN" dirty="0"/>
              <a:t>–</a:t>
            </a:r>
            <a:r>
              <a:rPr lang="en-US" dirty="0"/>
              <a:t>41.</a:t>
            </a:r>
          </a:p>
          <a:p>
            <a:r>
              <a:rPr lang="en-US" dirty="0" err="1"/>
              <a:t>Garncarz</a:t>
            </a:r>
            <a:r>
              <a:rPr lang="en-US" dirty="0"/>
              <a:t>, Joseph (2010): </a:t>
            </a:r>
            <a:r>
              <a:rPr lang="en-US" dirty="0" err="1"/>
              <a:t>Hvězdný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výmarské</a:t>
            </a:r>
            <a:r>
              <a:rPr lang="en-US" dirty="0"/>
              <a:t> </a:t>
            </a:r>
            <a:r>
              <a:rPr lang="en-US" dirty="0" err="1"/>
              <a:t>kinematografii</a:t>
            </a:r>
            <a:r>
              <a:rPr lang="en-US" dirty="0"/>
              <a:t>. </a:t>
            </a:r>
            <a:r>
              <a:rPr lang="en-US" i="1" dirty="0" err="1"/>
              <a:t>Iluminace</a:t>
            </a:r>
            <a:r>
              <a:rPr lang="en-US" dirty="0"/>
              <a:t> 24, 2012, </a:t>
            </a:r>
            <a:r>
              <a:rPr lang="en-US" dirty="0" err="1"/>
              <a:t>č</a:t>
            </a:r>
            <a:r>
              <a:rPr lang="en-US" dirty="0"/>
              <a:t>. 1, s. 31</a:t>
            </a:r>
            <a:r>
              <a:rPr lang="mr-IN" dirty="0"/>
              <a:t>–</a:t>
            </a:r>
            <a:r>
              <a:rPr lang="en-US" dirty="0"/>
              <a:t>44. 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  </a:t>
            </a:r>
            <a:r>
              <a:rPr lang="en-US" dirty="0" err="1"/>
              <a:t>Hjort</a:t>
            </a:r>
            <a:r>
              <a:rPr lang="en-US" dirty="0"/>
              <a:t>, Mette </a:t>
            </a:r>
            <a:r>
              <a:rPr lang="mr-IN" dirty="0"/>
              <a:t>–</a:t>
            </a:r>
            <a:r>
              <a:rPr lang="en-US" dirty="0"/>
              <a:t> Petrie, Duncan (eds.)(2007): </a:t>
            </a:r>
            <a:r>
              <a:rPr lang="en-US" i="1" dirty="0"/>
              <a:t>The Cinema of small nations</a:t>
            </a:r>
            <a:r>
              <a:rPr lang="en-US" dirty="0"/>
              <a:t>. Edinburgh: Edinburgh university press.</a:t>
            </a:r>
          </a:p>
          <a:p>
            <a:pPr lvl="1">
              <a:buFont typeface="Wingdings" charset="2"/>
              <a:buChar char="²"/>
            </a:pPr>
            <a:r>
              <a:rPr lang="en-US" dirty="0"/>
              <a:t> </a:t>
            </a:r>
            <a:r>
              <a:rPr lang="en-US" dirty="0" err="1"/>
              <a:t>Bergfelder</a:t>
            </a:r>
            <a:r>
              <a:rPr lang="en-US" dirty="0"/>
              <a:t>, Tim </a:t>
            </a:r>
            <a:r>
              <a:rPr lang="mr-IN" dirty="0"/>
              <a:t>–</a:t>
            </a:r>
            <a:r>
              <a:rPr lang="en-US" dirty="0"/>
              <a:t> Carter, Erika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Gokturk</a:t>
            </a:r>
            <a:r>
              <a:rPr lang="en-US" dirty="0"/>
              <a:t>, Denis (eds.)(2003)</a:t>
            </a:r>
            <a:r>
              <a:rPr lang="en-US" i="1" dirty="0"/>
              <a:t>: The German Cinema Book</a:t>
            </a:r>
            <a:r>
              <a:rPr lang="en-US" dirty="0"/>
              <a:t>. London: BFI Modern Classics.</a:t>
            </a:r>
          </a:p>
          <a:p>
            <a:endParaRPr lang="cs-CZ" dirty="0"/>
          </a:p>
        </p:txBody>
      </p:sp>
      <p:pic>
        <p:nvPicPr>
          <p:cNvPr id="6" name="Picture 3" descr="MV5BNjc0ZmM2NTktZjdhYS00NDc1LTk5OTktNjU5ZjdjZWI4NjVmXkEyXkFqcGdeQXVyMjIxMzMyMQ@@._V1_UY317_CR3,0,214,317_AL_.jpg">
            <a:extLst>
              <a:ext uri="{FF2B5EF4-FFF2-40B4-BE49-F238E27FC236}">
                <a16:creationId xmlns:a16="http://schemas.microsoft.com/office/drawing/2014/main" id="{AB47720A-5BA8-494F-867F-34EF137D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93" y="4026340"/>
            <a:ext cx="1631301" cy="2416460"/>
          </a:xfrm>
          <a:prstGeom prst="rect">
            <a:avLst/>
          </a:prstGeom>
        </p:spPr>
      </p:pic>
      <p:pic>
        <p:nvPicPr>
          <p:cNvPr id="7" name="Picture 4" descr="porten_abb_15_gross.jpg">
            <a:extLst>
              <a:ext uri="{FF2B5EF4-FFF2-40B4-BE49-F238E27FC236}">
                <a16:creationId xmlns:a16="http://schemas.microsoft.com/office/drawing/2014/main" id="{487E50D2-110D-874B-B125-2A8FB9205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59" y="4012239"/>
            <a:ext cx="1738731" cy="2444661"/>
          </a:xfrm>
          <a:prstGeom prst="rect">
            <a:avLst/>
          </a:prstGeom>
        </p:spPr>
      </p:pic>
      <p:pic>
        <p:nvPicPr>
          <p:cNvPr id="8" name="Picture 6" descr="brigitte-bardot-garticle.jpg">
            <a:extLst>
              <a:ext uri="{FF2B5EF4-FFF2-40B4-BE49-F238E27FC236}">
                <a16:creationId xmlns:a16="http://schemas.microsoft.com/office/drawing/2014/main" id="{7A0E2B9B-7641-1043-AC44-193D45B5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34" y="4040440"/>
            <a:ext cx="1610973" cy="2416460"/>
          </a:xfrm>
          <a:prstGeom prst="rect">
            <a:avLst/>
          </a:prstGeom>
        </p:spPr>
      </p:pic>
      <p:pic>
        <p:nvPicPr>
          <p:cNvPr id="9" name="Picture 5" descr="jean-gabin.jpg">
            <a:extLst>
              <a:ext uri="{FF2B5EF4-FFF2-40B4-BE49-F238E27FC236}">
                <a16:creationId xmlns:a16="http://schemas.microsoft.com/office/drawing/2014/main" id="{16FE2D8F-5222-F24E-BC06-86A9FA50E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5" y="4073626"/>
            <a:ext cx="1844887" cy="24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5A4CC8-0000-D846-980B-C347EDE79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E33C06-02AD-5445-9EDA-26C2C47501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AA8259-2BC3-C149-A2C5-869F399F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Lokální (evropské) hvězdné systémy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B29A2BB-321E-D040-B54C-7CEA8F133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04036"/>
            <a:ext cx="8064900" cy="4139998"/>
          </a:xfrm>
        </p:spPr>
        <p:txBody>
          <a:bodyPr/>
          <a:lstStyle/>
          <a:p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specifičnost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a </a:t>
            </a:r>
            <a:r>
              <a:rPr lang="en-US" dirty="0" err="1"/>
              <a:t>náboženská</a:t>
            </a:r>
            <a:r>
              <a:rPr lang="en-US" dirty="0"/>
              <a:t> </a:t>
            </a:r>
            <a:r>
              <a:rPr lang="en-US" dirty="0" err="1"/>
              <a:t>tradice</a:t>
            </a:r>
            <a:endParaRPr lang="en-US" dirty="0"/>
          </a:p>
          <a:p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divadlo</a:t>
            </a:r>
            <a:r>
              <a:rPr lang="en-US" dirty="0"/>
              <a:t> (</a:t>
            </a:r>
            <a:r>
              <a:rPr lang="en-US" dirty="0" err="1"/>
              <a:t>ekonomické</a:t>
            </a:r>
            <a:r>
              <a:rPr lang="en-US" dirty="0"/>
              <a:t>, </a:t>
            </a:r>
            <a:r>
              <a:rPr lang="en-US" dirty="0" err="1"/>
              <a:t>geografické</a:t>
            </a:r>
            <a:r>
              <a:rPr lang="en-US" dirty="0"/>
              <a:t> a </a:t>
            </a:r>
            <a:r>
              <a:rPr lang="en-US" dirty="0" err="1"/>
              <a:t>vzdělávací</a:t>
            </a:r>
            <a:r>
              <a:rPr lang="en-US" dirty="0"/>
              <a:t> </a:t>
            </a:r>
            <a:r>
              <a:rPr lang="en-US" dirty="0" err="1"/>
              <a:t>důvody</a:t>
            </a:r>
            <a:r>
              <a:rPr lang="en-US" dirty="0"/>
              <a:t>)</a:t>
            </a:r>
          </a:p>
          <a:p>
            <a:r>
              <a:rPr lang="en-US" dirty="0" err="1"/>
              <a:t>Hvězda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emblém</a:t>
            </a:r>
            <a:r>
              <a:rPr lang="en-US" dirty="0"/>
              <a:t> a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</a:t>
            </a:r>
            <a:r>
              <a:rPr lang="en-US" dirty="0" err="1"/>
              <a:t>komodita</a:t>
            </a:r>
            <a:r>
              <a:rPr lang="en-US" dirty="0"/>
              <a:t> =&gt; </a:t>
            </a:r>
            <a:r>
              <a:rPr lang="en-US" dirty="0" err="1"/>
              <a:t>označení</a:t>
            </a:r>
            <a:r>
              <a:rPr lang="en-US" dirty="0"/>
              <a:t> </a:t>
            </a:r>
            <a:r>
              <a:rPr lang="en-US" dirty="0" err="1"/>
              <a:t>umělec</a:t>
            </a:r>
            <a:r>
              <a:rPr lang="en-US" dirty="0"/>
              <a:t> / </a:t>
            </a:r>
            <a:r>
              <a:rPr lang="en-US" dirty="0" err="1"/>
              <a:t>umělkyně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hvězda</a:t>
            </a:r>
            <a:endParaRPr lang="en-US" dirty="0"/>
          </a:p>
          <a:p>
            <a:r>
              <a:rPr lang="en-US" dirty="0" err="1"/>
              <a:t>Neexistují</a:t>
            </a:r>
            <a:r>
              <a:rPr lang="en-US" dirty="0"/>
              <a:t> </a:t>
            </a:r>
            <a:r>
              <a:rPr lang="en-US" dirty="0" err="1"/>
              <a:t>exkluzivní</a:t>
            </a:r>
            <a:r>
              <a:rPr lang="en-US" dirty="0"/>
              <a:t> </a:t>
            </a:r>
            <a:r>
              <a:rPr lang="en-US" dirty="0" err="1"/>
              <a:t>kontrakty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 s </a:t>
            </a:r>
            <a:r>
              <a:rPr lang="en-US" dirty="0" err="1"/>
              <a:t>hvězdami</a:t>
            </a:r>
            <a:r>
              <a:rPr lang="en-US" dirty="0"/>
              <a:t> ani </a:t>
            </a:r>
            <a:r>
              <a:rPr lang="en-US" dirty="0" err="1"/>
              <a:t>systém</a:t>
            </a:r>
            <a:r>
              <a:rPr lang="en-US" dirty="0"/>
              <a:t> o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úrovních</a:t>
            </a:r>
            <a:r>
              <a:rPr lang="en-US" dirty="0"/>
              <a:t> pro </a:t>
            </a:r>
            <a:r>
              <a:rPr lang="en-US" dirty="0" err="1"/>
              <a:t>budování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 =&gt; preference </a:t>
            </a:r>
            <a:r>
              <a:rPr lang="en-US" dirty="0" err="1"/>
              <a:t>dlouhodobé</a:t>
            </a:r>
            <a:r>
              <a:rPr lang="en-US" dirty="0"/>
              <a:t> </a:t>
            </a:r>
            <a:r>
              <a:rPr lang="en-US" dirty="0" err="1"/>
              <a:t>spolupráce</a:t>
            </a:r>
            <a:r>
              <a:rPr lang="en-US" dirty="0"/>
              <a:t> </a:t>
            </a:r>
            <a:r>
              <a:rPr lang="en-US" dirty="0" err="1"/>
              <a:t>jednotlivců</a:t>
            </a:r>
            <a:r>
              <a:rPr lang="en-US" dirty="0"/>
              <a:t> (</a:t>
            </a:r>
            <a:r>
              <a:rPr lang="en-US" dirty="0" err="1"/>
              <a:t>dvojice</a:t>
            </a:r>
            <a:r>
              <a:rPr lang="en-US" dirty="0"/>
              <a:t>, </a:t>
            </a:r>
            <a:r>
              <a:rPr lang="en-US" dirty="0" err="1"/>
              <a:t>přátelské</a:t>
            </a:r>
            <a:r>
              <a:rPr lang="en-US" dirty="0"/>
              <a:t> </a:t>
            </a:r>
            <a:r>
              <a:rPr lang="en-US" dirty="0" err="1"/>
              <a:t>vazby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soubory</a:t>
            </a:r>
            <a:r>
              <a:rPr lang="en-US" dirty="0"/>
              <a:t>)</a:t>
            </a:r>
          </a:p>
          <a:p>
            <a:r>
              <a:rPr lang="en-US" dirty="0" err="1"/>
              <a:t>Blízkost</a:t>
            </a:r>
            <a:r>
              <a:rPr lang="en-US" dirty="0"/>
              <a:t> </a:t>
            </a:r>
            <a:r>
              <a:rPr lang="en-US" dirty="0" err="1"/>
              <a:t>domácích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chybí</a:t>
            </a:r>
            <a:r>
              <a:rPr lang="en-US" dirty="0"/>
              <a:t> </a:t>
            </a:r>
            <a:r>
              <a:rPr lang="en-US" dirty="0" err="1"/>
              <a:t>okázalý</a:t>
            </a:r>
            <a:r>
              <a:rPr lang="en-US" dirty="0"/>
              <a:t> </a:t>
            </a:r>
            <a:r>
              <a:rPr lang="en-US" dirty="0" err="1"/>
              <a:t>životní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, </a:t>
            </a:r>
            <a:r>
              <a:rPr lang="en-US" dirty="0" err="1"/>
              <a:t>často</a:t>
            </a:r>
            <a:r>
              <a:rPr lang="en-US" dirty="0"/>
              <a:t> se </a:t>
            </a:r>
            <a:r>
              <a:rPr lang="en-US" dirty="0" err="1"/>
              <a:t>pohybují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stejném</a:t>
            </a:r>
            <a:r>
              <a:rPr lang="en-US" dirty="0"/>
              <a:t> </a:t>
            </a:r>
            <a:r>
              <a:rPr lang="en-US" dirty="0" err="1"/>
              <a:t>prostředí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9770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EE6C77-8E31-044A-B5F3-E65A38EB1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A4A705-0B06-0446-B28C-1C22D53EE5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A284A08-157B-8E4F-B15A-35EABB58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54B14188-0C05-474D-BA49-5C32EF4D1F9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DF95BE0-7FE4-3640-9980-6D7B5D1D8EF7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6" descr="Pandora's_Box_(film).png">
            <a:extLst>
              <a:ext uri="{FF2B5EF4-FFF2-40B4-BE49-F238E27FC236}">
                <a16:creationId xmlns:a16="http://schemas.microsoft.com/office/drawing/2014/main" id="{D3773BC5-D822-5A41-9951-DD1D5563C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86" r="-12386"/>
          <a:stretch>
            <a:fillRect/>
          </a:stretch>
        </p:blipFill>
        <p:spPr>
          <a:xfrm>
            <a:off x="4648200" y="1194469"/>
            <a:ext cx="4038600" cy="4718304"/>
          </a:xfrm>
          <a:prstGeom prst="rect">
            <a:avLst/>
          </a:prstGeom>
        </p:spPr>
      </p:pic>
      <p:pic>
        <p:nvPicPr>
          <p:cNvPr id="10" name="Content Placeholder 7" descr="635336fdcf08cda6cb5a9b64574f32b0.jpg">
            <a:extLst>
              <a:ext uri="{FF2B5EF4-FFF2-40B4-BE49-F238E27FC236}">
                <a16:creationId xmlns:a16="http://schemas.microsoft.com/office/drawing/2014/main" id="{319216F6-EDA4-1F49-B169-6ED68FF17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04" r="-6304"/>
          <a:stretch>
            <a:fillRect/>
          </a:stretch>
        </p:blipFill>
        <p:spPr>
          <a:xfrm>
            <a:off x="457200" y="1152827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5098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1394</TotalTime>
  <Words>1037</Words>
  <Application>Microsoft Macintosh PowerPoint</Application>
  <PresentationFormat>Předvádění na obrazovce (4:3)</PresentationFormat>
  <Paragraphs>117</Paragraphs>
  <Slides>23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Prezentace_MU_CZ</vt:lpstr>
      <vt:lpstr>FAVh040: Výzkum hvězd, hvězdných systémů a kultury celebrit  L4 – lokálně a kulturně specifické hvězdné systémy</vt:lpstr>
      <vt:lpstr>Šťastnou cestu  1943, Protektorát Čechy a Morava r. Otakar Vávra</vt:lpstr>
      <vt:lpstr>Prezentace aplikace PowerPoint</vt:lpstr>
      <vt:lpstr>Prezentace aplikace PowerPoint</vt:lpstr>
      <vt:lpstr>Prezentace aplikace PowerPoint</vt:lpstr>
      <vt:lpstr>Prezentace aplikace PowerPoint</vt:lpstr>
      <vt:lpstr>Texty  Lokálně a kulturně specifické hvězdné systémy</vt:lpstr>
      <vt:lpstr>Lokální (evropské) hvězdné systémy</vt:lpstr>
      <vt:lpstr>Prezentace aplikace PowerPoint</vt:lpstr>
      <vt:lpstr>Prezentace aplikace PowerPoint</vt:lpstr>
      <vt:lpstr>Prezentace aplikace PowerPoint</vt:lpstr>
      <vt:lpstr>Prezentace aplikace PowerPoint</vt:lpstr>
      <vt:lpstr>Brigitte Bardot B. B.</vt:lpstr>
      <vt:lpstr>… a Bůh stvořil ženu (Roger Vadim, 1956) </vt:lpstr>
      <vt:lpstr>Nová vlna a hvězdy</vt:lpstr>
      <vt:lpstr>Prezentace aplikace PowerPoint</vt:lpstr>
      <vt:lpstr>Lokální (evropské) hvězdné systémy</vt:lpstr>
      <vt:lpstr>Prezentace aplikace PowerPoint</vt:lpstr>
      <vt:lpstr>Anny  Ondráková</vt:lpstr>
      <vt:lpstr>“Herecká otázka” </vt:lpstr>
      <vt:lpstr>Herecká otázka po válce</vt:lpstr>
      <vt:lpstr>Typologie českých filmových hvězd  (30. léta a první polovina 40. let)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Gmiterková</dc:creator>
  <cp:lastModifiedBy>Šárka Gmiterková</cp:lastModifiedBy>
  <cp:revision>3</cp:revision>
  <dcterms:created xsi:type="dcterms:W3CDTF">2022-03-14T14:14:47Z</dcterms:created>
  <dcterms:modified xsi:type="dcterms:W3CDTF">2022-03-17T10:46:58Z</dcterms:modified>
</cp:coreProperties>
</file>