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9" r:id="rId3"/>
    <p:sldId id="323" r:id="rId4"/>
    <p:sldId id="324" r:id="rId5"/>
    <p:sldId id="325" r:id="rId6"/>
    <p:sldId id="320" r:id="rId7"/>
    <p:sldId id="322" r:id="rId8"/>
    <p:sldId id="321" r:id="rId9"/>
    <p:sldId id="305" r:id="rId10"/>
    <p:sldId id="304" r:id="rId11"/>
    <p:sldId id="303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26" r:id="rId22"/>
    <p:sldId id="315" r:id="rId23"/>
    <p:sldId id="316" r:id="rId24"/>
    <p:sldId id="317" r:id="rId25"/>
    <p:sldId id="318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969"/>
            <a:ext cx="8521200" cy="1171580"/>
          </a:xfrm>
        </p:spPr>
        <p:txBody>
          <a:bodyPr/>
          <a:lstStyle/>
          <a:p>
            <a:pPr algn="ctr"/>
            <a:r>
              <a:rPr lang="cs-CZ" dirty="0"/>
              <a:t>FAVh040 – Výzkum hvězd, hvězdných systémů a kultury celebrit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L5 – Post-studiový hvězdný systém (Hollywood)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733920"/>
            <a:ext cx="8521200" cy="698497"/>
          </a:xfrm>
        </p:spPr>
        <p:txBody>
          <a:bodyPr/>
          <a:lstStyle/>
          <a:p>
            <a:pPr algn="ctr"/>
            <a:r>
              <a:rPr lang="cs-CZ" b="1" dirty="0"/>
              <a:t>Mgr. Šárka </a:t>
            </a:r>
            <a:r>
              <a:rPr lang="cs-CZ" b="1" dirty="0" err="1"/>
              <a:t>Gmiterková</a:t>
            </a:r>
            <a:r>
              <a:rPr lang="cs-CZ" b="1" dirty="0"/>
              <a:t>, Ph.D.</a:t>
            </a:r>
          </a:p>
          <a:p>
            <a:pPr algn="ctr"/>
            <a:r>
              <a:rPr lang="cs-CZ" b="1" dirty="0"/>
              <a:t>JS 2022</a:t>
            </a:r>
          </a:p>
          <a:p>
            <a:pPr algn="ctr"/>
            <a:r>
              <a:rPr lang="cs-CZ" b="1" dirty="0"/>
              <a:t>23. 3. 2022</a:t>
            </a:r>
          </a:p>
        </p:txBody>
      </p:sp>
      <p:pic>
        <p:nvPicPr>
          <p:cNvPr id="7" name="Obrázek 6" descr="Obsah obrázku příroda, noční obloha, objekt v exteriéru&#10;&#10;Popis byl vytvořen automaticky">
            <a:extLst>
              <a:ext uri="{FF2B5EF4-FFF2-40B4-BE49-F238E27FC236}">
                <a16:creationId xmlns:a16="http://schemas.microsoft.com/office/drawing/2014/main" id="{02950C6D-2539-D94B-A99F-C3E9CD0DEF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319"/>
            <a:ext cx="9144000" cy="50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0EBC41-5A0C-3646-BDFD-2D064E3B8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19D47F-B9AE-C44F-8FB1-68736DE3BA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C91292-F0F8-784B-8127-CC16DFDF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Post-</a:t>
            </a:r>
            <a:r>
              <a:rPr lang="en-US" dirty="0" err="1"/>
              <a:t>studiový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4E69E62-87E2-7F4E-851A-B2E3CF0A6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prosinci</a:t>
            </a:r>
            <a:r>
              <a:rPr lang="en-US" dirty="0"/>
              <a:t> 1946 </a:t>
            </a:r>
            <a:r>
              <a:rPr lang="en-US" dirty="0" err="1"/>
              <a:t>vydáno</a:t>
            </a:r>
            <a:r>
              <a:rPr lang="en-US" dirty="0"/>
              <a:t> </a:t>
            </a:r>
            <a:r>
              <a:rPr lang="en-US" dirty="0" err="1"/>
              <a:t>nařízení</a:t>
            </a:r>
            <a:r>
              <a:rPr lang="en-US" dirty="0"/>
              <a:t> </a:t>
            </a:r>
            <a:r>
              <a:rPr lang="en-US" dirty="0" err="1"/>
              <a:t>zakazující</a:t>
            </a:r>
            <a:r>
              <a:rPr lang="en-US" dirty="0"/>
              <a:t> block-booking (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praxi</a:t>
            </a:r>
            <a:r>
              <a:rPr lang="en-US" dirty="0"/>
              <a:t> </a:t>
            </a:r>
            <a:r>
              <a:rPr lang="en-US" dirty="0" err="1"/>
              <a:t>vázaného</a:t>
            </a:r>
            <a:r>
              <a:rPr lang="en-US" dirty="0"/>
              <a:t> </a:t>
            </a:r>
            <a:r>
              <a:rPr lang="en-US" dirty="0" err="1"/>
              <a:t>prodeje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)</a:t>
            </a:r>
          </a:p>
          <a:p>
            <a:r>
              <a:rPr lang="en-US" dirty="0"/>
              <a:t>1948 </a:t>
            </a:r>
            <a:r>
              <a:rPr lang="mr-IN" dirty="0"/>
              <a:t>–</a:t>
            </a:r>
            <a:r>
              <a:rPr lang="en-US" dirty="0"/>
              <a:t> po </a:t>
            </a:r>
            <a:r>
              <a:rPr lang="en-US" dirty="0" err="1"/>
              <a:t>deseti</a:t>
            </a:r>
            <a:r>
              <a:rPr lang="en-US" dirty="0"/>
              <a:t> </a:t>
            </a:r>
            <a:r>
              <a:rPr lang="en-US" dirty="0" err="1"/>
              <a:t>letech</a:t>
            </a:r>
            <a:r>
              <a:rPr lang="en-US" dirty="0"/>
              <a:t> </a:t>
            </a:r>
            <a:r>
              <a:rPr lang="en-US" dirty="0" err="1"/>
              <a:t>vrcholí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“</a:t>
            </a:r>
            <a:r>
              <a:rPr lang="en-US" dirty="0" err="1"/>
              <a:t>případ</a:t>
            </a:r>
            <a:r>
              <a:rPr lang="en-US" dirty="0"/>
              <a:t> Paramount”,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výnosem</a:t>
            </a:r>
            <a:r>
              <a:rPr lang="en-US" dirty="0"/>
              <a:t> </a:t>
            </a:r>
            <a:r>
              <a:rPr lang="en-US" dirty="0" err="1"/>
              <a:t>Nejvyššího</a:t>
            </a:r>
            <a:r>
              <a:rPr lang="en-US" dirty="0"/>
              <a:t> </a:t>
            </a:r>
            <a:r>
              <a:rPr lang="en-US" dirty="0" err="1"/>
              <a:t>soudu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pětka</a:t>
            </a:r>
            <a:r>
              <a:rPr lang="en-US" dirty="0"/>
              <a:t> </a:t>
            </a:r>
            <a:r>
              <a:rPr lang="en-US" dirty="0" err="1"/>
              <a:t>zbavit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kin = </a:t>
            </a:r>
            <a:r>
              <a:rPr lang="en-US" dirty="0" err="1"/>
              <a:t>paramountský</a:t>
            </a:r>
            <a:r>
              <a:rPr lang="en-US" dirty="0"/>
              <a:t> </a:t>
            </a:r>
            <a:r>
              <a:rPr lang="en-US" dirty="0" err="1"/>
              <a:t>výnos</a:t>
            </a:r>
            <a:r>
              <a:rPr lang="en-US" dirty="0"/>
              <a:t>.</a:t>
            </a:r>
          </a:p>
          <a:p>
            <a:r>
              <a:rPr lang="en-US" dirty="0"/>
              <a:t>Studia se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kontroly</a:t>
            </a:r>
            <a:r>
              <a:rPr lang="en-US" dirty="0"/>
              <a:t> </a:t>
            </a:r>
            <a:r>
              <a:rPr lang="en-US" dirty="0" err="1"/>
              <a:t>uvádění</a:t>
            </a:r>
            <a:r>
              <a:rPr lang="en-US" dirty="0"/>
              <a:t> </a:t>
            </a:r>
            <a:r>
              <a:rPr lang="en-US" dirty="0" err="1"/>
              <a:t>snímků</a:t>
            </a:r>
            <a:r>
              <a:rPr lang="en-US" dirty="0"/>
              <a:t> </a:t>
            </a:r>
            <a:r>
              <a:rPr lang="en-US" dirty="0" err="1"/>
              <a:t>soustředí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distribuci</a:t>
            </a:r>
            <a:r>
              <a:rPr lang="en-US" dirty="0"/>
              <a:t>.</a:t>
            </a:r>
          </a:p>
          <a:p>
            <a:r>
              <a:rPr lang="en-US" dirty="0" err="1"/>
              <a:t>Spolu</a:t>
            </a:r>
            <a:r>
              <a:rPr lang="en-US" dirty="0"/>
              <a:t> s </a:t>
            </a:r>
            <a:r>
              <a:rPr lang="en-US" dirty="0" err="1"/>
              <a:t>těmito</a:t>
            </a:r>
            <a:r>
              <a:rPr lang="en-US" dirty="0"/>
              <a:t> </a:t>
            </a:r>
            <a:r>
              <a:rPr lang="en-US" dirty="0" err="1"/>
              <a:t>zásadními</a:t>
            </a:r>
            <a:r>
              <a:rPr lang="en-US" dirty="0"/>
              <a:t> </a:t>
            </a:r>
            <a:r>
              <a:rPr lang="en-US" dirty="0" err="1"/>
              <a:t>strukturními</a:t>
            </a:r>
            <a:r>
              <a:rPr lang="en-US" dirty="0"/>
              <a:t> </a:t>
            </a:r>
            <a:r>
              <a:rPr lang="en-US" dirty="0" err="1"/>
              <a:t>změnami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</a:t>
            </a:r>
            <a:r>
              <a:rPr lang="en-US" dirty="0" err="1"/>
              <a:t>rovněž</a:t>
            </a:r>
            <a:r>
              <a:rPr lang="en-US" dirty="0"/>
              <a:t> k </a:t>
            </a:r>
            <a:r>
              <a:rPr lang="en-US" dirty="0" err="1"/>
              <a:t>otřesům</a:t>
            </a:r>
            <a:r>
              <a:rPr lang="en-US" dirty="0"/>
              <a:t> socio</a:t>
            </a:r>
            <a:r>
              <a:rPr lang="mr-IN" dirty="0"/>
              <a:t>–</a:t>
            </a:r>
            <a:r>
              <a:rPr lang="en-US" dirty="0" err="1"/>
              <a:t>kulturním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Snižuje</a:t>
            </a:r>
            <a:r>
              <a:rPr lang="en-US" dirty="0"/>
              <a:t> se </a:t>
            </a:r>
            <a:r>
              <a:rPr lang="en-US" dirty="0" err="1"/>
              <a:t>návštěvnost</a:t>
            </a:r>
            <a:r>
              <a:rPr lang="en-US" dirty="0"/>
              <a:t> v </a:t>
            </a:r>
            <a:r>
              <a:rPr lang="en-US" dirty="0" err="1"/>
              <a:t>kinech</a:t>
            </a:r>
            <a:r>
              <a:rPr lang="en-US" dirty="0"/>
              <a:t> (</a:t>
            </a:r>
            <a:r>
              <a:rPr lang="en-US" dirty="0" err="1"/>
              <a:t>koncem</a:t>
            </a:r>
            <a:r>
              <a:rPr lang="en-US" dirty="0"/>
              <a:t> 40. let se </a:t>
            </a:r>
            <a:r>
              <a:rPr lang="en-US" dirty="0" err="1"/>
              <a:t>prodává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78 </a:t>
            </a:r>
            <a:r>
              <a:rPr lang="en-US" dirty="0" err="1"/>
              <a:t>milionů</a:t>
            </a:r>
            <a:r>
              <a:rPr lang="en-US" dirty="0"/>
              <a:t> </a:t>
            </a:r>
            <a:r>
              <a:rPr lang="en-US" dirty="0" err="1"/>
              <a:t>vstupenek</a:t>
            </a:r>
            <a:r>
              <a:rPr lang="en-US" dirty="0"/>
              <a:t> </a:t>
            </a:r>
            <a:r>
              <a:rPr lang="en-US" dirty="0" err="1"/>
              <a:t>týdně</a:t>
            </a:r>
            <a:r>
              <a:rPr lang="en-US" dirty="0"/>
              <a:t> x </a:t>
            </a:r>
            <a:r>
              <a:rPr lang="en-US" dirty="0" err="1"/>
              <a:t>koncem</a:t>
            </a:r>
            <a:r>
              <a:rPr lang="en-US" dirty="0"/>
              <a:t> 50. let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29 mil.)</a:t>
            </a:r>
          </a:p>
          <a:p>
            <a:pPr lvl="1"/>
            <a:r>
              <a:rPr lang="en-US" dirty="0" err="1"/>
              <a:t>Konkurence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 a </a:t>
            </a:r>
            <a:r>
              <a:rPr lang="en-US" dirty="0" err="1"/>
              <a:t>dalších</a:t>
            </a:r>
            <a:r>
              <a:rPr lang="en-US" dirty="0"/>
              <a:t> </a:t>
            </a:r>
            <a:r>
              <a:rPr lang="en-US" dirty="0" err="1"/>
              <a:t>volnočasových</a:t>
            </a:r>
            <a:r>
              <a:rPr lang="en-US" dirty="0"/>
              <a:t> </a:t>
            </a:r>
            <a:r>
              <a:rPr lang="en-US" dirty="0" err="1"/>
              <a:t>aktivit</a:t>
            </a:r>
            <a:endParaRPr lang="en-US" dirty="0"/>
          </a:p>
          <a:p>
            <a:pPr lvl="1"/>
            <a:r>
              <a:rPr lang="en-US" dirty="0" err="1"/>
              <a:t>Rozrůstají</a:t>
            </a:r>
            <a:r>
              <a:rPr lang="en-US" dirty="0"/>
              <a:t> se </a:t>
            </a:r>
            <a:r>
              <a:rPr lang="en-US" dirty="0" err="1"/>
              <a:t>předměstí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úkor</a:t>
            </a:r>
            <a:r>
              <a:rPr lang="en-US" dirty="0"/>
              <a:t> </a:t>
            </a:r>
            <a:r>
              <a:rPr lang="en-US" dirty="0" err="1"/>
              <a:t>městských</a:t>
            </a:r>
            <a:r>
              <a:rPr lang="en-US" dirty="0"/>
              <a:t> center, v </a:t>
            </a:r>
            <a:r>
              <a:rPr lang="en-US" dirty="0" err="1"/>
              <a:t>nichž</a:t>
            </a:r>
            <a:r>
              <a:rPr lang="en-US" dirty="0"/>
              <a:t> se </a:t>
            </a:r>
            <a:r>
              <a:rPr lang="en-US" dirty="0" err="1"/>
              <a:t>nachází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kin.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937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4B702C-7E3F-0540-8CAD-EE01953C5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1BE29D-433A-9C45-AECA-0D404833E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2A58EF-8BE0-D44C-BE90-ACBA2062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Package-unit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produkce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72E207-222E-7844-8F42-538A339A6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nových</a:t>
            </a:r>
            <a:r>
              <a:rPr lang="en-US" dirty="0"/>
              <a:t> </a:t>
            </a:r>
            <a:r>
              <a:rPr lang="en-US" dirty="0" err="1"/>
              <a:t>podmínkách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snížení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vyrobených</a:t>
            </a:r>
            <a:r>
              <a:rPr lang="en-US" dirty="0"/>
              <a:t> </a:t>
            </a:r>
            <a:r>
              <a:rPr lang="en-US" dirty="0" err="1"/>
              <a:t>snímků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výroby</a:t>
            </a:r>
            <a:r>
              <a:rPr lang="en-US" dirty="0"/>
              <a:t> a </a:t>
            </a:r>
            <a:r>
              <a:rPr lang="en-US" dirty="0" err="1"/>
              <a:t>prodeje</a:t>
            </a:r>
            <a:r>
              <a:rPr lang="en-US" dirty="0"/>
              <a:t> </a:t>
            </a:r>
            <a:r>
              <a:rPr lang="en-US" dirty="0" err="1"/>
              <a:t>balíku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se </a:t>
            </a:r>
            <a:r>
              <a:rPr lang="en-US" dirty="0" err="1"/>
              <a:t>studia</a:t>
            </a:r>
            <a:r>
              <a:rPr lang="en-US" dirty="0"/>
              <a:t> </a:t>
            </a:r>
            <a:r>
              <a:rPr lang="en-US" dirty="0" err="1"/>
              <a:t>soustředí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produkci</a:t>
            </a:r>
            <a:r>
              <a:rPr lang="en-US" dirty="0"/>
              <a:t>, </a:t>
            </a:r>
            <a:r>
              <a:rPr lang="en-US" dirty="0" err="1"/>
              <a:t>distribuci</a:t>
            </a:r>
            <a:r>
              <a:rPr lang="en-US" dirty="0"/>
              <a:t> a </a:t>
            </a:r>
            <a:r>
              <a:rPr lang="en-US" dirty="0" err="1"/>
              <a:t>propagaci</a:t>
            </a:r>
            <a:r>
              <a:rPr lang="en-US" dirty="0"/>
              <a:t> </a:t>
            </a:r>
            <a:r>
              <a:rPr lang="en-US" dirty="0" err="1"/>
              <a:t>jediného</a:t>
            </a:r>
            <a:r>
              <a:rPr lang="en-US" dirty="0"/>
              <a:t> </a:t>
            </a:r>
            <a:r>
              <a:rPr lang="en-US" dirty="0" err="1"/>
              <a:t>titulu</a:t>
            </a:r>
            <a:r>
              <a:rPr lang="en-US" dirty="0"/>
              <a:t>.</a:t>
            </a:r>
          </a:p>
          <a:p>
            <a:r>
              <a:rPr lang="en-US" dirty="0" err="1"/>
              <a:t>Štáby</a:t>
            </a:r>
            <a:r>
              <a:rPr lang="en-US" dirty="0"/>
              <a:t>, </a:t>
            </a:r>
            <a:r>
              <a:rPr lang="en-US" dirty="0" err="1"/>
              <a:t>prostory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se </a:t>
            </a:r>
            <a:r>
              <a:rPr lang="en-US" dirty="0" err="1"/>
              <a:t>najímají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pro </a:t>
            </a:r>
            <a:r>
              <a:rPr lang="en-US" dirty="0" err="1"/>
              <a:t>konkrétní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&gt;&gt; pro </a:t>
            </a:r>
            <a:r>
              <a:rPr lang="en-US" dirty="0" err="1"/>
              <a:t>každý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snímek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vyjednávají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.  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silné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slabé</a:t>
            </a:r>
            <a:r>
              <a:rPr lang="en-US" dirty="0"/>
              <a:t> </a:t>
            </a:r>
            <a:r>
              <a:rPr lang="en-US" dirty="0" err="1"/>
              <a:t>stránky</a:t>
            </a:r>
            <a:r>
              <a:rPr lang="en-US" dirty="0"/>
              <a:t>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+</a:t>
            </a:r>
            <a:r>
              <a:rPr lang="en-US" dirty="0"/>
              <a:t> </a:t>
            </a:r>
            <a:r>
              <a:rPr lang="en-US" dirty="0" err="1"/>
              <a:t>Honoráře</a:t>
            </a:r>
            <a:r>
              <a:rPr lang="en-US" dirty="0"/>
              <a:t> </a:t>
            </a:r>
            <a:r>
              <a:rPr lang="en-US" dirty="0" err="1"/>
              <a:t>dlouhodobě</a:t>
            </a:r>
            <a:r>
              <a:rPr lang="en-US" dirty="0"/>
              <a:t> </a:t>
            </a:r>
            <a:r>
              <a:rPr lang="en-US" dirty="0" err="1"/>
              <a:t>narůstají</a:t>
            </a:r>
            <a:r>
              <a:rPr lang="en-US" dirty="0"/>
              <a:t> a </a:t>
            </a:r>
            <a:r>
              <a:rPr lang="en-US" dirty="0" err="1"/>
              <a:t>reflektují</a:t>
            </a:r>
            <a:r>
              <a:rPr lang="en-US" dirty="0"/>
              <a:t> </a:t>
            </a:r>
            <a:r>
              <a:rPr lang="en-US" dirty="0" err="1"/>
              <a:t>aktuální</a:t>
            </a:r>
            <a:r>
              <a:rPr lang="en-US" dirty="0"/>
              <a:t> </a:t>
            </a:r>
            <a:r>
              <a:rPr lang="en-US" dirty="0" err="1"/>
              <a:t>pozici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trhu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 - </a:t>
            </a:r>
            <a:r>
              <a:rPr lang="en-US" dirty="0" err="1"/>
              <a:t>Stabilní</a:t>
            </a:r>
            <a:r>
              <a:rPr lang="en-US" dirty="0"/>
              <a:t> </a:t>
            </a:r>
            <a:r>
              <a:rPr lang="en-US" dirty="0" err="1"/>
              <a:t>výdělky</a:t>
            </a:r>
            <a:r>
              <a:rPr lang="en-US" dirty="0"/>
              <a:t> </a:t>
            </a:r>
            <a:r>
              <a:rPr lang="en-US" dirty="0" err="1"/>
              <a:t>hvězdu</a:t>
            </a:r>
            <a:r>
              <a:rPr lang="en-US" dirty="0"/>
              <a:t> </a:t>
            </a:r>
            <a:r>
              <a:rPr lang="en-US" dirty="0" err="1"/>
              <a:t>chrání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neúspěšnými</a:t>
            </a:r>
            <a:r>
              <a:rPr lang="en-US" dirty="0"/>
              <a:t> </a:t>
            </a:r>
            <a:r>
              <a:rPr lang="en-US" dirty="0" err="1"/>
              <a:t>tituly</a:t>
            </a:r>
            <a:r>
              <a:rPr lang="en-US" dirty="0"/>
              <a:t> a </a:t>
            </a:r>
            <a:r>
              <a:rPr lang="en-US" dirty="0" err="1"/>
              <a:t>propady</a:t>
            </a:r>
            <a:r>
              <a:rPr lang="en-US" dirty="0"/>
              <a:t> v </a:t>
            </a:r>
            <a:r>
              <a:rPr lang="en-US" dirty="0" err="1"/>
              <a:t>oblibě</a:t>
            </a:r>
            <a:r>
              <a:rPr lang="en-US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8532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F291CD-95D9-0843-B3BF-5F1F4763DE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F60A18-5C67-E042-B5CE-E5DBED42F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400F18-0235-7A45-9C1C-52B07380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Horizontální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integrace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F90330-FAED-DE4B-A160-3DE1026F7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 </a:t>
            </a:r>
            <a:r>
              <a:rPr lang="en-US" dirty="0" err="1"/>
              <a:t>koncem</a:t>
            </a:r>
            <a:r>
              <a:rPr lang="en-US" dirty="0"/>
              <a:t> 60. let se </a:t>
            </a:r>
            <a:r>
              <a:rPr lang="en-US" dirty="0" err="1"/>
              <a:t>filmová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  <a:r>
              <a:rPr lang="en-US" dirty="0" err="1"/>
              <a:t>stávají</a:t>
            </a:r>
            <a:r>
              <a:rPr lang="en-US" dirty="0"/>
              <a:t> </a:t>
            </a:r>
            <a:r>
              <a:rPr lang="en-US" dirty="0" err="1"/>
              <a:t>součástí</a:t>
            </a:r>
            <a:r>
              <a:rPr lang="en-US" dirty="0"/>
              <a:t> </a:t>
            </a:r>
            <a:r>
              <a:rPr lang="en-US" dirty="0" err="1"/>
              <a:t>větších</a:t>
            </a:r>
            <a:r>
              <a:rPr lang="en-US" dirty="0"/>
              <a:t> </a:t>
            </a:r>
            <a:r>
              <a:rPr lang="en-US" dirty="0" err="1"/>
              <a:t>mediálních</a:t>
            </a:r>
            <a:r>
              <a:rPr lang="en-US" dirty="0"/>
              <a:t> </a:t>
            </a:r>
            <a:r>
              <a:rPr lang="en-US" dirty="0" err="1"/>
              <a:t>konglomerátů</a:t>
            </a:r>
            <a:r>
              <a:rPr lang="en-US" dirty="0"/>
              <a:t> &gt;&gt; </a:t>
            </a:r>
            <a:r>
              <a:rPr lang="en-US" dirty="0" err="1"/>
              <a:t>filmová</a:t>
            </a:r>
            <a:r>
              <a:rPr lang="en-US" dirty="0"/>
              <a:t> </a:t>
            </a:r>
            <a:r>
              <a:rPr lang="en-US" dirty="0" err="1"/>
              <a:t>výroba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</a:t>
            </a:r>
            <a:r>
              <a:rPr lang="en-US" dirty="0" err="1"/>
              <a:t>vedle</a:t>
            </a:r>
            <a:r>
              <a:rPr lang="en-US" dirty="0"/>
              <a:t> </a:t>
            </a:r>
            <a:r>
              <a:rPr lang="en-US" dirty="0" err="1"/>
              <a:t>hudební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produkce</a:t>
            </a:r>
            <a:r>
              <a:rPr lang="en-US" dirty="0"/>
              <a:t>; </a:t>
            </a:r>
            <a:r>
              <a:rPr lang="en-US" dirty="0" err="1"/>
              <a:t>případně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součást</a:t>
            </a:r>
            <a:r>
              <a:rPr lang="en-US" dirty="0"/>
              <a:t> </a:t>
            </a:r>
            <a:r>
              <a:rPr lang="en-US" dirty="0" err="1"/>
              <a:t>větších</a:t>
            </a:r>
            <a:r>
              <a:rPr lang="en-US" dirty="0"/>
              <a:t> </a:t>
            </a:r>
            <a:r>
              <a:rPr lang="en-US" dirty="0" err="1"/>
              <a:t>koncernů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nepodnikají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v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zábavního</a:t>
            </a:r>
            <a:r>
              <a:rPr lang="en-US" dirty="0"/>
              <a:t> </a:t>
            </a:r>
            <a:r>
              <a:rPr lang="en-US" dirty="0" err="1"/>
              <a:t>průmyslu</a:t>
            </a:r>
            <a:r>
              <a:rPr lang="en-US" dirty="0"/>
              <a:t>, ale </a:t>
            </a:r>
            <a:r>
              <a:rPr lang="en-US" dirty="0" err="1"/>
              <a:t>celého</a:t>
            </a:r>
            <a:r>
              <a:rPr lang="en-US" dirty="0"/>
              <a:t> </a:t>
            </a:r>
            <a:r>
              <a:rPr lang="en-US" dirty="0" err="1"/>
              <a:t>spektra</a:t>
            </a:r>
            <a:r>
              <a:rPr lang="en-US" dirty="0"/>
              <a:t> </a:t>
            </a:r>
            <a:r>
              <a:rPr lang="en-US" dirty="0" err="1"/>
              <a:t>spotřebního</a:t>
            </a:r>
            <a:r>
              <a:rPr lang="en-US" dirty="0"/>
              <a:t> </a:t>
            </a:r>
            <a:r>
              <a:rPr lang="en-US" dirty="0" err="1"/>
              <a:t>zboží</a:t>
            </a:r>
            <a:r>
              <a:rPr lang="en-US" dirty="0"/>
              <a:t> (</a:t>
            </a:r>
            <a:r>
              <a:rPr lang="en-US" dirty="0" err="1"/>
              <a:t>oděvy</a:t>
            </a:r>
            <a:r>
              <a:rPr lang="en-US" dirty="0"/>
              <a:t>, </a:t>
            </a:r>
            <a:r>
              <a:rPr lang="en-US" dirty="0" err="1"/>
              <a:t>hračky</a:t>
            </a:r>
            <a:r>
              <a:rPr lang="en-US" dirty="0"/>
              <a:t>, </a:t>
            </a:r>
            <a:r>
              <a:rPr lang="en-US" dirty="0" err="1"/>
              <a:t>potraviny</a:t>
            </a:r>
            <a:r>
              <a:rPr lang="mr-IN" dirty="0"/>
              <a:t>…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Synergie </a:t>
            </a:r>
            <a:r>
              <a:rPr lang="mr-IN" dirty="0"/>
              <a:t>–</a:t>
            </a:r>
            <a:r>
              <a:rPr lang="cs-CZ" dirty="0"/>
              <a:t> snaha provázat konkrétní film s celou řadou dalších produktů, děl a pořadů, které s filmem jakkoliv souvisí</a:t>
            </a:r>
          </a:p>
          <a:p>
            <a:r>
              <a:rPr lang="cs-CZ" dirty="0" err="1"/>
              <a:t>High</a:t>
            </a:r>
            <a:r>
              <a:rPr lang="cs-CZ" dirty="0"/>
              <a:t>-koncept filmy </a:t>
            </a:r>
            <a:r>
              <a:rPr lang="mr-IN" dirty="0"/>
              <a:t>–</a:t>
            </a:r>
            <a:r>
              <a:rPr lang="cs-CZ" dirty="0"/>
              <a:t> díla s jednoduchou premisou, na níž stojí možnosti rozšířené propagace, </a:t>
            </a:r>
            <a:r>
              <a:rPr lang="cs-CZ" dirty="0" err="1"/>
              <a:t>product</a:t>
            </a:r>
            <a:r>
              <a:rPr lang="cs-CZ" dirty="0"/>
              <a:t> </a:t>
            </a:r>
            <a:r>
              <a:rPr lang="cs-CZ" dirty="0" err="1"/>
              <a:t>placementu</a:t>
            </a:r>
            <a:r>
              <a:rPr lang="cs-CZ" dirty="0"/>
              <a:t> a </a:t>
            </a:r>
            <a:r>
              <a:rPr lang="cs-CZ" dirty="0" err="1"/>
              <a:t>merchandisingu</a:t>
            </a:r>
            <a:endParaRPr lang="cs-CZ" dirty="0"/>
          </a:p>
          <a:p>
            <a:pPr marL="27432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772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6ECC49-B50C-7B4D-84F7-74F6C35703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F36469-A1C9-F64C-8975-1A38028291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B9F6A49-492A-784D-A445-4378B98B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 Gun </a:t>
            </a:r>
            <a:r>
              <a:rPr lang="mr-IN" dirty="0"/>
              <a:t>–</a:t>
            </a:r>
            <a:r>
              <a:rPr lang="en-US" dirty="0"/>
              <a:t> “pilot </a:t>
            </a:r>
            <a:r>
              <a:rPr lang="en-US" dirty="0" err="1"/>
              <a:t>stíhačky</a:t>
            </a:r>
            <a:r>
              <a:rPr lang="en-US" dirty="0"/>
              <a:t> se </a:t>
            </a:r>
            <a:r>
              <a:rPr lang="en-US" dirty="0" err="1"/>
              <a:t>zamiloval</a:t>
            </a:r>
            <a:r>
              <a:rPr lang="en-US" dirty="0"/>
              <a:t>”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451932-966E-8344-92D3-952B0C60FA39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6BD0BCC-F328-4549-A375-604010394B1B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6" descr="top-gun-poster.jpg">
            <a:extLst>
              <a:ext uri="{FF2B5EF4-FFF2-40B4-BE49-F238E27FC236}">
                <a16:creationId xmlns:a16="http://schemas.microsoft.com/office/drawing/2014/main" id="{C5B4C782-15B1-C641-93AD-57EDC501E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7" r="-12447"/>
          <a:stretch>
            <a:fillRect/>
          </a:stretch>
        </p:blipFill>
        <p:spPr>
          <a:xfrm>
            <a:off x="457200" y="1673352"/>
            <a:ext cx="4038600" cy="4718304"/>
          </a:xfrm>
          <a:prstGeom prst="rect">
            <a:avLst/>
          </a:prstGeom>
        </p:spPr>
      </p:pic>
      <p:pic>
        <p:nvPicPr>
          <p:cNvPr id="10" name="Content Placeholder 7" descr="top-gun-blue.jpg">
            <a:extLst>
              <a:ext uri="{FF2B5EF4-FFF2-40B4-BE49-F238E27FC236}">
                <a16:creationId xmlns:a16="http://schemas.microsoft.com/office/drawing/2014/main" id="{107CFC66-0FB9-9846-A52F-35E368BD3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7" r="-10537"/>
          <a:stretch>
            <a:fillRect/>
          </a:stretch>
        </p:blipFill>
        <p:spPr>
          <a:xfrm>
            <a:off x="4648200" y="1673352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D910AF-9C98-7A44-9640-013DA094E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DF6EC9-AC80-0242-97B9-273224507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2875A3-13C8-744D-ABD4-0A56BD6A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Berlin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Take my breath away </a:t>
            </a:r>
            <a:r>
              <a:rPr lang="en-US" dirty="0"/>
              <a:t>(1986)</a:t>
            </a:r>
            <a:endParaRPr lang="cs-CZ" dirty="0"/>
          </a:p>
        </p:txBody>
      </p:sp>
      <p:pic>
        <p:nvPicPr>
          <p:cNvPr id="6" name="Berlin - Take My Breath Away" descr="Berlin - Take My Breath Away">
            <a:hlinkClick r:id="" action="ppaction://media"/>
            <a:extLst>
              <a:ext uri="{FF2B5EF4-FFF2-40B4-BE49-F238E27FC236}">
                <a16:creationId xmlns:a16="http://schemas.microsoft.com/office/drawing/2014/main" id="{53EC0873-B0F3-9D49-A283-78DF2F6B77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38" y="1692275"/>
            <a:ext cx="5519737" cy="4140200"/>
          </a:xfrm>
        </p:spPr>
      </p:pic>
    </p:spTree>
    <p:extLst>
      <p:ext uri="{BB962C8B-B14F-4D97-AF65-F5344CB8AC3E}">
        <p14:creationId xmlns:p14="http://schemas.microsoft.com/office/powerpoint/2010/main" val="11044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A167EE-E4FB-DA4D-9778-C33075E974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EAA870-8D3A-D249-A4A9-578EA1C2C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DEDEAC-401A-BC49-8756-EA96ED62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Trailer </a:t>
            </a:r>
            <a:r>
              <a:rPr lang="en-US" i="1" dirty="0"/>
              <a:t>Top Gun </a:t>
            </a:r>
            <a:r>
              <a:rPr lang="en-US" dirty="0"/>
              <a:t>(1986)</a:t>
            </a:r>
            <a:endParaRPr lang="cs-CZ" dirty="0"/>
          </a:p>
        </p:txBody>
      </p:sp>
      <p:pic>
        <p:nvPicPr>
          <p:cNvPr id="6" name="Top Gun (1986) Original Trailer" descr="Top Gun (1986) Original Trailer">
            <a:hlinkClick r:id="" action="ppaction://media"/>
            <a:extLst>
              <a:ext uri="{FF2B5EF4-FFF2-40B4-BE49-F238E27FC236}">
                <a16:creationId xmlns:a16="http://schemas.microsoft.com/office/drawing/2014/main" id="{F8E27A3D-4AC5-954C-9B49-A144E1E143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850" y="1692275"/>
            <a:ext cx="6210300" cy="4140200"/>
          </a:xfrm>
        </p:spPr>
      </p:pic>
    </p:spTree>
    <p:extLst>
      <p:ext uri="{BB962C8B-B14F-4D97-AF65-F5344CB8AC3E}">
        <p14:creationId xmlns:p14="http://schemas.microsoft.com/office/powerpoint/2010/main" val="105491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20DF51-ADD2-864B-B68E-650B8AF83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04C940-8684-DD42-BDC5-6BBF0DA9C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22B0B6-FA63-6142-9B04-F7A4CAEC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Agentury</a:t>
            </a:r>
            <a:r>
              <a:rPr lang="en-US" dirty="0"/>
              <a:t> a </a:t>
            </a:r>
            <a:r>
              <a:rPr lang="en-US" dirty="0" err="1"/>
              <a:t>castingoví</a:t>
            </a:r>
            <a:r>
              <a:rPr lang="en-US" dirty="0"/>
              <a:t> </a:t>
            </a:r>
            <a:r>
              <a:rPr lang="en-US" dirty="0" err="1"/>
              <a:t>režiséři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362675-F5B7-A846-9F25-5FA623D9C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 </a:t>
            </a:r>
            <a:r>
              <a:rPr lang="en-US" dirty="0" err="1"/>
              <a:t>možností</a:t>
            </a:r>
            <a:r>
              <a:rPr lang="en-US" dirty="0"/>
              <a:t> </a:t>
            </a:r>
            <a:r>
              <a:rPr lang="en-US" dirty="0" err="1"/>
              <a:t>pravidelně</a:t>
            </a:r>
            <a:r>
              <a:rPr lang="en-US" dirty="0"/>
              <a:t> </a:t>
            </a:r>
            <a:r>
              <a:rPr lang="en-US" dirty="0" err="1"/>
              <a:t>vyjednávat</a:t>
            </a:r>
            <a:r>
              <a:rPr lang="en-US" dirty="0"/>
              <a:t> o </a:t>
            </a:r>
            <a:r>
              <a:rPr lang="en-US" dirty="0" err="1"/>
              <a:t>podmínkách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 </a:t>
            </a:r>
            <a:r>
              <a:rPr lang="en-US" dirty="0" err="1"/>
              <a:t>roste</a:t>
            </a:r>
            <a:r>
              <a:rPr lang="en-US" dirty="0"/>
              <a:t> role </a:t>
            </a:r>
            <a:r>
              <a:rPr lang="en-US" dirty="0" err="1"/>
              <a:t>prostředníka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studiem</a:t>
            </a:r>
            <a:r>
              <a:rPr lang="en-US" dirty="0"/>
              <a:t> a </a:t>
            </a:r>
            <a:r>
              <a:rPr lang="en-US" dirty="0" err="1"/>
              <a:t>hvězdou</a:t>
            </a:r>
            <a:r>
              <a:rPr lang="en-US" dirty="0"/>
              <a:t> (talent) =&gt; </a:t>
            </a:r>
            <a:r>
              <a:rPr lang="en-US" dirty="0" err="1"/>
              <a:t>roste</a:t>
            </a:r>
            <a:r>
              <a:rPr lang="en-US" dirty="0"/>
              <a:t> </a:t>
            </a:r>
            <a:r>
              <a:rPr lang="en-US" dirty="0" err="1"/>
              <a:t>význam</a:t>
            </a:r>
            <a:r>
              <a:rPr lang="en-US" dirty="0"/>
              <a:t> </a:t>
            </a:r>
            <a:r>
              <a:rPr lang="en-US" dirty="0" err="1"/>
              <a:t>uměleckých</a:t>
            </a:r>
            <a:r>
              <a:rPr lang="en-US" dirty="0"/>
              <a:t> </a:t>
            </a:r>
            <a:r>
              <a:rPr lang="en-US" dirty="0" err="1"/>
              <a:t>agentů</a:t>
            </a:r>
            <a:endParaRPr lang="en-US" dirty="0"/>
          </a:p>
          <a:p>
            <a:r>
              <a:rPr lang="en-US" dirty="0"/>
              <a:t>MCA (Music Corporation of America) </a:t>
            </a:r>
            <a:r>
              <a:rPr lang="mr-IN" dirty="0"/>
              <a:t>–</a:t>
            </a:r>
            <a:r>
              <a:rPr lang="en-US" dirty="0"/>
              <a:t> agent Lew Wasserman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 z </a:t>
            </a:r>
            <a:r>
              <a:rPr lang="en-US" dirty="0" err="1"/>
              <a:t>prvních</a:t>
            </a:r>
            <a:r>
              <a:rPr lang="en-US" dirty="0"/>
              <a:t> </a:t>
            </a:r>
            <a:r>
              <a:rPr lang="en-US" dirty="0" err="1"/>
              <a:t>společností</a:t>
            </a:r>
            <a:r>
              <a:rPr lang="en-US" dirty="0"/>
              <a:t> </a:t>
            </a:r>
            <a:r>
              <a:rPr lang="en-US" dirty="0" err="1"/>
              <a:t>využívá</a:t>
            </a:r>
            <a:r>
              <a:rPr lang="en-US" dirty="0"/>
              <a:t> </a:t>
            </a:r>
            <a:r>
              <a:rPr lang="en-US" dirty="0" err="1"/>
              <a:t>chaotické</a:t>
            </a:r>
            <a:r>
              <a:rPr lang="en-US" dirty="0"/>
              <a:t> </a:t>
            </a:r>
            <a:r>
              <a:rPr lang="en-US" dirty="0" err="1"/>
              <a:t>situace</a:t>
            </a:r>
            <a:r>
              <a:rPr lang="en-US" dirty="0"/>
              <a:t> </a:t>
            </a:r>
            <a:r>
              <a:rPr lang="en-US" dirty="0" err="1"/>
              <a:t>konce</a:t>
            </a:r>
            <a:r>
              <a:rPr lang="en-US" dirty="0"/>
              <a:t> 50. let.</a:t>
            </a:r>
          </a:p>
          <a:p>
            <a:r>
              <a:rPr lang="en-US" dirty="0"/>
              <a:t>O </a:t>
            </a:r>
            <a:r>
              <a:rPr lang="en-US" dirty="0" err="1"/>
              <a:t>cca</a:t>
            </a:r>
            <a:r>
              <a:rPr lang="en-US" dirty="0"/>
              <a:t> 20 let </a:t>
            </a:r>
            <a:r>
              <a:rPr lang="en-US" dirty="0" err="1"/>
              <a:t>později</a:t>
            </a:r>
            <a:r>
              <a:rPr lang="en-US" dirty="0"/>
              <a:t> se od MCA </a:t>
            </a:r>
            <a:r>
              <a:rPr lang="en-US" dirty="0" err="1"/>
              <a:t>odděluje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</a:t>
            </a:r>
            <a:r>
              <a:rPr lang="en-US" dirty="0" err="1"/>
              <a:t>agentů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Michaelem</a:t>
            </a:r>
            <a:r>
              <a:rPr lang="en-US" dirty="0"/>
              <a:t> </a:t>
            </a:r>
            <a:r>
              <a:rPr lang="en-US" dirty="0" err="1"/>
              <a:t>Ovitzem</a:t>
            </a:r>
            <a:r>
              <a:rPr lang="en-US" dirty="0"/>
              <a:t> a </a:t>
            </a:r>
            <a:r>
              <a:rPr lang="en-US" dirty="0" err="1"/>
              <a:t>zakládají</a:t>
            </a:r>
            <a:r>
              <a:rPr lang="en-US" dirty="0"/>
              <a:t> Creative Artists Agency (CAA).</a:t>
            </a:r>
          </a:p>
          <a:p>
            <a:r>
              <a:rPr lang="en-US" dirty="0" err="1"/>
              <a:t>Spolu</a:t>
            </a:r>
            <a:r>
              <a:rPr lang="en-US" dirty="0"/>
              <a:t> s International Creative Management (ICM)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zastupují</a:t>
            </a:r>
            <a:r>
              <a:rPr lang="en-US" dirty="0"/>
              <a:t> </a:t>
            </a:r>
            <a:r>
              <a:rPr lang="en-US" dirty="0" err="1"/>
              <a:t>nejznámější</a:t>
            </a:r>
            <a:r>
              <a:rPr lang="en-US" dirty="0"/>
              <a:t> </a:t>
            </a:r>
            <a:r>
              <a:rPr lang="en-US" dirty="0" err="1"/>
              <a:t>jména</a:t>
            </a:r>
            <a:r>
              <a:rPr lang="en-US" dirty="0"/>
              <a:t> (</a:t>
            </a:r>
            <a:r>
              <a:rPr lang="en-US" dirty="0" err="1"/>
              <a:t>herci</a:t>
            </a:r>
            <a:r>
              <a:rPr lang="en-US" dirty="0"/>
              <a:t>, </a:t>
            </a:r>
            <a:r>
              <a:rPr lang="en-US" dirty="0" err="1"/>
              <a:t>režiséři</a:t>
            </a:r>
            <a:r>
              <a:rPr lang="en-US" dirty="0"/>
              <a:t>, </a:t>
            </a:r>
            <a:r>
              <a:rPr lang="en-US" dirty="0" err="1"/>
              <a:t>scénáristé</a:t>
            </a:r>
            <a:r>
              <a:rPr lang="en-US" dirty="0"/>
              <a:t>).</a:t>
            </a:r>
          </a:p>
          <a:p>
            <a:r>
              <a:rPr lang="en-US" b="1" dirty="0" err="1">
                <a:solidFill>
                  <a:srgbClr val="FF6600"/>
                </a:solidFill>
              </a:rPr>
              <a:t>Fungují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jako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produkční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tmel</a:t>
            </a:r>
            <a:r>
              <a:rPr lang="en-US" b="1" dirty="0">
                <a:solidFill>
                  <a:srgbClr val="FF6600"/>
                </a:solidFill>
              </a:rPr>
              <a:t> a pro </a:t>
            </a:r>
            <a:r>
              <a:rPr lang="en-US" b="1" dirty="0" err="1">
                <a:solidFill>
                  <a:srgbClr val="FF6600"/>
                </a:solidFill>
              </a:rPr>
              <a:t>produkci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jednotlivých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snímků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sdružují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klíčové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osobnosti</a:t>
            </a:r>
            <a:r>
              <a:rPr lang="en-US" b="1" dirty="0"/>
              <a:t>.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083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BEA30A-36FC-DE48-9CC5-32502B2657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4F7101-A62B-6546-9779-D2862E1F09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7A1D12-85EA-E249-9DB2-E2A8C0E3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4957"/>
            <a:ext cx="8064900" cy="451576"/>
          </a:xfrm>
        </p:spPr>
        <p:txBody>
          <a:bodyPr/>
          <a:lstStyle/>
          <a:p>
            <a:pPr algn="ctr"/>
            <a:r>
              <a:rPr lang="en-US" dirty="0"/>
              <a:t>Tom Cruise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463E69-3AA4-5A43-8B0D-F5FE914F0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0" y="989637"/>
            <a:ext cx="8786192" cy="4139998"/>
          </a:xfrm>
        </p:spPr>
        <p:txBody>
          <a:bodyPr/>
          <a:lstStyle/>
          <a:p>
            <a:r>
              <a:rPr lang="en-GB" sz="1600" dirty="0"/>
              <a:t>‘Neo-star’: </a:t>
            </a:r>
            <a:r>
              <a:rPr lang="en-GB" sz="1600" dirty="0" err="1"/>
              <a:t>současná</a:t>
            </a:r>
            <a:r>
              <a:rPr lang="en-GB" sz="1600" dirty="0"/>
              <a:t> </a:t>
            </a:r>
            <a:r>
              <a:rPr lang="en-GB" sz="1600" dirty="0" err="1"/>
              <a:t>hollywoodská</a:t>
            </a:r>
            <a:r>
              <a:rPr lang="en-GB" sz="1600" dirty="0"/>
              <a:t> </a:t>
            </a:r>
            <a:r>
              <a:rPr lang="en-GB" sz="1600" dirty="0" err="1"/>
              <a:t>hvězda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vydobila</a:t>
            </a:r>
            <a:r>
              <a:rPr lang="en-GB" sz="1600" dirty="0"/>
              <a:t> </a:t>
            </a:r>
            <a:r>
              <a:rPr lang="en-GB" sz="1600" dirty="0" err="1"/>
              <a:t>slávu</a:t>
            </a:r>
            <a:r>
              <a:rPr lang="en-GB" sz="1600" dirty="0"/>
              <a:t> po </a:t>
            </a:r>
            <a:r>
              <a:rPr lang="en-GB" sz="1600" dirty="0" err="1"/>
              <a:t>pádu</a:t>
            </a:r>
            <a:r>
              <a:rPr lang="en-GB" sz="1600" dirty="0"/>
              <a:t> </a:t>
            </a:r>
            <a:r>
              <a:rPr lang="en-GB" sz="1600" dirty="0" err="1"/>
              <a:t>studiového</a:t>
            </a:r>
            <a:r>
              <a:rPr lang="en-GB" sz="1600" dirty="0"/>
              <a:t> </a:t>
            </a:r>
            <a:r>
              <a:rPr lang="en-GB" sz="1600" dirty="0" err="1"/>
              <a:t>systému</a:t>
            </a:r>
            <a:r>
              <a:rPr lang="en-GB" sz="1600" dirty="0"/>
              <a:t>. </a:t>
            </a:r>
            <a:r>
              <a:rPr lang="en-GB" sz="1600" dirty="0" err="1"/>
              <a:t>Flexibilní</a:t>
            </a:r>
            <a:r>
              <a:rPr lang="en-GB" sz="1600" dirty="0"/>
              <a:t> superstar,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/>
              <a:t>filmografii</a:t>
            </a:r>
            <a:r>
              <a:rPr lang="en-GB" sz="1600" dirty="0"/>
              <a:t> jak </a:t>
            </a:r>
            <a:r>
              <a:rPr lang="en-GB" sz="1600" dirty="0" err="1"/>
              <a:t>blokcbusterové</a:t>
            </a:r>
            <a:r>
              <a:rPr lang="en-GB" sz="1600" dirty="0"/>
              <a:t> </a:t>
            </a:r>
            <a:r>
              <a:rPr lang="en-GB" sz="1600" dirty="0" err="1"/>
              <a:t>hity</a:t>
            </a:r>
            <a:r>
              <a:rPr lang="en-GB" sz="1600" dirty="0"/>
              <a:t>,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ambicioznější</a:t>
            </a:r>
            <a:r>
              <a:rPr lang="en-GB" sz="1600" dirty="0"/>
              <a:t> </a:t>
            </a:r>
            <a:r>
              <a:rPr lang="en-GB" sz="1600" dirty="0" err="1"/>
              <a:t>projekty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vyzdvihují</a:t>
            </a:r>
            <a:r>
              <a:rPr lang="en-GB" sz="1600" dirty="0"/>
              <a:t>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herecké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. </a:t>
            </a:r>
          </a:p>
          <a:p>
            <a:endParaRPr lang="en-GB" sz="1600" dirty="0"/>
          </a:p>
          <a:p>
            <a:r>
              <a:rPr lang="en-GB" sz="1600" dirty="0"/>
              <a:t>1981-3: </a:t>
            </a:r>
            <a:r>
              <a:rPr lang="en-GB" sz="1600" dirty="0" err="1"/>
              <a:t>Vedlejší</a:t>
            </a:r>
            <a:r>
              <a:rPr lang="en-GB" sz="1600" dirty="0"/>
              <a:t> role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filmech</a:t>
            </a:r>
            <a:r>
              <a:rPr lang="en-GB" sz="1600" dirty="0"/>
              <a:t> </a:t>
            </a:r>
            <a:r>
              <a:rPr lang="en-GB" sz="1600" b="1" i="1" dirty="0" err="1"/>
              <a:t>Večerka</a:t>
            </a:r>
            <a:r>
              <a:rPr lang="en-GB" sz="1600" b="1" i="1" dirty="0"/>
              <a:t> </a:t>
            </a:r>
            <a:r>
              <a:rPr lang="en-GB" sz="1600" dirty="0"/>
              <a:t>(Harold Becker, 1981), </a:t>
            </a:r>
            <a:r>
              <a:rPr lang="en-GB" sz="1600" b="1" i="1" dirty="0" err="1"/>
              <a:t>Ztracenci</a:t>
            </a:r>
            <a:r>
              <a:rPr lang="en-GB" sz="1600" dirty="0"/>
              <a:t> (Francis Ford Coppola, 1983) a </a:t>
            </a:r>
            <a:r>
              <a:rPr lang="en-GB" sz="1600" b="1" i="1" dirty="0" err="1"/>
              <a:t>Panictví</a:t>
            </a:r>
            <a:r>
              <a:rPr lang="en-GB" sz="1600" b="1" i="1" dirty="0"/>
              <a:t> po </a:t>
            </a:r>
            <a:r>
              <a:rPr lang="en-GB" sz="1600" b="1" i="1" dirty="0" err="1"/>
              <a:t>americku</a:t>
            </a:r>
            <a:r>
              <a:rPr lang="en-GB" sz="1600" b="1" i="1" dirty="0"/>
              <a:t> </a:t>
            </a:r>
            <a:r>
              <a:rPr lang="en-GB" sz="1600" dirty="0"/>
              <a:t>(Curtis Hanson, 1983)</a:t>
            </a:r>
          </a:p>
          <a:p>
            <a:r>
              <a:rPr lang="en-GB" sz="1600" dirty="0"/>
              <a:t>1983-5: Cruise </a:t>
            </a:r>
            <a:r>
              <a:rPr lang="en-GB" sz="1600" dirty="0" err="1"/>
              <a:t>hraje</a:t>
            </a:r>
            <a:r>
              <a:rPr lang="en-GB" sz="1600" dirty="0"/>
              <a:t> </a:t>
            </a:r>
            <a:r>
              <a:rPr lang="en-GB" sz="1600" dirty="0" err="1"/>
              <a:t>hlavní</a:t>
            </a:r>
            <a:r>
              <a:rPr lang="en-GB" sz="1600" dirty="0"/>
              <a:t> role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filmech</a:t>
            </a:r>
            <a:r>
              <a:rPr lang="en-GB" sz="1600" dirty="0"/>
              <a:t> </a:t>
            </a:r>
            <a:r>
              <a:rPr lang="en-GB" sz="1600" b="1" i="1" dirty="0" err="1"/>
              <a:t>Riskantní</a:t>
            </a:r>
            <a:r>
              <a:rPr lang="en-GB" sz="1600" b="1" i="1" dirty="0"/>
              <a:t> </a:t>
            </a:r>
            <a:r>
              <a:rPr lang="en-GB" sz="1600" b="1" i="1" dirty="0" err="1"/>
              <a:t>podnik</a:t>
            </a:r>
            <a:r>
              <a:rPr lang="en-GB" sz="1600" dirty="0"/>
              <a:t> (Paul Brickman, 1983), </a:t>
            </a:r>
            <a:r>
              <a:rPr lang="en-GB" sz="1600" b="1" i="1" dirty="0" err="1"/>
              <a:t>Správná</a:t>
            </a:r>
            <a:r>
              <a:rPr lang="en-GB" sz="1600" b="1" i="1" dirty="0"/>
              <a:t> </a:t>
            </a:r>
            <a:r>
              <a:rPr lang="en-GB" sz="1600" b="1" i="1" dirty="0" err="1"/>
              <a:t>hra</a:t>
            </a:r>
            <a:r>
              <a:rPr lang="en-GB" sz="1600" dirty="0"/>
              <a:t> (Michael Chapman, 1983) a </a:t>
            </a:r>
            <a:r>
              <a:rPr lang="en-GB" sz="1600" b="1" i="1" dirty="0"/>
              <a:t>Legenda</a:t>
            </a:r>
            <a:r>
              <a:rPr lang="en-GB" sz="1600" dirty="0"/>
              <a:t> (Ridley Scott, 1985). </a:t>
            </a:r>
          </a:p>
          <a:p>
            <a:r>
              <a:rPr lang="en-GB" sz="1600" b="1" i="1" dirty="0"/>
              <a:t>Top Gun</a:t>
            </a:r>
            <a:r>
              <a:rPr lang="en-GB" sz="1600" b="1" dirty="0"/>
              <a:t> </a:t>
            </a:r>
            <a:r>
              <a:rPr lang="en-GB" sz="1600" dirty="0"/>
              <a:t>(Tony Scott, 1986) </a:t>
            </a:r>
            <a:r>
              <a:rPr lang="mr-IN" sz="1600" dirty="0"/>
              <a:t>–</a:t>
            </a:r>
            <a:r>
              <a:rPr lang="en-GB" sz="1600" dirty="0"/>
              <a:t> film, </a:t>
            </a:r>
            <a:r>
              <a:rPr lang="en-GB" sz="1600" dirty="0" err="1"/>
              <a:t>který</a:t>
            </a:r>
            <a:r>
              <a:rPr lang="en-GB" sz="1600" dirty="0"/>
              <a:t> z Toma Cruise </a:t>
            </a:r>
            <a:r>
              <a:rPr lang="en-GB" sz="1600" dirty="0" err="1"/>
              <a:t>učinil</a:t>
            </a:r>
            <a:r>
              <a:rPr lang="en-GB" sz="1600" dirty="0"/>
              <a:t> </a:t>
            </a:r>
            <a:r>
              <a:rPr lang="en-GB" sz="1600" dirty="0" err="1"/>
              <a:t>zásadní</a:t>
            </a:r>
            <a:r>
              <a:rPr lang="en-GB" sz="1600" dirty="0"/>
              <a:t> </a:t>
            </a:r>
            <a:r>
              <a:rPr lang="en-GB" sz="1600" dirty="0" err="1"/>
              <a:t>hollywoodskou</a:t>
            </a:r>
            <a:r>
              <a:rPr lang="en-GB" sz="1600" dirty="0"/>
              <a:t> </a:t>
            </a:r>
            <a:r>
              <a:rPr lang="en-GB" sz="1600" dirty="0" err="1"/>
              <a:t>hvězdu</a:t>
            </a:r>
            <a:r>
              <a:rPr lang="en-GB" sz="1600" dirty="0"/>
              <a:t>.</a:t>
            </a:r>
          </a:p>
          <a:p>
            <a:r>
              <a:rPr lang="en-GB" sz="1600" dirty="0"/>
              <a:t> </a:t>
            </a:r>
          </a:p>
          <a:p>
            <a:r>
              <a:rPr lang="en-GB" sz="1600" dirty="0" err="1"/>
              <a:t>Ztělesňoval</a:t>
            </a:r>
            <a:r>
              <a:rPr lang="en-GB" sz="1600" dirty="0"/>
              <a:t> </a:t>
            </a:r>
            <a:r>
              <a:rPr lang="en-GB" sz="1600" dirty="0" err="1"/>
              <a:t>dobovou</a:t>
            </a:r>
            <a:r>
              <a:rPr lang="en-GB" sz="1600" dirty="0"/>
              <a:t> </a:t>
            </a:r>
            <a:r>
              <a:rPr lang="en-GB" sz="1600" dirty="0" err="1"/>
              <a:t>představu</a:t>
            </a:r>
            <a:r>
              <a:rPr lang="en-GB" sz="1600" dirty="0"/>
              <a:t> o </a:t>
            </a:r>
            <a:r>
              <a:rPr lang="en-GB" sz="1600" dirty="0" err="1"/>
              <a:t>mládí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se </a:t>
            </a:r>
            <a:r>
              <a:rPr lang="en-GB" sz="1600" dirty="0" err="1"/>
              <a:t>opírala</a:t>
            </a:r>
            <a:r>
              <a:rPr lang="en-GB" sz="1600" dirty="0"/>
              <a:t> o </a:t>
            </a:r>
            <a:r>
              <a:rPr lang="en-GB" sz="1600" dirty="0" err="1"/>
              <a:t>akci</a:t>
            </a:r>
            <a:r>
              <a:rPr lang="en-GB" sz="1600" dirty="0"/>
              <a:t> a </a:t>
            </a:r>
            <a:r>
              <a:rPr lang="en-GB" sz="1600" dirty="0" err="1"/>
              <a:t>sebevědomí</a:t>
            </a:r>
            <a:r>
              <a:rPr lang="en-GB" sz="1600" dirty="0"/>
              <a:t> </a:t>
            </a:r>
            <a:r>
              <a:rPr lang="en-GB" sz="1600" dirty="0" err="1"/>
              <a:t>hraničící</a:t>
            </a:r>
            <a:r>
              <a:rPr lang="en-GB" sz="1600" dirty="0"/>
              <a:t> s </a:t>
            </a:r>
            <a:r>
              <a:rPr lang="en-GB" sz="1600" dirty="0" err="1"/>
              <a:t>arogancí</a:t>
            </a:r>
            <a:r>
              <a:rPr lang="en-GB" sz="1600" dirty="0"/>
              <a:t>; </a:t>
            </a:r>
            <a:r>
              <a:rPr lang="en-GB" sz="1600" dirty="0" err="1"/>
              <a:t>ideu</a:t>
            </a:r>
            <a:r>
              <a:rPr lang="en-GB" sz="1600" dirty="0"/>
              <a:t> o </a:t>
            </a:r>
            <a:r>
              <a:rPr lang="en-GB" sz="1600" dirty="0" err="1"/>
              <a:t>dynamickém</a:t>
            </a:r>
            <a:r>
              <a:rPr lang="en-GB" sz="1600" dirty="0"/>
              <a:t>, </a:t>
            </a:r>
            <a:r>
              <a:rPr lang="en-GB" sz="1600" dirty="0" err="1"/>
              <a:t>nijak</a:t>
            </a:r>
            <a:r>
              <a:rPr lang="en-GB" sz="1600" dirty="0"/>
              <a:t> </a:t>
            </a:r>
            <a:r>
              <a:rPr lang="en-GB" sz="1600" dirty="0" err="1"/>
              <a:t>zádumčivém</a:t>
            </a:r>
            <a:r>
              <a:rPr lang="en-GB" sz="1600" dirty="0"/>
              <a:t> a </a:t>
            </a:r>
            <a:r>
              <a:rPr lang="en-GB" sz="1600" dirty="0" err="1"/>
              <a:t>nepříliš</a:t>
            </a:r>
            <a:r>
              <a:rPr lang="en-GB" sz="1600" dirty="0"/>
              <a:t> </a:t>
            </a:r>
            <a:r>
              <a:rPr lang="en-GB" sz="1600" dirty="0" err="1"/>
              <a:t>citlivém</a:t>
            </a:r>
            <a:r>
              <a:rPr lang="en-GB" sz="1600" dirty="0"/>
              <a:t> </a:t>
            </a:r>
            <a:r>
              <a:rPr lang="en-GB" sz="1600" dirty="0" err="1"/>
              <a:t>mladém</a:t>
            </a:r>
            <a:r>
              <a:rPr lang="en-GB" sz="1600" dirty="0"/>
              <a:t> </a:t>
            </a:r>
            <a:r>
              <a:rPr lang="en-GB" sz="1600" dirty="0" err="1"/>
              <a:t>muži</a:t>
            </a:r>
            <a:r>
              <a:rPr lang="en-GB" sz="1600" dirty="0"/>
              <a:t>, </a:t>
            </a:r>
            <a:r>
              <a:rPr lang="en-GB" sz="1600" dirty="0" err="1"/>
              <a:t>který</a:t>
            </a:r>
            <a:r>
              <a:rPr lang="en-GB" sz="1600" dirty="0"/>
              <a:t> v </a:t>
            </a:r>
            <a:r>
              <a:rPr lang="en-GB" sz="1600" dirty="0" err="1"/>
              <a:t>honbě</a:t>
            </a:r>
            <a:r>
              <a:rPr lang="en-GB" sz="1600" dirty="0"/>
              <a:t> za </a:t>
            </a:r>
            <a:r>
              <a:rPr lang="en-GB" sz="1600" dirty="0" err="1"/>
              <a:t>dosažením</a:t>
            </a:r>
            <a:r>
              <a:rPr lang="en-GB" sz="1600" dirty="0"/>
              <a:t> </a:t>
            </a:r>
            <a:r>
              <a:rPr lang="en-GB" sz="1600" dirty="0" err="1"/>
              <a:t>vytyčeného</a:t>
            </a:r>
            <a:r>
              <a:rPr lang="en-GB" sz="1600" dirty="0"/>
              <a:t> </a:t>
            </a:r>
            <a:r>
              <a:rPr lang="en-GB" sz="1600" dirty="0" err="1"/>
              <a:t>cíle</a:t>
            </a:r>
            <a:r>
              <a:rPr lang="en-GB" sz="1600" dirty="0"/>
              <a:t> </a:t>
            </a:r>
            <a:r>
              <a:rPr lang="en-GB" sz="1600" dirty="0" err="1"/>
              <a:t>nevnímá</a:t>
            </a:r>
            <a:r>
              <a:rPr lang="en-GB" sz="1600" dirty="0"/>
              <a:t> </a:t>
            </a:r>
            <a:r>
              <a:rPr lang="en-GB" sz="1600" dirty="0" err="1"/>
              <a:t>možné</a:t>
            </a:r>
            <a:r>
              <a:rPr lang="en-GB" sz="1600" dirty="0"/>
              <a:t> </a:t>
            </a:r>
            <a:r>
              <a:rPr lang="en-GB" sz="1600" dirty="0" err="1"/>
              <a:t>komplikace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agendu</a:t>
            </a:r>
            <a:r>
              <a:rPr lang="en-GB" sz="1600" dirty="0"/>
              <a:t> </a:t>
            </a:r>
            <a:r>
              <a:rPr lang="en-GB" sz="1600" dirty="0" err="1"/>
              <a:t>ostatních</a:t>
            </a:r>
            <a:r>
              <a:rPr lang="en-GB" sz="1600" dirty="0"/>
              <a:t>. </a:t>
            </a:r>
          </a:p>
          <a:p>
            <a:r>
              <a:rPr lang="en-GB" sz="1600" dirty="0"/>
              <a:t>Tyto </a:t>
            </a:r>
            <a:r>
              <a:rPr lang="en-GB" sz="1600" dirty="0" err="1"/>
              <a:t>hodnoty</a:t>
            </a:r>
            <a:r>
              <a:rPr lang="en-GB" sz="1600" dirty="0"/>
              <a:t> </a:t>
            </a:r>
            <a:r>
              <a:rPr lang="en-GB" sz="1600" dirty="0" err="1"/>
              <a:t>nejlépe</a:t>
            </a:r>
            <a:r>
              <a:rPr lang="en-GB" sz="1600" dirty="0"/>
              <a:t> </a:t>
            </a:r>
            <a:r>
              <a:rPr lang="en-GB" sz="1600" dirty="0" err="1"/>
              <a:t>vyjadřoval</a:t>
            </a:r>
            <a:r>
              <a:rPr lang="en-GB" sz="1600" dirty="0"/>
              <a:t>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úsměv</a:t>
            </a:r>
            <a:r>
              <a:rPr lang="en-GB" sz="1600" dirty="0"/>
              <a:t> a </a:t>
            </a:r>
            <a:r>
              <a:rPr lang="en-GB" sz="1600" dirty="0" err="1"/>
              <a:t>smích</a:t>
            </a:r>
            <a:r>
              <a:rPr lang="en-GB" sz="1600" dirty="0"/>
              <a:t>, </a:t>
            </a:r>
            <a:r>
              <a:rPr lang="en-GB" sz="1600" dirty="0" err="1"/>
              <a:t>který</a:t>
            </a:r>
            <a:r>
              <a:rPr lang="en-GB" sz="1600" dirty="0"/>
              <a:t> se </a:t>
            </a:r>
            <a:r>
              <a:rPr lang="en-GB" sz="1600" dirty="0" err="1"/>
              <a:t>brzy</a:t>
            </a:r>
            <a:r>
              <a:rPr lang="en-GB" sz="1600" dirty="0"/>
              <a:t> </a:t>
            </a:r>
            <a:r>
              <a:rPr lang="en-GB" sz="1600" dirty="0" err="1"/>
              <a:t>stal</a:t>
            </a:r>
            <a:r>
              <a:rPr lang="en-GB" sz="1600" dirty="0"/>
              <a:t>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základním</a:t>
            </a:r>
            <a:r>
              <a:rPr lang="en-GB" sz="1600" dirty="0"/>
              <a:t> </a:t>
            </a:r>
            <a:r>
              <a:rPr lang="en-GB" sz="1600" dirty="0" err="1"/>
              <a:t>fyzickým</a:t>
            </a:r>
            <a:r>
              <a:rPr lang="en-GB" sz="1600" dirty="0"/>
              <a:t> </a:t>
            </a:r>
            <a:r>
              <a:rPr lang="en-GB" sz="1600" dirty="0" err="1"/>
              <a:t>atributem</a:t>
            </a:r>
            <a:r>
              <a:rPr lang="en-GB" sz="1600" dirty="0"/>
              <a:t>.</a:t>
            </a:r>
            <a:endParaRPr lang="en-US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4195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2D1875-EB25-9845-8B03-3C8BE72DB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D06BCAA-6153-9ECA-C8F2-3D16917F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89043"/>
            <a:ext cx="3934889" cy="1046922"/>
          </a:xfrm>
        </p:spPr>
        <p:txBody>
          <a:bodyPr/>
          <a:lstStyle/>
          <a:p>
            <a:r>
              <a:rPr lang="en-US" dirty="0"/>
              <a:t>Rebel? </a:t>
            </a:r>
            <a:br>
              <a:rPr lang="en-US" dirty="0"/>
            </a:br>
            <a:r>
              <a:rPr lang="en-US" dirty="0" err="1"/>
              <a:t>Rozhodně</a:t>
            </a:r>
            <a:r>
              <a:rPr lang="mr-IN" dirty="0"/>
              <a:t>…</a:t>
            </a:r>
            <a:r>
              <a:rPr lang="cs-CZ" dirty="0"/>
              <a:t> NE</a:t>
            </a:r>
            <a:r>
              <a:rPr lang="en-US" dirty="0"/>
              <a:t>! 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52863597-B8E4-60B0-23E5-B7E69AC92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859" y="2835965"/>
            <a:ext cx="3934889" cy="698497"/>
          </a:xfrm>
        </p:spPr>
        <p:txBody>
          <a:bodyPr/>
          <a:lstStyle/>
          <a:p>
            <a:r>
              <a:rPr lang="en-GB" sz="1600" dirty="0"/>
              <a:t>‘</a:t>
            </a:r>
            <a:r>
              <a:rPr lang="en-GB" sz="1600" dirty="0" err="1"/>
              <a:t>Spojení</a:t>
            </a:r>
            <a:r>
              <a:rPr lang="en-GB" sz="1600" dirty="0"/>
              <a:t> </a:t>
            </a:r>
            <a:r>
              <a:rPr lang="en-GB" sz="1600" dirty="0" err="1"/>
              <a:t>mládí</a:t>
            </a:r>
            <a:r>
              <a:rPr lang="en-GB" sz="1600" dirty="0"/>
              <a:t> a </a:t>
            </a:r>
            <a:r>
              <a:rPr lang="en-GB" sz="1600" dirty="0" err="1"/>
              <a:t>sebedůvěry</a:t>
            </a:r>
            <a:r>
              <a:rPr lang="en-GB" sz="1600" dirty="0"/>
              <a:t> v </a:t>
            </a:r>
            <a:r>
              <a:rPr lang="en-GB" sz="1600" dirty="0" err="1"/>
              <a:t>Cruisově</a:t>
            </a:r>
            <a:r>
              <a:rPr lang="en-GB" sz="1600" dirty="0"/>
              <a:t> </a:t>
            </a:r>
            <a:r>
              <a:rPr lang="en-GB" sz="1600" dirty="0" err="1"/>
              <a:t>hvězdné</a:t>
            </a:r>
            <a:r>
              <a:rPr lang="en-GB" sz="1600" dirty="0"/>
              <a:t> </a:t>
            </a:r>
            <a:r>
              <a:rPr lang="en-GB" sz="1600" dirty="0" err="1"/>
              <a:t>osobnosti</a:t>
            </a:r>
            <a:r>
              <a:rPr lang="en-GB" sz="1600" dirty="0"/>
              <a:t> </a:t>
            </a:r>
            <a:r>
              <a:rPr lang="en-GB" sz="1600" dirty="0" err="1"/>
              <a:t>přerůstá</a:t>
            </a:r>
            <a:r>
              <a:rPr lang="en-GB" sz="1600" dirty="0"/>
              <a:t> v </a:t>
            </a:r>
            <a:r>
              <a:rPr lang="en-GB" sz="1600" dirty="0" err="1"/>
              <a:t>oslavu</a:t>
            </a:r>
            <a:r>
              <a:rPr lang="en-GB" sz="1600" dirty="0"/>
              <a:t> </a:t>
            </a:r>
            <a:r>
              <a:rPr lang="en-GB" sz="1600" dirty="0" err="1"/>
              <a:t>osobní</a:t>
            </a:r>
            <a:r>
              <a:rPr lang="en-GB" sz="1600" dirty="0"/>
              <a:t> </a:t>
            </a:r>
            <a:r>
              <a:rPr lang="en-GB" sz="1600" dirty="0" err="1"/>
              <a:t>vůle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netouží</a:t>
            </a:r>
            <a:r>
              <a:rPr lang="en-GB" sz="1600" dirty="0"/>
              <a:t> </a:t>
            </a:r>
            <a:r>
              <a:rPr lang="en-GB" sz="1600" dirty="0" err="1"/>
              <a:t>změnit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, ale </a:t>
            </a:r>
            <a:r>
              <a:rPr lang="en-GB" sz="1600" dirty="0" err="1"/>
              <a:t>naopak</a:t>
            </a:r>
            <a:r>
              <a:rPr lang="en-GB" sz="1600" dirty="0"/>
              <a:t> s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pomocí</a:t>
            </a:r>
            <a:r>
              <a:rPr lang="en-GB" sz="1600" dirty="0"/>
              <a:t> </a:t>
            </a:r>
            <a:r>
              <a:rPr lang="en-GB" sz="1600" dirty="0" err="1"/>
              <a:t>vystoupat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již</a:t>
            </a:r>
            <a:r>
              <a:rPr lang="en-GB" sz="1600" dirty="0"/>
              <a:t> </a:t>
            </a:r>
            <a:r>
              <a:rPr lang="en-GB" sz="1600" dirty="0" err="1"/>
              <a:t>předem</a:t>
            </a:r>
            <a:r>
              <a:rPr lang="en-GB" sz="1600" dirty="0"/>
              <a:t> </a:t>
            </a:r>
            <a:r>
              <a:rPr lang="en-GB" sz="1600" dirty="0" err="1"/>
              <a:t>připravené</a:t>
            </a:r>
            <a:r>
              <a:rPr lang="en-GB" sz="1600" dirty="0"/>
              <a:t> </a:t>
            </a:r>
            <a:r>
              <a:rPr lang="en-GB" sz="1600" dirty="0" err="1"/>
              <a:t>vlivné</a:t>
            </a:r>
            <a:r>
              <a:rPr lang="en-GB" sz="1600" dirty="0"/>
              <a:t> a </a:t>
            </a:r>
            <a:r>
              <a:rPr lang="en-GB" sz="1600" dirty="0" err="1"/>
              <a:t>mocné</a:t>
            </a:r>
            <a:r>
              <a:rPr lang="en-GB" sz="1600" dirty="0"/>
              <a:t> </a:t>
            </a:r>
            <a:r>
              <a:rPr lang="en-GB" sz="1600" dirty="0" err="1"/>
              <a:t>pozice</a:t>
            </a:r>
            <a:r>
              <a:rPr lang="en-GB" sz="1600" dirty="0"/>
              <a:t>.’ </a:t>
            </a:r>
          </a:p>
          <a:p>
            <a:r>
              <a:rPr lang="en-GB" sz="1600" dirty="0" err="1"/>
              <a:t>‘Ve</a:t>
            </a:r>
            <a:r>
              <a:rPr lang="en-GB" sz="1600" dirty="0"/>
              <a:t> </a:t>
            </a:r>
            <a:r>
              <a:rPr lang="en-GB" sz="1600" dirty="0" err="1"/>
              <a:t>filmech</a:t>
            </a:r>
            <a:r>
              <a:rPr lang="en-GB" sz="1600" dirty="0"/>
              <a:t> se </a:t>
            </a:r>
            <a:r>
              <a:rPr lang="en-GB" sz="1600" dirty="0" err="1"/>
              <a:t>tento</a:t>
            </a:r>
            <a:r>
              <a:rPr lang="en-GB" sz="1600" dirty="0"/>
              <a:t> </a:t>
            </a:r>
            <a:r>
              <a:rPr lang="en-GB" sz="1600" dirty="0" err="1"/>
              <a:t>pozitivní</a:t>
            </a:r>
            <a:r>
              <a:rPr lang="en-GB" sz="1600" dirty="0"/>
              <a:t> </a:t>
            </a:r>
            <a:r>
              <a:rPr lang="en-GB" sz="1600" dirty="0" err="1"/>
              <a:t>vztah</a:t>
            </a:r>
            <a:r>
              <a:rPr lang="en-GB" sz="1600" dirty="0"/>
              <a:t> k </a:t>
            </a:r>
            <a:r>
              <a:rPr lang="en-GB" sz="1600" dirty="0" err="1"/>
              <a:t>úspěchu</a:t>
            </a:r>
            <a:r>
              <a:rPr lang="en-GB" sz="1600" dirty="0"/>
              <a:t> </a:t>
            </a:r>
            <a:r>
              <a:rPr lang="en-GB" sz="1600" dirty="0" err="1"/>
              <a:t>prezentuje</a:t>
            </a:r>
            <a:r>
              <a:rPr lang="en-GB" sz="1600" dirty="0"/>
              <a:t> </a:t>
            </a:r>
            <a:r>
              <a:rPr lang="en-GB" sz="1600" dirty="0" err="1"/>
              <a:t>buď</a:t>
            </a:r>
            <a:r>
              <a:rPr lang="en-GB" sz="1600" dirty="0"/>
              <a:t> </a:t>
            </a:r>
            <a:r>
              <a:rPr lang="en-GB" sz="1600" dirty="0" err="1"/>
              <a:t>pomocí</a:t>
            </a:r>
            <a:r>
              <a:rPr lang="en-GB" sz="1600" dirty="0"/>
              <a:t> </a:t>
            </a:r>
            <a:r>
              <a:rPr lang="en-GB" sz="1600" dirty="0" err="1"/>
              <a:t>sportu</a:t>
            </a:r>
            <a:r>
              <a:rPr lang="en-GB" sz="1600" dirty="0"/>
              <a:t> a/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/>
              <a:t>ovládat</a:t>
            </a:r>
            <a:r>
              <a:rPr lang="en-GB" sz="1600" dirty="0"/>
              <a:t> </a:t>
            </a:r>
            <a:r>
              <a:rPr lang="en-GB" sz="1600" dirty="0" err="1"/>
              <a:t>sofistikované</a:t>
            </a:r>
            <a:r>
              <a:rPr lang="en-GB" sz="1600" dirty="0"/>
              <a:t> </a:t>
            </a:r>
            <a:r>
              <a:rPr lang="en-GB" sz="1600" dirty="0" err="1"/>
              <a:t>technologie</a:t>
            </a:r>
            <a:r>
              <a:rPr lang="en-GB" sz="1600" dirty="0"/>
              <a:t>.’</a:t>
            </a:r>
          </a:p>
          <a:p>
            <a:endParaRPr lang="en-GB" sz="1600" dirty="0"/>
          </a:p>
          <a:p>
            <a:r>
              <a:rPr lang="en-GB" sz="1600" dirty="0"/>
              <a:t>P. David Marshall, </a:t>
            </a:r>
            <a:r>
              <a:rPr lang="en-GB" sz="1600" i="1" dirty="0"/>
              <a:t>Celebrity and Power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9" name="Content Placeholder 6" descr="62634aedc9b9dbe2a2ea295cc4faa0bb6c2236dfbfe305bfa86fcdbfbc8b0b38.jpg">
            <a:extLst>
              <a:ext uri="{FF2B5EF4-FFF2-40B4-BE49-F238E27FC236}">
                <a16:creationId xmlns:a16="http://schemas.microsoft.com/office/drawing/2014/main" id="{6873503C-B638-2044-A9F2-E88E55539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4" r="33332" b="-2"/>
          <a:stretch/>
        </p:blipFill>
        <p:spPr>
          <a:xfrm>
            <a:off x="4572000" y="1"/>
            <a:ext cx="4572000" cy="685799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E891D5-B3C6-8E43-967D-C799AADD95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1253149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FB37F3-257F-B241-9992-98105F9E6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9CCA4E-5EDE-3748-A5F8-880B35CC01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32E559C-47B7-8043-AD56-7A5807B0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Obsazení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/ </a:t>
            </a:r>
            <a:r>
              <a:rPr lang="en-US" dirty="0" err="1"/>
              <a:t>Vážné</a:t>
            </a:r>
            <a:r>
              <a:rPr lang="en-US" dirty="0"/>
              <a:t> role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64FA256-09DB-5840-901F-56F6236F9475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0B109AD-D082-7B47-9210-A668BE549CB6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8" descr="Born_On_The_4th_Of_July.jpg">
            <a:extLst>
              <a:ext uri="{FF2B5EF4-FFF2-40B4-BE49-F238E27FC236}">
                <a16:creationId xmlns:a16="http://schemas.microsoft.com/office/drawing/2014/main" id="{BF6D026A-EDB4-1840-8BE8-063BF7BC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b="12396"/>
          <a:stretch>
            <a:fillRect/>
          </a:stretch>
        </p:blipFill>
        <p:spPr>
          <a:xfrm>
            <a:off x="457200" y="1673352"/>
            <a:ext cx="4038600" cy="4718304"/>
          </a:xfrm>
          <a:prstGeom prst="rect">
            <a:avLst/>
          </a:prstGeom>
        </p:spPr>
      </p:pic>
      <p:pic>
        <p:nvPicPr>
          <p:cNvPr id="10" name="Content Placeholder 7" descr="Rain_Man_poster.jpg">
            <a:extLst>
              <a:ext uri="{FF2B5EF4-FFF2-40B4-BE49-F238E27FC236}">
                <a16:creationId xmlns:a16="http://schemas.microsoft.com/office/drawing/2014/main" id="{57E08D29-D7A6-164F-B908-4587D4E59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8" r="-17778"/>
          <a:stretch>
            <a:fillRect/>
          </a:stretch>
        </p:blipFill>
        <p:spPr>
          <a:xfrm>
            <a:off x="4303643" y="1673352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0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C05349-112D-0249-8263-60E1C2676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34D2965-2501-3248-8E57-AB6EADA3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31582"/>
            <a:ext cx="3934889" cy="1171580"/>
          </a:xfrm>
        </p:spPr>
        <p:txBody>
          <a:bodyPr/>
          <a:lstStyle/>
          <a:p>
            <a:pPr algn="ctr"/>
            <a:r>
              <a:rPr lang="cs-CZ" i="1" dirty="0"/>
              <a:t>Světová válka Z</a:t>
            </a:r>
            <a:r>
              <a:rPr lang="cs-CZ" dirty="0"/>
              <a:t> </a:t>
            </a:r>
            <a:br>
              <a:rPr lang="cs-CZ" dirty="0"/>
            </a:br>
            <a:r>
              <a:rPr lang="cs-CZ" sz="2400" dirty="0"/>
              <a:t>(USA 2013, r. </a:t>
            </a:r>
            <a:r>
              <a:rPr lang="cs-CZ" sz="2400" dirty="0" err="1"/>
              <a:t>Marc</a:t>
            </a:r>
            <a:r>
              <a:rPr lang="cs-CZ" sz="2400" dirty="0"/>
              <a:t> </a:t>
            </a:r>
            <a:r>
              <a:rPr lang="cs-CZ" sz="2400" dirty="0" err="1"/>
              <a:t>Forster</a:t>
            </a:r>
            <a:r>
              <a:rPr lang="cs-CZ" sz="2400" dirty="0"/>
              <a:t>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634604E8-2BD2-3D40-8968-AEBA2AEA6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964501"/>
            <a:ext cx="3934889" cy="69849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sz="1500" dirty="0"/>
              <a:t>Jak film staví hlavní postavu Garryho Lanea? Co se o něm dozvíme, jaké jsou jeho charakteristiky, jak se chová? A dále, jak Brad Pitt ve filmu vypadá, jaký typ záběru (záběrů) je s ním spojený, jak funguje v kontextu žánru?</a:t>
            </a:r>
          </a:p>
          <a:p>
            <a:pPr marL="342900" indent="-342900">
              <a:buAutoNum type="arabicPeriod"/>
            </a:pPr>
            <a:endParaRPr lang="cs-CZ" sz="1500" dirty="0"/>
          </a:p>
          <a:p>
            <a:pPr marL="342900" indent="-342900">
              <a:buAutoNum type="arabicPeriod"/>
            </a:pPr>
            <a:r>
              <a:rPr lang="cs-CZ" sz="1500" dirty="0"/>
              <a:t>Jak tato konkrétní role zapadá do širších kontur hvězdné osobnosti Brada Pitta? Je to role pro něj typická nebo atypická? Zkuste pro své tvrzení najít alespoň dva důvody.</a:t>
            </a:r>
          </a:p>
          <a:p>
            <a:endParaRPr lang="cs-CZ" sz="1500" dirty="0"/>
          </a:p>
        </p:txBody>
      </p:sp>
      <p:pic>
        <p:nvPicPr>
          <p:cNvPr id="10" name="Zástupný symbol obrázku 9" descr="Obsah obrázku text, exteriér, osoba&#10;&#10;Popis byl vytvořen automaticky">
            <a:extLst>
              <a:ext uri="{FF2B5EF4-FFF2-40B4-BE49-F238E27FC236}">
                <a16:creationId xmlns:a16="http://schemas.microsoft.com/office/drawing/2014/main" id="{10B008AA-EBD2-174D-8650-B6A629289D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1250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22B9B2-10D5-7B49-88EC-79E07D3D97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3713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D71D62-77B4-4348-B6E9-FBA3CB14E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8A7A20-97AA-B54E-A2D4-CD2B326BAA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108F2E1-02D1-334C-AC9C-C7CCC049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Michael Ovitz a Tom Cruise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2BCCE50-EFA0-7A4B-9022-A9ED9687C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224696" cy="4139998"/>
          </a:xfrm>
        </p:spPr>
        <p:txBody>
          <a:bodyPr/>
          <a:lstStyle/>
          <a:p>
            <a:r>
              <a:rPr lang="en-US" dirty="0"/>
              <a:t>Tom Cruise </a:t>
            </a:r>
            <a:r>
              <a:rPr lang="en-US" dirty="0" err="1"/>
              <a:t>podepisuje</a:t>
            </a:r>
            <a:r>
              <a:rPr lang="en-US" dirty="0"/>
              <a:t> </a:t>
            </a:r>
            <a:r>
              <a:rPr lang="en-US" dirty="0" err="1"/>
              <a:t>smlouvu</a:t>
            </a:r>
            <a:r>
              <a:rPr lang="en-US" dirty="0"/>
              <a:t> s </a:t>
            </a:r>
            <a:r>
              <a:rPr lang="en-US" dirty="0" err="1"/>
              <a:t>agenturou</a:t>
            </a:r>
            <a:r>
              <a:rPr lang="en-US" dirty="0"/>
              <a:t> CAA v </a:t>
            </a:r>
            <a:r>
              <a:rPr lang="en-US" dirty="0" err="1"/>
              <a:t>březnu</a:t>
            </a:r>
            <a:r>
              <a:rPr lang="en-US" dirty="0"/>
              <a:t> 1981. </a:t>
            </a:r>
          </a:p>
          <a:p>
            <a:r>
              <a:rPr lang="en-US" dirty="0"/>
              <a:t>Ovitz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tým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v </a:t>
            </a:r>
            <a:r>
              <a:rPr lang="en-US" dirty="0" err="1"/>
              <a:t>průběhu</a:t>
            </a:r>
            <a:r>
              <a:rPr lang="en-US" dirty="0"/>
              <a:t> 80. let </a:t>
            </a:r>
            <a:r>
              <a:rPr lang="en-US" dirty="0" err="1"/>
              <a:t>zajistili</a:t>
            </a:r>
            <a:r>
              <a:rPr lang="en-US" dirty="0"/>
              <a:t> </a:t>
            </a:r>
            <a:r>
              <a:rPr lang="en-US" dirty="0" err="1"/>
              <a:t>konzistentní</a:t>
            </a:r>
            <a:r>
              <a:rPr lang="en-US" dirty="0"/>
              <a:t>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obraz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když</a:t>
            </a:r>
            <a:r>
              <a:rPr lang="en-US" dirty="0"/>
              <a:t> se </a:t>
            </a:r>
            <a:r>
              <a:rPr lang="en-US" dirty="0" err="1"/>
              <a:t>objevil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filmech</a:t>
            </a:r>
            <a:r>
              <a:rPr lang="en-US" dirty="0"/>
              <a:t> </a:t>
            </a:r>
            <a:r>
              <a:rPr lang="en-US" dirty="0" err="1"/>
              <a:t>produkovaných</a:t>
            </a:r>
            <a:r>
              <a:rPr lang="en-US" dirty="0"/>
              <a:t> </a:t>
            </a:r>
            <a:r>
              <a:rPr lang="en-US" dirty="0" err="1"/>
              <a:t>různými</a:t>
            </a:r>
            <a:r>
              <a:rPr lang="en-US" dirty="0"/>
              <a:t> </a:t>
            </a:r>
            <a:r>
              <a:rPr lang="en-US" dirty="0" err="1"/>
              <a:t>společnostmi</a:t>
            </a:r>
            <a:r>
              <a:rPr lang="en-US" dirty="0"/>
              <a:t> (Universal, 20</a:t>
            </a:r>
            <a:r>
              <a:rPr lang="en-US" baseline="30000" dirty="0"/>
              <a:t>th</a:t>
            </a:r>
            <a:r>
              <a:rPr lang="en-US" dirty="0"/>
              <a:t> century Fox a Paramount).</a:t>
            </a:r>
          </a:p>
          <a:p>
            <a:r>
              <a:rPr lang="en-US" dirty="0"/>
              <a:t>Pro film </a:t>
            </a:r>
            <a:r>
              <a:rPr lang="en-US" b="1" i="1" dirty="0"/>
              <a:t>Rain Man </a:t>
            </a:r>
            <a:r>
              <a:rPr lang="en-US" dirty="0"/>
              <a:t>(1988) CAA </a:t>
            </a:r>
            <a:r>
              <a:rPr lang="en-US" dirty="0" err="1"/>
              <a:t>svádí</a:t>
            </a:r>
            <a:r>
              <a:rPr lang="en-US" dirty="0"/>
              <a:t> </a:t>
            </a:r>
            <a:r>
              <a:rPr lang="en-US" dirty="0" err="1"/>
              <a:t>dohromady</a:t>
            </a:r>
            <a:r>
              <a:rPr lang="en-US" dirty="0"/>
              <a:t> Dustina </a:t>
            </a:r>
            <a:r>
              <a:rPr lang="en-US" dirty="0" err="1"/>
              <a:t>Hoffmana</a:t>
            </a:r>
            <a:r>
              <a:rPr lang="en-US" dirty="0"/>
              <a:t>, Toma Cruise a </a:t>
            </a:r>
            <a:r>
              <a:rPr lang="en-US" dirty="0" err="1"/>
              <a:t>režiséra</a:t>
            </a:r>
            <a:r>
              <a:rPr lang="en-US" dirty="0"/>
              <a:t> Barry </a:t>
            </a:r>
            <a:r>
              <a:rPr lang="en-US" dirty="0" err="1"/>
              <a:t>Levinsona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9" name="Picture 6" descr="B_MENzBVAAEB7D3.jpg">
            <a:extLst>
              <a:ext uri="{FF2B5EF4-FFF2-40B4-BE49-F238E27FC236}">
                <a16:creationId xmlns:a16="http://schemas.microsoft.com/office/drawing/2014/main" id="{6A566C8D-D17E-3A42-BC54-8F4C8630A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69988"/>
            <a:ext cx="2210816" cy="284480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379E5A7-BFF2-124E-9293-6E6FFFC3C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942" y="3200075"/>
            <a:ext cx="2263448" cy="33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0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8C7B37-3E02-8142-8E65-62F2DCEA0F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E2CAC59-AF42-B94D-AEAC-3F697FB6F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6" name="Picture 3" descr="Snímek obrazovky 2017-03-17 v 10.22.41.png">
            <a:extLst>
              <a:ext uri="{FF2B5EF4-FFF2-40B4-BE49-F238E27FC236}">
                <a16:creationId xmlns:a16="http://schemas.microsoft.com/office/drawing/2014/main" id="{D6E185E5-F4C7-0844-BE5E-51D2DFFCB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28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78E204-8A83-8144-B384-22C8636B98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B8B2E1-15B2-A14E-B7D6-29EFD88E0C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951028-FA1F-224A-A7EB-03BF00EE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5200"/>
            <a:ext cx="8064900" cy="451576"/>
          </a:xfrm>
        </p:spPr>
        <p:txBody>
          <a:bodyPr/>
          <a:lstStyle/>
          <a:p>
            <a:r>
              <a:rPr lang="en-US" dirty="0" err="1"/>
              <a:t>Současná</a:t>
            </a:r>
            <a:r>
              <a:rPr lang="en-US" dirty="0"/>
              <a:t> </a:t>
            </a:r>
            <a:r>
              <a:rPr lang="en-US" dirty="0" err="1"/>
              <a:t>hvězdná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2A23E54-3634-AA4B-AC00-98EC638CC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14923"/>
            <a:ext cx="5092174" cy="4139998"/>
          </a:xfrm>
        </p:spPr>
        <p:txBody>
          <a:bodyPr/>
          <a:lstStyle/>
          <a:p>
            <a:r>
              <a:rPr lang="en-GB" dirty="0" err="1"/>
              <a:t>Hollywodské</a:t>
            </a:r>
            <a:r>
              <a:rPr lang="en-GB" dirty="0"/>
              <a:t> </a:t>
            </a:r>
            <a:r>
              <a:rPr lang="en-GB" dirty="0" err="1"/>
              <a:t>hvězdy</a:t>
            </a:r>
            <a:r>
              <a:rPr lang="en-GB" dirty="0"/>
              <a:t> </a:t>
            </a:r>
            <a:r>
              <a:rPr lang="en-GB" dirty="0" err="1"/>
              <a:t>dnes</a:t>
            </a:r>
            <a:r>
              <a:rPr lang="en-GB" dirty="0"/>
              <a:t> </a:t>
            </a:r>
            <a:r>
              <a:rPr lang="en-GB" dirty="0" err="1"/>
              <a:t>disponují</a:t>
            </a:r>
            <a:r>
              <a:rPr lang="en-GB" dirty="0"/>
              <a:t> </a:t>
            </a:r>
            <a:r>
              <a:rPr lang="en-GB" dirty="0" err="1"/>
              <a:t>řadou</a:t>
            </a:r>
            <a:r>
              <a:rPr lang="en-GB" dirty="0"/>
              <a:t> </a:t>
            </a:r>
            <a:r>
              <a:rPr lang="en-GB" dirty="0" err="1"/>
              <a:t>proměnlivých</a:t>
            </a:r>
            <a:r>
              <a:rPr lang="en-GB" dirty="0"/>
              <a:t> </a:t>
            </a:r>
            <a:r>
              <a:rPr lang="en-GB" dirty="0" err="1"/>
              <a:t>identit</a:t>
            </a:r>
            <a:r>
              <a:rPr lang="en-GB" dirty="0"/>
              <a:t>. </a:t>
            </a:r>
            <a:r>
              <a:rPr lang="en-GB" dirty="0" err="1"/>
              <a:t>Žádná</a:t>
            </a:r>
            <a:r>
              <a:rPr lang="en-GB" dirty="0"/>
              <a:t> z </a:t>
            </a:r>
            <a:r>
              <a:rPr lang="en-GB" dirty="0" err="1"/>
              <a:t>nich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pro </a:t>
            </a:r>
            <a:r>
              <a:rPr lang="en-GB" dirty="0" err="1"/>
              <a:t>hvězdu</a:t>
            </a:r>
            <a:r>
              <a:rPr lang="en-GB" dirty="0"/>
              <a:t> </a:t>
            </a:r>
            <a:r>
              <a:rPr lang="en-GB" dirty="0" err="1"/>
              <a:t>určující</a:t>
            </a:r>
            <a:r>
              <a:rPr lang="en-GB" dirty="0"/>
              <a:t> a </a:t>
            </a:r>
            <a:r>
              <a:rPr lang="en-GB" dirty="0" err="1"/>
              <a:t>všechny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přiznaně</a:t>
            </a:r>
            <a:r>
              <a:rPr lang="en-GB" dirty="0"/>
              <a:t> </a:t>
            </a:r>
            <a:r>
              <a:rPr lang="en-GB" dirty="0" err="1"/>
              <a:t>performativní</a:t>
            </a:r>
            <a:r>
              <a:rPr lang="en-GB" dirty="0"/>
              <a:t>.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fanoušci</a:t>
            </a:r>
            <a:r>
              <a:rPr lang="en-GB" dirty="0"/>
              <a:t> </a:t>
            </a:r>
            <a:r>
              <a:rPr lang="en-GB" dirty="0" err="1"/>
              <a:t>tedy</a:t>
            </a:r>
            <a:r>
              <a:rPr lang="en-GB" dirty="0"/>
              <a:t> </a:t>
            </a:r>
            <a:r>
              <a:rPr lang="en-GB" dirty="0" err="1"/>
              <a:t>nevidí</a:t>
            </a:r>
            <a:r>
              <a:rPr lang="en-GB" dirty="0"/>
              <a:t> </a:t>
            </a:r>
            <a:r>
              <a:rPr lang="en-GB" dirty="0" err="1"/>
              <a:t>jednu</a:t>
            </a:r>
            <a:r>
              <a:rPr lang="en-GB" dirty="0"/>
              <a:t> </a:t>
            </a:r>
            <a:r>
              <a:rPr lang="en-GB" dirty="0" err="1"/>
              <a:t>identitu</a:t>
            </a:r>
            <a:r>
              <a:rPr lang="en-GB" dirty="0"/>
              <a:t>, </a:t>
            </a:r>
            <a:r>
              <a:rPr lang="en-GB" dirty="0" err="1"/>
              <a:t>kterou</a:t>
            </a:r>
            <a:r>
              <a:rPr lang="en-GB" dirty="0"/>
              <a:t>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různá</a:t>
            </a:r>
            <a:r>
              <a:rPr lang="en-GB" dirty="0"/>
              <a:t> </a:t>
            </a:r>
            <a:r>
              <a:rPr lang="en-GB" dirty="0" err="1"/>
              <a:t>publika</a:t>
            </a:r>
            <a:r>
              <a:rPr lang="en-GB" dirty="0"/>
              <a:t> </a:t>
            </a:r>
            <a:r>
              <a:rPr lang="en-GB" dirty="0" err="1"/>
              <a:t>číst</a:t>
            </a:r>
            <a:r>
              <a:rPr lang="en-GB" dirty="0"/>
              <a:t> </a:t>
            </a:r>
            <a:r>
              <a:rPr lang="en-GB" dirty="0" err="1"/>
              <a:t>různými</a:t>
            </a:r>
            <a:r>
              <a:rPr lang="en-GB" dirty="0"/>
              <a:t> </a:t>
            </a:r>
            <a:r>
              <a:rPr lang="en-GB" dirty="0" err="1"/>
              <a:t>způsoby</a:t>
            </a:r>
            <a:r>
              <a:rPr lang="en-GB" dirty="0"/>
              <a:t>, ale </a:t>
            </a:r>
            <a:r>
              <a:rPr lang="en-GB" dirty="0" err="1"/>
              <a:t>mohou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nimi</a:t>
            </a:r>
            <a:r>
              <a:rPr lang="en-GB" dirty="0"/>
              <a:t> </a:t>
            </a:r>
            <a:r>
              <a:rPr lang="en-GB" dirty="0" err="1"/>
              <a:t>vybírat</a:t>
            </a:r>
            <a:r>
              <a:rPr lang="en-GB" dirty="0"/>
              <a:t>. </a:t>
            </a:r>
          </a:p>
          <a:p>
            <a:r>
              <a:rPr lang="en-GB" sz="1800" dirty="0"/>
              <a:t>“</a:t>
            </a:r>
            <a:r>
              <a:rPr lang="en-GB" dirty="0"/>
              <a:t>Pro </a:t>
            </a:r>
            <a:r>
              <a:rPr lang="en-GB" dirty="0" err="1"/>
              <a:t>současné</a:t>
            </a:r>
            <a:r>
              <a:rPr lang="en-GB" dirty="0"/>
              <a:t> </a:t>
            </a:r>
            <a:r>
              <a:rPr lang="en-GB" dirty="0" err="1"/>
              <a:t>hvězdy</a:t>
            </a:r>
            <a:r>
              <a:rPr lang="en-GB" dirty="0"/>
              <a:t> </a:t>
            </a:r>
            <a:r>
              <a:rPr lang="en-GB" dirty="0" err="1"/>
              <a:t>představuje</a:t>
            </a:r>
            <a:r>
              <a:rPr lang="en-GB" dirty="0"/>
              <a:t> </a:t>
            </a:r>
            <a:r>
              <a:rPr lang="en-GB" dirty="0" err="1"/>
              <a:t>stmelení</a:t>
            </a:r>
            <a:r>
              <a:rPr lang="en-GB" dirty="0"/>
              <a:t> a </a:t>
            </a:r>
            <a:r>
              <a:rPr lang="en-GB" dirty="0" err="1"/>
              <a:t>soudržnost</a:t>
            </a:r>
            <a:r>
              <a:rPr lang="en-GB" dirty="0"/>
              <a:t> </a:t>
            </a:r>
            <a:r>
              <a:rPr lang="en-GB" dirty="0" err="1"/>
              <a:t>hvězdné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 </a:t>
            </a:r>
            <a:r>
              <a:rPr lang="en-GB" dirty="0" err="1"/>
              <a:t>zásadní</a:t>
            </a:r>
            <a:r>
              <a:rPr lang="en-GB" dirty="0"/>
              <a:t> </a:t>
            </a:r>
            <a:r>
              <a:rPr lang="en-GB" dirty="0" err="1"/>
              <a:t>výzvu</a:t>
            </a:r>
            <a:r>
              <a:rPr lang="en-GB" dirty="0"/>
              <a:t>. V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jménu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totiž</a:t>
            </a:r>
            <a:r>
              <a:rPr lang="en-GB" dirty="0"/>
              <a:t> </a:t>
            </a:r>
            <a:r>
              <a:rPr lang="en-GB" dirty="0" err="1"/>
              <a:t>realizovány</a:t>
            </a:r>
            <a:r>
              <a:rPr lang="en-GB" dirty="0"/>
              <a:t> </a:t>
            </a:r>
            <a:r>
              <a:rPr lang="en-GB" dirty="0" err="1"/>
              <a:t>četné</a:t>
            </a:r>
            <a:r>
              <a:rPr lang="en-GB" dirty="0"/>
              <a:t> </a:t>
            </a:r>
            <a:r>
              <a:rPr lang="en-GB" dirty="0" err="1"/>
              <a:t>obchodní</a:t>
            </a:r>
            <a:r>
              <a:rPr lang="en-GB" dirty="0"/>
              <a:t> a </a:t>
            </a:r>
            <a:r>
              <a:rPr lang="en-GB" dirty="0" err="1"/>
              <a:t>propagační</a:t>
            </a:r>
            <a:r>
              <a:rPr lang="en-GB" dirty="0"/>
              <a:t> </a:t>
            </a:r>
            <a:r>
              <a:rPr lang="en-GB" dirty="0" err="1"/>
              <a:t>praktiky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komplikují</a:t>
            </a:r>
            <a:r>
              <a:rPr lang="en-GB" dirty="0"/>
              <a:t> </a:t>
            </a:r>
            <a:r>
              <a:rPr lang="en-GB" dirty="0" err="1"/>
              <a:t>vytváření</a:t>
            </a:r>
            <a:r>
              <a:rPr lang="en-GB" dirty="0"/>
              <a:t> a </a:t>
            </a:r>
            <a:r>
              <a:rPr lang="en-GB" dirty="0" err="1"/>
              <a:t>sdílení</a:t>
            </a:r>
            <a:r>
              <a:rPr lang="en-GB" dirty="0"/>
              <a:t> </a:t>
            </a:r>
            <a:r>
              <a:rPr lang="en-GB" dirty="0" err="1"/>
              <a:t>koherentní</a:t>
            </a:r>
            <a:r>
              <a:rPr lang="en-GB" dirty="0"/>
              <a:t> a </a:t>
            </a:r>
            <a:r>
              <a:rPr lang="en-GB" dirty="0" err="1"/>
              <a:t>srozumitelné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.”</a:t>
            </a:r>
            <a:endParaRPr lang="en-US" dirty="0"/>
          </a:p>
          <a:p>
            <a:endParaRPr lang="cs-CZ" dirty="0"/>
          </a:p>
        </p:txBody>
      </p:sp>
      <p:pic>
        <p:nvPicPr>
          <p:cNvPr id="6" name="Content Placeholder 7" descr="_40757079_hilary_swank_203warners.jpg">
            <a:extLst>
              <a:ext uri="{FF2B5EF4-FFF2-40B4-BE49-F238E27FC236}">
                <a16:creationId xmlns:a16="http://schemas.microsoft.com/office/drawing/2014/main" id="{7A9B0D50-43D2-1B4E-8010-34C107ABD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" b="10635"/>
          <a:stretch/>
        </p:blipFill>
        <p:spPr>
          <a:xfrm>
            <a:off x="6639027" y="139460"/>
            <a:ext cx="2157227" cy="2769391"/>
          </a:xfrm>
          <a:prstGeom prst="rect">
            <a:avLst/>
          </a:prstGeom>
        </p:spPr>
      </p:pic>
      <p:pic>
        <p:nvPicPr>
          <p:cNvPr id="7" name="Content Placeholder 8" descr="74cd30d1e6bfc28f8f5b9742e33fb875.jpg">
            <a:extLst>
              <a:ext uri="{FF2B5EF4-FFF2-40B4-BE49-F238E27FC236}">
                <a16:creationId xmlns:a16="http://schemas.microsoft.com/office/drawing/2014/main" id="{1DC06D3E-D0E9-F04A-8C40-FF3E2FB73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17711"/>
          <a:stretch/>
        </p:blipFill>
        <p:spPr>
          <a:xfrm>
            <a:off x="6517815" y="3018183"/>
            <a:ext cx="2278439" cy="29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92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01AE74-1D6F-974B-A2D8-2F0EF7EDB2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3DA134-1EFC-BF48-A564-68BD2671C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269B95B-F4BA-0046-8A35-BE4EA29E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4471"/>
            <a:ext cx="8064900" cy="451576"/>
          </a:xfrm>
        </p:spPr>
        <p:txBody>
          <a:bodyPr/>
          <a:lstStyle/>
          <a:p>
            <a:pPr algn="ctr"/>
            <a:r>
              <a:rPr lang="en-US" i="1" dirty="0"/>
              <a:t>Edith Piaf </a:t>
            </a:r>
            <a:r>
              <a:rPr lang="en-US" dirty="0"/>
              <a:t>(La </a:t>
            </a:r>
            <a:r>
              <a:rPr lang="en-US" dirty="0" err="1"/>
              <a:t>Mome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r. Olivier </a:t>
            </a:r>
            <a:r>
              <a:rPr lang="en-US" dirty="0" err="1"/>
              <a:t>Dahan</a:t>
            </a:r>
            <a:r>
              <a:rPr lang="en-US" dirty="0"/>
              <a:t>, Francie 2007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DE6519A-A9F3-4440-969D-7ED703A9281A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6EB6B75-8E5A-C048-82FA-487CE1751F3E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5" descr="663de7fa3c6202268bf4c6813cc54534.jpg">
            <a:extLst>
              <a:ext uri="{FF2B5EF4-FFF2-40B4-BE49-F238E27FC236}">
                <a16:creationId xmlns:a16="http://schemas.microsoft.com/office/drawing/2014/main" id="{AB58FBAD-E58B-114F-99BD-ABF88B87E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11059"/>
          <a:stretch>
            <a:fillRect/>
          </a:stretch>
        </p:blipFill>
        <p:spPr>
          <a:xfrm>
            <a:off x="4874157" y="1701505"/>
            <a:ext cx="3543604" cy="4139999"/>
          </a:xfrm>
          <a:prstGeom prst="rect">
            <a:avLst/>
          </a:prstGeom>
        </p:spPr>
      </p:pic>
      <p:pic>
        <p:nvPicPr>
          <p:cNvPr id="10" name="Content Placeholder 4" descr="Marion-Cotillard-affirme-avoir-ete-possedee-par-le-fantome-d-Edith-Piaf.jpg">
            <a:extLst>
              <a:ext uri="{FF2B5EF4-FFF2-40B4-BE49-F238E27FC236}">
                <a16:creationId xmlns:a16="http://schemas.microsoft.com/office/drawing/2014/main" id="{02EBBB01-720A-854C-B1EB-309722A27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900"/>
          <a:stretch>
            <a:fillRect/>
          </a:stretch>
        </p:blipFill>
        <p:spPr>
          <a:xfrm>
            <a:off x="558729" y="1699048"/>
            <a:ext cx="3543605" cy="41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10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544ED2-7082-A54A-9C1D-203735786E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57EE8A-8E33-3A4E-AA15-616953DB65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62122D-80C1-304C-8A56-5DB5DA68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Elastická</a:t>
            </a:r>
            <a:r>
              <a:rPr lang="en-US" dirty="0"/>
              <a:t> a </a:t>
            </a:r>
            <a:r>
              <a:rPr lang="en-US" dirty="0" err="1"/>
              <a:t>autografická</a:t>
            </a:r>
            <a:r>
              <a:rPr lang="en-US" dirty="0"/>
              <a:t> </a:t>
            </a:r>
            <a:r>
              <a:rPr lang="en-US" dirty="0" err="1"/>
              <a:t>sláva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1EDEA3-6228-CD49-8769-37F40ED53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82" y="1519725"/>
            <a:ext cx="7292035" cy="413999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Současná</a:t>
            </a:r>
            <a:r>
              <a:rPr lang="en-US" dirty="0"/>
              <a:t> forma </a:t>
            </a:r>
            <a:r>
              <a:rPr lang="en-US" dirty="0" err="1"/>
              <a:t>slávy</a:t>
            </a:r>
            <a:r>
              <a:rPr lang="en-US" dirty="0"/>
              <a:t> je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b="1" dirty="0" err="1">
                <a:solidFill>
                  <a:srgbClr val="FF6600"/>
                </a:solidFill>
              </a:rPr>
              <a:t>autografická</a:t>
            </a:r>
            <a:r>
              <a:rPr lang="en-US" dirty="0"/>
              <a:t>:</a:t>
            </a:r>
          </a:p>
          <a:p>
            <a:pPr lvl="1"/>
            <a:r>
              <a:rPr lang="en-GB" dirty="0" err="1"/>
              <a:t>Hvězdy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nuceny</a:t>
            </a:r>
            <a:r>
              <a:rPr lang="en-GB" dirty="0"/>
              <a:t> </a:t>
            </a:r>
            <a:r>
              <a:rPr lang="en-GB" dirty="0" err="1"/>
              <a:t>neustále</a:t>
            </a:r>
            <a:r>
              <a:rPr lang="en-GB" dirty="0"/>
              <a:t> </a:t>
            </a:r>
            <a:r>
              <a:rPr lang="en-GB" dirty="0" err="1"/>
              <a:t>přepisovat</a:t>
            </a:r>
            <a:r>
              <a:rPr lang="en-GB" dirty="0"/>
              <a:t> </a:t>
            </a:r>
            <a:r>
              <a:rPr lang="en-GB" dirty="0" err="1"/>
              <a:t>okolnosti</a:t>
            </a:r>
            <a:r>
              <a:rPr lang="en-GB" dirty="0"/>
              <a:t> </a:t>
            </a:r>
            <a:r>
              <a:rPr lang="en-GB" dirty="0" err="1"/>
              <a:t>svých</a:t>
            </a:r>
            <a:r>
              <a:rPr lang="en-GB" dirty="0"/>
              <a:t> </a:t>
            </a:r>
            <a:r>
              <a:rPr lang="en-GB" dirty="0" err="1"/>
              <a:t>reprezentací</a:t>
            </a:r>
            <a:r>
              <a:rPr lang="en-GB" dirty="0"/>
              <a:t> a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autografický</a:t>
            </a:r>
            <a:r>
              <a:rPr lang="en-GB" dirty="0"/>
              <a:t> (</a:t>
            </a:r>
            <a:r>
              <a:rPr lang="en-GB" dirty="0" err="1"/>
              <a:t>tzn</a:t>
            </a:r>
            <a:r>
              <a:rPr lang="en-GB" dirty="0"/>
              <a:t>. </a:t>
            </a:r>
            <a:r>
              <a:rPr lang="en-GB" dirty="0" err="1"/>
              <a:t>sebe-přepisující</a:t>
            </a:r>
            <a:r>
              <a:rPr lang="en-GB" dirty="0"/>
              <a:t>) </a:t>
            </a:r>
            <a:r>
              <a:rPr lang="en-GB" dirty="0" err="1"/>
              <a:t>proces</a:t>
            </a:r>
            <a:r>
              <a:rPr lang="en-GB" dirty="0"/>
              <a:t> je pro </a:t>
            </a:r>
            <a:r>
              <a:rPr lang="en-GB" dirty="0" err="1"/>
              <a:t>konstrukci</a:t>
            </a:r>
            <a:r>
              <a:rPr lang="en-GB" dirty="0"/>
              <a:t> </a:t>
            </a:r>
            <a:r>
              <a:rPr lang="en-GB" dirty="0" err="1"/>
              <a:t>hvězdné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 </a:t>
            </a:r>
            <a:r>
              <a:rPr lang="en-GB" dirty="0" err="1"/>
              <a:t>zásadní</a:t>
            </a:r>
            <a:r>
              <a:rPr lang="en-GB" dirty="0"/>
              <a:t>.  </a:t>
            </a:r>
          </a:p>
          <a:p>
            <a:pPr lvl="1"/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Nová</a:t>
            </a:r>
            <a:r>
              <a:rPr lang="en-GB" dirty="0"/>
              <a:t> </a:t>
            </a:r>
            <a:r>
              <a:rPr lang="en-GB" dirty="0" err="1"/>
              <a:t>generace</a:t>
            </a:r>
            <a:r>
              <a:rPr lang="en-GB" dirty="0"/>
              <a:t> </a:t>
            </a:r>
            <a:r>
              <a:rPr lang="en-GB" dirty="0" err="1"/>
              <a:t>hvězd</a:t>
            </a:r>
            <a:r>
              <a:rPr lang="en-GB" dirty="0"/>
              <a:t> </a:t>
            </a:r>
            <a:r>
              <a:rPr lang="en-GB" dirty="0" err="1"/>
              <a:t>funguje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fragmentárním</a:t>
            </a:r>
            <a:r>
              <a:rPr lang="en-GB" dirty="0"/>
              <a:t>, </a:t>
            </a:r>
            <a:r>
              <a:rPr lang="en-GB" dirty="0" err="1"/>
              <a:t>vysoce</a:t>
            </a:r>
            <a:r>
              <a:rPr lang="en-GB" dirty="0"/>
              <a:t> </a:t>
            </a:r>
            <a:r>
              <a:rPr lang="en-GB" dirty="0" err="1"/>
              <a:t>soutěživém</a:t>
            </a:r>
            <a:r>
              <a:rPr lang="en-GB" dirty="0"/>
              <a:t>, </a:t>
            </a:r>
            <a:r>
              <a:rPr lang="en-GB" dirty="0" err="1"/>
              <a:t>ostře</a:t>
            </a:r>
            <a:r>
              <a:rPr lang="en-GB" dirty="0"/>
              <a:t> </a:t>
            </a:r>
            <a:r>
              <a:rPr lang="en-GB" dirty="0" err="1"/>
              <a:t>sledovaném</a:t>
            </a:r>
            <a:r>
              <a:rPr lang="en-GB" dirty="0"/>
              <a:t> a </a:t>
            </a:r>
            <a:r>
              <a:rPr lang="en-GB" dirty="0" err="1"/>
              <a:t>globálním</a:t>
            </a:r>
            <a:r>
              <a:rPr lang="en-GB" dirty="0"/>
              <a:t> </a:t>
            </a:r>
            <a:r>
              <a:rPr lang="en-GB" dirty="0" err="1"/>
              <a:t>trhu</a:t>
            </a:r>
            <a:r>
              <a:rPr lang="en-GB" dirty="0"/>
              <a:t>. Tyto </a:t>
            </a:r>
            <a:r>
              <a:rPr lang="en-GB" dirty="0" err="1"/>
              <a:t>hvězdné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tudíž</a:t>
            </a:r>
            <a:r>
              <a:rPr lang="en-GB" dirty="0"/>
              <a:t> </a:t>
            </a:r>
            <a:r>
              <a:rPr lang="en-GB" dirty="0" err="1"/>
              <a:t>nuceny</a:t>
            </a:r>
            <a:r>
              <a:rPr lang="en-GB" dirty="0"/>
              <a:t> </a:t>
            </a:r>
            <a:r>
              <a:rPr lang="en-GB" dirty="0" err="1"/>
              <a:t>koordinovat</a:t>
            </a:r>
            <a:r>
              <a:rPr lang="en-GB" dirty="0"/>
              <a:t> </a:t>
            </a:r>
            <a:r>
              <a:rPr lang="en-GB" dirty="0" err="1"/>
              <a:t>své</a:t>
            </a:r>
            <a:r>
              <a:rPr lang="en-GB" dirty="0"/>
              <a:t> </a:t>
            </a:r>
            <a:r>
              <a:rPr lang="en-GB" dirty="0" err="1"/>
              <a:t>kariéry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smyslu</a:t>
            </a:r>
            <a:r>
              <a:rPr lang="en-GB" dirty="0"/>
              <a:t> </a:t>
            </a:r>
            <a:r>
              <a:rPr lang="en-GB" b="1" dirty="0" err="1"/>
              <a:t>protahování</a:t>
            </a:r>
            <a:r>
              <a:rPr lang="en-GB" b="1" dirty="0"/>
              <a:t> </a:t>
            </a:r>
            <a:r>
              <a:rPr lang="en-GB" dirty="0"/>
              <a:t>(stretching) </a:t>
            </a:r>
            <a:r>
              <a:rPr lang="en-GB" dirty="0" err="1"/>
              <a:t>svých</a:t>
            </a:r>
            <a:r>
              <a:rPr lang="en-GB" dirty="0"/>
              <a:t> </a:t>
            </a:r>
            <a:r>
              <a:rPr lang="en-GB" dirty="0" err="1"/>
              <a:t>osobních</a:t>
            </a:r>
            <a:r>
              <a:rPr lang="en-GB" dirty="0"/>
              <a:t> </a:t>
            </a:r>
            <a:r>
              <a:rPr lang="en-GB" dirty="0" err="1"/>
              <a:t>vlastností</a:t>
            </a:r>
            <a:r>
              <a:rPr lang="en-GB" dirty="0"/>
              <a:t> </a:t>
            </a:r>
            <a:r>
              <a:rPr lang="en-GB" dirty="0" err="1"/>
              <a:t>tak</a:t>
            </a:r>
            <a:r>
              <a:rPr lang="en-GB" dirty="0"/>
              <a:t>, aby </a:t>
            </a:r>
            <a:r>
              <a:rPr lang="en-GB" dirty="0" err="1"/>
              <a:t>pokryly</a:t>
            </a:r>
            <a:r>
              <a:rPr lang="en-GB" dirty="0"/>
              <a:t> </a:t>
            </a:r>
            <a:r>
              <a:rPr lang="en-GB" dirty="0" err="1"/>
              <a:t>všechny</a:t>
            </a:r>
            <a:r>
              <a:rPr lang="en-GB" dirty="0"/>
              <a:t> </a:t>
            </a:r>
            <a:r>
              <a:rPr lang="en-GB" dirty="0" err="1"/>
              <a:t>kariérní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(v </a:t>
            </a:r>
            <a:r>
              <a:rPr lang="en-GB" dirty="0" err="1"/>
              <a:t>daném</a:t>
            </a:r>
            <a:r>
              <a:rPr lang="en-GB" dirty="0"/>
              <a:t> </a:t>
            </a:r>
            <a:r>
              <a:rPr lang="en-GB" dirty="0" err="1"/>
              <a:t>momentu</a:t>
            </a:r>
            <a:r>
              <a:rPr lang="en-GB" dirty="0"/>
              <a:t>) a </a:t>
            </a:r>
            <a:r>
              <a:rPr lang="en-GB" dirty="0" err="1"/>
              <a:t>zdůvodnily</a:t>
            </a:r>
            <a:r>
              <a:rPr lang="en-GB" dirty="0"/>
              <a:t> </a:t>
            </a:r>
            <a:r>
              <a:rPr lang="en-GB" dirty="0" err="1"/>
              <a:t>veškeré</a:t>
            </a:r>
            <a:r>
              <a:rPr lang="en-GB" dirty="0"/>
              <a:t> </a:t>
            </a:r>
            <a:r>
              <a:rPr lang="en-GB" dirty="0" err="1"/>
              <a:t>změny</a:t>
            </a:r>
            <a:r>
              <a:rPr lang="en-GB" dirty="0"/>
              <a:t> a </a:t>
            </a:r>
            <a:r>
              <a:rPr lang="en-GB" dirty="0" err="1"/>
              <a:t>nahodilosti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kontinuální</a:t>
            </a:r>
            <a:r>
              <a:rPr lang="en-GB" dirty="0"/>
              <a:t> </a:t>
            </a:r>
            <a:r>
              <a:rPr lang="en-GB" dirty="0" err="1"/>
              <a:t>součást</a:t>
            </a:r>
            <a:r>
              <a:rPr lang="en-GB" dirty="0"/>
              <a:t> </a:t>
            </a:r>
            <a:r>
              <a:rPr lang="en-GB" dirty="0" err="1"/>
              <a:t>své</a:t>
            </a:r>
            <a:r>
              <a:rPr lang="en-GB" dirty="0"/>
              <a:t> </a:t>
            </a:r>
            <a:r>
              <a:rPr lang="en-GB" dirty="0" err="1"/>
              <a:t>osobnosti</a:t>
            </a:r>
            <a:r>
              <a:rPr lang="en-GB" dirty="0"/>
              <a:t>.   </a:t>
            </a:r>
          </a:p>
          <a:p>
            <a:pPr lvl="1"/>
            <a:r>
              <a:rPr lang="en-GB" b="1" u="sng" dirty="0">
                <a:solidFill>
                  <a:srgbClr val="FF6600"/>
                </a:solidFill>
              </a:rPr>
              <a:t>Na </a:t>
            </a:r>
            <a:r>
              <a:rPr lang="en-GB" b="1" u="sng" dirty="0" err="1">
                <a:solidFill>
                  <a:srgbClr val="FF6600"/>
                </a:solidFill>
              </a:rPr>
              <a:t>rozdíl</a:t>
            </a:r>
            <a:r>
              <a:rPr lang="en-GB" b="1" u="sng" dirty="0">
                <a:solidFill>
                  <a:srgbClr val="FF6600"/>
                </a:solidFill>
              </a:rPr>
              <a:t> od </a:t>
            </a:r>
            <a:r>
              <a:rPr lang="en-GB" b="1" u="sng" dirty="0" err="1">
                <a:solidFill>
                  <a:srgbClr val="FF6600"/>
                </a:solidFill>
              </a:rPr>
              <a:t>dřívějších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plastických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hvězdných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obrazů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jsou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současné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hvězdné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osobnosti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ve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zvýšené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míře</a:t>
            </a:r>
            <a:r>
              <a:rPr lang="en-GB" b="1" u="sng" dirty="0">
                <a:solidFill>
                  <a:srgbClr val="FF6600"/>
                </a:solidFill>
              </a:rPr>
              <a:t> </a:t>
            </a:r>
            <a:r>
              <a:rPr lang="en-GB" b="1" u="sng" dirty="0" err="1">
                <a:solidFill>
                  <a:srgbClr val="FF6600"/>
                </a:solidFill>
              </a:rPr>
              <a:t>elastické</a:t>
            </a:r>
            <a:r>
              <a:rPr lang="en-GB" dirty="0"/>
              <a:t>.  </a:t>
            </a:r>
            <a:endParaRPr lang="en-US" dirty="0"/>
          </a:p>
          <a:p>
            <a:endParaRPr lang="cs-CZ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8508EDD-5EAE-6841-9015-159CBBD9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435" y="3268011"/>
            <a:ext cx="1792383" cy="23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9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B8A523-BA49-234B-8F87-B65755C3AE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4A4CA9-7434-3E4A-9C84-9A47D33943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84317A-11E6-334E-A743-D27E5238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9F68CB-1B40-0849-BE5B-B778B4651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38470"/>
            <a:ext cx="8064900" cy="4493530"/>
          </a:xfrm>
        </p:spPr>
        <p:txBody>
          <a:bodyPr/>
          <a:lstStyle/>
          <a:p>
            <a:r>
              <a:rPr lang="en-US" sz="1800" dirty="0"/>
              <a:t>Pro post-</a:t>
            </a:r>
            <a:r>
              <a:rPr lang="en-US" sz="1800" dirty="0" err="1"/>
              <a:t>studiový</a:t>
            </a:r>
            <a:r>
              <a:rPr lang="en-US" sz="1800" dirty="0"/>
              <a:t> </a:t>
            </a:r>
            <a:r>
              <a:rPr lang="en-US" sz="1800" dirty="0" err="1"/>
              <a:t>hvězdný</a:t>
            </a:r>
            <a:r>
              <a:rPr lang="en-US" sz="1800" dirty="0"/>
              <a:t> </a:t>
            </a:r>
            <a:r>
              <a:rPr lang="en-US" sz="1800" dirty="0" err="1"/>
              <a:t>systém</a:t>
            </a:r>
            <a:r>
              <a:rPr lang="en-US" sz="1800" dirty="0"/>
              <a:t> je </a:t>
            </a:r>
            <a:r>
              <a:rPr lang="en-US" sz="1800" dirty="0" err="1"/>
              <a:t>typická</a:t>
            </a:r>
            <a:r>
              <a:rPr lang="en-US" sz="1800" dirty="0"/>
              <a:t> absence </a:t>
            </a:r>
            <a:r>
              <a:rPr lang="en-US" sz="1800" dirty="0" err="1"/>
              <a:t>dlouhodobých</a:t>
            </a:r>
            <a:r>
              <a:rPr lang="en-US" sz="1800" dirty="0"/>
              <a:t> </a:t>
            </a:r>
            <a:r>
              <a:rPr lang="en-US" sz="1800" dirty="0" err="1"/>
              <a:t>kontraktů</a:t>
            </a:r>
            <a:r>
              <a:rPr lang="en-US" sz="1800" dirty="0"/>
              <a:t> a </a:t>
            </a:r>
            <a:r>
              <a:rPr lang="en-US" sz="1800" dirty="0" err="1"/>
              <a:t>vzrůstající</a:t>
            </a:r>
            <a:r>
              <a:rPr lang="en-US" sz="1800" dirty="0"/>
              <a:t> </a:t>
            </a:r>
            <a:r>
              <a:rPr lang="en-US" sz="1800" dirty="0" err="1"/>
              <a:t>pozornost</a:t>
            </a:r>
            <a:r>
              <a:rPr lang="en-US" sz="1800" dirty="0"/>
              <a:t> </a:t>
            </a:r>
            <a:r>
              <a:rPr lang="en-US" sz="1800" dirty="0" err="1"/>
              <a:t>věnovaná</a:t>
            </a:r>
            <a:r>
              <a:rPr lang="en-US" sz="1800" dirty="0"/>
              <a:t> </a:t>
            </a:r>
            <a:r>
              <a:rPr lang="en-US" sz="1800" dirty="0" err="1"/>
              <a:t>produkci</a:t>
            </a:r>
            <a:r>
              <a:rPr lang="en-US" sz="1800" dirty="0"/>
              <a:t> a </a:t>
            </a:r>
            <a:r>
              <a:rPr lang="en-US" sz="1800" dirty="0" err="1"/>
              <a:t>propagaci</a:t>
            </a:r>
            <a:r>
              <a:rPr lang="en-US" sz="1800" dirty="0"/>
              <a:t> </a:t>
            </a:r>
            <a:r>
              <a:rPr lang="en-US" sz="1800" dirty="0" err="1"/>
              <a:t>jediného</a:t>
            </a:r>
            <a:r>
              <a:rPr lang="en-US" sz="1800" dirty="0"/>
              <a:t> </a:t>
            </a:r>
            <a:r>
              <a:rPr lang="en-US" sz="1800" dirty="0" err="1"/>
              <a:t>snímku</a:t>
            </a:r>
            <a:r>
              <a:rPr lang="en-US" sz="1800" dirty="0"/>
              <a:t>. </a:t>
            </a:r>
            <a:r>
              <a:rPr lang="en-US" sz="1800" dirty="0" err="1"/>
              <a:t>Hvězda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tedy</a:t>
            </a:r>
            <a:r>
              <a:rPr lang="en-US" sz="1800" dirty="0"/>
              <a:t> s </a:t>
            </a:r>
            <a:r>
              <a:rPr lang="en-US" sz="1800" dirty="0" err="1"/>
              <a:t>každým</a:t>
            </a:r>
            <a:r>
              <a:rPr lang="en-US" sz="1800" dirty="0"/>
              <a:t> </a:t>
            </a:r>
            <a:r>
              <a:rPr lang="en-US" sz="1800" dirty="0" err="1"/>
              <a:t>novým</a:t>
            </a:r>
            <a:r>
              <a:rPr lang="en-US" sz="1800" dirty="0"/>
              <a:t> </a:t>
            </a:r>
            <a:r>
              <a:rPr lang="en-US" sz="1800" dirty="0" err="1"/>
              <a:t>filmem</a:t>
            </a:r>
            <a:r>
              <a:rPr lang="en-US" sz="1800" dirty="0"/>
              <a:t> (</a:t>
            </a:r>
            <a:r>
              <a:rPr lang="en-US" sz="1800" dirty="0" err="1"/>
              <a:t>či</a:t>
            </a:r>
            <a:r>
              <a:rPr lang="en-US" sz="1800" dirty="0"/>
              <a:t> </a:t>
            </a:r>
            <a:r>
              <a:rPr lang="en-US" sz="1800" dirty="0" err="1"/>
              <a:t>sérií</a:t>
            </a:r>
            <a:r>
              <a:rPr lang="en-US" sz="1800" dirty="0"/>
              <a:t> </a:t>
            </a:r>
            <a:r>
              <a:rPr lang="en-US" sz="1800" dirty="0" err="1"/>
              <a:t>filmů</a:t>
            </a:r>
            <a:r>
              <a:rPr lang="en-US" sz="1800" dirty="0"/>
              <a:t>) </a:t>
            </a:r>
            <a:r>
              <a:rPr lang="en-US" sz="1800" dirty="0" err="1"/>
              <a:t>vyjednává</a:t>
            </a:r>
            <a:r>
              <a:rPr lang="en-US" sz="1800" dirty="0"/>
              <a:t> </a:t>
            </a:r>
            <a:r>
              <a:rPr lang="en-US" sz="1800" dirty="0" err="1"/>
              <a:t>nové</a:t>
            </a:r>
            <a:r>
              <a:rPr lang="en-US" sz="1800" dirty="0"/>
              <a:t> </a:t>
            </a:r>
            <a:r>
              <a:rPr lang="en-US" sz="1800" dirty="0" err="1"/>
              <a:t>podmínky</a:t>
            </a:r>
            <a:r>
              <a:rPr lang="en-US" sz="1800" dirty="0"/>
              <a:t>, </a:t>
            </a:r>
            <a:r>
              <a:rPr lang="en-US" sz="1800" dirty="0" err="1"/>
              <a:t>reflektující</a:t>
            </a:r>
            <a:r>
              <a:rPr lang="en-US" sz="1800" dirty="0"/>
              <a:t> </a:t>
            </a:r>
            <a:r>
              <a:rPr lang="en-US" sz="1800" dirty="0" err="1"/>
              <a:t>jeho</a:t>
            </a:r>
            <a:r>
              <a:rPr lang="en-US" sz="1800" dirty="0"/>
              <a:t>/</a:t>
            </a:r>
            <a:r>
              <a:rPr lang="en-US" sz="1800" dirty="0" err="1"/>
              <a:t>její</a:t>
            </a:r>
            <a:r>
              <a:rPr lang="en-US" sz="1800" dirty="0"/>
              <a:t> </a:t>
            </a:r>
            <a:r>
              <a:rPr lang="en-US" sz="1800" dirty="0" err="1"/>
              <a:t>aktuální</a:t>
            </a:r>
            <a:r>
              <a:rPr lang="en-US" sz="1800" dirty="0"/>
              <a:t> </a:t>
            </a:r>
            <a:r>
              <a:rPr lang="en-US" sz="1800" dirty="0" err="1"/>
              <a:t>pozici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trhu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Od 50. let </a:t>
            </a:r>
            <a:r>
              <a:rPr lang="en-US" sz="1800" dirty="0" err="1"/>
              <a:t>narůstá</a:t>
            </a:r>
            <a:r>
              <a:rPr lang="en-US" sz="1800" dirty="0"/>
              <a:t> </a:t>
            </a:r>
            <a:r>
              <a:rPr lang="en-US" sz="1800" dirty="0" err="1"/>
              <a:t>význam</a:t>
            </a:r>
            <a:r>
              <a:rPr lang="en-US" sz="1800" dirty="0"/>
              <a:t> </a:t>
            </a:r>
            <a:r>
              <a:rPr lang="en-US" sz="1800" dirty="0" err="1"/>
              <a:t>agenturního</a:t>
            </a:r>
            <a:r>
              <a:rPr lang="en-US" sz="1800" dirty="0"/>
              <a:t> </a:t>
            </a:r>
            <a:r>
              <a:rPr lang="en-US" sz="1800" dirty="0" err="1"/>
              <a:t>zastoupení</a:t>
            </a:r>
            <a:r>
              <a:rPr lang="en-US" sz="1800" dirty="0"/>
              <a:t> a </a:t>
            </a:r>
            <a:r>
              <a:rPr lang="en-US" sz="1800" dirty="0" err="1"/>
              <a:t>castingových</a:t>
            </a:r>
            <a:r>
              <a:rPr lang="en-US" sz="1800" dirty="0"/>
              <a:t> </a:t>
            </a:r>
            <a:r>
              <a:rPr lang="en-US" sz="1800" dirty="0" err="1"/>
              <a:t>režisérů</a:t>
            </a:r>
            <a:r>
              <a:rPr lang="en-US" sz="1800" dirty="0"/>
              <a:t>, </a:t>
            </a:r>
            <a:r>
              <a:rPr lang="en-US" sz="1800" dirty="0" err="1"/>
              <a:t>kteří</a:t>
            </a:r>
            <a:r>
              <a:rPr lang="en-US" sz="1800" dirty="0"/>
              <a:t> </a:t>
            </a:r>
            <a:r>
              <a:rPr lang="en-US" sz="1800" dirty="0" err="1"/>
              <a:t>fungují</a:t>
            </a:r>
            <a:r>
              <a:rPr lang="en-US" sz="1800" dirty="0"/>
              <a:t> </a:t>
            </a:r>
            <a:r>
              <a:rPr lang="en-US" sz="1800" dirty="0" err="1"/>
              <a:t>jako</a:t>
            </a:r>
            <a:r>
              <a:rPr lang="en-US" sz="1800" dirty="0"/>
              <a:t> </a:t>
            </a:r>
            <a:r>
              <a:rPr lang="en-US" sz="1800" dirty="0" err="1"/>
              <a:t>prostředníci</a:t>
            </a:r>
            <a:r>
              <a:rPr lang="en-US" sz="1800" dirty="0"/>
              <a:t> </a:t>
            </a:r>
            <a:r>
              <a:rPr lang="en-US" sz="1800" dirty="0" err="1"/>
              <a:t>mezi</a:t>
            </a:r>
            <a:r>
              <a:rPr lang="en-US" sz="1800" dirty="0"/>
              <a:t> </a:t>
            </a:r>
            <a:r>
              <a:rPr lang="en-US" sz="1800" dirty="0" err="1"/>
              <a:t>studiem</a:t>
            </a:r>
            <a:r>
              <a:rPr lang="en-US" sz="1800" dirty="0"/>
              <a:t> a </a:t>
            </a:r>
            <a:r>
              <a:rPr lang="en-US" sz="1800" dirty="0" err="1"/>
              <a:t>hvězdou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S </a:t>
            </a:r>
            <a:r>
              <a:rPr lang="en-US" sz="1800" dirty="0" err="1"/>
              <a:t>rostoucím</a:t>
            </a:r>
            <a:r>
              <a:rPr lang="en-US" sz="1800" dirty="0"/>
              <a:t> </a:t>
            </a:r>
            <a:r>
              <a:rPr lang="en-US" sz="1800" dirty="0" err="1"/>
              <a:t>významem</a:t>
            </a:r>
            <a:r>
              <a:rPr lang="en-US" sz="1800" dirty="0"/>
              <a:t> </a:t>
            </a:r>
            <a:r>
              <a:rPr lang="en-US" sz="1800" dirty="0" err="1"/>
              <a:t>jednotlivých</a:t>
            </a:r>
            <a:r>
              <a:rPr lang="en-US" sz="1800" dirty="0"/>
              <a:t> </a:t>
            </a:r>
            <a:r>
              <a:rPr lang="en-US" sz="1800" dirty="0" err="1"/>
              <a:t>projektů</a:t>
            </a:r>
            <a:r>
              <a:rPr lang="en-US" sz="1800" dirty="0"/>
              <a:t> a bez </a:t>
            </a:r>
            <a:r>
              <a:rPr lang="en-US" sz="1800" dirty="0" err="1"/>
              <a:t>kariéry</a:t>
            </a:r>
            <a:r>
              <a:rPr lang="en-US" sz="1800" dirty="0"/>
              <a:t> </a:t>
            </a:r>
            <a:r>
              <a:rPr lang="en-US" sz="1800" dirty="0" err="1"/>
              <a:t>dlouhodobě</a:t>
            </a:r>
            <a:r>
              <a:rPr lang="en-US" sz="1800" dirty="0"/>
              <a:t> </a:t>
            </a:r>
            <a:r>
              <a:rPr lang="en-US" sz="1800" dirty="0" err="1"/>
              <a:t>svázané</a:t>
            </a:r>
            <a:r>
              <a:rPr lang="en-US" sz="1800" dirty="0"/>
              <a:t> s </a:t>
            </a:r>
            <a:r>
              <a:rPr lang="en-US" sz="1800" dirty="0" err="1"/>
              <a:t>jediným</a:t>
            </a:r>
            <a:r>
              <a:rPr lang="en-US" sz="1800" dirty="0"/>
              <a:t> </a:t>
            </a:r>
            <a:r>
              <a:rPr lang="en-US" sz="1800" dirty="0" err="1"/>
              <a:t>studiem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</a:t>
            </a:r>
            <a:r>
              <a:rPr lang="en-US" sz="1800" dirty="0" err="1"/>
              <a:t>hvězdy</a:t>
            </a:r>
            <a:r>
              <a:rPr lang="en-US" sz="1800" dirty="0"/>
              <a:t> </a:t>
            </a:r>
            <a:r>
              <a:rPr lang="en-US" sz="1800" dirty="0" err="1"/>
              <a:t>samy</a:t>
            </a:r>
            <a:r>
              <a:rPr lang="en-US" sz="1800" dirty="0"/>
              <a:t> </a:t>
            </a:r>
            <a:r>
              <a:rPr lang="en-US" sz="1800" dirty="0" err="1"/>
              <a:t>zodpovědné</a:t>
            </a:r>
            <a:r>
              <a:rPr lang="en-US" sz="1800" dirty="0"/>
              <a:t> za </a:t>
            </a:r>
            <a:r>
              <a:rPr lang="en-US" sz="1800" dirty="0" err="1"/>
              <a:t>vytváření</a:t>
            </a:r>
            <a:r>
              <a:rPr lang="en-US" sz="1800" dirty="0"/>
              <a:t> </a:t>
            </a:r>
            <a:r>
              <a:rPr lang="en-US" sz="1800" dirty="0" err="1"/>
              <a:t>hvězdného</a:t>
            </a:r>
            <a:r>
              <a:rPr lang="en-US" sz="1800" dirty="0"/>
              <a:t> </a:t>
            </a:r>
            <a:r>
              <a:rPr lang="en-US" sz="1800" dirty="0" err="1"/>
              <a:t>obrazu</a:t>
            </a:r>
            <a:r>
              <a:rPr lang="en-US" sz="1800" dirty="0"/>
              <a:t>. </a:t>
            </a:r>
            <a:r>
              <a:rPr lang="en-US" sz="1800" dirty="0" err="1"/>
              <a:t>Taková</a:t>
            </a:r>
            <a:r>
              <a:rPr lang="en-US" sz="1800" dirty="0"/>
              <a:t> </a:t>
            </a:r>
            <a:r>
              <a:rPr lang="en-US" sz="1800" dirty="0" err="1"/>
              <a:t>povaha</a:t>
            </a:r>
            <a:r>
              <a:rPr lang="en-US" sz="1800" dirty="0"/>
              <a:t> </a:t>
            </a:r>
            <a:r>
              <a:rPr lang="en-US" sz="1800" dirty="0" err="1"/>
              <a:t>hvězdné</a:t>
            </a:r>
            <a:r>
              <a:rPr lang="en-US" sz="1800" dirty="0"/>
              <a:t> </a:t>
            </a:r>
            <a:r>
              <a:rPr lang="en-US" sz="1800" dirty="0" err="1"/>
              <a:t>slávy</a:t>
            </a:r>
            <a:r>
              <a:rPr lang="en-US" sz="1800" dirty="0"/>
              <a:t> je </a:t>
            </a:r>
            <a:r>
              <a:rPr lang="en-US" sz="1800" dirty="0" err="1"/>
              <a:t>výrazně</a:t>
            </a:r>
            <a:r>
              <a:rPr lang="en-US" sz="1800" dirty="0"/>
              <a:t> </a:t>
            </a:r>
            <a:r>
              <a:rPr lang="en-US" sz="1800" dirty="0" err="1"/>
              <a:t>autografická</a:t>
            </a:r>
            <a:r>
              <a:rPr lang="en-US" sz="1800" dirty="0"/>
              <a:t>. </a:t>
            </a:r>
            <a:r>
              <a:rPr lang="en-US" sz="1800" dirty="0" err="1"/>
              <a:t>Abychom</a:t>
            </a:r>
            <a:r>
              <a:rPr lang="en-US" sz="1800" dirty="0"/>
              <a:t> se </a:t>
            </a:r>
            <a:r>
              <a:rPr lang="en-US" sz="1800" dirty="0" err="1"/>
              <a:t>zbavili</a:t>
            </a:r>
            <a:r>
              <a:rPr lang="en-US" sz="1800" dirty="0"/>
              <a:t> </a:t>
            </a:r>
            <a:r>
              <a:rPr lang="en-US" sz="1800" dirty="0" err="1"/>
              <a:t>pasivity</a:t>
            </a:r>
            <a:r>
              <a:rPr lang="en-US" sz="1800" dirty="0"/>
              <a:t>, </a:t>
            </a:r>
            <a:r>
              <a:rPr lang="en-US" sz="1800" dirty="0" err="1"/>
              <a:t>implikované</a:t>
            </a:r>
            <a:r>
              <a:rPr lang="en-US" sz="1800" dirty="0"/>
              <a:t> v </a:t>
            </a:r>
            <a:r>
              <a:rPr lang="en-US" sz="1800" dirty="0" err="1"/>
              <a:t>termínu</a:t>
            </a:r>
            <a:r>
              <a:rPr lang="en-US" sz="1800" dirty="0"/>
              <a:t> </a:t>
            </a:r>
            <a:r>
              <a:rPr lang="en-US" sz="1800" dirty="0" err="1"/>
              <a:t>hvězdný</a:t>
            </a:r>
            <a:r>
              <a:rPr lang="en-US" sz="1800" dirty="0"/>
              <a:t> </a:t>
            </a:r>
            <a:r>
              <a:rPr lang="en-US" sz="1800" dirty="0" err="1"/>
              <a:t>obraz</a:t>
            </a:r>
            <a:r>
              <a:rPr lang="en-US" sz="1800" dirty="0"/>
              <a:t>, je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místě</a:t>
            </a:r>
            <a:r>
              <a:rPr lang="en-US" sz="1800" dirty="0"/>
              <a:t> </a:t>
            </a:r>
            <a:r>
              <a:rPr lang="en-US" sz="1800" dirty="0" err="1"/>
              <a:t>používat</a:t>
            </a:r>
            <a:r>
              <a:rPr lang="en-US" sz="1800" dirty="0"/>
              <a:t> pro </a:t>
            </a:r>
            <a:r>
              <a:rPr lang="en-US" sz="1800" dirty="0" err="1"/>
              <a:t>popis</a:t>
            </a:r>
            <a:r>
              <a:rPr lang="en-US" sz="1800" dirty="0"/>
              <a:t> </a:t>
            </a:r>
            <a:r>
              <a:rPr lang="en-US" sz="1800" dirty="0" err="1"/>
              <a:t>pozdějších</a:t>
            </a:r>
            <a:r>
              <a:rPr lang="en-US" sz="1800" dirty="0"/>
              <a:t> </a:t>
            </a:r>
            <a:r>
              <a:rPr lang="en-US" sz="1800" dirty="0" err="1"/>
              <a:t>forem</a:t>
            </a:r>
            <a:r>
              <a:rPr lang="en-US" sz="1800" dirty="0"/>
              <a:t> </a:t>
            </a:r>
            <a:r>
              <a:rPr lang="en-US" sz="1800" dirty="0" err="1"/>
              <a:t>slávy</a:t>
            </a:r>
            <a:r>
              <a:rPr lang="en-US" sz="1800" dirty="0"/>
              <a:t> </a:t>
            </a:r>
            <a:r>
              <a:rPr lang="en-US" sz="1800" dirty="0" err="1"/>
              <a:t>pojem</a:t>
            </a:r>
            <a:r>
              <a:rPr lang="en-US" sz="1800" dirty="0"/>
              <a:t> “</a:t>
            </a:r>
            <a:r>
              <a:rPr lang="en-US" sz="1800" dirty="0" err="1"/>
              <a:t>hvězdná</a:t>
            </a:r>
            <a:r>
              <a:rPr lang="en-US" sz="1800" dirty="0"/>
              <a:t> </a:t>
            </a:r>
            <a:r>
              <a:rPr lang="en-US" sz="1800" dirty="0" err="1"/>
              <a:t>osobnost</a:t>
            </a:r>
            <a:r>
              <a:rPr lang="en-US" sz="1800" dirty="0"/>
              <a:t>.”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2424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436FFA-D5CC-C642-A20B-1D7EE728B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350680E-E71A-AB4C-82A0-D4276C7A2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pic>
        <p:nvPicPr>
          <p:cNvPr id="7" name="Picture 6" descr="Snímek obrazovky 2017-03-21 v 8.51.12.png">
            <a:extLst>
              <a:ext uri="{FF2B5EF4-FFF2-40B4-BE49-F238E27FC236}">
                <a16:creationId xmlns:a16="http://schemas.microsoft.com/office/drawing/2014/main" id="{5FBE9D15-2DC7-9F40-83E0-64EFD5664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2" y="378000"/>
            <a:ext cx="4599157" cy="2334204"/>
          </a:xfrm>
          <a:prstGeom prst="rect">
            <a:avLst/>
          </a:prstGeom>
        </p:spPr>
      </p:pic>
      <p:pic>
        <p:nvPicPr>
          <p:cNvPr id="8" name="Picture 7" descr="Snímek obrazovky 2017-03-21 v 15.46.00.png">
            <a:extLst>
              <a:ext uri="{FF2B5EF4-FFF2-40B4-BE49-F238E27FC236}">
                <a16:creationId xmlns:a16="http://schemas.microsoft.com/office/drawing/2014/main" id="{1C2543E4-7FAA-C843-AA47-35E639E9A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91" y="2313909"/>
            <a:ext cx="4263242" cy="2230181"/>
          </a:xfrm>
          <a:prstGeom prst="rect">
            <a:avLst/>
          </a:prstGeom>
        </p:spPr>
      </p:pic>
      <p:pic>
        <p:nvPicPr>
          <p:cNvPr id="10" name="Obrázek 9" descr="Obsah obrázku osoba, pózování, stojící&#10;&#10;Popis byl vytvořen automaticky">
            <a:extLst>
              <a:ext uri="{FF2B5EF4-FFF2-40B4-BE49-F238E27FC236}">
                <a16:creationId xmlns:a16="http://schemas.microsoft.com/office/drawing/2014/main" id="{6C8C1B61-12D1-EA4C-85A1-1E31D9A5E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876541"/>
            <a:ext cx="4051975" cy="2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8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6D83CC-06BF-7E41-B668-996CDEB51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888C3C-15AA-A341-A053-E30FBA34F7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Picture 8" descr="Snímek obrazovky 2017-03-21 v 8.52.15.png">
            <a:extLst>
              <a:ext uri="{FF2B5EF4-FFF2-40B4-BE49-F238E27FC236}">
                <a16:creationId xmlns:a16="http://schemas.microsoft.com/office/drawing/2014/main" id="{67334AF5-7364-F147-80C8-065CFDBB4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7209" cy="2412688"/>
          </a:xfrm>
          <a:prstGeom prst="rect">
            <a:avLst/>
          </a:prstGeom>
        </p:spPr>
      </p:pic>
      <p:pic>
        <p:nvPicPr>
          <p:cNvPr id="5" name="Picture 9" descr="414434.jpg">
            <a:extLst>
              <a:ext uri="{FF2B5EF4-FFF2-40B4-BE49-F238E27FC236}">
                <a16:creationId xmlns:a16="http://schemas.microsoft.com/office/drawing/2014/main" id="{FCC3EEC2-15C2-C44F-9558-AF326D5FB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83" y="702"/>
            <a:ext cx="4291317" cy="2412688"/>
          </a:xfrm>
          <a:prstGeom prst="rect">
            <a:avLst/>
          </a:prstGeom>
        </p:spPr>
      </p:pic>
      <p:pic>
        <p:nvPicPr>
          <p:cNvPr id="6" name="Picture 3" descr="Snímek obrazovky 2017-03-21 v 8.48.57.png">
            <a:extLst>
              <a:ext uri="{FF2B5EF4-FFF2-40B4-BE49-F238E27FC236}">
                <a16:creationId xmlns:a16="http://schemas.microsoft.com/office/drawing/2014/main" id="{CE34A493-6A3A-8745-A99F-CEBC7BDBB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3557756"/>
            <a:ext cx="4286843" cy="2020840"/>
          </a:xfrm>
          <a:prstGeom prst="rect">
            <a:avLst/>
          </a:prstGeom>
        </p:spPr>
      </p:pic>
      <p:pic>
        <p:nvPicPr>
          <p:cNvPr id="7" name="Picture 5" descr="Snímek obrazovky 2017-03-21 v 8.49.39.png">
            <a:extLst>
              <a:ext uri="{FF2B5EF4-FFF2-40B4-BE49-F238E27FC236}">
                <a16:creationId xmlns:a16="http://schemas.microsoft.com/office/drawing/2014/main" id="{AD9422C8-DD71-6947-B1C9-61850AC74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67" y="3557756"/>
            <a:ext cx="4395592" cy="20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68FA8-59D9-8A4D-93F3-CFD5D6F8AD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A9B1D3-82B6-2943-94BF-01BB3F999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text, osoba, muž, pózování&#10;&#10;Popis byl vytvořen automaticky">
            <a:extLst>
              <a:ext uri="{FF2B5EF4-FFF2-40B4-BE49-F238E27FC236}">
                <a16:creationId xmlns:a16="http://schemas.microsoft.com/office/drawing/2014/main" id="{F720B4B7-252C-A84E-94ED-A7BCB40A1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89472"/>
            <a:ext cx="5639038" cy="3711249"/>
          </a:xfrm>
          <a:prstGeom prst="rect">
            <a:avLst/>
          </a:prstGeom>
        </p:spPr>
      </p:pic>
      <p:pic>
        <p:nvPicPr>
          <p:cNvPr id="7" name="Obrázek 6" descr="Obsah obrázku text, snímek obrazovky, monitor, stříbrná&#10;&#10;Popis byl vytvořen automaticky">
            <a:extLst>
              <a:ext uri="{FF2B5EF4-FFF2-40B4-BE49-F238E27FC236}">
                <a16:creationId xmlns:a16="http://schemas.microsoft.com/office/drawing/2014/main" id="{0C0F7A75-488A-9844-AF60-E673B25CD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7" y="4059532"/>
            <a:ext cx="5841923" cy="249000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B3C49EA-48DA-D043-A3FF-3877B2159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234143"/>
            <a:ext cx="2215684" cy="342190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DDD2A5-E576-1342-8E6C-7AF088099B20}"/>
              </a:ext>
            </a:extLst>
          </p:cNvPr>
          <p:cNvSpPr txBox="1"/>
          <p:nvPr/>
        </p:nvSpPr>
        <p:spPr>
          <a:xfrm>
            <a:off x="6289995" y="3978235"/>
            <a:ext cx="2644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„Netvrdil bych, že jsem fanoušek </a:t>
            </a:r>
            <a:r>
              <a:rPr lang="cs-CZ" sz="1800" dirty="0" err="1">
                <a:latin typeface="+mn-lt"/>
              </a:rPr>
              <a:t>zombies</a:t>
            </a:r>
            <a:r>
              <a:rPr lang="cs-CZ" sz="1800" dirty="0">
                <a:latin typeface="+mn-lt"/>
              </a:rPr>
              <a:t>. </a:t>
            </a:r>
          </a:p>
          <a:p>
            <a:pPr algn="l"/>
            <a:r>
              <a:rPr lang="cs-CZ" sz="1800" dirty="0">
                <a:latin typeface="+mn-lt"/>
              </a:rPr>
              <a:t>Ale jsem fanoušek Brada </a:t>
            </a:r>
            <a:r>
              <a:rPr lang="cs-CZ" sz="1800" dirty="0" err="1">
                <a:latin typeface="+mn-lt"/>
              </a:rPr>
              <a:t>Pitta</a:t>
            </a:r>
            <a:r>
              <a:rPr lang="cs-CZ" sz="1800" dirty="0">
                <a:latin typeface="+mn-lt"/>
              </a:rPr>
              <a:t>“</a:t>
            </a:r>
          </a:p>
          <a:p>
            <a:pPr algn="l"/>
            <a:endParaRPr lang="cs-CZ" sz="1800" dirty="0">
              <a:latin typeface="+mn-lt"/>
            </a:endParaRPr>
          </a:p>
          <a:p>
            <a:pPr algn="l"/>
            <a:r>
              <a:rPr lang="cs-CZ" sz="1800" b="1" dirty="0">
                <a:latin typeface="+mn-lt"/>
              </a:rPr>
              <a:t>Brad </a:t>
            </a:r>
            <a:r>
              <a:rPr lang="cs-CZ" sz="1800" b="1" dirty="0" err="1">
                <a:latin typeface="+mn-lt"/>
              </a:rPr>
              <a:t>Grey</a:t>
            </a:r>
            <a:r>
              <a:rPr lang="cs-CZ" sz="1800" b="1" dirty="0">
                <a:latin typeface="+mn-lt"/>
              </a:rPr>
              <a:t>, </a:t>
            </a:r>
            <a:r>
              <a:rPr lang="cs-CZ" sz="1800" b="1" dirty="0" err="1">
                <a:latin typeface="+mn-lt"/>
              </a:rPr>
              <a:t>Paramount</a:t>
            </a:r>
            <a:r>
              <a:rPr lang="cs-CZ" sz="1800" b="1" dirty="0">
                <a:latin typeface="+mn-lt"/>
              </a:rPr>
              <a:t> CEO</a:t>
            </a:r>
          </a:p>
        </p:txBody>
      </p:sp>
    </p:spTree>
    <p:extLst>
      <p:ext uri="{BB962C8B-B14F-4D97-AF65-F5344CB8AC3E}">
        <p14:creationId xmlns:p14="http://schemas.microsoft.com/office/powerpoint/2010/main" val="233672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360428-123C-414A-AC52-929D91E1D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DDA467-DBC3-7C41-997A-57DB775F68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E0949D-12D3-534B-8FC6-71D882CE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6868"/>
            <a:ext cx="8064900" cy="451576"/>
          </a:xfrm>
        </p:spPr>
        <p:txBody>
          <a:bodyPr/>
          <a:lstStyle/>
          <a:p>
            <a:pPr algn="ctr"/>
            <a:r>
              <a:rPr lang="cs-CZ" sz="2400" dirty="0"/>
              <a:t>Hvězda jako producent</a:t>
            </a:r>
            <a:br>
              <a:rPr lang="cs-CZ" sz="2400" dirty="0"/>
            </a:br>
            <a:r>
              <a:rPr lang="cs-CZ" sz="2400" dirty="0"/>
              <a:t>Star led independent </a:t>
            </a:r>
            <a:r>
              <a:rPr lang="cs-CZ" sz="2400" dirty="0" err="1"/>
              <a:t>production</a:t>
            </a:r>
            <a:r>
              <a:rPr lang="cs-CZ" sz="2400" dirty="0"/>
              <a:t>: „</a:t>
            </a:r>
            <a:r>
              <a:rPr lang="cs-CZ" sz="2400" dirty="0" err="1"/>
              <a:t>sindies</a:t>
            </a:r>
            <a:r>
              <a:rPr lang="cs-CZ" sz="2400" dirty="0"/>
              <a:t>“</a:t>
            </a:r>
            <a:br>
              <a:rPr lang="cs-CZ" sz="2400" dirty="0"/>
            </a:br>
            <a:r>
              <a:rPr lang="cs-CZ" sz="2400" dirty="0"/>
              <a:t>„</a:t>
            </a:r>
            <a:r>
              <a:rPr lang="cs-CZ" sz="2400" dirty="0" err="1"/>
              <a:t>Vanity</a:t>
            </a:r>
            <a:r>
              <a:rPr lang="cs-CZ" sz="2400" dirty="0"/>
              <a:t> </a:t>
            </a:r>
            <a:r>
              <a:rPr lang="cs-CZ" sz="2400" dirty="0" err="1"/>
              <a:t>Shingles</a:t>
            </a:r>
            <a:r>
              <a:rPr lang="cs-CZ" sz="2400" dirty="0"/>
              <a:t>“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D1B08101-1101-2248-9580-DD219314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82007"/>
            <a:ext cx="8064900" cy="4139998"/>
          </a:xfrm>
        </p:spPr>
        <p:txBody>
          <a:bodyPr/>
          <a:lstStyle/>
          <a:p>
            <a:r>
              <a:rPr lang="cs-CZ" dirty="0"/>
              <a:t>Začíná ve větším měřítku po roce 1948, v důsledku vertikální dezintegrace &gt;&gt; Judy </a:t>
            </a:r>
            <a:r>
              <a:rPr lang="cs-CZ" dirty="0" err="1"/>
              <a:t>Garland</a:t>
            </a:r>
            <a:r>
              <a:rPr lang="cs-CZ" dirty="0"/>
              <a:t> a </a:t>
            </a:r>
            <a:r>
              <a:rPr lang="cs-CZ" dirty="0" err="1"/>
              <a:t>Sid</a:t>
            </a:r>
            <a:r>
              <a:rPr lang="cs-CZ" dirty="0"/>
              <a:t> Luft, </a:t>
            </a:r>
            <a:r>
              <a:rPr lang="cs-CZ" dirty="0" err="1"/>
              <a:t>Kirk</a:t>
            </a:r>
            <a:r>
              <a:rPr lang="cs-CZ" dirty="0"/>
              <a:t> </a:t>
            </a:r>
            <a:r>
              <a:rPr lang="cs-CZ" dirty="0" err="1"/>
              <a:t>Douglas</a:t>
            </a:r>
            <a:r>
              <a:rPr lang="cs-CZ" dirty="0"/>
              <a:t> a </a:t>
            </a:r>
            <a:r>
              <a:rPr lang="cs-CZ" dirty="0" err="1"/>
              <a:t>Bryna</a:t>
            </a:r>
            <a:r>
              <a:rPr lang="cs-CZ" dirty="0"/>
              <a:t> </a:t>
            </a:r>
            <a:r>
              <a:rPr lang="cs-CZ" dirty="0" err="1"/>
              <a:t>Productions</a:t>
            </a:r>
            <a:r>
              <a:rPr lang="cs-CZ" dirty="0"/>
              <a:t>, </a:t>
            </a:r>
            <a:r>
              <a:rPr lang="cs-CZ" dirty="0" err="1"/>
              <a:t>Clint</a:t>
            </a:r>
            <a:r>
              <a:rPr lang="cs-CZ" dirty="0"/>
              <a:t> </a:t>
            </a:r>
            <a:r>
              <a:rPr lang="cs-CZ" dirty="0" err="1"/>
              <a:t>Eastwood</a:t>
            </a:r>
            <a:r>
              <a:rPr lang="cs-CZ" dirty="0"/>
              <a:t> a </a:t>
            </a:r>
            <a:r>
              <a:rPr lang="cs-CZ" dirty="0" err="1"/>
              <a:t>Malpaso</a:t>
            </a:r>
            <a:r>
              <a:rPr lang="cs-CZ" dirty="0"/>
              <a:t> </a:t>
            </a:r>
            <a:r>
              <a:rPr lang="cs-CZ" dirty="0" err="1"/>
              <a:t>Productions</a:t>
            </a:r>
            <a:r>
              <a:rPr lang="cs-CZ" dirty="0"/>
              <a:t>…</a:t>
            </a:r>
          </a:p>
          <a:p>
            <a:r>
              <a:rPr lang="cs-CZ" dirty="0"/>
              <a:t>Průniky do televize (Bing </a:t>
            </a:r>
            <a:r>
              <a:rPr lang="cs-CZ" dirty="0" err="1"/>
              <a:t>Crosby</a:t>
            </a:r>
            <a:r>
              <a:rPr lang="cs-CZ" dirty="0"/>
              <a:t>, </a:t>
            </a:r>
            <a:r>
              <a:rPr lang="cs-CZ" dirty="0" err="1"/>
              <a:t>Desi</a:t>
            </a:r>
            <a:r>
              <a:rPr lang="cs-CZ" dirty="0"/>
              <a:t> </a:t>
            </a:r>
            <a:r>
              <a:rPr lang="cs-CZ" dirty="0" err="1"/>
              <a:t>Arnaz</a:t>
            </a:r>
            <a:r>
              <a:rPr lang="cs-CZ" dirty="0"/>
              <a:t> a </a:t>
            </a:r>
            <a:r>
              <a:rPr lang="cs-CZ" dirty="0" err="1"/>
              <a:t>Lucille</a:t>
            </a:r>
            <a:r>
              <a:rPr lang="cs-CZ" dirty="0"/>
              <a:t> </a:t>
            </a:r>
            <a:r>
              <a:rPr lang="cs-CZ" dirty="0" err="1"/>
              <a:t>Ball</a:t>
            </a:r>
            <a:r>
              <a:rPr lang="cs-CZ" dirty="0"/>
              <a:t>)</a:t>
            </a:r>
          </a:p>
          <a:p>
            <a:r>
              <a:rPr lang="cs-CZ" dirty="0"/>
              <a:t>Vrchol v 90.letech, po světové finanční krizi dochází k redukci těchto smluv (292 &gt;&gt; 135)</a:t>
            </a:r>
          </a:p>
          <a:p>
            <a:r>
              <a:rPr lang="cs-CZ" dirty="0"/>
              <a:t>Všechny </a:t>
            </a:r>
            <a:r>
              <a:rPr lang="cs-CZ" dirty="0" err="1"/>
              <a:t>sindies</a:t>
            </a:r>
            <a:r>
              <a:rPr lang="cs-CZ" dirty="0"/>
              <a:t> navázané na většího studiového partnera, který vyžaduje právo </a:t>
            </a:r>
            <a:r>
              <a:rPr lang="cs-CZ" dirty="0" err="1"/>
              <a:t>tzv</a:t>
            </a:r>
            <a:r>
              <a:rPr lang="cs-CZ" dirty="0"/>
              <a:t>.“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look</a:t>
            </a:r>
            <a:r>
              <a:rPr lang="cs-CZ" dirty="0"/>
              <a:t>“ – přednostní rozhodnutí, zda </a:t>
            </a:r>
            <a:r>
              <a:rPr lang="cs-CZ" dirty="0" err="1"/>
              <a:t>sindie</a:t>
            </a:r>
            <a:r>
              <a:rPr lang="cs-CZ" dirty="0"/>
              <a:t> film bude distribuovat či nikoliv</a:t>
            </a:r>
          </a:p>
          <a:p>
            <a:r>
              <a:rPr lang="cs-CZ" dirty="0"/>
              <a:t>Finanční výhody i pro hvězdy: příjmy z hrubých zisků se nedaní vysokou sazbou jako osobní honoráře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24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BD9A68-EAF5-5D4E-AEA0-48DEFA0F1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FEA289-98B4-5849-8B71-801E2CAA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9177FD5-0D9D-E642-9873-28E46715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Příklady „</a:t>
            </a:r>
            <a:r>
              <a:rPr lang="cs-CZ" dirty="0" err="1"/>
              <a:t>sindies</a:t>
            </a:r>
            <a:r>
              <a:rPr lang="cs-CZ" dirty="0"/>
              <a:t>“</a:t>
            </a:r>
          </a:p>
        </p:txBody>
      </p:sp>
      <p:pic>
        <p:nvPicPr>
          <p:cNvPr id="9" name="Content Placeholder 11" descr="MV5BMTg5OTM4MTM2N15BMl5BanBnXkFtZTcwMzUyNzkxMQ@@._V1_UY1200_CR109,0,630,1200_AL_.jpg">
            <a:extLst>
              <a:ext uri="{FF2B5EF4-FFF2-40B4-BE49-F238E27FC236}">
                <a16:creationId xmlns:a16="http://schemas.microsoft.com/office/drawing/2014/main" id="{B3273FFA-7F8A-AE4E-88B7-B23FCF3B3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71" r="-44771"/>
          <a:stretch>
            <a:fillRect/>
          </a:stretch>
        </p:blipFill>
        <p:spPr>
          <a:xfrm>
            <a:off x="2185061" y="1623152"/>
            <a:ext cx="3931920" cy="3951288"/>
          </a:xfrm>
          <a:prstGeom prst="rect">
            <a:avLst/>
          </a:prstGeom>
        </p:spPr>
      </p:pic>
      <p:pic>
        <p:nvPicPr>
          <p:cNvPr id="10" name="Content Placeholder 10" descr="df54d1d2efb2f83f6178abc48b4a0e69.jpg">
            <a:extLst>
              <a:ext uri="{FF2B5EF4-FFF2-40B4-BE49-F238E27FC236}">
                <a16:creationId xmlns:a16="http://schemas.microsoft.com/office/drawing/2014/main" id="{E52FD8E7-0859-A845-A290-652963B1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32" r="-24632"/>
          <a:stretch>
            <a:fillRect/>
          </a:stretch>
        </p:blipFill>
        <p:spPr>
          <a:xfrm>
            <a:off x="-482736" y="1623152"/>
            <a:ext cx="3931920" cy="3951288"/>
          </a:xfrm>
          <a:prstGeom prst="rect">
            <a:avLst/>
          </a:prstGeom>
        </p:spPr>
      </p:pic>
      <p:pic>
        <p:nvPicPr>
          <p:cNvPr id="11" name="Content Placeholder 8" descr="gone_girl_ver4_xlg.jpeg">
            <a:extLst>
              <a:ext uri="{FF2B5EF4-FFF2-40B4-BE49-F238E27FC236}">
                <a16:creationId xmlns:a16="http://schemas.microsoft.com/office/drawing/2014/main" id="{279DE248-D547-B540-83FB-B3782BE11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13213" r="6191" b="18276"/>
          <a:stretch/>
        </p:blipFill>
        <p:spPr>
          <a:xfrm>
            <a:off x="5438895" y="1623152"/>
            <a:ext cx="3491345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7EF79F-1792-2746-A4B8-6823F2257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3C6215-AA06-DF46-A77A-DDF6AFA244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9CA77D-7738-6941-B6E0-F993836D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Plan</a:t>
            </a:r>
            <a:r>
              <a:rPr lang="cs-CZ" dirty="0"/>
              <a:t> B </a:t>
            </a:r>
            <a:r>
              <a:rPr lang="cs-CZ" dirty="0" err="1"/>
              <a:t>entertainment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3EDCD4-C21A-DF41-909E-1F97CAA9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100779" cy="4139998"/>
          </a:xfrm>
        </p:spPr>
        <p:txBody>
          <a:bodyPr/>
          <a:lstStyle/>
          <a:p>
            <a:r>
              <a:rPr lang="en-US" dirty="0" err="1"/>
              <a:t>Založena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2001 </a:t>
            </a:r>
            <a:r>
              <a:rPr lang="mr-IN" dirty="0"/>
              <a:t>–</a:t>
            </a:r>
            <a:r>
              <a:rPr lang="en-US" dirty="0"/>
              <a:t> Brad Pitt, Jennifer Aniston a Brad Grey.</a:t>
            </a:r>
          </a:p>
          <a:p>
            <a:endParaRPr lang="en-US" dirty="0"/>
          </a:p>
          <a:p>
            <a:r>
              <a:rPr lang="en-US" dirty="0"/>
              <a:t>Po </a:t>
            </a:r>
            <a:r>
              <a:rPr lang="en-US" dirty="0" err="1"/>
              <a:t>rozvodu</a:t>
            </a:r>
            <a:r>
              <a:rPr lang="en-US" dirty="0"/>
              <a:t> Pitta a Aniston </a:t>
            </a:r>
            <a:r>
              <a:rPr lang="en-US" dirty="0" err="1"/>
              <a:t>společnost</a:t>
            </a:r>
            <a:r>
              <a:rPr lang="en-US" dirty="0"/>
              <a:t> </a:t>
            </a:r>
            <a:r>
              <a:rPr lang="en-US" dirty="0" err="1"/>
              <a:t>opouští</a:t>
            </a:r>
            <a:r>
              <a:rPr lang="en-US" dirty="0"/>
              <a:t> </a:t>
            </a:r>
            <a:r>
              <a:rPr lang="en-US" dirty="0" err="1"/>
              <a:t>také</a:t>
            </a:r>
            <a:r>
              <a:rPr lang="en-US" dirty="0"/>
              <a:t> Grey. Do </a:t>
            </a:r>
            <a:r>
              <a:rPr lang="en-US" dirty="0" err="1"/>
              <a:t>firmy</a:t>
            </a:r>
            <a:r>
              <a:rPr lang="en-US" dirty="0"/>
              <a:t> </a:t>
            </a:r>
            <a:r>
              <a:rPr lang="en-US" dirty="0" err="1"/>
              <a:t>přicházejí</a:t>
            </a:r>
            <a:r>
              <a:rPr lang="en-US" dirty="0"/>
              <a:t> Dede Gardner a Jeremy Kleiner.</a:t>
            </a:r>
          </a:p>
          <a:p>
            <a:endParaRPr lang="en-US" dirty="0"/>
          </a:p>
          <a:p>
            <a:r>
              <a:rPr lang="en-US" dirty="0"/>
              <a:t>Plan B je v </a:t>
            </a:r>
            <a:r>
              <a:rPr lang="en-US" dirty="0" err="1"/>
              <a:t>kontextu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produkčních</a:t>
            </a:r>
            <a:r>
              <a:rPr lang="en-US" dirty="0"/>
              <a:t> </a:t>
            </a:r>
            <a:r>
              <a:rPr lang="en-US" dirty="0" err="1"/>
              <a:t>firem</a:t>
            </a:r>
            <a:r>
              <a:rPr lang="en-US" dirty="0"/>
              <a:t> </a:t>
            </a:r>
            <a:r>
              <a:rPr lang="en-US" dirty="0" err="1"/>
              <a:t>zcela</a:t>
            </a:r>
            <a:r>
              <a:rPr lang="en-US" dirty="0"/>
              <a:t> </a:t>
            </a:r>
            <a:r>
              <a:rPr lang="en-US" dirty="0" err="1"/>
              <a:t>unikátní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Filmy </a:t>
            </a:r>
            <a:r>
              <a:rPr lang="en-US" dirty="0" err="1"/>
              <a:t>pravidelně</a:t>
            </a:r>
            <a:r>
              <a:rPr lang="en-US" dirty="0"/>
              <a:t> </a:t>
            </a:r>
            <a:r>
              <a:rPr lang="en-US" dirty="0" err="1"/>
              <a:t>nominovány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prestižní</a:t>
            </a:r>
            <a:r>
              <a:rPr lang="en-US" dirty="0"/>
              <a:t> </a:t>
            </a:r>
            <a:r>
              <a:rPr lang="en-US" dirty="0" err="1"/>
              <a:t>ceny</a:t>
            </a:r>
            <a:endParaRPr lang="en-US" dirty="0"/>
          </a:p>
          <a:p>
            <a:pPr lvl="1"/>
            <a:r>
              <a:rPr lang="en-US" dirty="0" err="1"/>
              <a:t>Produkuje</a:t>
            </a:r>
            <a:r>
              <a:rPr lang="en-US" dirty="0"/>
              <a:t> jak </a:t>
            </a:r>
            <a:r>
              <a:rPr lang="en-US" dirty="0" err="1"/>
              <a:t>velkorozpočtové</a:t>
            </a:r>
            <a:r>
              <a:rPr lang="en-US" dirty="0"/>
              <a:t> </a:t>
            </a:r>
            <a:r>
              <a:rPr lang="en-US" dirty="0" err="1"/>
              <a:t>žánrové</a:t>
            </a:r>
            <a:r>
              <a:rPr lang="en-US" dirty="0"/>
              <a:t> </a:t>
            </a:r>
            <a:r>
              <a:rPr lang="en-US" dirty="0" err="1"/>
              <a:t>tituly</a:t>
            </a:r>
            <a:r>
              <a:rPr lang="en-US" dirty="0"/>
              <a:t> (</a:t>
            </a:r>
            <a:r>
              <a:rPr lang="en-US" b="1" i="1" dirty="0" err="1"/>
              <a:t>Světová</a:t>
            </a:r>
            <a:r>
              <a:rPr lang="en-US" b="1" i="1" dirty="0"/>
              <a:t> </a:t>
            </a:r>
            <a:r>
              <a:rPr lang="en-US" b="1" i="1" dirty="0" err="1"/>
              <a:t>válka</a:t>
            </a:r>
            <a:r>
              <a:rPr lang="en-US" b="1" i="1" dirty="0"/>
              <a:t> Z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akční</a:t>
            </a:r>
            <a:r>
              <a:rPr lang="en-US" dirty="0"/>
              <a:t> </a:t>
            </a:r>
            <a:r>
              <a:rPr lang="en-US" dirty="0" err="1"/>
              <a:t>franšíza</a:t>
            </a:r>
            <a:r>
              <a:rPr lang="en-US" dirty="0"/>
              <a:t> pro </a:t>
            </a:r>
            <a:r>
              <a:rPr lang="en-US" dirty="0" err="1"/>
              <a:t>Brada</a:t>
            </a:r>
            <a:r>
              <a:rPr lang="en-US" dirty="0"/>
              <a:t> Pitta),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nízkorozpočtové</a:t>
            </a:r>
            <a:r>
              <a:rPr lang="en-US" dirty="0"/>
              <a:t> </a:t>
            </a:r>
            <a:r>
              <a:rPr lang="en-US" dirty="0" err="1"/>
              <a:t>artové</a:t>
            </a:r>
            <a:r>
              <a:rPr lang="en-US" dirty="0"/>
              <a:t> </a:t>
            </a:r>
            <a:r>
              <a:rPr lang="en-US" dirty="0" err="1"/>
              <a:t>snímky</a:t>
            </a:r>
            <a:r>
              <a:rPr lang="en-US" dirty="0"/>
              <a:t> (</a:t>
            </a:r>
            <a:r>
              <a:rPr lang="en-US" b="1" i="1" dirty="0"/>
              <a:t>12 let v </a:t>
            </a:r>
            <a:r>
              <a:rPr lang="en-US" b="1" i="1" dirty="0" err="1"/>
              <a:t>řetězech</a:t>
            </a:r>
            <a:r>
              <a:rPr lang="en-US" b="1" i="1" dirty="0"/>
              <a:t>, </a:t>
            </a:r>
            <a:r>
              <a:rPr lang="en-US" b="1" i="1" dirty="0" err="1"/>
              <a:t>Sázka</a:t>
            </a:r>
            <a:r>
              <a:rPr lang="en-US" b="1" i="1" dirty="0"/>
              <a:t> </a:t>
            </a:r>
            <a:r>
              <a:rPr lang="en-US" b="1" i="1" dirty="0" err="1"/>
              <a:t>na</a:t>
            </a:r>
            <a:r>
              <a:rPr lang="en-US" b="1" i="1" dirty="0"/>
              <a:t> </a:t>
            </a:r>
            <a:r>
              <a:rPr lang="en-US" b="1" i="1" dirty="0" err="1"/>
              <a:t>nejistotu</a:t>
            </a:r>
            <a:r>
              <a:rPr lang="en-US" b="1" i="1" dirty="0"/>
              <a:t>, Selma, Moonlight</a:t>
            </a:r>
            <a:r>
              <a:rPr lang="en-US" dirty="0"/>
              <a:t>)</a:t>
            </a:r>
          </a:p>
          <a:p>
            <a:pPr marL="274320" lvl="1" indent="0">
              <a:buNone/>
            </a:pPr>
            <a:r>
              <a:rPr lang="en-US" dirty="0"/>
              <a:t>    </a:t>
            </a:r>
          </a:p>
          <a:p>
            <a:endParaRPr lang="cs-CZ" dirty="0"/>
          </a:p>
        </p:txBody>
      </p:sp>
      <p:pic>
        <p:nvPicPr>
          <p:cNvPr id="6" name="Picture 9" descr="6823d8ccee78978b6927fc87ddbbd142.jpg">
            <a:extLst>
              <a:ext uri="{FF2B5EF4-FFF2-40B4-BE49-F238E27FC236}">
                <a16:creationId xmlns:a16="http://schemas.microsoft.com/office/drawing/2014/main" id="{17CF437F-FFDE-0242-9F84-66C1F2EA4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r="9176" b="18148"/>
          <a:stretch/>
        </p:blipFill>
        <p:spPr>
          <a:xfrm>
            <a:off x="5640779" y="139729"/>
            <a:ext cx="3320136" cy="4013219"/>
          </a:xfrm>
          <a:prstGeom prst="rect">
            <a:avLst/>
          </a:prstGeom>
        </p:spPr>
      </p:pic>
      <p:pic>
        <p:nvPicPr>
          <p:cNvPr id="7" name="Picture 8" descr="beimages_414475be.jpg">
            <a:extLst>
              <a:ext uri="{FF2B5EF4-FFF2-40B4-BE49-F238E27FC236}">
                <a16:creationId xmlns:a16="http://schemas.microsoft.com/office/drawing/2014/main" id="{BEE9E49B-0AB5-304C-9DD5-3E60814FD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54" y="4265727"/>
            <a:ext cx="3000338" cy="169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AC347D-933D-044E-AEB9-C13B945CA6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8CCA7F-E307-E24E-97DA-0FE47DDC29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DAB98C9-60B3-FF42-8BCC-D2E8BF0C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Post-studiový hvězdný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AB9CCDF-709A-6C4F-ABF5-36A6CE95E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McDonald, Paul (2013): </a:t>
            </a:r>
            <a:r>
              <a:rPr lang="en-US" i="1" dirty="0"/>
              <a:t>Hollywood Stardom. </a:t>
            </a:r>
            <a:r>
              <a:rPr lang="en-US" dirty="0"/>
              <a:t>London: Wiley-Blackwell, s. 104</a:t>
            </a:r>
            <a:r>
              <a:rPr lang="mr-IN" dirty="0"/>
              <a:t>–</a:t>
            </a:r>
            <a:r>
              <a:rPr lang="en-US" dirty="0"/>
              <a:t>206.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701595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1500</TotalTime>
  <Words>1547</Words>
  <Application>Microsoft Macintosh PowerPoint</Application>
  <PresentationFormat>Předvádění na obrazovce (4:3)</PresentationFormat>
  <Paragraphs>147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FAVh040 – Výzkum hvězd, hvězdných systémů a kultury celebrit  L5 – Post-studiový hvězdný systém (Hollywood)</vt:lpstr>
      <vt:lpstr>Světová válka Z  (USA 2013, r. Marc Forster)</vt:lpstr>
      <vt:lpstr>Prezentace aplikace PowerPoint</vt:lpstr>
      <vt:lpstr>Prezentace aplikace PowerPoint</vt:lpstr>
      <vt:lpstr>Prezentace aplikace PowerPoint</vt:lpstr>
      <vt:lpstr>Hvězda jako producent Star led independent production: „sindies“ „Vanity Shingles“</vt:lpstr>
      <vt:lpstr>Příklady „sindies“</vt:lpstr>
      <vt:lpstr>Plan B entertainment </vt:lpstr>
      <vt:lpstr>Text Post-studiový hvězdný systém</vt:lpstr>
      <vt:lpstr>Post-studiový systém</vt:lpstr>
      <vt:lpstr>Package-unit systém produkce</vt:lpstr>
      <vt:lpstr>Horizontální namísto vertikální integrace</vt:lpstr>
      <vt:lpstr>Top Gun – “pilot stíhačky se zamiloval”</vt:lpstr>
      <vt:lpstr>Berlin – Take my breath away (1986)</vt:lpstr>
      <vt:lpstr>Trailer Top Gun (1986)</vt:lpstr>
      <vt:lpstr>Agentury a castingoví režiséři </vt:lpstr>
      <vt:lpstr>Tom Cruise</vt:lpstr>
      <vt:lpstr>Rebel?  Rozhodně… NE! </vt:lpstr>
      <vt:lpstr>Obsazení proti typu / Vážné role</vt:lpstr>
      <vt:lpstr>Michael Ovitz a Tom Cruise</vt:lpstr>
      <vt:lpstr>Prezentace aplikace PowerPoint</vt:lpstr>
      <vt:lpstr>Současná hvězdná osobnost </vt:lpstr>
      <vt:lpstr>Edith Piaf (La Mome) r. Olivier Dahan, Francie 2007</vt:lpstr>
      <vt:lpstr>Elastická a autografická sláva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Šárka Gmiterková</dc:creator>
  <cp:lastModifiedBy>Šárka Gmiterková</cp:lastModifiedBy>
  <cp:revision>7</cp:revision>
  <dcterms:created xsi:type="dcterms:W3CDTF">2022-03-14T14:27:27Z</dcterms:created>
  <dcterms:modified xsi:type="dcterms:W3CDTF">2022-03-22T15:12:44Z</dcterms:modified>
</cp:coreProperties>
</file>