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4" r:id="rId3"/>
    <p:sldId id="346" r:id="rId4"/>
    <p:sldId id="347" r:id="rId5"/>
    <p:sldId id="348" r:id="rId6"/>
    <p:sldId id="339" r:id="rId7"/>
    <p:sldId id="345" r:id="rId8"/>
    <p:sldId id="340" r:id="rId9"/>
    <p:sldId id="349" r:id="rId10"/>
    <p:sldId id="350" r:id="rId11"/>
    <p:sldId id="343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42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nnehelen.substack.com/p/the-particular-power-of-the-lancing?s=r" TargetMode="External"/><Relationship Id="rId2" Type="http://schemas.openxmlformats.org/officeDocument/2006/relationships/hyperlink" Target="https://www.buzzfeednews.com/article/annehelenpetersen/shame-of-sadflec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uzzfeednews.com/article/annehelenpetersen/decade-celebrity-gossip-tabloids-paparazzi-social-media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460977"/>
            <a:ext cx="8521200" cy="1171580"/>
          </a:xfrm>
        </p:spPr>
        <p:txBody>
          <a:bodyPr/>
          <a:lstStyle/>
          <a:p>
            <a:pPr algn="ctr"/>
            <a:r>
              <a:rPr lang="cs-CZ" dirty="0"/>
              <a:t>FAVh040 – Výzkum </a:t>
            </a:r>
            <a:r>
              <a:rPr lang="cs-CZ" dirty="0" err="1"/>
              <a:t>hvěd</a:t>
            </a:r>
            <a:r>
              <a:rPr lang="cs-CZ" dirty="0"/>
              <a:t>, hvězdných systémů a kultury celebrit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L6 - Celebrity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888299"/>
            <a:ext cx="8521200" cy="698497"/>
          </a:xfrm>
        </p:spPr>
        <p:txBody>
          <a:bodyPr/>
          <a:lstStyle/>
          <a:p>
            <a:pPr algn="ctr"/>
            <a:r>
              <a:rPr lang="cs-CZ" sz="2000" b="1" dirty="0"/>
              <a:t>Mgr. Šárka </a:t>
            </a:r>
            <a:r>
              <a:rPr lang="cs-CZ" sz="2000" b="1" dirty="0" err="1"/>
              <a:t>Gmitekrová</a:t>
            </a:r>
            <a:r>
              <a:rPr lang="cs-CZ" sz="2000" b="1" dirty="0"/>
              <a:t>, Ph.D.</a:t>
            </a:r>
          </a:p>
          <a:p>
            <a:pPr algn="ctr"/>
            <a:r>
              <a:rPr lang="cs-CZ" sz="2000" b="1" dirty="0"/>
              <a:t>JS 2022</a:t>
            </a:r>
          </a:p>
          <a:p>
            <a:pPr algn="ctr"/>
            <a:r>
              <a:rPr lang="cs-CZ" sz="2000" b="1" dirty="0"/>
              <a:t>6. 4. 2022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EC3B19-A9F7-A340-8B25-C7DD3660BE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121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426C91-E7B9-AA43-AC9D-467556E26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C50BC1-61E5-4745-8787-5313B55AB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B4A20E-AA2A-A448-97D4-ECD0605FD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65" y="292489"/>
            <a:ext cx="8064900" cy="451576"/>
          </a:xfrm>
        </p:spPr>
        <p:txBody>
          <a:bodyPr/>
          <a:lstStyle/>
          <a:p>
            <a:r>
              <a:rPr lang="cs-CZ" dirty="0"/>
              <a:t>Proměna stylu </a:t>
            </a:r>
            <a:br>
              <a:rPr lang="cs-CZ" dirty="0"/>
            </a:br>
            <a:r>
              <a:rPr lang="cs-CZ" dirty="0"/>
              <a:t>v průběhu let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78EE39-432C-7948-AC4A-BFF038F77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287403"/>
            <a:ext cx="4006273" cy="22515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EA63CF-8DD2-A44B-B6FD-43CF07BCF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2" y="3702255"/>
            <a:ext cx="3586513" cy="20195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146E6D5-52D2-2043-98C4-05880955E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12" y="184113"/>
            <a:ext cx="4305383" cy="24217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4CC8E2B-4BC0-CA41-8019-A0343C27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64" y="2721718"/>
            <a:ext cx="4904509" cy="30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F8493C-C010-2948-A7F6-8E8016B8FB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CD116A-6524-0740-ACC5-608CBCE792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0E7BAA-1B1F-CE4E-917C-B7E75908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L6 - Texty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4944BD-4A8D-F244-A247-5AC06D05A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GERAGHTY, Christine (2000): Re-examining Stardom: questions of texts, bodies and performance. In: Holmes,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Redmond, Sean (eds.) (2007): </a:t>
            </a:r>
            <a:r>
              <a:rPr lang="en-US" i="1" dirty="0"/>
              <a:t>Stardom and celebrity.</a:t>
            </a:r>
            <a:r>
              <a:rPr lang="en-US" dirty="0"/>
              <a:t> A reader. London and New York: Sage </a:t>
            </a:r>
            <a:r>
              <a:rPr lang="en-US" dirty="0" err="1"/>
              <a:t>Publictions</a:t>
            </a:r>
            <a:r>
              <a:rPr lang="en-US" dirty="0"/>
              <a:t>, s. 98</a:t>
            </a:r>
            <a:r>
              <a:rPr lang="mr-IN" dirty="0"/>
              <a:t>–</a:t>
            </a:r>
            <a:r>
              <a:rPr lang="en-US" dirty="0"/>
              <a:t>100.     </a:t>
            </a:r>
          </a:p>
          <a:p>
            <a:endParaRPr lang="cs-CZ" dirty="0"/>
          </a:p>
          <a:p>
            <a:r>
              <a:rPr lang="cs-CZ" dirty="0"/>
              <a:t>TURNER, </a:t>
            </a:r>
            <a:r>
              <a:rPr lang="cs-CZ" dirty="0" err="1"/>
              <a:t>Graeme</a:t>
            </a:r>
            <a:r>
              <a:rPr lang="cs-CZ" dirty="0"/>
              <a:t> (2014): </a:t>
            </a:r>
            <a:r>
              <a:rPr lang="cs-CZ" i="1" dirty="0" err="1"/>
              <a:t>Understanding</a:t>
            </a:r>
            <a:r>
              <a:rPr lang="cs-CZ" i="1" dirty="0"/>
              <a:t> Celebrity </a:t>
            </a:r>
            <a:r>
              <a:rPr lang="cs-CZ" dirty="0"/>
              <a:t>(second </a:t>
            </a:r>
            <a:r>
              <a:rPr lang="cs-CZ" dirty="0" err="1"/>
              <a:t>edition</a:t>
            </a:r>
            <a:r>
              <a:rPr lang="cs-CZ" dirty="0"/>
              <a:t>). London: </a:t>
            </a:r>
            <a:r>
              <a:rPr lang="cs-CZ" dirty="0" err="1"/>
              <a:t>Sage</a:t>
            </a:r>
            <a:r>
              <a:rPr lang="cs-CZ" dirty="0"/>
              <a:t> </a:t>
            </a:r>
            <a:r>
              <a:rPr lang="cs-CZ" dirty="0" err="1"/>
              <a:t>Publications</a:t>
            </a:r>
            <a:r>
              <a:rPr lang="cs-CZ" dirty="0"/>
              <a:t>, s. 68–88. </a:t>
            </a:r>
          </a:p>
        </p:txBody>
      </p:sp>
    </p:spTree>
    <p:extLst>
      <p:ext uri="{BB962C8B-B14F-4D97-AF65-F5344CB8AC3E}">
        <p14:creationId xmlns:p14="http://schemas.microsoft.com/office/powerpoint/2010/main" val="218682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D18367-06AE-F748-8018-7897E21DB7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C2DA11-4E9F-E74E-BA0D-43FFC8F60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775115-FC80-3043-AFCD-FAFB311CF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09182"/>
            <a:ext cx="8064900" cy="451576"/>
          </a:xfrm>
        </p:spPr>
        <p:txBody>
          <a:bodyPr/>
          <a:lstStyle/>
          <a:p>
            <a:pPr algn="ctr"/>
            <a:r>
              <a:rPr lang="cs-CZ" sz="2400" u="sng" dirty="0"/>
              <a:t>Anne Helen </a:t>
            </a:r>
            <a:r>
              <a:rPr lang="cs-CZ" sz="2400" u="sng" dirty="0" err="1"/>
              <a:t>Petersen</a:t>
            </a:r>
            <a:br>
              <a:rPr lang="cs-CZ" sz="2400" dirty="0"/>
            </a:br>
            <a:r>
              <a:rPr lang="cs-CZ" sz="2400" dirty="0"/>
              <a:t>O současných hvězdách, proměně slávy po roce 2010 a hvězdných profilech (případ </a:t>
            </a:r>
            <a:r>
              <a:rPr lang="cs-CZ" sz="2400" dirty="0" err="1"/>
              <a:t>Jeremy</a:t>
            </a:r>
            <a:r>
              <a:rPr lang="cs-CZ" sz="2400" dirty="0"/>
              <a:t> </a:t>
            </a:r>
            <a:r>
              <a:rPr lang="cs-CZ" sz="2400" dirty="0" err="1"/>
              <a:t>Strong</a:t>
            </a:r>
            <a:r>
              <a:rPr lang="cs-CZ" sz="2400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CC35FA-A6B2-B142-8E2E-6AF8DF93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Unbearable</a:t>
            </a:r>
            <a:r>
              <a:rPr lang="cs-CZ" dirty="0"/>
              <a:t> </a:t>
            </a:r>
            <a:r>
              <a:rPr lang="cs-CZ" dirty="0" err="1"/>
              <a:t>Sadness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Ben </a:t>
            </a:r>
            <a:r>
              <a:rPr lang="cs-CZ" dirty="0" err="1"/>
              <a:t>Affleck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hlinkClick r:id="rId2"/>
              </a:rPr>
              <a:t>https://www.buzzfeednews.com/article/annehelenpetersen/shame-of-sadfleck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Particular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Lancing</a:t>
            </a:r>
            <a:r>
              <a:rPr lang="cs-CZ" dirty="0"/>
              <a:t> Celebrity Profile</a:t>
            </a:r>
          </a:p>
          <a:p>
            <a:pPr lvl="1"/>
            <a:r>
              <a:rPr lang="cs-CZ" dirty="0">
                <a:hlinkClick r:id="rId3"/>
              </a:rPr>
              <a:t>https://annehelen.substack.com/p/the-particular-power-of-the-lancing?s=r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2010s </a:t>
            </a:r>
            <a:r>
              <a:rPr lang="cs-CZ" dirty="0" err="1"/>
              <a:t>Killed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Celebrity </a:t>
            </a:r>
            <a:r>
              <a:rPr lang="cs-CZ" dirty="0" err="1"/>
              <a:t>Gossip</a:t>
            </a:r>
            <a:r>
              <a:rPr lang="cs-CZ" dirty="0"/>
              <a:t> </a:t>
            </a:r>
            <a:r>
              <a:rPr lang="cs-CZ" dirty="0" err="1"/>
              <a:t>Machine</a:t>
            </a:r>
            <a:endParaRPr lang="cs-CZ" dirty="0"/>
          </a:p>
          <a:p>
            <a:pPr lvl="1"/>
            <a:r>
              <a:rPr lang="cs-CZ" dirty="0">
                <a:hlinkClick r:id="rId4"/>
              </a:rPr>
              <a:t>https://www.buzzfeednews.com/article/annehelenpetersen/decade-celebrity-gossip-tabloids-paparazzi-social-media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8713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637B90-CAEA-F844-AAF3-A22849E454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FB2828-CEAB-364F-B76B-DF84E4F3A6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296EC6-E83E-AB41-97D7-A7CC251A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podoby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9F781F-5933-EB47-8E76-ED2FB5726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Britská</a:t>
            </a:r>
            <a:r>
              <a:rPr lang="en-US" dirty="0"/>
              <a:t> </a:t>
            </a:r>
            <a:r>
              <a:rPr lang="en-US" dirty="0" err="1"/>
              <a:t>filmová</a:t>
            </a:r>
            <a:r>
              <a:rPr lang="en-US" dirty="0"/>
              <a:t> </a:t>
            </a:r>
            <a:r>
              <a:rPr lang="en-US" dirty="0" err="1"/>
              <a:t>teroetička</a:t>
            </a:r>
            <a:r>
              <a:rPr lang="en-US" dirty="0"/>
              <a:t> a </a:t>
            </a:r>
            <a:r>
              <a:rPr lang="en-US" dirty="0" err="1"/>
              <a:t>historička</a:t>
            </a:r>
            <a:r>
              <a:rPr lang="en-US" dirty="0"/>
              <a:t> Christine Geraghty </a:t>
            </a:r>
            <a:r>
              <a:rPr lang="en-US" dirty="0" err="1"/>
              <a:t>identifikovala</a:t>
            </a:r>
            <a:r>
              <a:rPr lang="en-US" dirty="0"/>
              <a:t> </a:t>
            </a:r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Courier New"/>
              <a:buChar char="o"/>
            </a:pPr>
            <a:r>
              <a:rPr lang="en-US" sz="2200" b="1" dirty="0" err="1">
                <a:solidFill>
                  <a:srgbClr val="FF6600"/>
                </a:solidFill>
              </a:rPr>
              <a:t>Hvězda</a:t>
            </a:r>
            <a:r>
              <a:rPr lang="en-US" sz="2200" b="1" dirty="0">
                <a:solidFill>
                  <a:srgbClr val="FF6600"/>
                </a:solidFill>
              </a:rPr>
              <a:t> </a:t>
            </a:r>
            <a:r>
              <a:rPr lang="en-US" sz="2200" b="1" dirty="0" err="1">
                <a:solidFill>
                  <a:srgbClr val="FF6600"/>
                </a:solidFill>
              </a:rPr>
              <a:t>jako</a:t>
            </a:r>
            <a:r>
              <a:rPr lang="en-US" sz="2200" b="1" dirty="0">
                <a:solidFill>
                  <a:srgbClr val="FF6600"/>
                </a:solidFill>
              </a:rPr>
              <a:t> </a:t>
            </a:r>
            <a:r>
              <a:rPr lang="en-US" sz="2200" b="1" dirty="0" err="1">
                <a:solidFill>
                  <a:srgbClr val="FF6600"/>
                </a:solidFill>
              </a:rPr>
              <a:t>celebrita</a:t>
            </a:r>
            <a:endParaRPr lang="en-US" sz="2200" b="1" dirty="0">
              <a:solidFill>
                <a:srgbClr val="FF6600"/>
              </a:solidFill>
            </a:endParaRPr>
          </a:p>
          <a:p>
            <a:pPr lvl="1">
              <a:buFont typeface="Courier New"/>
              <a:buChar char="o"/>
            </a:pPr>
            <a:r>
              <a:rPr lang="en-US" sz="2200" b="1" dirty="0" err="1">
                <a:solidFill>
                  <a:srgbClr val="FF6600"/>
                </a:solidFill>
              </a:rPr>
              <a:t>Hvězda</a:t>
            </a:r>
            <a:r>
              <a:rPr lang="en-US" sz="2200" b="1" dirty="0">
                <a:solidFill>
                  <a:srgbClr val="FF6600"/>
                </a:solidFill>
              </a:rPr>
              <a:t> </a:t>
            </a:r>
            <a:r>
              <a:rPr lang="en-US" sz="2200" b="1" dirty="0" err="1">
                <a:solidFill>
                  <a:srgbClr val="FF6600"/>
                </a:solidFill>
              </a:rPr>
              <a:t>jako</a:t>
            </a:r>
            <a:r>
              <a:rPr lang="en-US" sz="2200" b="1" dirty="0">
                <a:solidFill>
                  <a:srgbClr val="FF6600"/>
                </a:solidFill>
              </a:rPr>
              <a:t> </a:t>
            </a:r>
            <a:r>
              <a:rPr lang="en-US" sz="2200" b="1" dirty="0" err="1">
                <a:solidFill>
                  <a:srgbClr val="FF6600"/>
                </a:solidFill>
              </a:rPr>
              <a:t>profesionál</a:t>
            </a:r>
            <a:endParaRPr lang="en-US" sz="2200" b="1" dirty="0">
              <a:solidFill>
                <a:srgbClr val="FF6600"/>
              </a:solidFill>
            </a:endParaRPr>
          </a:p>
          <a:p>
            <a:pPr lvl="1">
              <a:buFont typeface="Courier New"/>
              <a:buChar char="o"/>
            </a:pPr>
            <a:r>
              <a:rPr lang="en-US" sz="2200" b="1" dirty="0" err="1">
                <a:solidFill>
                  <a:srgbClr val="FF6600"/>
                </a:solidFill>
              </a:rPr>
              <a:t>Hvězda</a:t>
            </a:r>
            <a:r>
              <a:rPr lang="en-US" sz="2200" b="1" dirty="0">
                <a:solidFill>
                  <a:srgbClr val="FF6600"/>
                </a:solidFill>
              </a:rPr>
              <a:t> </a:t>
            </a:r>
            <a:r>
              <a:rPr lang="en-US" sz="2200" b="1" dirty="0" err="1">
                <a:solidFill>
                  <a:srgbClr val="FF6600"/>
                </a:solidFill>
              </a:rPr>
              <a:t>jako</a:t>
            </a:r>
            <a:r>
              <a:rPr lang="en-US" sz="2200" b="1" dirty="0">
                <a:solidFill>
                  <a:srgbClr val="FF6600"/>
                </a:solidFill>
              </a:rPr>
              <a:t> performer (</a:t>
            </a:r>
            <a:r>
              <a:rPr lang="en-US" sz="2200" b="1" dirty="0" err="1">
                <a:solidFill>
                  <a:srgbClr val="FF6600"/>
                </a:solidFill>
              </a:rPr>
              <a:t>herec</a:t>
            </a:r>
            <a:r>
              <a:rPr lang="en-US" sz="2200" b="1" dirty="0">
                <a:solidFill>
                  <a:srgbClr val="FF6600"/>
                </a:solidFill>
              </a:rPr>
              <a:t>)</a:t>
            </a:r>
          </a:p>
          <a:p>
            <a:pPr marL="274320" lvl="1" indent="0">
              <a:buNone/>
            </a:pPr>
            <a:endParaRPr lang="en-US" b="1" dirty="0">
              <a:solidFill>
                <a:srgbClr val="FF6600"/>
              </a:solidFill>
            </a:endParaRPr>
          </a:p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 se do </a:t>
            </a:r>
            <a:r>
              <a:rPr lang="en-US" dirty="0" err="1"/>
              <a:t>těchto</a:t>
            </a:r>
            <a:r>
              <a:rPr lang="en-US" dirty="0"/>
              <a:t> </a:t>
            </a:r>
            <a:r>
              <a:rPr lang="en-US" dirty="0" err="1"/>
              <a:t>kategorií</a:t>
            </a:r>
            <a:r>
              <a:rPr lang="en-US" dirty="0"/>
              <a:t> </a:t>
            </a:r>
            <a:r>
              <a:rPr lang="en-US" dirty="0" err="1"/>
              <a:t>dělí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toho, do </a:t>
            </a:r>
            <a:r>
              <a:rPr lang="en-US" dirty="0" err="1"/>
              <a:t>jaké</a:t>
            </a:r>
            <a:r>
              <a:rPr lang="en-US" dirty="0"/>
              <a:t> </a:t>
            </a:r>
            <a:r>
              <a:rPr lang="en-US" dirty="0" err="1"/>
              <a:t>míry</a:t>
            </a:r>
            <a:r>
              <a:rPr lang="en-US" dirty="0"/>
              <a:t> je </a:t>
            </a:r>
            <a:r>
              <a:rPr lang="en-US" dirty="0" err="1"/>
              <a:t>exponovaný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soukromý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 a do </a:t>
            </a:r>
            <a:r>
              <a:rPr lang="en-US" dirty="0" err="1"/>
              <a:t>jaké</a:t>
            </a:r>
            <a:r>
              <a:rPr lang="en-US" dirty="0"/>
              <a:t> </a:t>
            </a:r>
            <a:r>
              <a:rPr lang="en-US" dirty="0" err="1"/>
              <a:t>míry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zdůrazňovné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schopnosti</a:t>
            </a:r>
            <a:r>
              <a:rPr lang="en-US" dirty="0"/>
              <a:t>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409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19099C-C8F3-9444-93F4-D43080C26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D09E60-73B8-8F48-9D04-F2329189E5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316ABD5-5068-444B-A83E-CB67DEC57B0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61708" y="347598"/>
            <a:ext cx="5622261" cy="51398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err="1">
                <a:solidFill>
                  <a:srgbClr val="FF6600"/>
                </a:solidFill>
              </a:rPr>
              <a:t>Hvězda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jako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celebrita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ten </a:t>
            </a:r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, o </a:t>
            </a:r>
            <a:r>
              <a:rPr lang="en-US" dirty="0" err="1"/>
              <a:t>jejímž</a:t>
            </a:r>
            <a:r>
              <a:rPr lang="en-US" dirty="0"/>
              <a:t> </a:t>
            </a:r>
            <a:r>
              <a:rPr lang="en-US" dirty="0" err="1"/>
              <a:t>soukromí</a:t>
            </a:r>
            <a:r>
              <a:rPr lang="en-US" dirty="0"/>
              <a:t>, </a:t>
            </a:r>
            <a:r>
              <a:rPr lang="en-US" dirty="0" err="1"/>
              <a:t>případně</a:t>
            </a:r>
            <a:r>
              <a:rPr lang="en-US" dirty="0"/>
              <a:t> </a:t>
            </a:r>
            <a:r>
              <a:rPr lang="en-US" dirty="0" err="1"/>
              <a:t>životním</a:t>
            </a:r>
            <a:r>
              <a:rPr lang="en-US" dirty="0"/>
              <a:t> </a:t>
            </a:r>
            <a:r>
              <a:rPr lang="en-US" dirty="0" err="1"/>
              <a:t>stylu</a:t>
            </a:r>
            <a:r>
              <a:rPr lang="en-US" dirty="0"/>
              <a:t> </a:t>
            </a: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nejvíce</a:t>
            </a:r>
            <a:r>
              <a:rPr lang="en-US" dirty="0"/>
              <a:t> </a:t>
            </a:r>
            <a:r>
              <a:rPr lang="en-US" dirty="0" err="1"/>
              <a:t>informací</a:t>
            </a:r>
            <a:r>
              <a:rPr lang="en-US" dirty="0"/>
              <a:t>. Filmy </a:t>
            </a:r>
            <a:r>
              <a:rPr lang="en-US" dirty="0" err="1"/>
              <a:t>jsou</a:t>
            </a:r>
            <a:r>
              <a:rPr lang="en-US" dirty="0"/>
              <a:t> pro </a:t>
            </a:r>
            <a:r>
              <a:rPr lang="en-US" dirty="0" err="1"/>
              <a:t>analýzu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dirty="0" err="1"/>
              <a:t>druhotné</a:t>
            </a:r>
            <a:r>
              <a:rPr lang="en-US" dirty="0"/>
              <a:t>, </a:t>
            </a:r>
            <a:r>
              <a:rPr lang="en-US" dirty="0" err="1"/>
              <a:t>převládá</a:t>
            </a:r>
            <a:r>
              <a:rPr lang="en-US" dirty="0"/>
              <a:t> </a:t>
            </a:r>
            <a:r>
              <a:rPr lang="en-US" dirty="0" err="1"/>
              <a:t>mimofilmový</a:t>
            </a:r>
            <a:r>
              <a:rPr lang="en-US" dirty="0"/>
              <a:t> </a:t>
            </a:r>
            <a:r>
              <a:rPr lang="en-US" dirty="0" err="1"/>
              <a:t>diskurz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err="1">
                <a:solidFill>
                  <a:srgbClr val="FF6600"/>
                </a:solidFill>
              </a:rPr>
              <a:t>Hvězda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jako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profesionál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hvězda</a:t>
            </a:r>
            <a:r>
              <a:rPr lang="en-US" dirty="0"/>
              <a:t>, </a:t>
            </a:r>
            <a:r>
              <a:rPr lang="en-US" dirty="0" err="1"/>
              <a:t>kterou</a:t>
            </a:r>
            <a:r>
              <a:rPr lang="en-US" dirty="0"/>
              <a:t> </a:t>
            </a:r>
            <a:r>
              <a:rPr lang="en-US" dirty="0" err="1"/>
              <a:t>definuje</a:t>
            </a:r>
            <a:r>
              <a:rPr lang="en-US" dirty="0"/>
              <a:t> </a:t>
            </a:r>
            <a:r>
              <a:rPr lang="en-US" dirty="0" err="1"/>
              <a:t>korpus</a:t>
            </a:r>
            <a:r>
              <a:rPr lang="en-US" dirty="0"/>
              <a:t> </a:t>
            </a:r>
            <a:r>
              <a:rPr lang="en-US" dirty="0" err="1"/>
              <a:t>natočených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 (</a:t>
            </a:r>
            <a:r>
              <a:rPr lang="en-US" dirty="0" err="1"/>
              <a:t>žánr</a:t>
            </a:r>
            <a:r>
              <a:rPr lang="en-US" dirty="0"/>
              <a:t>). </a:t>
            </a:r>
            <a:r>
              <a:rPr lang="en-US" dirty="0" err="1"/>
              <a:t>Soukromý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 je </a:t>
            </a:r>
            <a:r>
              <a:rPr lang="en-US" dirty="0" err="1"/>
              <a:t>upozaděný</a:t>
            </a:r>
            <a:r>
              <a:rPr lang="en-US" dirty="0"/>
              <a:t>, </a:t>
            </a:r>
            <a:r>
              <a:rPr lang="en-US" dirty="0" err="1"/>
              <a:t>hvězdná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je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kozistentní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err="1">
                <a:solidFill>
                  <a:srgbClr val="FF6600"/>
                </a:solidFill>
              </a:rPr>
              <a:t>Hvězda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jako</a:t>
            </a:r>
            <a:r>
              <a:rPr lang="en-US" b="1" dirty="0">
                <a:solidFill>
                  <a:srgbClr val="FF6600"/>
                </a:solidFill>
              </a:rPr>
              <a:t> performer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zdůrazněn</a:t>
            </a:r>
            <a:r>
              <a:rPr lang="en-US" dirty="0"/>
              <a:t> </a:t>
            </a:r>
            <a:r>
              <a:rPr lang="en-US" dirty="0" err="1"/>
              <a:t>performativní</a:t>
            </a:r>
            <a:r>
              <a:rPr lang="en-US" dirty="0"/>
              <a:t> talent </a:t>
            </a:r>
            <a:r>
              <a:rPr lang="en-US" dirty="0" err="1"/>
              <a:t>hvězdy</a:t>
            </a:r>
            <a:r>
              <a:rPr lang="en-US" dirty="0"/>
              <a:t>, </a:t>
            </a:r>
            <a:r>
              <a:rPr lang="en-US" dirty="0" err="1"/>
              <a:t>její</a:t>
            </a:r>
            <a:r>
              <a:rPr lang="en-US" dirty="0"/>
              <a:t> /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schopnosti</a:t>
            </a:r>
            <a:r>
              <a:rPr lang="en-US" dirty="0"/>
              <a:t>; </a:t>
            </a:r>
            <a:r>
              <a:rPr lang="en-US" dirty="0" err="1"/>
              <a:t>naopak</a:t>
            </a:r>
            <a:r>
              <a:rPr lang="en-US" dirty="0"/>
              <a:t> </a:t>
            </a:r>
            <a:r>
              <a:rPr lang="en-US" dirty="0" err="1"/>
              <a:t>soukromý</a:t>
            </a:r>
            <a:r>
              <a:rPr lang="en-US" dirty="0"/>
              <a:t> </a:t>
            </a:r>
            <a:r>
              <a:rPr lang="en-US" dirty="0" err="1"/>
              <a:t>diskurz</a:t>
            </a:r>
            <a:r>
              <a:rPr lang="en-US" dirty="0"/>
              <a:t> </a:t>
            </a:r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chybí</a:t>
            </a:r>
            <a:r>
              <a:rPr lang="en-US" dirty="0"/>
              <a:t>. </a:t>
            </a:r>
            <a:r>
              <a:rPr lang="en-US" dirty="0" err="1"/>
              <a:t>Hrají</a:t>
            </a:r>
            <a:r>
              <a:rPr lang="en-US" dirty="0"/>
              <a:t> </a:t>
            </a:r>
            <a:r>
              <a:rPr lang="en-US" dirty="0" err="1"/>
              <a:t>nejrůznější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postav</a:t>
            </a:r>
            <a:r>
              <a:rPr lang="en-US" dirty="0"/>
              <a:t>, proto 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absentujícího</a:t>
            </a:r>
            <a:r>
              <a:rPr lang="en-US" dirty="0"/>
              <a:t> </a:t>
            </a:r>
            <a:r>
              <a:rPr lang="en-US" dirty="0" err="1"/>
              <a:t>mimofilmového</a:t>
            </a:r>
            <a:r>
              <a:rPr lang="en-US" dirty="0"/>
              <a:t> </a:t>
            </a:r>
            <a:r>
              <a:rPr lang="en-US" dirty="0" err="1"/>
              <a:t>rozměru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jít</a:t>
            </a:r>
            <a:r>
              <a:rPr lang="en-US" dirty="0"/>
              <a:t> o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proměnlivou</a:t>
            </a:r>
            <a:r>
              <a:rPr lang="en-US" dirty="0"/>
              <a:t> </a:t>
            </a:r>
            <a:r>
              <a:rPr lang="en-US" dirty="0" err="1"/>
              <a:t>hvězdnou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.    </a:t>
            </a:r>
          </a:p>
          <a:p>
            <a:endParaRPr lang="cs-CZ" dirty="0"/>
          </a:p>
        </p:txBody>
      </p:sp>
      <p:pic>
        <p:nvPicPr>
          <p:cNvPr id="7" name="Picture 3" descr="brad-pitt-angelina-jolie-oscars-2004-03022014-01-407x560.jpg">
            <a:extLst>
              <a:ext uri="{FF2B5EF4-FFF2-40B4-BE49-F238E27FC236}">
                <a16:creationId xmlns:a16="http://schemas.microsoft.com/office/drawing/2014/main" id="{A057F081-D790-3549-B7D9-919678EE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/>
          <a:stretch/>
        </p:blipFill>
        <p:spPr>
          <a:xfrm>
            <a:off x="7146828" y="347598"/>
            <a:ext cx="1436202" cy="1872767"/>
          </a:xfrm>
          <a:prstGeom prst="rect">
            <a:avLst/>
          </a:prstGeom>
        </p:spPr>
      </p:pic>
      <p:pic>
        <p:nvPicPr>
          <p:cNvPr id="8" name="Picture 4" descr="Denzel-Washington-Hollywood-Stars-Rich-and-Famous-Celebrities-Movie-Stars-Star-of-the-Week-Beverly-Hills-Magazine-Hollywood-Magazines-2.jpg">
            <a:extLst>
              <a:ext uri="{FF2B5EF4-FFF2-40B4-BE49-F238E27FC236}">
                <a16:creationId xmlns:a16="http://schemas.microsoft.com/office/drawing/2014/main" id="{C05A149D-1910-804E-9E8A-468FCC775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32" y="2481492"/>
            <a:ext cx="1624975" cy="1895015"/>
          </a:xfrm>
          <a:prstGeom prst="rect">
            <a:avLst/>
          </a:prstGeom>
        </p:spPr>
      </p:pic>
      <p:pic>
        <p:nvPicPr>
          <p:cNvPr id="9" name="Picture 5" descr="Meryl-Streep.jpg">
            <a:extLst>
              <a:ext uri="{FF2B5EF4-FFF2-40B4-BE49-F238E27FC236}">
                <a16:creationId xmlns:a16="http://schemas.microsoft.com/office/drawing/2014/main" id="{84DC9C7A-8604-9F45-A372-7BC6A896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74" y="4577251"/>
            <a:ext cx="1544346" cy="200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7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E3307F-1AE0-A24F-B169-16409428C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830553-5C55-BB4A-B5B4-CC397C6C3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C565B6-BDA0-6846-8BA5-6040AD6A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Gwyneth Paltrow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D33AE4D-9702-9944-BD3E-FBD3C56A7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Jasně</a:t>
            </a:r>
            <a:r>
              <a:rPr lang="en-US" dirty="0"/>
              <a:t> </a:t>
            </a:r>
            <a:r>
              <a:rPr lang="en-US" dirty="0" err="1"/>
              <a:t>zaškatulkovat</a:t>
            </a:r>
            <a:r>
              <a:rPr lang="en-US" dirty="0"/>
              <a:t> </a:t>
            </a:r>
            <a:r>
              <a:rPr lang="en-US" dirty="0" err="1"/>
              <a:t>konkrétní</a:t>
            </a:r>
            <a:r>
              <a:rPr lang="en-US" dirty="0"/>
              <a:t> </a:t>
            </a:r>
            <a:r>
              <a:rPr lang="en-US" dirty="0" err="1"/>
              <a:t>hvězdnou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do </a:t>
            </a:r>
            <a:r>
              <a:rPr lang="en-US" dirty="0" err="1"/>
              <a:t>některé</a:t>
            </a:r>
            <a:r>
              <a:rPr lang="en-US" dirty="0"/>
              <a:t> z </a:t>
            </a:r>
            <a:r>
              <a:rPr lang="en-US" dirty="0" err="1"/>
              <a:t>kategorií</a:t>
            </a:r>
            <a:r>
              <a:rPr lang="en-US" dirty="0"/>
              <a:t> je </a:t>
            </a:r>
            <a:r>
              <a:rPr lang="en-US" dirty="0" err="1"/>
              <a:t>problematické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příklad</a:t>
            </a:r>
            <a:r>
              <a:rPr lang="en-US" dirty="0"/>
              <a:t> Gwyneth Paltrow.</a:t>
            </a:r>
          </a:p>
          <a:p>
            <a:r>
              <a:rPr lang="en-US" dirty="0"/>
              <a:t>Je to </a:t>
            </a:r>
            <a:r>
              <a:rPr lang="en-US" dirty="0" err="1"/>
              <a:t>celebrita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performer?</a:t>
            </a:r>
          </a:p>
          <a:p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kariéry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status </a:t>
            </a:r>
            <a:r>
              <a:rPr lang="en-US" dirty="0" err="1"/>
              <a:t>přítelkyně</a:t>
            </a:r>
            <a:r>
              <a:rPr lang="en-US" dirty="0"/>
              <a:t> </a:t>
            </a:r>
            <a:r>
              <a:rPr lang="en-US" dirty="0" err="1"/>
              <a:t>Brada</a:t>
            </a:r>
            <a:r>
              <a:rPr lang="en-US" dirty="0"/>
              <a:t> Pitta ji </a:t>
            </a:r>
            <a:r>
              <a:rPr lang="en-US" dirty="0" err="1"/>
              <a:t>vřadil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celebrity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předtím</a:t>
            </a:r>
            <a:r>
              <a:rPr lang="en-US" dirty="0"/>
              <a:t>,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prorazila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výraznější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.</a:t>
            </a:r>
          </a:p>
          <a:p>
            <a:endParaRPr lang="cs-CZ" dirty="0"/>
          </a:p>
        </p:txBody>
      </p:sp>
      <p:pic>
        <p:nvPicPr>
          <p:cNvPr id="6" name="Picture 6" descr="madonna-gwen-329.jpg">
            <a:extLst>
              <a:ext uri="{FF2B5EF4-FFF2-40B4-BE49-F238E27FC236}">
                <a16:creationId xmlns:a16="http://schemas.microsoft.com/office/drawing/2014/main" id="{ECCA4687-4A0B-0E4A-B939-410692070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16" y="3552693"/>
            <a:ext cx="2104967" cy="2495250"/>
          </a:xfrm>
          <a:prstGeom prst="rect">
            <a:avLst/>
          </a:prstGeom>
        </p:spPr>
      </p:pic>
      <p:pic>
        <p:nvPicPr>
          <p:cNvPr id="7" name="Picture 4" descr="article-2589395-1C90D7C500000578-627_634x853.jpg">
            <a:extLst>
              <a:ext uri="{FF2B5EF4-FFF2-40B4-BE49-F238E27FC236}">
                <a16:creationId xmlns:a16="http://schemas.microsoft.com/office/drawing/2014/main" id="{3850CBF6-0A19-7548-BFC4-598CB0D43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20" y="3556550"/>
            <a:ext cx="1865206" cy="2509497"/>
          </a:xfrm>
          <a:prstGeom prst="rect">
            <a:avLst/>
          </a:prstGeom>
        </p:spPr>
      </p:pic>
      <p:pic>
        <p:nvPicPr>
          <p:cNvPr id="8" name="Picture 5" descr="Gwyneth-Paltrow-August-10-Vogue-cover.jpg">
            <a:extLst>
              <a:ext uri="{FF2B5EF4-FFF2-40B4-BE49-F238E27FC236}">
                <a16:creationId xmlns:a16="http://schemas.microsoft.com/office/drawing/2014/main" id="{FCD3185A-23C4-7449-8981-E35CB623F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2" y="3505491"/>
            <a:ext cx="1853936" cy="252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42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A9AF90-BE38-A444-85C1-910ADAFDB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0D6C8C-519A-D443-9BFF-A05EC9CB5B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AF0C27-7DB4-C744-BF1A-2C55488C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Gwyneth Paltrow </a:t>
            </a:r>
            <a:r>
              <a:rPr lang="en-US" dirty="0" err="1"/>
              <a:t>jako</a:t>
            </a:r>
            <a:r>
              <a:rPr lang="en-US" dirty="0"/>
              <a:t> performer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2C88EE-38F9-924E-A8CC-4DABB4F8D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Paltrow je </a:t>
            </a:r>
            <a:r>
              <a:rPr lang="en-GB" dirty="0" err="1"/>
              <a:t>dcera</a:t>
            </a:r>
            <a:r>
              <a:rPr lang="en-GB" dirty="0"/>
              <a:t> </a:t>
            </a:r>
            <a:r>
              <a:rPr lang="en-GB" dirty="0" err="1"/>
              <a:t>známé</a:t>
            </a:r>
            <a:r>
              <a:rPr lang="en-GB" dirty="0"/>
              <a:t> </a:t>
            </a:r>
            <a:r>
              <a:rPr lang="en-GB" dirty="0" err="1"/>
              <a:t>divadelní</a:t>
            </a:r>
            <a:r>
              <a:rPr lang="en-GB" dirty="0"/>
              <a:t> </a:t>
            </a:r>
            <a:r>
              <a:rPr lang="en-GB" dirty="0" err="1"/>
              <a:t>herečky</a:t>
            </a:r>
            <a:r>
              <a:rPr lang="en-GB" dirty="0"/>
              <a:t> Blythe Danner.</a:t>
            </a:r>
          </a:p>
          <a:p>
            <a:endParaRPr lang="en-GB" sz="600" dirty="0"/>
          </a:p>
          <a:p>
            <a:r>
              <a:rPr lang="en-GB" dirty="0" err="1"/>
              <a:t>Prorazila</a:t>
            </a:r>
            <a:r>
              <a:rPr lang="en-GB" dirty="0"/>
              <a:t> v </a:t>
            </a:r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roli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filmu</a:t>
            </a:r>
            <a:r>
              <a:rPr lang="en-GB" dirty="0"/>
              <a:t> </a:t>
            </a:r>
            <a:r>
              <a:rPr lang="en-GB" b="1" i="1" dirty="0"/>
              <a:t>Emma</a:t>
            </a:r>
            <a:r>
              <a:rPr lang="en-GB" dirty="0"/>
              <a:t> (Douglas McGrath, 1996).</a:t>
            </a:r>
          </a:p>
          <a:p>
            <a:endParaRPr lang="en-GB" sz="600" dirty="0"/>
          </a:p>
          <a:p>
            <a:r>
              <a:rPr lang="en-GB" dirty="0" err="1"/>
              <a:t>Další</a:t>
            </a:r>
            <a:r>
              <a:rPr lang="en-GB" dirty="0"/>
              <a:t> </a:t>
            </a:r>
            <a:r>
              <a:rPr lang="en-GB" dirty="0" err="1"/>
              <a:t>hlavní</a:t>
            </a:r>
            <a:r>
              <a:rPr lang="en-GB" dirty="0"/>
              <a:t> role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snímku</a:t>
            </a:r>
            <a:r>
              <a:rPr lang="en-GB" dirty="0"/>
              <a:t> </a:t>
            </a:r>
            <a:r>
              <a:rPr lang="en-GB" b="1" i="1" dirty="0" err="1"/>
              <a:t>Zamilovaný</a:t>
            </a:r>
            <a:r>
              <a:rPr lang="en-GB" dirty="0"/>
              <a:t> </a:t>
            </a:r>
            <a:r>
              <a:rPr lang="en-GB" b="1" i="1" dirty="0"/>
              <a:t>Shakespeare </a:t>
            </a:r>
            <a:r>
              <a:rPr lang="en-GB" dirty="0"/>
              <a:t>(John Madden, 1998) </a:t>
            </a:r>
            <a:r>
              <a:rPr lang="en-GB" dirty="0" err="1"/>
              <a:t>ukázala</a:t>
            </a:r>
            <a:r>
              <a:rPr lang="en-GB" dirty="0"/>
              <a:t> </a:t>
            </a:r>
            <a:r>
              <a:rPr lang="en-GB" dirty="0" err="1"/>
              <a:t>její</a:t>
            </a:r>
            <a:r>
              <a:rPr lang="en-GB" dirty="0"/>
              <a:t> </a:t>
            </a:r>
            <a:r>
              <a:rPr lang="en-GB" dirty="0" err="1"/>
              <a:t>herecké</a:t>
            </a:r>
            <a:r>
              <a:rPr lang="en-GB" dirty="0"/>
              <a:t> </a:t>
            </a:r>
            <a:r>
              <a:rPr lang="en-GB" dirty="0" err="1"/>
              <a:t>schopnosti</a:t>
            </a:r>
            <a:r>
              <a:rPr lang="en-GB" dirty="0"/>
              <a:t> (</a:t>
            </a:r>
            <a:r>
              <a:rPr lang="en-GB" dirty="0" err="1"/>
              <a:t>britský</a:t>
            </a:r>
            <a:r>
              <a:rPr lang="en-GB" dirty="0"/>
              <a:t> </a:t>
            </a:r>
            <a:r>
              <a:rPr lang="en-GB" dirty="0" err="1"/>
              <a:t>akcent</a:t>
            </a:r>
            <a:r>
              <a:rPr lang="en-GB" dirty="0"/>
              <a:t>). </a:t>
            </a:r>
          </a:p>
          <a:p>
            <a:endParaRPr lang="en-GB" sz="700" dirty="0"/>
          </a:p>
          <a:p>
            <a:r>
              <a:rPr lang="en-GB" dirty="0" err="1"/>
              <a:t>Odmítla</a:t>
            </a:r>
            <a:r>
              <a:rPr lang="en-GB" dirty="0"/>
              <a:t> </a:t>
            </a:r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roli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filmu</a:t>
            </a:r>
            <a:r>
              <a:rPr lang="en-GB" dirty="0"/>
              <a:t> </a:t>
            </a:r>
            <a:r>
              <a:rPr lang="en-GB" i="1" dirty="0"/>
              <a:t>Titanic</a:t>
            </a:r>
            <a:r>
              <a:rPr lang="en-GB" dirty="0"/>
              <a:t> (1997, James Cameron) a </a:t>
            </a:r>
            <a:r>
              <a:rPr lang="en-GB" dirty="0" err="1"/>
              <a:t>místo</a:t>
            </a:r>
            <a:r>
              <a:rPr lang="en-GB" dirty="0"/>
              <a:t> toho </a:t>
            </a:r>
            <a:r>
              <a:rPr lang="en-GB" dirty="0" err="1"/>
              <a:t>hrála</a:t>
            </a:r>
            <a:r>
              <a:rPr lang="en-GB" dirty="0"/>
              <a:t> v </a:t>
            </a:r>
            <a:r>
              <a:rPr lang="en-GB" dirty="0" err="1"/>
              <a:t>nízkorozpčtových</a:t>
            </a:r>
            <a:r>
              <a:rPr lang="en-GB" dirty="0"/>
              <a:t> </a:t>
            </a:r>
            <a:r>
              <a:rPr lang="en-GB" dirty="0" err="1"/>
              <a:t>filmech</a:t>
            </a:r>
            <a:r>
              <a:rPr lang="en-GB" b="1" i="1" dirty="0"/>
              <a:t> </a:t>
            </a:r>
            <a:r>
              <a:rPr lang="en-GB" b="1" i="1" dirty="0" err="1"/>
              <a:t>Srdcová</a:t>
            </a:r>
            <a:r>
              <a:rPr lang="en-GB" b="1" i="1" dirty="0"/>
              <a:t> </a:t>
            </a:r>
            <a:r>
              <a:rPr lang="en-GB" b="1" i="1" dirty="0" err="1"/>
              <a:t>sedma</a:t>
            </a:r>
            <a:r>
              <a:rPr lang="en-GB" b="1" dirty="0"/>
              <a:t> </a:t>
            </a:r>
            <a:r>
              <a:rPr lang="en-GB" dirty="0"/>
              <a:t>(Peter Howitt, 1998), </a:t>
            </a:r>
            <a:r>
              <a:rPr lang="en-GB" b="1" i="1" dirty="0" err="1"/>
              <a:t>Posedlost</a:t>
            </a:r>
            <a:r>
              <a:rPr lang="en-GB" b="1" i="1" dirty="0"/>
              <a:t> </a:t>
            </a:r>
            <a:r>
              <a:rPr lang="en-GB" dirty="0"/>
              <a:t>(Farley Bros., 2002) a </a:t>
            </a:r>
            <a:r>
              <a:rPr lang="en-GB" b="1" i="1" dirty="0" err="1"/>
              <a:t>Taková</a:t>
            </a:r>
            <a:r>
              <a:rPr lang="en-GB" b="1" i="1" dirty="0"/>
              <a:t> </a:t>
            </a:r>
            <a:r>
              <a:rPr lang="en-GB" b="1" i="1" dirty="0" err="1"/>
              <a:t>zvláštní</a:t>
            </a:r>
            <a:r>
              <a:rPr lang="en-GB" b="1" i="1" dirty="0"/>
              <a:t> </a:t>
            </a:r>
            <a:r>
              <a:rPr lang="en-GB" b="1" i="1" dirty="0" err="1"/>
              <a:t>rodinka</a:t>
            </a:r>
            <a:r>
              <a:rPr lang="en-GB" dirty="0"/>
              <a:t> (Wes Anderson, 2002). </a:t>
            </a:r>
            <a:endParaRPr lang="en-US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354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87DBAF-714F-0547-BD3E-E6C5B9CCCC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798CF74-4378-EB40-9B32-89F68725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BF114335-22AB-564A-9AEB-4B3021C7F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70" y="1749289"/>
            <a:ext cx="4114495" cy="4293183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GB" sz="2000" dirty="0" err="1"/>
              <a:t>Mezi</a:t>
            </a:r>
            <a:r>
              <a:rPr lang="en-GB" sz="2000" dirty="0"/>
              <a:t> </a:t>
            </a:r>
            <a:r>
              <a:rPr lang="en-GB" sz="2000" dirty="0" err="1"/>
              <a:t>její</a:t>
            </a:r>
            <a:r>
              <a:rPr lang="en-GB" sz="2000" dirty="0"/>
              <a:t> </a:t>
            </a:r>
            <a:r>
              <a:rPr lang="en-GB" sz="2000" dirty="0" err="1"/>
              <a:t>ceněné</a:t>
            </a:r>
            <a:r>
              <a:rPr lang="en-GB" sz="2000" dirty="0"/>
              <a:t> </a:t>
            </a:r>
            <a:r>
              <a:rPr lang="en-GB" sz="2000" dirty="0" err="1"/>
              <a:t>počiny</a:t>
            </a:r>
            <a:r>
              <a:rPr lang="en-GB" sz="2000" dirty="0"/>
              <a:t> </a:t>
            </a:r>
            <a:r>
              <a:rPr lang="en-GB" sz="2000" dirty="0" err="1"/>
              <a:t>patří</a:t>
            </a:r>
            <a:r>
              <a:rPr lang="en-GB" sz="2000" dirty="0"/>
              <a:t> </a:t>
            </a:r>
            <a:r>
              <a:rPr lang="en-GB" sz="2000" dirty="0" err="1"/>
              <a:t>hlavní</a:t>
            </a:r>
            <a:r>
              <a:rPr lang="en-GB" sz="2000" dirty="0"/>
              <a:t> role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filmu</a:t>
            </a:r>
            <a:r>
              <a:rPr lang="en-GB" sz="2000" dirty="0"/>
              <a:t> </a:t>
            </a:r>
            <a:r>
              <a:rPr lang="en-GB" sz="2000" b="1" i="1" dirty="0"/>
              <a:t>Sylvia</a:t>
            </a:r>
            <a:r>
              <a:rPr lang="en-GB" sz="2000" dirty="0"/>
              <a:t> (Christine Jeffs, 2003) </a:t>
            </a:r>
            <a:r>
              <a:rPr lang="mr-IN" sz="2000" dirty="0"/>
              <a:t>–</a:t>
            </a:r>
            <a:r>
              <a:rPr lang="en-GB" sz="2000" dirty="0"/>
              <a:t> </a:t>
            </a:r>
            <a:r>
              <a:rPr lang="en-GB" sz="2000" dirty="0" err="1"/>
              <a:t>životopisný</a:t>
            </a:r>
            <a:r>
              <a:rPr lang="en-GB" sz="2000" dirty="0"/>
              <a:t> film o </a:t>
            </a:r>
            <a:r>
              <a:rPr lang="en-GB" sz="2000" dirty="0" err="1"/>
              <a:t>básnířce</a:t>
            </a:r>
            <a:r>
              <a:rPr lang="en-GB" sz="2000" dirty="0"/>
              <a:t> </a:t>
            </a:r>
            <a:r>
              <a:rPr lang="en-GB" sz="2000" dirty="0" err="1"/>
              <a:t>Sylvii</a:t>
            </a:r>
            <a:r>
              <a:rPr lang="en-GB" sz="2000" dirty="0"/>
              <a:t> Plath.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V </a:t>
            </a:r>
            <a:r>
              <a:rPr lang="en-GB" sz="2000" dirty="0" err="1"/>
              <a:t>roce</a:t>
            </a:r>
            <a:r>
              <a:rPr lang="en-GB" sz="2000" dirty="0"/>
              <a:t> 2005 </a:t>
            </a:r>
            <a:r>
              <a:rPr lang="en-GB" sz="2000" dirty="0" err="1"/>
              <a:t>ztvárnila</a:t>
            </a:r>
            <a:r>
              <a:rPr lang="en-GB" sz="2000" dirty="0"/>
              <a:t> </a:t>
            </a:r>
            <a:r>
              <a:rPr lang="en-GB" sz="2000" dirty="0" err="1"/>
              <a:t>hlavní</a:t>
            </a:r>
            <a:r>
              <a:rPr lang="en-GB" sz="2000" dirty="0"/>
              <a:t> </a:t>
            </a:r>
            <a:r>
              <a:rPr lang="en-GB" sz="2000" dirty="0" err="1"/>
              <a:t>roli</a:t>
            </a:r>
            <a:r>
              <a:rPr lang="en-GB" sz="2000" dirty="0"/>
              <a:t>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snímku</a:t>
            </a:r>
            <a:r>
              <a:rPr lang="en-GB" sz="2000" dirty="0"/>
              <a:t> </a:t>
            </a:r>
            <a:r>
              <a:rPr lang="en-GB" sz="2000" b="1" i="1" dirty="0" err="1"/>
              <a:t>Důkaz</a:t>
            </a:r>
            <a:r>
              <a:rPr lang="en-GB" sz="2000" dirty="0"/>
              <a:t> </a:t>
            </a:r>
            <a:r>
              <a:rPr lang="mr-IN" sz="2000" dirty="0"/>
              <a:t>–</a:t>
            </a:r>
            <a:r>
              <a:rPr lang="en-GB" sz="2000" dirty="0"/>
              <a:t> </a:t>
            </a:r>
            <a:r>
              <a:rPr lang="en-GB" sz="2000" dirty="0" err="1"/>
              <a:t>adaptace</a:t>
            </a:r>
            <a:r>
              <a:rPr lang="en-GB" sz="2000" dirty="0"/>
              <a:t> </a:t>
            </a:r>
            <a:r>
              <a:rPr lang="en-GB" sz="2000" dirty="0" err="1"/>
              <a:t>divadelní</a:t>
            </a:r>
            <a:r>
              <a:rPr lang="en-GB" sz="2000" dirty="0"/>
              <a:t> </a:t>
            </a:r>
            <a:r>
              <a:rPr lang="en-GB" sz="2000" dirty="0" err="1"/>
              <a:t>hry</a:t>
            </a:r>
            <a:r>
              <a:rPr lang="en-GB" sz="2000" dirty="0"/>
              <a:t> </a:t>
            </a:r>
            <a:r>
              <a:rPr lang="en-GB" sz="2000" dirty="0" err="1"/>
              <a:t>oceněné</a:t>
            </a:r>
            <a:r>
              <a:rPr lang="en-GB" sz="2000" dirty="0"/>
              <a:t> </a:t>
            </a:r>
            <a:r>
              <a:rPr lang="en-GB" sz="2000" dirty="0" err="1"/>
              <a:t>Pulitzerovou</a:t>
            </a:r>
            <a:r>
              <a:rPr lang="en-GB" sz="2000" dirty="0"/>
              <a:t> </a:t>
            </a:r>
            <a:r>
              <a:rPr lang="en-GB" sz="2000" dirty="0" err="1"/>
              <a:t>cenou</a:t>
            </a:r>
            <a:r>
              <a:rPr lang="en-GB" sz="2000" dirty="0"/>
              <a:t> (John Madden, 2005).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Pod </a:t>
            </a:r>
            <a:r>
              <a:rPr lang="en-GB" sz="2000" dirty="0" err="1"/>
              <a:t>povrchem</a:t>
            </a:r>
            <a:r>
              <a:rPr lang="en-GB" sz="2000" dirty="0"/>
              <a:t> </a:t>
            </a:r>
            <a:r>
              <a:rPr lang="en-GB" sz="2000" dirty="0" err="1"/>
              <a:t>hvězdy</a:t>
            </a:r>
            <a:r>
              <a:rPr lang="en-GB" sz="2000" dirty="0"/>
              <a:t> </a:t>
            </a:r>
            <a:r>
              <a:rPr lang="mr-IN" sz="2000" dirty="0"/>
              <a:t>–</a:t>
            </a:r>
            <a:r>
              <a:rPr lang="en-GB" sz="2000" dirty="0"/>
              <a:t> celebrity se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skutečnosti</a:t>
            </a:r>
            <a:r>
              <a:rPr lang="en-GB" sz="2000" dirty="0"/>
              <a:t> </a:t>
            </a:r>
            <a:r>
              <a:rPr lang="en-GB" sz="2000" dirty="0" err="1"/>
              <a:t>skrývá</a:t>
            </a:r>
            <a:r>
              <a:rPr lang="en-GB" sz="2000" dirty="0"/>
              <a:t> </a:t>
            </a:r>
            <a:r>
              <a:rPr lang="en-GB" sz="2000" dirty="0" err="1"/>
              <a:t>nadaná</a:t>
            </a:r>
            <a:r>
              <a:rPr lang="en-GB" sz="2000" dirty="0"/>
              <a:t> </a:t>
            </a:r>
            <a:r>
              <a:rPr lang="en-GB" sz="2000" dirty="0" err="1"/>
              <a:t>herečka</a:t>
            </a:r>
            <a:r>
              <a:rPr lang="en-GB" sz="2000" dirty="0"/>
              <a:t>?</a:t>
            </a:r>
          </a:p>
          <a:p>
            <a:endParaRPr lang="en-US" sz="2000" dirty="0"/>
          </a:p>
          <a:p>
            <a:endParaRPr lang="cs-CZ" sz="2000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41C3F901-B445-5A40-B433-EE4704F613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2A6160-D75D-DB4C-A67A-132E00161A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6" descr="171062_full.jpg">
            <a:extLst>
              <a:ext uri="{FF2B5EF4-FFF2-40B4-BE49-F238E27FC236}">
                <a16:creationId xmlns:a16="http://schemas.microsoft.com/office/drawing/2014/main" id="{3A259772-12C1-604D-B9E6-2035FF818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21" r="-26921"/>
          <a:stretch>
            <a:fillRect/>
          </a:stretch>
        </p:blipFill>
        <p:spPr>
          <a:xfrm>
            <a:off x="4133022" y="776160"/>
            <a:ext cx="5715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1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FA6440-067F-8E4E-8A66-E01D4BFA20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39CEEE7-63B4-C447-9646-372091F10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18</a:t>
            </a:fld>
            <a:endParaRPr lang="cs-CZ" altLang="cs-CZ" noProof="0" dirty="0"/>
          </a:p>
        </p:txBody>
      </p:sp>
      <p:pic>
        <p:nvPicPr>
          <p:cNvPr id="9" name="Picture 4" descr="GOOP.jpg">
            <a:extLst>
              <a:ext uri="{FF2B5EF4-FFF2-40B4-BE49-F238E27FC236}">
                <a16:creationId xmlns:a16="http://schemas.microsoft.com/office/drawing/2014/main" id="{C2D76E47-0D17-FA49-9DF8-8AD76001A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t="16474" b="26542"/>
          <a:stretch/>
        </p:blipFill>
        <p:spPr>
          <a:xfrm>
            <a:off x="172279" y="179217"/>
            <a:ext cx="5738191" cy="2930572"/>
          </a:xfrm>
          <a:prstGeom prst="rect">
            <a:avLst/>
          </a:prstGeom>
        </p:spPr>
      </p:pic>
      <p:pic>
        <p:nvPicPr>
          <p:cNvPr id="10" name="Picture 5" descr="conscious-uncoupling-.png">
            <a:extLst>
              <a:ext uri="{FF2B5EF4-FFF2-40B4-BE49-F238E27FC236}">
                <a16:creationId xmlns:a16="http://schemas.microsoft.com/office/drawing/2014/main" id="{2CE612FB-FB67-8B4D-9082-96CC2B21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429000"/>
            <a:ext cx="3165909" cy="3165909"/>
          </a:xfrm>
          <a:prstGeom prst="rect">
            <a:avLst/>
          </a:prstGeom>
        </p:spPr>
      </p:pic>
      <p:pic>
        <p:nvPicPr>
          <p:cNvPr id="12" name="Obrázek 11" descr="Obsah obrázku pózování&#10;&#10;Popis byl vytvořen automaticky">
            <a:extLst>
              <a:ext uri="{FF2B5EF4-FFF2-40B4-BE49-F238E27FC236}">
                <a16:creationId xmlns:a16="http://schemas.microsoft.com/office/drawing/2014/main" id="{2A76045B-2128-AA4A-B4C3-E9F01F8A0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91" y="2797391"/>
            <a:ext cx="4664765" cy="311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6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343E47-A73D-684B-B593-4C4188AB9A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95FAC6E-EFBF-5749-A2B7-C0DA516DC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19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4D2E95C-4F66-9243-9905-79674C23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Znaky</a:t>
            </a:r>
            <a:r>
              <a:rPr lang="en-US" dirty="0"/>
              <a:t> celebrity </a:t>
            </a:r>
            <a:r>
              <a:rPr lang="en-US" dirty="0" err="1"/>
              <a:t>slávy</a:t>
            </a:r>
            <a:r>
              <a:rPr lang="en-US" dirty="0"/>
              <a:t> (x </a:t>
            </a:r>
            <a:r>
              <a:rPr lang="en-US" dirty="0" err="1"/>
              <a:t>hvězdnost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9B7A81C-436F-C449-B1CF-E29CD0B19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9" y="1890785"/>
            <a:ext cx="8852453" cy="4139998"/>
          </a:xfrm>
        </p:spPr>
        <p:txBody>
          <a:bodyPr/>
          <a:lstStyle/>
          <a:p>
            <a:r>
              <a:rPr lang="en-US" dirty="0"/>
              <a:t>“Glamour” + / vs “notoriety” </a:t>
            </a:r>
          </a:p>
          <a:p>
            <a:pPr lvl="1"/>
            <a:r>
              <a:rPr lang="en-US" dirty="0" err="1"/>
              <a:t>Zatímco</a:t>
            </a:r>
            <a:r>
              <a:rPr lang="en-US" dirty="0"/>
              <a:t> glamour </a:t>
            </a:r>
            <a:r>
              <a:rPr lang="en-US" dirty="0" err="1"/>
              <a:t>konotuje</a:t>
            </a:r>
            <a:r>
              <a:rPr lang="en-US" dirty="0"/>
              <a:t> </a:t>
            </a:r>
            <a:r>
              <a:rPr lang="en-US" dirty="0" err="1"/>
              <a:t>pozitivní</a:t>
            </a:r>
            <a:r>
              <a:rPr lang="en-US" dirty="0"/>
              <a:t> </a:t>
            </a:r>
            <a:r>
              <a:rPr lang="en-US" dirty="0" err="1"/>
              <a:t>rozměr</a:t>
            </a:r>
            <a:r>
              <a:rPr lang="en-US" dirty="0"/>
              <a:t> </a:t>
            </a:r>
            <a:r>
              <a:rPr lang="en-US" dirty="0" err="1"/>
              <a:t>slávy</a:t>
            </a:r>
            <a:r>
              <a:rPr lang="en-US" dirty="0"/>
              <a:t>, notoriety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smyslu</a:t>
            </a:r>
            <a:r>
              <a:rPr lang="en-US" dirty="0"/>
              <a:t> </a:t>
            </a:r>
            <a:r>
              <a:rPr lang="en-US" dirty="0" err="1"/>
              <a:t>proslulosti</a:t>
            </a:r>
            <a:r>
              <a:rPr lang="en-US" dirty="0"/>
              <a:t> se </a:t>
            </a:r>
            <a:r>
              <a:rPr lang="en-US" dirty="0" err="1"/>
              <a:t>pojí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s </a:t>
            </a:r>
            <a:r>
              <a:rPr lang="en-US" dirty="0" err="1"/>
              <a:t>negativními</a:t>
            </a:r>
            <a:r>
              <a:rPr lang="en-US" dirty="0"/>
              <a:t> </a:t>
            </a:r>
            <a:r>
              <a:rPr lang="en-US" dirty="0" err="1"/>
              <a:t>jevy</a:t>
            </a:r>
            <a:r>
              <a:rPr lang="en-US" dirty="0"/>
              <a:t> (</a:t>
            </a:r>
            <a:r>
              <a:rPr lang="en-US" dirty="0" err="1"/>
              <a:t>masoví</a:t>
            </a:r>
            <a:r>
              <a:rPr lang="en-US" dirty="0"/>
              <a:t> </a:t>
            </a:r>
            <a:r>
              <a:rPr lang="en-US" dirty="0" err="1"/>
              <a:t>vrazi</a:t>
            </a:r>
            <a:r>
              <a:rPr lang="en-US" dirty="0"/>
              <a:t>, </a:t>
            </a:r>
            <a:r>
              <a:rPr lang="en-US" dirty="0" err="1"/>
              <a:t>teroristé</a:t>
            </a:r>
            <a:r>
              <a:rPr lang="en-US" dirty="0"/>
              <a:t>)</a:t>
            </a:r>
          </a:p>
          <a:p>
            <a:r>
              <a:rPr lang="en-US" dirty="0" err="1"/>
              <a:t>Celebrita</a:t>
            </a:r>
            <a:r>
              <a:rPr lang="en-US" dirty="0"/>
              <a:t> je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konstrukt</a:t>
            </a:r>
            <a:r>
              <a:rPr lang="en-US" dirty="0"/>
              <a:t>, </a:t>
            </a:r>
            <a:r>
              <a:rPr lang="en-US" dirty="0" err="1"/>
              <a:t>ačkoliv</a:t>
            </a:r>
            <a:r>
              <a:rPr lang="en-US" dirty="0"/>
              <a:t> se </a:t>
            </a:r>
            <a:r>
              <a:rPr lang="en-US" dirty="0" err="1"/>
              <a:t>jeví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spontánní</a:t>
            </a:r>
            <a:r>
              <a:rPr lang="en-US" dirty="0"/>
              <a:t> a </a:t>
            </a:r>
            <a:r>
              <a:rPr lang="en-US" dirty="0" err="1"/>
              <a:t>autentická</a:t>
            </a:r>
            <a:endParaRPr lang="en-US" dirty="0"/>
          </a:p>
          <a:p>
            <a:r>
              <a:rPr lang="en-US" dirty="0" err="1"/>
              <a:t>Celebrita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rozštěp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veřejnou</a:t>
            </a:r>
            <a:r>
              <a:rPr lang="en-US" dirty="0"/>
              <a:t> a </a:t>
            </a:r>
            <a:r>
              <a:rPr lang="en-US" dirty="0" err="1"/>
              <a:t>soukromou</a:t>
            </a:r>
            <a:r>
              <a:rPr lang="en-US" dirty="0"/>
              <a:t> </a:t>
            </a:r>
            <a:r>
              <a:rPr lang="en-US" dirty="0" err="1"/>
              <a:t>identitou</a:t>
            </a:r>
            <a:r>
              <a:rPr lang="en-US" dirty="0"/>
              <a:t> (veridical I vs Me as seen by others)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Sociální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faktická</a:t>
            </a:r>
            <a:r>
              <a:rPr lang="en-US" b="1" dirty="0">
                <a:solidFill>
                  <a:srgbClr val="C00000"/>
                </a:solidFill>
              </a:rPr>
              <a:t> distance </a:t>
            </a:r>
            <a:r>
              <a:rPr lang="en-US" b="1" dirty="0" err="1">
                <a:solidFill>
                  <a:srgbClr val="C00000"/>
                </a:solidFill>
              </a:rPr>
              <a:t>mezi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celebritou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fanoušky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 err="1">
                <a:solidFill>
                  <a:srgbClr val="C00000"/>
                </a:solidFill>
              </a:rPr>
              <a:t>Obraz</a:t>
            </a:r>
            <a:r>
              <a:rPr lang="en-US" b="1" dirty="0">
                <a:solidFill>
                  <a:srgbClr val="C00000"/>
                </a:solidFill>
              </a:rPr>
              <a:t> celebrity </a:t>
            </a:r>
            <a:r>
              <a:rPr lang="en-US" b="1" dirty="0" err="1">
                <a:solidFill>
                  <a:srgbClr val="C00000"/>
                </a:solidFill>
              </a:rPr>
              <a:t>závislý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mediální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dostupnosti</a:t>
            </a:r>
            <a:r>
              <a:rPr lang="en-US" b="1" dirty="0">
                <a:solidFill>
                  <a:srgbClr val="C00000"/>
                </a:solidFill>
              </a:rPr>
              <a:t> a </a:t>
            </a:r>
            <a:r>
              <a:rPr lang="en-US" b="1" dirty="0" err="1">
                <a:solidFill>
                  <a:srgbClr val="C00000"/>
                </a:solidFill>
              </a:rPr>
              <a:t>všudypřítomnosti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 err="1"/>
              <a:t>Důsledek</a:t>
            </a:r>
            <a:r>
              <a:rPr lang="en-US" dirty="0"/>
              <a:t> </a:t>
            </a:r>
            <a:r>
              <a:rPr lang="en-US" dirty="0" err="1"/>
              <a:t>demokratizace</a:t>
            </a:r>
            <a:r>
              <a:rPr lang="en-US" dirty="0"/>
              <a:t> a </a:t>
            </a:r>
            <a:r>
              <a:rPr lang="en-US" dirty="0" err="1"/>
              <a:t>sekularizace</a:t>
            </a:r>
            <a:r>
              <a:rPr lang="en-US" dirty="0"/>
              <a:t> </a:t>
            </a:r>
            <a:r>
              <a:rPr lang="en-US" dirty="0" err="1"/>
              <a:t>společnosti</a:t>
            </a:r>
            <a:endParaRPr lang="en-US" dirty="0"/>
          </a:p>
          <a:p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zvýšené</a:t>
            </a:r>
            <a:r>
              <a:rPr lang="en-US" dirty="0"/>
              <a:t> </a:t>
            </a:r>
            <a:r>
              <a:rPr lang="en-US" dirty="0" err="1"/>
              <a:t>míře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ovliňují</a:t>
            </a:r>
            <a:r>
              <a:rPr lang="en-US" dirty="0"/>
              <a:t>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představy</a:t>
            </a:r>
            <a:r>
              <a:rPr lang="en-US" dirty="0"/>
              <a:t> o </a:t>
            </a:r>
            <a:r>
              <a:rPr lang="en-US" dirty="0" err="1"/>
              <a:t>identitě</a:t>
            </a:r>
            <a:r>
              <a:rPr lang="en-US" dirty="0"/>
              <a:t> a </a:t>
            </a:r>
            <a:r>
              <a:rPr lang="en-US" dirty="0" err="1"/>
              <a:t>povahu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průběh</a:t>
            </a:r>
            <a:r>
              <a:rPr lang="en-US" dirty="0"/>
              <a:t> </a:t>
            </a:r>
            <a:r>
              <a:rPr lang="en-US" dirty="0" err="1"/>
              <a:t>sociálních</a:t>
            </a:r>
            <a:r>
              <a:rPr lang="en-US" dirty="0"/>
              <a:t> </a:t>
            </a:r>
            <a:r>
              <a:rPr lang="en-US" dirty="0" err="1"/>
              <a:t>interakcí</a:t>
            </a:r>
            <a:r>
              <a:rPr lang="en-US" dirty="0"/>
              <a:t>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02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B4C90B-D20B-B64B-8BE7-BCA894FFB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FD10F0C9-80D5-9841-B4D8-6E7D647A6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69423"/>
            <a:ext cx="3934889" cy="1128156"/>
          </a:xfrm>
        </p:spPr>
        <p:txBody>
          <a:bodyPr/>
          <a:lstStyle/>
          <a:p>
            <a:r>
              <a:rPr lang="cs-CZ" i="1" dirty="0" err="1"/>
              <a:t>Keeping</a:t>
            </a:r>
            <a:r>
              <a:rPr lang="cs-CZ" i="1" dirty="0"/>
              <a:t> up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Kardashians</a:t>
            </a:r>
            <a:r>
              <a:rPr lang="cs-CZ" i="1" dirty="0"/>
              <a:t> </a:t>
            </a:r>
          </a:p>
        </p:txBody>
      </p:sp>
      <p:sp>
        <p:nvSpPr>
          <p:cNvPr id="14" name="Podnadpis 13">
            <a:extLst>
              <a:ext uri="{FF2B5EF4-FFF2-40B4-BE49-F238E27FC236}">
                <a16:creationId xmlns:a16="http://schemas.microsoft.com/office/drawing/2014/main" id="{197034A3-FAEA-264B-BDE5-0864C85F5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814454"/>
            <a:ext cx="3934889" cy="1917321"/>
          </a:xfrm>
        </p:spPr>
        <p:txBody>
          <a:bodyPr/>
          <a:lstStyle/>
          <a:p>
            <a:r>
              <a:rPr lang="cs-CZ" dirty="0"/>
              <a:t>S08 E18: </a:t>
            </a:r>
            <a:r>
              <a:rPr lang="cs-CZ" dirty="0" err="1"/>
              <a:t>Paparrazzi</a:t>
            </a:r>
            <a:r>
              <a:rPr lang="cs-CZ" dirty="0"/>
              <a:t> &amp; </a:t>
            </a:r>
            <a:r>
              <a:rPr lang="cs-CZ" dirty="0" err="1"/>
              <a:t>Pappas</a:t>
            </a:r>
            <a:endParaRPr lang="cs-CZ" dirty="0"/>
          </a:p>
          <a:p>
            <a:r>
              <a:rPr lang="cs-CZ" dirty="0"/>
              <a:t>S17 E11: </a:t>
            </a:r>
            <a:r>
              <a:rPr lang="cs-CZ" dirty="0" err="1"/>
              <a:t>The</a:t>
            </a:r>
            <a:r>
              <a:rPr lang="cs-CZ" dirty="0"/>
              <a:t> Show </a:t>
            </a:r>
            <a:r>
              <a:rPr lang="cs-CZ" dirty="0" err="1"/>
              <a:t>Must</a:t>
            </a:r>
            <a:r>
              <a:rPr lang="cs-CZ" dirty="0"/>
              <a:t> Go On</a:t>
            </a:r>
          </a:p>
          <a:p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Jaká témata řeší každá z epizod? Jak epizody vypadají a co a jak vyprávějí?</a:t>
            </a:r>
          </a:p>
          <a:p>
            <a:pPr marL="342900" indent="-342900">
              <a:buAutoNum type="arabicPeriod"/>
            </a:pPr>
            <a:r>
              <a:rPr lang="cs-CZ" dirty="0"/>
              <a:t>Porovnejte obě epizody z hlediska vyprávění, stylu i témat, která se řeší. Jak se tyto věci proměňují?</a:t>
            </a:r>
          </a:p>
          <a:p>
            <a:pPr marL="342900" indent="-342900">
              <a:buAutoNum type="arabicPeriod"/>
            </a:pPr>
            <a:r>
              <a:rPr lang="cs-CZ" dirty="0"/>
              <a:t>Co hodnotíte jako negativní a co vnímáte pozitivně? </a:t>
            </a:r>
          </a:p>
          <a:p>
            <a:pPr marL="342900" indent="-342900">
              <a:buAutoNum type="arabicPeriod"/>
            </a:pPr>
            <a:endParaRPr lang="cs-CZ" dirty="0"/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A8DE0E68-7A21-AD42-8AA0-EF2797EE40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r="6682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BF1176-FD72-2F48-B588-5C16173D75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90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EA0E31-368A-8348-8978-75AD664DFA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3F598AF-B12C-5942-A902-6D803B949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20</a:t>
            </a:fld>
            <a:endParaRPr lang="cs-CZ" altLang="cs-CZ" noProof="0" dirty="0"/>
          </a:p>
        </p:txBody>
      </p:sp>
      <p:pic>
        <p:nvPicPr>
          <p:cNvPr id="7" name="Picture 1" descr="quote-i-pretended-to-be-somebody-i-wanted-to-be-until-finally-i-became-that-person-or-he-became-cary-grant-11-55-31.jpg">
            <a:extLst>
              <a:ext uri="{FF2B5EF4-FFF2-40B4-BE49-F238E27FC236}">
                <a16:creationId xmlns:a16="http://schemas.microsoft.com/office/drawing/2014/main" id="{279B5447-682C-8E47-A6BE-1DC0A5679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03059"/>
          </a:xfrm>
          <a:prstGeom prst="rect">
            <a:avLst/>
          </a:prstGeom>
        </p:spPr>
      </p:pic>
      <p:pic>
        <p:nvPicPr>
          <p:cNvPr id="8" name="Picture 3" descr="article-0-196F14CF000005DC-960_634x497.jpg">
            <a:extLst>
              <a:ext uri="{FF2B5EF4-FFF2-40B4-BE49-F238E27FC236}">
                <a16:creationId xmlns:a16="http://schemas.microsoft.com/office/drawing/2014/main" id="{D7867E31-5ABD-9443-9369-65AE45284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90" y="3093414"/>
            <a:ext cx="4802309" cy="3764586"/>
          </a:xfrm>
          <a:prstGeom prst="rect">
            <a:avLst/>
          </a:prstGeom>
        </p:spPr>
      </p:pic>
      <p:pic>
        <p:nvPicPr>
          <p:cNvPr id="9" name="Picture 5" descr="111207085640-alec-baldwin-kicked-off-flight-00000229-horizontal-large-gallery.jpg">
            <a:extLst>
              <a:ext uri="{FF2B5EF4-FFF2-40B4-BE49-F238E27FC236}">
                <a16:creationId xmlns:a16="http://schemas.microsoft.com/office/drawing/2014/main" id="{3F283159-7F4E-CF47-BA17-4EB2814E7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060"/>
            <a:ext cx="4341690" cy="25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321426-3522-8A4F-9D6F-9A63F5175C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CA649B-4DC1-6F47-A846-84B8EF99A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21</a:t>
            </a:fld>
            <a:endParaRPr lang="cs-CZ" altLang="cs-CZ" noProof="0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E56BBD2B-FD6D-E24D-8206-48870CB8F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Weekend Update Capt. Steve Rogers - Saturday Night Live" descr="Weekend Update Capt. Steve Rogers - Saturday Night Live">
            <a:hlinkClick r:id="" action="ppaction://media"/>
            <a:extLst>
              <a:ext uri="{FF2B5EF4-FFF2-40B4-BE49-F238E27FC236}">
                <a16:creationId xmlns:a16="http://schemas.microsoft.com/office/drawing/2014/main" id="{CF06BC26-F53B-E749-80E7-B2A3AD3586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75" y="1307962"/>
            <a:ext cx="7359650" cy="4140200"/>
          </a:xfrm>
        </p:spPr>
      </p:pic>
      <p:pic>
        <p:nvPicPr>
          <p:cNvPr id="13" name="Picture 4" descr="54ca8db7a298661966ecef02_image.jpg">
            <a:extLst>
              <a:ext uri="{FF2B5EF4-FFF2-40B4-BE49-F238E27FC236}">
                <a16:creationId xmlns:a16="http://schemas.microsoft.com/office/drawing/2014/main" id="{DCA25921-62F7-D84C-B3EF-20D912627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6" y="155400"/>
            <a:ext cx="465101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A01498-EB78-A24E-897D-5940D57454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84D44AB-7B8C-B64D-A67D-F47CA795E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22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6D215AE-1A75-CE41-A8CC-EF1C1BAA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Iluze</a:t>
            </a:r>
            <a:r>
              <a:rPr lang="en-US" dirty="0"/>
              <a:t> </a:t>
            </a:r>
            <a:r>
              <a:rPr lang="en-US" dirty="0" err="1"/>
              <a:t>autenticity</a:t>
            </a:r>
            <a:r>
              <a:rPr lang="en-US" dirty="0"/>
              <a:t> a </a:t>
            </a:r>
            <a:r>
              <a:rPr lang="en-US" dirty="0" err="1"/>
              <a:t>intimity</a:t>
            </a:r>
            <a:endParaRPr lang="cs-CZ" dirty="0"/>
          </a:p>
        </p:txBody>
      </p:sp>
      <p:pic>
        <p:nvPicPr>
          <p:cNvPr id="9" name="Content Placeholder 7" descr="celebrity-physical-deformities-wide.jpg">
            <a:extLst>
              <a:ext uri="{FF2B5EF4-FFF2-40B4-BE49-F238E27FC236}">
                <a16:creationId xmlns:a16="http://schemas.microsoft.com/office/drawing/2014/main" id="{239838AC-4540-B143-BE15-4ACC5C1D1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2"/>
          <a:stretch/>
        </p:blipFill>
        <p:spPr>
          <a:xfrm>
            <a:off x="2346630" y="1772799"/>
            <a:ext cx="3207733" cy="3747600"/>
          </a:xfrm>
          <a:prstGeom prst="rect">
            <a:avLst/>
          </a:prstGeom>
        </p:spPr>
      </p:pic>
      <p:pic>
        <p:nvPicPr>
          <p:cNvPr id="10" name="Content Placeholder 6" descr="55ff6c196b34c500cc7eeb46e89ea8ca.jpg">
            <a:extLst>
              <a:ext uri="{FF2B5EF4-FFF2-40B4-BE49-F238E27FC236}">
                <a16:creationId xmlns:a16="http://schemas.microsoft.com/office/drawing/2014/main" id="{7ECB7AC4-5282-DA40-9250-6213735E2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1323" r="51405" b="1323"/>
          <a:stretch/>
        </p:blipFill>
        <p:spPr>
          <a:xfrm>
            <a:off x="310500" y="1494296"/>
            <a:ext cx="1789044" cy="4532243"/>
          </a:xfrm>
          <a:prstGeom prst="rect">
            <a:avLst/>
          </a:prstGeom>
        </p:spPr>
      </p:pic>
      <p:pic>
        <p:nvPicPr>
          <p:cNvPr id="12" name="Obrázek 11" descr="Obsah obrázku osoba, oblečení, exteriér, stojící&#10;&#10;Popis byl vytvořen automaticky">
            <a:extLst>
              <a:ext uri="{FF2B5EF4-FFF2-40B4-BE49-F238E27FC236}">
                <a16:creationId xmlns:a16="http://schemas.microsoft.com/office/drawing/2014/main" id="{6EB177F5-DFE8-4246-84FD-E393410CC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8" y="2156096"/>
            <a:ext cx="3173287" cy="29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0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EBFFC1-EEEB-1249-8439-74B01AA08C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8332565-6E1D-6F4C-B679-C1F4F02ED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23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4F7FFBA-6F91-5F40-9415-A75D894D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Resumé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F091649-EF88-BB44-ACD4-E7DF9566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celebrity </a:t>
            </a:r>
            <a:r>
              <a:rPr lang="en-US" dirty="0" err="1"/>
              <a:t>sláva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z </a:t>
            </a:r>
            <a:r>
              <a:rPr lang="en-US" dirty="0" err="1"/>
              <a:t>možností</a:t>
            </a:r>
            <a:r>
              <a:rPr lang="en-US" dirty="0"/>
              <a:t>, jak </a:t>
            </a:r>
            <a:r>
              <a:rPr lang="en-US" dirty="0" err="1"/>
              <a:t>zůstat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veřejném</a:t>
            </a:r>
            <a:r>
              <a:rPr lang="en-US" dirty="0"/>
              <a:t> </a:t>
            </a:r>
            <a:r>
              <a:rPr lang="en-US" dirty="0" err="1"/>
              <a:t>povědomí</a:t>
            </a:r>
            <a:r>
              <a:rPr lang="en-US" dirty="0"/>
              <a:t> </a:t>
            </a:r>
            <a:r>
              <a:rPr lang="en-US" dirty="0" err="1"/>
              <a:t>navzdory</a:t>
            </a:r>
            <a:r>
              <a:rPr lang="en-US" dirty="0"/>
              <a:t> </a:t>
            </a:r>
            <a:r>
              <a:rPr lang="en-US" dirty="0" err="1"/>
              <a:t>kariérnímu</a:t>
            </a:r>
            <a:r>
              <a:rPr lang="en-US" dirty="0"/>
              <a:t> </a:t>
            </a:r>
            <a:r>
              <a:rPr lang="en-US" dirty="0" err="1"/>
              <a:t>útlumu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Pro </a:t>
            </a:r>
            <a:r>
              <a:rPr lang="en-US" dirty="0" err="1"/>
              <a:t>diskurz</a:t>
            </a:r>
            <a:r>
              <a:rPr lang="en-US" dirty="0"/>
              <a:t> o </a:t>
            </a:r>
            <a:r>
              <a:rPr lang="en-US" dirty="0" err="1"/>
              <a:t>celebritě</a:t>
            </a:r>
            <a:r>
              <a:rPr lang="en-US" dirty="0"/>
              <a:t>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err="1"/>
              <a:t>podstatné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</a:t>
            </a:r>
            <a:r>
              <a:rPr lang="en-US" dirty="0" err="1"/>
              <a:t>profesního</a:t>
            </a:r>
            <a:r>
              <a:rPr lang="en-US" dirty="0"/>
              <a:t> </a:t>
            </a:r>
            <a:r>
              <a:rPr lang="en-US" dirty="0" err="1"/>
              <a:t>rázu</a:t>
            </a:r>
            <a:r>
              <a:rPr lang="en-US" dirty="0"/>
              <a:t>, ale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fakta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soukromí</a:t>
            </a:r>
            <a:r>
              <a:rPr lang="en-US" dirty="0"/>
              <a:t>, </a:t>
            </a:r>
            <a:r>
              <a:rPr lang="en-US" dirty="0" err="1"/>
              <a:t>skandály</a:t>
            </a:r>
            <a:r>
              <a:rPr lang="en-US" dirty="0"/>
              <a:t> a </a:t>
            </a:r>
            <a:r>
              <a:rPr lang="en-US" dirty="0" err="1"/>
              <a:t>tělesné</a:t>
            </a:r>
            <a:r>
              <a:rPr lang="en-US" dirty="0"/>
              <a:t> </a:t>
            </a:r>
            <a:r>
              <a:rPr lang="en-US" dirty="0" err="1"/>
              <a:t>nedokonalosti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diskurz</a:t>
            </a:r>
            <a:r>
              <a:rPr lang="en-US" dirty="0"/>
              <a:t> se </a:t>
            </a:r>
            <a:r>
              <a:rPr lang="en-US" dirty="0" err="1"/>
              <a:t>opírá</a:t>
            </a:r>
            <a:r>
              <a:rPr lang="en-US" dirty="0"/>
              <a:t> o </a:t>
            </a:r>
            <a:r>
              <a:rPr lang="en-US" dirty="0" err="1"/>
              <a:t>vysoké</a:t>
            </a:r>
            <a:r>
              <a:rPr lang="en-US" dirty="0"/>
              <a:t> </a:t>
            </a:r>
            <a:r>
              <a:rPr lang="en-US" dirty="0" err="1"/>
              <a:t>mediální</a:t>
            </a:r>
            <a:r>
              <a:rPr lang="en-US" dirty="0"/>
              <a:t> </a:t>
            </a:r>
            <a:r>
              <a:rPr lang="en-US" dirty="0" err="1"/>
              <a:t>pokrytí</a:t>
            </a:r>
            <a:r>
              <a:rPr lang="en-US" dirty="0"/>
              <a:t>, </a:t>
            </a:r>
            <a:r>
              <a:rPr lang="en-US" dirty="0" err="1"/>
              <a:t>cíleně</a:t>
            </a:r>
            <a:r>
              <a:rPr lang="en-US" dirty="0"/>
              <a:t> </a:t>
            </a:r>
            <a:r>
              <a:rPr lang="en-US" dirty="0" err="1"/>
              <a:t>vytvářenou</a:t>
            </a:r>
            <a:r>
              <a:rPr lang="en-US" dirty="0"/>
              <a:t> </a:t>
            </a:r>
            <a:r>
              <a:rPr lang="en-US" dirty="0" err="1"/>
              <a:t>iluzi</a:t>
            </a:r>
            <a:r>
              <a:rPr lang="en-US" dirty="0"/>
              <a:t> </a:t>
            </a:r>
            <a:r>
              <a:rPr lang="en-US" dirty="0" err="1"/>
              <a:t>intimity</a:t>
            </a:r>
            <a:r>
              <a:rPr lang="en-US" dirty="0"/>
              <a:t>; a </a:t>
            </a:r>
            <a:r>
              <a:rPr lang="en-US" dirty="0" err="1"/>
              <a:t>redefinici</a:t>
            </a:r>
            <a:r>
              <a:rPr lang="en-US" dirty="0"/>
              <a:t> </a:t>
            </a:r>
            <a:r>
              <a:rPr lang="en-US" dirty="0" err="1"/>
              <a:t>obyčejného</a:t>
            </a:r>
            <a:r>
              <a:rPr lang="en-US" dirty="0"/>
              <a:t> / </a:t>
            </a:r>
            <a:r>
              <a:rPr lang="en-US" dirty="0" err="1"/>
              <a:t>nebyčejného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paradoxu</a:t>
            </a:r>
            <a:r>
              <a:rPr lang="en-US" dirty="0"/>
              <a:t>. Celebrity </a:t>
            </a:r>
            <a:r>
              <a:rPr lang="en-US" dirty="0" err="1"/>
              <a:t>diskurz</a:t>
            </a:r>
            <a:r>
              <a:rPr lang="en-US" dirty="0"/>
              <a:t> se </a:t>
            </a:r>
            <a:r>
              <a:rPr lang="en-US" dirty="0" err="1"/>
              <a:t>totiž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stranu</a:t>
            </a:r>
            <a:r>
              <a:rPr lang="en-US" dirty="0"/>
              <a:t> </a:t>
            </a:r>
            <a:r>
              <a:rPr lang="en-US" dirty="0" err="1"/>
              <a:t>prezentuje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autentický</a:t>
            </a:r>
            <a:r>
              <a:rPr lang="en-US" dirty="0"/>
              <a:t> a </a:t>
            </a:r>
            <a:r>
              <a:rPr lang="en-US" dirty="0" err="1"/>
              <a:t>spontánní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stranu</a:t>
            </a:r>
            <a:r>
              <a:rPr lang="en-US" dirty="0"/>
              <a:t> </a:t>
            </a:r>
            <a:r>
              <a:rPr lang="en-US" dirty="0" err="1"/>
              <a:t>druhou</a:t>
            </a:r>
            <a:r>
              <a:rPr lang="en-US" dirty="0"/>
              <a:t> </a:t>
            </a:r>
            <a:r>
              <a:rPr lang="en-US" dirty="0" err="1"/>
              <a:t>otevřeně</a:t>
            </a:r>
            <a:r>
              <a:rPr lang="en-US" dirty="0"/>
              <a:t> </a:t>
            </a:r>
            <a:r>
              <a:rPr lang="en-US" dirty="0" err="1"/>
              <a:t>přiznává</a:t>
            </a:r>
            <a:r>
              <a:rPr lang="en-US" dirty="0"/>
              <a:t> </a:t>
            </a:r>
            <a:r>
              <a:rPr lang="en-US" dirty="0" err="1"/>
              <a:t>svoji</a:t>
            </a:r>
            <a:r>
              <a:rPr lang="en-US" dirty="0"/>
              <a:t> </a:t>
            </a:r>
            <a:r>
              <a:rPr lang="en-US" dirty="0" err="1"/>
              <a:t>konstruovanost</a:t>
            </a:r>
            <a:r>
              <a:rPr lang="en-US" dirty="0"/>
              <a:t> a </a:t>
            </a:r>
            <a:r>
              <a:rPr lang="en-US" dirty="0" err="1"/>
              <a:t>umělost</a:t>
            </a:r>
            <a:r>
              <a:rPr lang="en-US" dirty="0"/>
              <a:t>.   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64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F877F8-631E-AC45-9D79-68BFEE6E2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C2DBD3E-04FC-7C41-8872-FA161C565D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4591753-A519-534B-9A76-C36DB7C0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33112"/>
            <a:ext cx="8064900" cy="451576"/>
          </a:xfrm>
        </p:spPr>
        <p:txBody>
          <a:bodyPr/>
          <a:lstStyle/>
          <a:p>
            <a:r>
              <a:rPr lang="cs-CZ" dirty="0"/>
              <a:t>KUWTK: S08 E18: </a:t>
            </a:r>
            <a:r>
              <a:rPr lang="cs-CZ" dirty="0" err="1"/>
              <a:t>Paparrazzi</a:t>
            </a:r>
            <a:r>
              <a:rPr lang="cs-CZ" dirty="0"/>
              <a:t> &amp; </a:t>
            </a:r>
            <a:r>
              <a:rPr lang="cs-CZ" dirty="0" err="1"/>
              <a:t>Pappas</a:t>
            </a:r>
            <a:br>
              <a:rPr lang="cs-CZ" dirty="0"/>
            </a:br>
            <a:endParaRPr lang="cs-CZ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9A1167A7-48EF-434D-BA48-E9662563CDB7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752425"/>
            <a:ext cx="3914775" cy="4038949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8B5BC6F8-8B8B-D549-8F0F-5CEC450AE5F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50" y="1701800"/>
            <a:ext cx="2562037" cy="4140200"/>
          </a:xfr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CB0FEFC-B8EB-4743-9E8F-B6259DBF6754}"/>
              </a:ext>
            </a:extLst>
          </p:cNvPr>
          <p:cNvSpPr txBox="1"/>
          <p:nvPr/>
        </p:nvSpPr>
        <p:spPr>
          <a:xfrm>
            <a:off x="112239" y="653143"/>
            <a:ext cx="8895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„Co se snaží dokázat? A komu? Připomeňte jí někdo, že je asi tak 18 měsíců </a:t>
            </a:r>
          </a:p>
          <a:p>
            <a:pPr algn="l"/>
            <a:r>
              <a:rPr lang="cs-CZ" sz="2000" dirty="0">
                <a:latin typeface="+mn-lt"/>
              </a:rPr>
              <a:t>těhotná a že bychom ji měli radši kdyby se vyvalila v teplácích a prstových </a:t>
            </a:r>
          </a:p>
          <a:p>
            <a:pPr algn="l"/>
            <a:r>
              <a:rPr lang="cs-CZ" sz="2000" dirty="0">
                <a:latin typeface="+mn-lt"/>
              </a:rPr>
              <a:t>ponožkách“ (článek v </a:t>
            </a:r>
            <a:r>
              <a:rPr lang="cs-CZ" sz="2000" i="1" dirty="0">
                <a:latin typeface="+mn-lt"/>
              </a:rPr>
              <a:t>New York Post</a:t>
            </a:r>
            <a:r>
              <a:rPr lang="cs-CZ" sz="20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74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61C111-BC07-444A-A5CA-A63F63887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3C2FA7-FB93-674E-9A65-BAA70482C5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EB96F72-0720-E64F-86CD-52B8EA118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těhotenství X Kim K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D1324E4-681D-6346-AAC1-8E913423B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39" y="177636"/>
            <a:ext cx="2273300" cy="3581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E004CAF-F685-9D4F-A868-DA98E80FE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39" y="3877956"/>
            <a:ext cx="5080000" cy="28702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A68AFD7-6813-AE48-9B77-CBF13026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" y="1645066"/>
            <a:ext cx="3680113" cy="510309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54831EC-AD57-1E42-82DE-FC9470BD0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12" y="1290496"/>
            <a:ext cx="2554693" cy="24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58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638236-6FF5-684B-9D29-8E5F301BE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DF0A7C-E61B-5C4D-BF02-874AF75C0B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E0C8BBE-D6E3-6C4A-9BE2-CF675B55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KUWTK: S17 E 11: </a:t>
            </a:r>
            <a:r>
              <a:rPr lang="cs-CZ" dirty="0" err="1"/>
              <a:t>The</a:t>
            </a:r>
            <a:r>
              <a:rPr lang="cs-CZ" dirty="0"/>
              <a:t> Show </a:t>
            </a:r>
            <a:r>
              <a:rPr lang="cs-CZ" dirty="0" err="1"/>
              <a:t>Must</a:t>
            </a:r>
            <a:r>
              <a:rPr lang="cs-CZ" dirty="0"/>
              <a:t> Go On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83BB496-CCE8-5349-BBE8-276D3AFE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3" y="1348668"/>
            <a:ext cx="2101216" cy="28323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4F1B741-3442-4943-B148-B251D0BD6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3" y="2769157"/>
            <a:ext cx="2101216" cy="322034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558F027-95C7-5048-B494-984052AA1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15" y="3920482"/>
            <a:ext cx="3371870" cy="283237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9E8E643-2A42-D340-9E4F-BBA61714D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13" y="1343074"/>
            <a:ext cx="4096987" cy="230455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28CCC0F-D177-9741-ABBC-6761F4DFD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24" y="3479094"/>
            <a:ext cx="2992583" cy="239660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CEB5712-E6AE-0E43-9EDA-5D8995908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83" y="1376827"/>
            <a:ext cx="2331224" cy="19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CE0CAF-85D7-1540-8C30-D9914F3F65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7E1D12D-A18B-E94A-AA5B-B9D2264A2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6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54FD61-AD64-3647-A3D9-91984BD0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up with the Kardashians (KUWTK)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9AA75FB-B017-704A-8510-2A8BCA7D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445998"/>
          </a:xfrm>
        </p:spPr>
        <p:txBody>
          <a:bodyPr/>
          <a:lstStyle/>
          <a:p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saturovaná</a:t>
            </a:r>
            <a:r>
              <a:rPr lang="en-US" dirty="0"/>
              <a:t> </a:t>
            </a:r>
            <a:r>
              <a:rPr lang="en-US" dirty="0" err="1"/>
              <a:t>mediální</a:t>
            </a:r>
            <a:r>
              <a:rPr lang="en-US" dirty="0"/>
              <a:t> </a:t>
            </a:r>
            <a:r>
              <a:rPr lang="en-US" dirty="0" err="1"/>
              <a:t>přítomnost</a:t>
            </a:r>
            <a:endParaRPr lang="en-US" dirty="0"/>
          </a:p>
          <a:p>
            <a:r>
              <a:rPr lang="en-US" dirty="0" err="1"/>
              <a:t>Sláva</a:t>
            </a:r>
            <a:r>
              <a:rPr lang="en-US" dirty="0"/>
              <a:t> </a:t>
            </a:r>
            <a:r>
              <a:rPr lang="en-US" dirty="0" err="1"/>
              <a:t>rodinného</a:t>
            </a:r>
            <a:r>
              <a:rPr lang="en-US" dirty="0"/>
              <a:t> </a:t>
            </a:r>
            <a:r>
              <a:rPr lang="en-US" dirty="0" err="1"/>
              <a:t>klanu</a:t>
            </a:r>
            <a:r>
              <a:rPr lang="en-US" dirty="0"/>
              <a:t> se </a:t>
            </a:r>
            <a:r>
              <a:rPr lang="en-US" dirty="0" err="1"/>
              <a:t>datuje</a:t>
            </a:r>
            <a:r>
              <a:rPr lang="en-US" dirty="0"/>
              <a:t> od </a:t>
            </a:r>
            <a:r>
              <a:rPr lang="en-US" dirty="0" err="1"/>
              <a:t>roku</a:t>
            </a:r>
            <a:r>
              <a:rPr lang="en-US" dirty="0"/>
              <a:t> 2007, </a:t>
            </a:r>
            <a:r>
              <a:rPr lang="en-US" dirty="0" err="1"/>
              <a:t>kdy</a:t>
            </a:r>
            <a:r>
              <a:rPr lang="en-US" dirty="0"/>
              <a:t> se </a:t>
            </a:r>
            <a:r>
              <a:rPr lang="en-US" dirty="0" err="1"/>
              <a:t>začala</a:t>
            </a:r>
            <a:r>
              <a:rPr lang="en-US" dirty="0"/>
              <a:t> </a:t>
            </a:r>
            <a:r>
              <a:rPr lang="en-US" dirty="0" err="1"/>
              <a:t>vysílat</a:t>
            </a:r>
            <a:r>
              <a:rPr lang="en-US" dirty="0"/>
              <a:t>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řada</a:t>
            </a:r>
            <a:r>
              <a:rPr lang="en-US" dirty="0"/>
              <a:t> KUWTK (</a:t>
            </a:r>
            <a:r>
              <a:rPr lang="en-US" dirty="0" err="1"/>
              <a:t>konec</a:t>
            </a:r>
            <a:r>
              <a:rPr lang="en-US" dirty="0"/>
              <a:t> </a:t>
            </a:r>
            <a:r>
              <a:rPr lang="en-US" dirty="0" err="1"/>
              <a:t>červen</a:t>
            </a:r>
            <a:r>
              <a:rPr lang="en-US" dirty="0"/>
              <a:t> 2021,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show s </a:t>
            </a:r>
            <a:r>
              <a:rPr lang="en-US" dirty="0" err="1"/>
              <a:t>prostým</a:t>
            </a:r>
            <a:r>
              <a:rPr lang="en-US" dirty="0"/>
              <a:t> </a:t>
            </a:r>
            <a:r>
              <a:rPr lang="en-US" dirty="0" err="1"/>
              <a:t>názvem</a:t>
            </a:r>
            <a:r>
              <a:rPr lang="en-US" dirty="0"/>
              <a:t> Kardashians pro </a:t>
            </a:r>
            <a:r>
              <a:rPr lang="en-US" dirty="0" err="1"/>
              <a:t>stanici</a:t>
            </a:r>
            <a:r>
              <a:rPr lang="en-US" dirty="0"/>
              <a:t> Hulu – </a:t>
            </a:r>
            <a:r>
              <a:rPr lang="en-US" dirty="0" err="1"/>
              <a:t>vysílání</a:t>
            </a:r>
            <a:r>
              <a:rPr lang="en-US" dirty="0"/>
              <a:t> od </a:t>
            </a:r>
            <a:r>
              <a:rPr lang="en-US" dirty="0" err="1"/>
              <a:t>dubna</a:t>
            </a:r>
            <a:r>
              <a:rPr lang="en-US" dirty="0"/>
              <a:t> 2022)</a:t>
            </a:r>
          </a:p>
          <a:p>
            <a:r>
              <a:rPr lang="en-US" dirty="0" err="1"/>
              <a:t>Kontext</a:t>
            </a:r>
            <a:r>
              <a:rPr lang="en-US" dirty="0"/>
              <a:t>:</a:t>
            </a:r>
          </a:p>
          <a:p>
            <a:pPr lvl="1">
              <a:buFont typeface="Courier New"/>
              <a:buChar char="o"/>
            </a:pPr>
            <a:r>
              <a:rPr lang="en-US" sz="1600" dirty="0" err="1"/>
              <a:t>Kolem</a:t>
            </a:r>
            <a:r>
              <a:rPr lang="en-US" sz="1600" dirty="0"/>
              <a:t> </a:t>
            </a:r>
            <a:r>
              <a:rPr lang="en-US" sz="1600" dirty="0" err="1"/>
              <a:t>roku</a:t>
            </a:r>
            <a:r>
              <a:rPr lang="en-US" sz="1600" dirty="0"/>
              <a:t> 2000 se </a:t>
            </a:r>
            <a:r>
              <a:rPr lang="en-US" sz="1600" dirty="0" err="1"/>
              <a:t>vysílá</a:t>
            </a:r>
            <a:r>
              <a:rPr lang="en-US" sz="1600" dirty="0"/>
              <a:t> </a:t>
            </a:r>
            <a:r>
              <a:rPr lang="en-US" sz="1600" dirty="0" err="1"/>
              <a:t>řada</a:t>
            </a:r>
            <a:r>
              <a:rPr lang="en-US" sz="1600" dirty="0"/>
              <a:t> </a:t>
            </a:r>
            <a:r>
              <a:rPr lang="en-US" sz="1600" dirty="0" err="1"/>
              <a:t>rodinných</a:t>
            </a:r>
            <a:r>
              <a:rPr lang="en-US" sz="1600" dirty="0"/>
              <a:t> celebrity shows (</a:t>
            </a:r>
            <a:r>
              <a:rPr lang="en-US" sz="1600" b="1" i="1" dirty="0" err="1"/>
              <a:t>Osbournovi</a:t>
            </a:r>
            <a:r>
              <a:rPr lang="en-US" sz="1600" dirty="0"/>
              <a:t> </a:t>
            </a:r>
            <a:r>
              <a:rPr lang="mr-IN" sz="1600" dirty="0"/>
              <a:t>–</a:t>
            </a:r>
            <a:r>
              <a:rPr lang="en-US" sz="1600" dirty="0"/>
              <a:t> 4 </a:t>
            </a:r>
            <a:r>
              <a:rPr lang="en-US" sz="1600" dirty="0" err="1"/>
              <a:t>sezony</a:t>
            </a:r>
            <a:r>
              <a:rPr lang="en-US" sz="1600" dirty="0"/>
              <a:t>, 2002 </a:t>
            </a:r>
            <a:r>
              <a:rPr lang="mr-IN" sz="1600" dirty="0"/>
              <a:t>–</a:t>
            </a:r>
            <a:r>
              <a:rPr lang="en-US" sz="1600" dirty="0"/>
              <a:t> 2005; </a:t>
            </a:r>
            <a:r>
              <a:rPr lang="en-US" sz="1600" b="1" i="1" dirty="0"/>
              <a:t>Britney and Kevin</a:t>
            </a:r>
            <a:r>
              <a:rPr lang="en-US" sz="1600" dirty="0"/>
              <a:t>: </a:t>
            </a:r>
            <a:r>
              <a:rPr lang="en-US" sz="1600" b="1" i="1" dirty="0"/>
              <a:t>Chaotic</a:t>
            </a:r>
            <a:r>
              <a:rPr lang="en-US" sz="1600" dirty="0"/>
              <a:t> </a:t>
            </a:r>
            <a:r>
              <a:rPr lang="mr-IN" sz="1600" dirty="0"/>
              <a:t>–</a:t>
            </a:r>
            <a:r>
              <a:rPr lang="en-US" sz="1600" dirty="0"/>
              <a:t> 1 </a:t>
            </a:r>
            <a:r>
              <a:rPr lang="en-US" sz="1600" dirty="0" err="1"/>
              <a:t>sezona</a:t>
            </a:r>
            <a:r>
              <a:rPr lang="en-US" sz="1600" dirty="0"/>
              <a:t>, 2004; </a:t>
            </a:r>
            <a:r>
              <a:rPr lang="en-US" sz="1600" b="1" i="1" dirty="0"/>
              <a:t>Being Bobby Brown</a:t>
            </a:r>
            <a:r>
              <a:rPr lang="en-US" sz="1600" dirty="0"/>
              <a:t> </a:t>
            </a:r>
            <a:r>
              <a:rPr lang="mr-IN" sz="1600" dirty="0"/>
              <a:t>–</a:t>
            </a:r>
            <a:r>
              <a:rPr lang="en-US" sz="1600" dirty="0"/>
              <a:t> 1 </a:t>
            </a:r>
            <a:r>
              <a:rPr lang="en-US" sz="1600" dirty="0" err="1"/>
              <a:t>sezona</a:t>
            </a:r>
            <a:r>
              <a:rPr lang="en-US" sz="1600" dirty="0"/>
              <a:t>, 2005)</a:t>
            </a:r>
          </a:p>
          <a:p>
            <a:pPr lvl="1">
              <a:buFont typeface="Courier New"/>
              <a:buChar char="o"/>
            </a:pPr>
            <a:r>
              <a:rPr lang="en-US" sz="1600" dirty="0" err="1"/>
              <a:t>Matka</a:t>
            </a:r>
            <a:r>
              <a:rPr lang="en-US" sz="1600" dirty="0"/>
              <a:t> Kris Jenner </a:t>
            </a:r>
            <a:r>
              <a:rPr lang="en-US" sz="1600" dirty="0" err="1"/>
              <a:t>známá</a:t>
            </a:r>
            <a:r>
              <a:rPr lang="en-US" sz="1600" dirty="0"/>
              <a:t> </a:t>
            </a:r>
            <a:r>
              <a:rPr lang="en-US" sz="1600" dirty="0" err="1"/>
              <a:t>díky</a:t>
            </a:r>
            <a:r>
              <a:rPr lang="en-US" sz="1600" dirty="0"/>
              <a:t> </a:t>
            </a:r>
            <a:r>
              <a:rPr lang="en-US" sz="1600" dirty="0" err="1"/>
              <a:t>manželství</a:t>
            </a:r>
            <a:r>
              <a:rPr lang="en-US" sz="1600" dirty="0"/>
              <a:t> s </a:t>
            </a:r>
            <a:r>
              <a:rPr lang="en-US" sz="1600" dirty="0" err="1"/>
              <a:t>olympijským</a:t>
            </a:r>
            <a:r>
              <a:rPr lang="en-US" sz="1600" dirty="0"/>
              <a:t> </a:t>
            </a:r>
            <a:r>
              <a:rPr lang="en-US" sz="1600" dirty="0" err="1"/>
              <a:t>vítězem</a:t>
            </a:r>
            <a:r>
              <a:rPr lang="en-US" sz="1600" dirty="0"/>
              <a:t> v v </a:t>
            </a:r>
            <a:r>
              <a:rPr lang="en-US" sz="1600" dirty="0" err="1"/>
              <a:t>desetiboji</a:t>
            </a:r>
            <a:r>
              <a:rPr lang="en-US" sz="1600" dirty="0"/>
              <a:t> </a:t>
            </a:r>
            <a:r>
              <a:rPr lang="en-US" sz="1600" dirty="0" err="1"/>
              <a:t>Brucem</a:t>
            </a:r>
            <a:r>
              <a:rPr lang="en-US" sz="1600" dirty="0"/>
              <a:t> (</a:t>
            </a:r>
            <a:r>
              <a:rPr lang="en-US" sz="1600" dirty="0" err="1"/>
              <a:t>dnes</a:t>
            </a:r>
            <a:r>
              <a:rPr lang="en-US" sz="1600" dirty="0"/>
              <a:t> Caitlin) </a:t>
            </a:r>
            <a:r>
              <a:rPr lang="en-US" sz="1600" dirty="0" err="1"/>
              <a:t>Jennerem</a:t>
            </a:r>
            <a:r>
              <a:rPr lang="en-US" sz="1600" dirty="0"/>
              <a:t> =&gt; </a:t>
            </a:r>
            <a:r>
              <a:rPr lang="en-US" sz="1600" dirty="0" err="1"/>
              <a:t>vlastní</a:t>
            </a:r>
            <a:r>
              <a:rPr lang="en-US" sz="1600" dirty="0"/>
              <a:t> program </a:t>
            </a:r>
            <a:r>
              <a:rPr lang="en-US" sz="1600" i="1" dirty="0" err="1"/>
              <a:t>Superfit</a:t>
            </a:r>
            <a:r>
              <a:rPr lang="en-US" sz="1600" i="1" dirty="0"/>
              <a:t> with Bruce and Kris Jenner</a:t>
            </a:r>
          </a:p>
          <a:p>
            <a:pPr lvl="1">
              <a:buFont typeface="Courier New"/>
              <a:buChar char="o"/>
            </a:pPr>
            <a:r>
              <a:rPr lang="en-US" sz="1600" dirty="0" err="1"/>
              <a:t>Otec</a:t>
            </a:r>
            <a:r>
              <a:rPr lang="en-US" sz="1600" dirty="0"/>
              <a:t> Khloe, Kim a Kourtney je Robert Kardashian, </a:t>
            </a:r>
            <a:r>
              <a:rPr lang="en-US" sz="1600" dirty="0" err="1"/>
              <a:t>právník</a:t>
            </a:r>
            <a:r>
              <a:rPr lang="en-US" sz="1600" dirty="0"/>
              <a:t> v </a:t>
            </a:r>
            <a:r>
              <a:rPr lang="en-US" sz="1600" dirty="0" err="1"/>
              <a:t>extrémně</a:t>
            </a:r>
            <a:r>
              <a:rPr lang="en-US" sz="1600" dirty="0"/>
              <a:t> </a:t>
            </a:r>
            <a:r>
              <a:rPr lang="en-US" sz="1600" dirty="0" err="1"/>
              <a:t>medializovaném</a:t>
            </a:r>
            <a:r>
              <a:rPr lang="en-US" sz="1600" dirty="0"/>
              <a:t> </a:t>
            </a:r>
            <a:r>
              <a:rPr lang="en-US" sz="1600" dirty="0" err="1"/>
              <a:t>případu</a:t>
            </a:r>
            <a:r>
              <a:rPr lang="en-US" sz="1600" dirty="0"/>
              <a:t> s O. J. </a:t>
            </a:r>
            <a:r>
              <a:rPr lang="en-US" sz="1600" dirty="0" err="1"/>
              <a:t>Simpsonem</a:t>
            </a:r>
            <a:r>
              <a:rPr lang="en-US" sz="1600" i="1" dirty="0"/>
              <a:t>    </a:t>
            </a:r>
          </a:p>
          <a:p>
            <a:pPr marL="274320" lvl="1" indent="0">
              <a:buNone/>
            </a:pPr>
            <a:endParaRPr lang="en-US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068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1A41F2-448A-7C4C-AE49-637E1AA25A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BECD2A5E-3A0E-9148-90CF-1DA32231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24704"/>
            <a:ext cx="3934889" cy="1171580"/>
          </a:xfrm>
        </p:spPr>
        <p:txBody>
          <a:bodyPr/>
          <a:lstStyle/>
          <a:p>
            <a:r>
              <a:rPr lang="cs-CZ" dirty="0"/>
              <a:t>Kultura celebrit</a:t>
            </a:r>
            <a:br>
              <a:rPr lang="cs-CZ" dirty="0"/>
            </a:br>
            <a:r>
              <a:rPr lang="cs-CZ" dirty="0"/>
              <a:t>(celebrity </a:t>
            </a:r>
            <a:r>
              <a:rPr lang="cs-CZ" dirty="0" err="1"/>
              <a:t>culture</a:t>
            </a:r>
            <a:r>
              <a:rPr lang="cs-CZ" dirty="0"/>
              <a:t>)</a:t>
            </a:r>
          </a:p>
        </p:txBody>
      </p:sp>
      <p:sp>
        <p:nvSpPr>
          <p:cNvPr id="12" name="Podnadpis 11">
            <a:extLst>
              <a:ext uri="{FF2B5EF4-FFF2-40B4-BE49-F238E27FC236}">
                <a16:creationId xmlns:a16="http://schemas.microsoft.com/office/drawing/2014/main" id="{435BBF02-32EB-0442-BD31-DAC1B5579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916995"/>
            <a:ext cx="3934889" cy="2426901"/>
          </a:xfrm>
        </p:spPr>
        <p:txBody>
          <a:bodyPr/>
          <a:lstStyle/>
          <a:p>
            <a:r>
              <a:rPr lang="cs-CZ" dirty="0"/>
              <a:t>„Celebrity kulturu definuje tok příběhů a celé spektrum postav. Různé osobnosti nově vstupují do již ustavených světů, a tím pádem je rozšiřují a proměňují.“</a:t>
            </a:r>
          </a:p>
          <a:p>
            <a:r>
              <a:rPr lang="cs-CZ" dirty="0"/>
              <a:t> </a:t>
            </a:r>
            <a:r>
              <a:rPr lang="cs-CZ" dirty="0" err="1"/>
              <a:t>Transmedia</a:t>
            </a:r>
            <a:r>
              <a:rPr lang="cs-CZ" dirty="0"/>
              <a:t> Celebrity</a:t>
            </a:r>
          </a:p>
        </p:txBody>
      </p:sp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E346383F-2883-8341-8985-2D1A3BC594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AE6660-6B33-6846-B447-D5934B15F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6" name="Obrázek 5" descr="Obsah obrázku pózování, text&#10;&#10;Popis byl vytvořen automaticky">
            <a:extLst>
              <a:ext uri="{FF2B5EF4-FFF2-40B4-BE49-F238E27FC236}">
                <a16:creationId xmlns:a16="http://schemas.microsoft.com/office/drawing/2014/main" id="{3EE84703-5D59-564E-9D62-E8CA74F4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84" y="701466"/>
            <a:ext cx="43454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8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DA3D10-3F04-7646-B3FF-0E4953073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0BB288A-B0CD-0645-9D48-206E7351B4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8</a:t>
            </a:fld>
            <a:endParaRPr lang="cs-CZ" altLang="cs-CZ" noProof="0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42DCFB4-845F-3547-B3DD-05305D1E573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0000" y="466519"/>
            <a:ext cx="8064900" cy="5139850"/>
          </a:xfrm>
        </p:spPr>
        <p:txBody>
          <a:bodyPr/>
          <a:lstStyle/>
          <a:p>
            <a:r>
              <a:rPr lang="en-US" b="1" dirty="0" err="1"/>
              <a:t>Matka</a:t>
            </a:r>
            <a:r>
              <a:rPr lang="en-US" b="1" dirty="0"/>
              <a:t> Kris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vzbuzuje</a:t>
            </a:r>
            <a:r>
              <a:rPr lang="en-US" dirty="0"/>
              <a:t> </a:t>
            </a:r>
            <a:r>
              <a:rPr lang="en-US" dirty="0" err="1"/>
              <a:t>polarizující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&gt;&gt; </a:t>
            </a:r>
            <a:r>
              <a:rPr lang="en-US" dirty="0" err="1"/>
              <a:t>slávou</a:t>
            </a:r>
            <a:r>
              <a:rPr lang="en-US" dirty="0"/>
              <a:t> </a:t>
            </a:r>
            <a:r>
              <a:rPr lang="en-US" dirty="0" err="1"/>
              <a:t>posedlá</a:t>
            </a:r>
            <a:r>
              <a:rPr lang="en-US" dirty="0"/>
              <a:t> “momager”,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neváhá</a:t>
            </a:r>
            <a:r>
              <a:rPr lang="en-US" dirty="0"/>
              <a:t> </a:t>
            </a:r>
            <a:r>
              <a:rPr lang="en-US" dirty="0" err="1"/>
              <a:t>vydělávat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vlastních</a:t>
            </a:r>
            <a:r>
              <a:rPr lang="en-US" dirty="0"/>
              <a:t> </a:t>
            </a:r>
            <a:r>
              <a:rPr lang="en-US" dirty="0" err="1"/>
              <a:t>potomcích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stranu</a:t>
            </a:r>
            <a:r>
              <a:rPr lang="en-US" dirty="0"/>
              <a:t> </a:t>
            </a:r>
            <a:r>
              <a:rPr lang="en-US" dirty="0" err="1"/>
              <a:t>druhou</a:t>
            </a:r>
            <a:r>
              <a:rPr lang="en-US" dirty="0"/>
              <a:t> se </a:t>
            </a:r>
            <a:r>
              <a:rPr lang="en-US" dirty="0" err="1"/>
              <a:t>dobrovolně</a:t>
            </a:r>
            <a:r>
              <a:rPr lang="en-US" dirty="0"/>
              <a:t> </a:t>
            </a:r>
            <a:r>
              <a:rPr lang="en-US" dirty="0" err="1"/>
              <a:t>staví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terč</a:t>
            </a:r>
            <a:r>
              <a:rPr lang="en-US" dirty="0"/>
              <a:t> </a:t>
            </a:r>
            <a:r>
              <a:rPr lang="en-US" dirty="0" err="1"/>
              <a:t>kritiky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vykonstruovanému</a:t>
            </a:r>
            <a:r>
              <a:rPr lang="en-US" dirty="0"/>
              <a:t> a </a:t>
            </a:r>
            <a:r>
              <a:rPr lang="en-US" dirty="0" err="1"/>
              <a:t>agresivnímu</a:t>
            </a:r>
            <a:r>
              <a:rPr lang="en-US" dirty="0"/>
              <a:t> </a:t>
            </a:r>
            <a:r>
              <a:rPr lang="en-US" dirty="0" err="1"/>
              <a:t>vlastnímu</a:t>
            </a:r>
            <a:r>
              <a:rPr lang="en-US" dirty="0"/>
              <a:t> </a:t>
            </a:r>
            <a:r>
              <a:rPr lang="en-US" dirty="0" err="1"/>
              <a:t>marketingu</a:t>
            </a:r>
            <a:r>
              <a:rPr lang="en-US" dirty="0"/>
              <a:t>, </a:t>
            </a:r>
            <a:r>
              <a:rPr lang="en-US" dirty="0" err="1"/>
              <a:t>zatímco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dcery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působit</a:t>
            </a:r>
            <a:r>
              <a:rPr lang="en-US" dirty="0"/>
              <a:t> o </a:t>
            </a:r>
            <a:r>
              <a:rPr lang="en-US" dirty="0" err="1"/>
              <a:t>něco</a:t>
            </a:r>
            <a:r>
              <a:rPr lang="en-US" dirty="0"/>
              <a:t> </a:t>
            </a:r>
            <a:r>
              <a:rPr lang="en-US" dirty="0" err="1"/>
              <a:t>autentičtějším</a:t>
            </a:r>
            <a:r>
              <a:rPr lang="en-US" dirty="0"/>
              <a:t>, </a:t>
            </a:r>
            <a:r>
              <a:rPr lang="en-US" dirty="0" err="1"/>
              <a:t>spontánnějším</a:t>
            </a:r>
            <a:r>
              <a:rPr lang="en-US" dirty="0"/>
              <a:t> </a:t>
            </a:r>
            <a:r>
              <a:rPr lang="en-US" dirty="0" err="1"/>
              <a:t>dojmem</a:t>
            </a:r>
            <a:r>
              <a:rPr lang="en-US" dirty="0"/>
              <a:t> (romance, </a:t>
            </a:r>
            <a:r>
              <a:rPr lang="en-US" dirty="0" err="1"/>
              <a:t>svatby</a:t>
            </a:r>
            <a:r>
              <a:rPr lang="en-US" dirty="0"/>
              <a:t>, </a:t>
            </a:r>
            <a:r>
              <a:rPr lang="en-US" dirty="0" err="1"/>
              <a:t>zklamání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b="1" dirty="0" err="1"/>
              <a:t>Naprosto</a:t>
            </a:r>
            <a:r>
              <a:rPr lang="en-US" b="1" dirty="0"/>
              <a:t> </a:t>
            </a:r>
            <a:r>
              <a:rPr lang="en-US" b="1" dirty="0" err="1"/>
              <a:t>bezprecedentní</a:t>
            </a:r>
            <a:r>
              <a:rPr lang="en-US" b="1" dirty="0"/>
              <a:t> </a:t>
            </a:r>
            <a:r>
              <a:rPr lang="en-US" b="1" dirty="0" err="1"/>
              <a:t>využívání</a:t>
            </a:r>
            <a:r>
              <a:rPr lang="en-US" b="1" dirty="0"/>
              <a:t> a </a:t>
            </a:r>
            <a:r>
              <a:rPr lang="en-US" b="1" dirty="0" err="1"/>
              <a:t>závislost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sociálních</a:t>
            </a:r>
            <a:r>
              <a:rPr lang="en-US" b="1" dirty="0"/>
              <a:t> </a:t>
            </a:r>
            <a:r>
              <a:rPr lang="en-US" b="1" dirty="0" err="1"/>
              <a:t>médiích</a:t>
            </a:r>
            <a:r>
              <a:rPr lang="en-US" b="1" dirty="0"/>
              <a:t> </a:t>
            </a:r>
          </a:p>
          <a:p>
            <a:r>
              <a:rPr lang="en-US" dirty="0"/>
              <a:t>Na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stranu</a:t>
            </a:r>
            <a:r>
              <a:rPr lang="en-US" dirty="0"/>
              <a:t> </a:t>
            </a:r>
            <a:r>
              <a:rPr lang="en-US" dirty="0" err="1"/>
              <a:t>rodinné</a:t>
            </a:r>
            <a:r>
              <a:rPr lang="en-US" dirty="0"/>
              <a:t> </a:t>
            </a:r>
            <a:r>
              <a:rPr lang="en-US" dirty="0" err="1"/>
              <a:t>impérium</a:t>
            </a:r>
            <a:r>
              <a:rPr lang="en-US" dirty="0"/>
              <a:t> </a:t>
            </a:r>
            <a:r>
              <a:rPr lang="en-US" dirty="0" err="1"/>
              <a:t>neustále</a:t>
            </a:r>
            <a:r>
              <a:rPr lang="en-US" dirty="0"/>
              <a:t> </a:t>
            </a:r>
            <a:r>
              <a:rPr lang="en-US" dirty="0" err="1"/>
              <a:t>tvrdí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nic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tabu, </a:t>
            </a:r>
            <a:r>
              <a:rPr lang="en-US" dirty="0" err="1"/>
              <a:t>vše</a:t>
            </a:r>
            <a:r>
              <a:rPr lang="en-US" dirty="0"/>
              <a:t> je </a:t>
            </a:r>
            <a:r>
              <a:rPr lang="en-US" dirty="0" err="1"/>
              <a:t>veřejné</a:t>
            </a:r>
            <a:r>
              <a:rPr lang="en-US" dirty="0"/>
              <a:t> x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stranu</a:t>
            </a:r>
            <a:r>
              <a:rPr lang="en-US" dirty="0"/>
              <a:t> </a:t>
            </a:r>
            <a:r>
              <a:rPr lang="en-US" dirty="0" err="1"/>
              <a:t>druhou</a:t>
            </a:r>
            <a:r>
              <a:rPr lang="en-US" dirty="0"/>
              <a:t> </a:t>
            </a:r>
            <a:r>
              <a:rPr lang="en-US" dirty="0" err="1"/>
              <a:t>neustále</a:t>
            </a:r>
            <a:r>
              <a:rPr lang="en-US" dirty="0"/>
              <a:t> </a:t>
            </a:r>
            <a:r>
              <a:rPr lang="en-US" dirty="0" err="1"/>
              <a:t>připomínají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vytvářejí</a:t>
            </a:r>
            <a:r>
              <a:rPr lang="en-US" dirty="0"/>
              <a:t> </a:t>
            </a:r>
            <a:r>
              <a:rPr lang="en-US" dirty="0" err="1"/>
              <a:t>značku</a:t>
            </a:r>
            <a:r>
              <a:rPr lang="en-US" dirty="0"/>
              <a:t> (brand)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specifický</a:t>
            </a:r>
            <a:r>
              <a:rPr lang="en-US" dirty="0"/>
              <a:t> </a:t>
            </a:r>
            <a:r>
              <a:rPr lang="en-US" dirty="0" err="1"/>
              <a:t>druh</a:t>
            </a:r>
            <a:r>
              <a:rPr lang="en-US" dirty="0"/>
              <a:t> </a:t>
            </a:r>
            <a:r>
              <a:rPr lang="en-US" dirty="0" err="1"/>
              <a:t>tvůrčí</a:t>
            </a:r>
            <a:r>
              <a:rPr lang="en-US" dirty="0"/>
              <a:t> </a:t>
            </a:r>
            <a:r>
              <a:rPr lang="en-US" dirty="0" err="1"/>
              <a:t>práce</a:t>
            </a:r>
            <a:endParaRPr lang="en-US" dirty="0"/>
          </a:p>
          <a:p>
            <a:r>
              <a:rPr lang="en-US" dirty="0"/>
              <a:t>Je to </a:t>
            </a:r>
            <a:r>
              <a:rPr lang="en-US" dirty="0" err="1"/>
              <a:t>zcela</a:t>
            </a:r>
            <a:r>
              <a:rPr lang="en-US" dirty="0"/>
              <a:t> </a:t>
            </a:r>
            <a:r>
              <a:rPr lang="en-US" dirty="0" err="1"/>
              <a:t>vykonstruovaná</a:t>
            </a:r>
            <a:r>
              <a:rPr lang="en-US" dirty="0"/>
              <a:t> </a:t>
            </a:r>
            <a:r>
              <a:rPr lang="en-US" dirty="0" err="1"/>
              <a:t>realita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ale </a:t>
            </a:r>
            <a:r>
              <a:rPr lang="en-US" dirty="0" err="1"/>
              <a:t>ukazuje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konstrukce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Hyperfemininní</a:t>
            </a:r>
            <a:r>
              <a:rPr lang="en-US" b="1" dirty="0"/>
              <a:t> </a:t>
            </a:r>
            <a:r>
              <a:rPr lang="en-US" b="1" dirty="0" err="1"/>
              <a:t>svět</a:t>
            </a:r>
            <a:r>
              <a:rPr lang="en-US" b="1" dirty="0"/>
              <a:t>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1505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9BD76D-BF30-0F41-9B60-109CB142B0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AAA36D-32E4-3A46-B42A-688F6837B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40D46C-7C8B-0543-9D45-3946A157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88" y="339989"/>
            <a:ext cx="8199900" cy="451576"/>
          </a:xfrm>
        </p:spPr>
        <p:txBody>
          <a:bodyPr/>
          <a:lstStyle/>
          <a:p>
            <a:r>
              <a:rPr lang="cs-CZ" sz="2400" dirty="0"/>
              <a:t>Úvodní titulky v </a:t>
            </a:r>
            <a:br>
              <a:rPr lang="cs-CZ" sz="2400" dirty="0"/>
            </a:br>
            <a:r>
              <a:rPr lang="cs-CZ" sz="2400" dirty="0"/>
              <a:t>průběhu let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6F0423-AA44-BE48-B4EE-A446897CF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1441023"/>
            <a:ext cx="3205099" cy="18012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EBAB452-9801-5C4A-A24A-5E3F8121B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34" y="3929358"/>
            <a:ext cx="4845132" cy="263285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EF536B5-69F1-624F-B9AF-B5154CB1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03" y="370576"/>
            <a:ext cx="5248894" cy="32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350</TotalTime>
  <Words>1244</Words>
  <Application>Microsoft Macintosh PowerPoint</Application>
  <PresentationFormat>Předvádění na obrazovce (4:3)</PresentationFormat>
  <Paragraphs>138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Courier New</vt:lpstr>
      <vt:lpstr>Tahoma</vt:lpstr>
      <vt:lpstr>Wingdings</vt:lpstr>
      <vt:lpstr>Prezentace_MU_CZ</vt:lpstr>
      <vt:lpstr>FAVh040 – Výzkum hvěd, hvězdných systémů a kultury celebrit  L6 - Celebrity  </vt:lpstr>
      <vt:lpstr>Keeping up with the Kardashians </vt:lpstr>
      <vt:lpstr>KUWTK: S08 E18: Paparrazzi &amp; Pappas </vt:lpstr>
      <vt:lpstr>Ideální těhotenství X Kim K </vt:lpstr>
      <vt:lpstr>KUWTK: S17 E 11: The Show Must Go On</vt:lpstr>
      <vt:lpstr>Keeping up with the Kardashians (KUWTK)</vt:lpstr>
      <vt:lpstr>Kultura celebrit (celebrity culture)</vt:lpstr>
      <vt:lpstr>Prezentace aplikace PowerPoint</vt:lpstr>
      <vt:lpstr>Úvodní titulky v  průběhu let </vt:lpstr>
      <vt:lpstr>Proměna stylu  v průběhu let</vt:lpstr>
      <vt:lpstr>L6 - Texty</vt:lpstr>
      <vt:lpstr>Anne Helen Petersen O současných hvězdách, proměně slávy po roce 2010 a hvězdných profilech (případ Jeremy Strong)</vt:lpstr>
      <vt:lpstr>Tři různé podoby filmové hvězdy</vt:lpstr>
      <vt:lpstr>Prezentace aplikace PowerPoint</vt:lpstr>
      <vt:lpstr>Gwyneth Paltrow</vt:lpstr>
      <vt:lpstr>Gwyneth Paltrow jako performer</vt:lpstr>
      <vt:lpstr>Prezentace aplikace PowerPoint</vt:lpstr>
      <vt:lpstr>Prezentace aplikace PowerPoint</vt:lpstr>
      <vt:lpstr>Znaky celebrity slávy (x hvězdnost)</vt:lpstr>
      <vt:lpstr>Prezentace aplikace PowerPoint</vt:lpstr>
      <vt:lpstr>Prezentace aplikace PowerPoint</vt:lpstr>
      <vt:lpstr>Iluze autenticity a intimity</vt:lpstr>
      <vt:lpstr>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FAVh040 – Výzkum hvěd, hvězdných systémů a kultury celebrit  L6 - Celebrity  </dc:title>
  <dc:creator>Šárka Gmiterková</dc:creator>
  <cp:lastModifiedBy>Šárka Gmiterková</cp:lastModifiedBy>
  <cp:revision>4</cp:revision>
  <dcterms:created xsi:type="dcterms:W3CDTF">2022-04-05T07:18:03Z</dcterms:created>
  <dcterms:modified xsi:type="dcterms:W3CDTF">2022-04-05T13:08:50Z</dcterms:modified>
</cp:coreProperties>
</file>