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378" r:id="rId3"/>
    <p:sldId id="368" r:id="rId4"/>
    <p:sldId id="369" r:id="rId5"/>
    <p:sldId id="359" r:id="rId6"/>
    <p:sldId id="370" r:id="rId7"/>
    <p:sldId id="371" r:id="rId8"/>
    <p:sldId id="372" r:id="rId9"/>
    <p:sldId id="374" r:id="rId10"/>
    <p:sldId id="375" r:id="rId11"/>
    <p:sldId id="373" r:id="rId12"/>
    <p:sldId id="376" r:id="rId13"/>
    <p:sldId id="377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78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416629"/>
            <a:ext cx="8521200" cy="1481144"/>
          </a:xfrm>
        </p:spPr>
        <p:txBody>
          <a:bodyPr/>
          <a:lstStyle/>
          <a:p>
            <a:pPr algn="ctr"/>
            <a:r>
              <a:rPr lang="cs-CZ" dirty="0"/>
              <a:t>FAVh040 – Výzkum hvězd, hvězdných systémů a kultury celebrit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L8: Hvězdy jako herci II.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562718"/>
            <a:ext cx="8521200" cy="698497"/>
          </a:xfrm>
        </p:spPr>
        <p:txBody>
          <a:bodyPr/>
          <a:lstStyle/>
          <a:p>
            <a:pPr algn="ctr"/>
            <a:r>
              <a:rPr lang="cs-CZ" b="1" dirty="0"/>
              <a:t>Mgr. Šárka </a:t>
            </a:r>
            <a:r>
              <a:rPr lang="cs-CZ" b="1" dirty="0" err="1"/>
              <a:t>Gmiterková</a:t>
            </a:r>
            <a:r>
              <a:rPr lang="cs-CZ" b="1" dirty="0"/>
              <a:t>, </a:t>
            </a:r>
            <a:r>
              <a:rPr lang="cs-CZ" b="1" dirty="0" err="1"/>
              <a:t>Ph</a:t>
            </a:r>
            <a:r>
              <a:rPr lang="cs-CZ" b="1" dirty="0"/>
              <a:t>. D. </a:t>
            </a:r>
          </a:p>
          <a:p>
            <a:pPr algn="ctr"/>
            <a:r>
              <a:rPr lang="cs-CZ" b="1" dirty="0"/>
              <a:t>JS 2022</a:t>
            </a:r>
          </a:p>
          <a:p>
            <a:pPr algn="ctr"/>
            <a:r>
              <a:rPr lang="cs-CZ" b="1" dirty="0"/>
              <a:t>20. 4. 2022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CFBD4A-B435-9543-BA0B-6790184AD4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ADD044-B303-5F4F-8B48-EF1ED27AFF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56BF374-A2AD-0344-86F8-9771D26A3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904CAA5-606E-4D4B-AA01-BC19DC4D5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Tom </a:t>
            </a:r>
            <a:r>
              <a:rPr lang="cs-CZ" dirty="0" err="1"/>
              <a:t>Cruise</a:t>
            </a:r>
            <a:r>
              <a:rPr lang="cs-CZ" dirty="0"/>
              <a:t> a Nicole </a:t>
            </a:r>
            <a:r>
              <a:rPr lang="cs-CZ" dirty="0" err="1"/>
              <a:t>Kidman</a:t>
            </a:r>
            <a:r>
              <a:rPr lang="cs-CZ" dirty="0"/>
              <a:t> 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3DBF44B4-1535-7A47-9F52-3173071BB646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3" y="1701800"/>
            <a:ext cx="3164449" cy="4140200"/>
          </a:xfrm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CF5D5B5D-5F52-954F-9598-864544B1B263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47" y="1701800"/>
            <a:ext cx="3403244" cy="4140200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73C0FC2-6F6E-5844-BBDB-EFFA0CED4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4" y="4646839"/>
            <a:ext cx="5091546" cy="212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AAC117-F6F7-4849-9B63-72D1B7358B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CCC2BE-6677-9A46-9A39-FB864C29B7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096321-D5F6-644E-935C-B487B6D7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Spalující touha </a:t>
            </a:r>
            <a:r>
              <a:rPr lang="cs-CZ" dirty="0"/>
              <a:t>(1999, r. </a:t>
            </a:r>
            <a:r>
              <a:rPr lang="cs-CZ" dirty="0" err="1"/>
              <a:t>Stanley</a:t>
            </a:r>
            <a:r>
              <a:rPr lang="cs-CZ" dirty="0"/>
              <a:t> </a:t>
            </a:r>
            <a:r>
              <a:rPr lang="cs-CZ" dirty="0" err="1"/>
              <a:t>Kubrick</a:t>
            </a:r>
            <a:r>
              <a:rPr lang="cs-CZ" dirty="0"/>
              <a:t>)</a:t>
            </a:r>
          </a:p>
        </p:txBody>
      </p:sp>
      <p:pic>
        <p:nvPicPr>
          <p:cNvPr id="6" name="Y2Mate.is - Eyes Wide Shut (1999)-XgKHdanxE6A-480p-1650213747077" descr="Y2Mate.is - Eyes Wide Shut (1999)-XgKHdanxE6A-480p-1650213747077">
            <a:hlinkClick r:id="" action="ppaction://media"/>
            <a:extLst>
              <a:ext uri="{FF2B5EF4-FFF2-40B4-BE49-F238E27FC236}">
                <a16:creationId xmlns:a16="http://schemas.microsoft.com/office/drawing/2014/main" id="{A51A2993-800D-B346-87D9-3E04B6AE3E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338" y="1692275"/>
            <a:ext cx="5519737" cy="4140200"/>
          </a:xfrm>
        </p:spPr>
      </p:pic>
    </p:spTree>
    <p:extLst>
      <p:ext uri="{BB962C8B-B14F-4D97-AF65-F5344CB8AC3E}">
        <p14:creationId xmlns:p14="http://schemas.microsoft.com/office/powerpoint/2010/main" val="38064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A70486-8C95-814E-B6AB-453F2EB44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8E0E793-900D-2442-B2A6-9CF8A0FC4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12</a:t>
            </a:fld>
            <a:endParaRPr lang="cs-CZ" altLang="cs-CZ" noProof="0" dirty="0"/>
          </a:p>
        </p:txBody>
      </p:sp>
      <p:pic>
        <p:nvPicPr>
          <p:cNvPr id="7" name="Picture 4" descr="Snímek obrazovky 2017-04-18 v 21.59.53.png">
            <a:extLst>
              <a:ext uri="{FF2B5EF4-FFF2-40B4-BE49-F238E27FC236}">
                <a16:creationId xmlns:a16="http://schemas.microsoft.com/office/drawing/2014/main" id="{A8DFDDBA-0B6B-A54E-BC8F-DE2E77EB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3"/>
          <a:stretch/>
        </p:blipFill>
        <p:spPr>
          <a:xfrm>
            <a:off x="1" y="334376"/>
            <a:ext cx="3587412" cy="2587811"/>
          </a:xfrm>
          <a:prstGeom prst="rect">
            <a:avLst/>
          </a:prstGeom>
        </p:spPr>
      </p:pic>
      <p:pic>
        <p:nvPicPr>
          <p:cNvPr id="8" name="Picture 5" descr="Snímek obrazovky 2017-04-18 v 21.55.53.png">
            <a:extLst>
              <a:ext uri="{FF2B5EF4-FFF2-40B4-BE49-F238E27FC236}">
                <a16:creationId xmlns:a16="http://schemas.microsoft.com/office/drawing/2014/main" id="{F1649702-B133-AE47-8D04-97F02EA6C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7"/>
          <a:stretch/>
        </p:blipFill>
        <p:spPr>
          <a:xfrm>
            <a:off x="2874386" y="353188"/>
            <a:ext cx="3587413" cy="2557126"/>
          </a:xfrm>
          <a:prstGeom prst="rect">
            <a:avLst/>
          </a:prstGeom>
        </p:spPr>
      </p:pic>
      <p:pic>
        <p:nvPicPr>
          <p:cNvPr id="9" name="Picture 6" descr="Snímek obrazovky 2017-04-18 v 22.00.24.png">
            <a:extLst>
              <a:ext uri="{FF2B5EF4-FFF2-40B4-BE49-F238E27FC236}">
                <a16:creationId xmlns:a16="http://schemas.microsoft.com/office/drawing/2014/main" id="{BE97E526-7D7C-2E45-9588-B735CDD97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06" y="365061"/>
            <a:ext cx="3310194" cy="2557125"/>
          </a:xfrm>
          <a:prstGeom prst="rect">
            <a:avLst/>
          </a:prstGeom>
        </p:spPr>
      </p:pic>
      <p:pic>
        <p:nvPicPr>
          <p:cNvPr id="10" name="Picture 9" descr="Snímek obrazovky 2017-04-18 v 22.01.21.png">
            <a:extLst>
              <a:ext uri="{FF2B5EF4-FFF2-40B4-BE49-F238E27FC236}">
                <a16:creationId xmlns:a16="http://schemas.microsoft.com/office/drawing/2014/main" id="{41DF62DE-108F-3447-9262-C6C3D52B0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 r="22314"/>
          <a:stretch/>
        </p:blipFill>
        <p:spPr>
          <a:xfrm>
            <a:off x="-22280" y="3101177"/>
            <a:ext cx="2517871" cy="2668548"/>
          </a:xfrm>
          <a:prstGeom prst="rect">
            <a:avLst/>
          </a:prstGeom>
        </p:spPr>
      </p:pic>
      <p:pic>
        <p:nvPicPr>
          <p:cNvPr id="11" name="Picture 8" descr="Snímek obrazovky 2017-04-18 v 22.01.35.png">
            <a:extLst>
              <a:ext uri="{FF2B5EF4-FFF2-40B4-BE49-F238E27FC236}">
                <a16:creationId xmlns:a16="http://schemas.microsoft.com/office/drawing/2014/main" id="{05E7D87B-8624-324A-9457-3DD09269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/>
          <a:stretch/>
        </p:blipFill>
        <p:spPr>
          <a:xfrm>
            <a:off x="2467830" y="3124931"/>
            <a:ext cx="4488608" cy="2668548"/>
          </a:xfrm>
          <a:prstGeom prst="rect">
            <a:avLst/>
          </a:prstGeom>
        </p:spPr>
      </p:pic>
      <p:pic>
        <p:nvPicPr>
          <p:cNvPr id="12" name="Picture 7" descr="Snímek obrazovky 2017-04-18 v 22.01.54.png">
            <a:extLst>
              <a:ext uri="{FF2B5EF4-FFF2-40B4-BE49-F238E27FC236}">
                <a16:creationId xmlns:a16="http://schemas.microsoft.com/office/drawing/2014/main" id="{CD9F4CA7-4E58-B949-A9C7-3094916086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r="18733"/>
          <a:stretch/>
        </p:blipFill>
        <p:spPr>
          <a:xfrm>
            <a:off x="6230530" y="3148679"/>
            <a:ext cx="2927396" cy="26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3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E1A109-3326-604E-A009-9C76DAED82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154BD89-0D64-A141-97B8-2BE67FB74D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13</a:t>
            </a:fld>
            <a:endParaRPr lang="cs-CZ" altLang="cs-CZ" noProof="0" dirty="0"/>
          </a:p>
        </p:txBody>
      </p:sp>
      <p:pic>
        <p:nvPicPr>
          <p:cNvPr id="7" name="Picture 4" descr="Snímek obrazovky 2017-04-18 v 21.54.10.png">
            <a:extLst>
              <a:ext uri="{FF2B5EF4-FFF2-40B4-BE49-F238E27FC236}">
                <a16:creationId xmlns:a16="http://schemas.microsoft.com/office/drawing/2014/main" id="{2B7A3F6B-E301-5549-8B9A-FFEDFF46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r="8466"/>
          <a:stretch/>
        </p:blipFill>
        <p:spPr>
          <a:xfrm>
            <a:off x="0" y="238200"/>
            <a:ext cx="3901812" cy="2881260"/>
          </a:xfrm>
          <a:prstGeom prst="rect">
            <a:avLst/>
          </a:prstGeom>
        </p:spPr>
      </p:pic>
      <p:pic>
        <p:nvPicPr>
          <p:cNvPr id="8" name="Picture 5" descr="Snímek obrazovky 2017-04-18 v 21.55.10.png">
            <a:extLst>
              <a:ext uri="{FF2B5EF4-FFF2-40B4-BE49-F238E27FC236}">
                <a16:creationId xmlns:a16="http://schemas.microsoft.com/office/drawing/2014/main" id="{F3F814EA-DCA0-5C4F-AE40-D21E24CAD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r="15946"/>
          <a:stretch/>
        </p:blipFill>
        <p:spPr>
          <a:xfrm>
            <a:off x="3186334" y="238202"/>
            <a:ext cx="3208617" cy="2881260"/>
          </a:xfrm>
          <a:prstGeom prst="rect">
            <a:avLst/>
          </a:prstGeom>
        </p:spPr>
      </p:pic>
      <p:pic>
        <p:nvPicPr>
          <p:cNvPr id="9" name="Picture 6" descr="Snímek obrazovky 2017-04-18 v 21.54.36.png">
            <a:extLst>
              <a:ext uri="{FF2B5EF4-FFF2-40B4-BE49-F238E27FC236}">
                <a16:creationId xmlns:a16="http://schemas.microsoft.com/office/drawing/2014/main" id="{D21CC090-DDF1-FE4D-A647-FF5BB1A08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r="11890"/>
          <a:stretch/>
        </p:blipFill>
        <p:spPr>
          <a:xfrm>
            <a:off x="6022360" y="250076"/>
            <a:ext cx="3121639" cy="2881261"/>
          </a:xfrm>
          <a:prstGeom prst="rect">
            <a:avLst/>
          </a:prstGeom>
        </p:spPr>
      </p:pic>
      <p:pic>
        <p:nvPicPr>
          <p:cNvPr id="10" name="Picture 8" descr="Snímek obrazovky 2017-04-18 v 21.56.16.png">
            <a:extLst>
              <a:ext uri="{FF2B5EF4-FFF2-40B4-BE49-F238E27FC236}">
                <a16:creationId xmlns:a16="http://schemas.microsoft.com/office/drawing/2014/main" id="{7D4BFDC5-AF76-C244-8AA6-32A1D54B4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r="5376"/>
          <a:stretch/>
        </p:blipFill>
        <p:spPr>
          <a:xfrm>
            <a:off x="1" y="3418878"/>
            <a:ext cx="3701274" cy="2601695"/>
          </a:xfrm>
          <a:prstGeom prst="rect">
            <a:avLst/>
          </a:prstGeom>
        </p:spPr>
      </p:pic>
      <p:pic>
        <p:nvPicPr>
          <p:cNvPr id="11" name="Picture 9" descr="Snímek obrazovky 2017-04-18 v 21.58.04.png">
            <a:extLst>
              <a:ext uri="{FF2B5EF4-FFF2-40B4-BE49-F238E27FC236}">
                <a16:creationId xmlns:a16="http://schemas.microsoft.com/office/drawing/2014/main" id="{A8412528-28F9-6849-8F99-98B2F7DD3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/>
          <a:stretch/>
        </p:blipFill>
        <p:spPr>
          <a:xfrm>
            <a:off x="3275461" y="3430753"/>
            <a:ext cx="3317165" cy="2601695"/>
          </a:xfrm>
          <a:prstGeom prst="rect">
            <a:avLst/>
          </a:prstGeom>
        </p:spPr>
      </p:pic>
      <p:pic>
        <p:nvPicPr>
          <p:cNvPr id="12" name="Picture 10" descr="Snímek obrazovky 2017-04-19 v 8.28.29.png">
            <a:extLst>
              <a:ext uri="{FF2B5EF4-FFF2-40B4-BE49-F238E27FC236}">
                <a16:creationId xmlns:a16="http://schemas.microsoft.com/office/drawing/2014/main" id="{B6429A50-8461-AE4F-A31B-35E33DFD72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5"/>
          <a:stretch/>
        </p:blipFill>
        <p:spPr>
          <a:xfrm>
            <a:off x="6122492" y="3418880"/>
            <a:ext cx="3021507" cy="260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4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47D8FE-46DA-A44A-8E34-2CD379BD86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D654E-7403-FB44-B9E1-6FACE075E4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6" name="Picture 11" descr="6f4a9dc5d7eca988730da3bed398c2d5_970x.jpg">
            <a:extLst>
              <a:ext uri="{FF2B5EF4-FFF2-40B4-BE49-F238E27FC236}">
                <a16:creationId xmlns:a16="http://schemas.microsoft.com/office/drawing/2014/main" id="{0525BF6F-ED80-C644-917E-49B7DAB24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60536"/>
          </a:xfrm>
          <a:prstGeom prst="rect">
            <a:avLst/>
          </a:prstGeom>
        </p:spPr>
      </p:pic>
      <p:pic>
        <p:nvPicPr>
          <p:cNvPr id="7" name="Picture 12" descr="1453625813786.jpeg">
            <a:extLst>
              <a:ext uri="{FF2B5EF4-FFF2-40B4-BE49-F238E27FC236}">
                <a16:creationId xmlns:a16="http://schemas.microsoft.com/office/drawing/2014/main" id="{6AD356FA-56D8-484A-9F54-45FE55940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200"/>
            <a:ext cx="91440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04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10072C-6594-0443-8343-758A39ECBF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057312-08EB-AE49-A393-D529B5D4CA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74D1E8-F501-4A42-8613-5A6CE725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Stanislavského</a:t>
            </a:r>
            <a:r>
              <a:rPr lang="en-US" dirty="0"/>
              <a:t> </a:t>
            </a:r>
            <a:r>
              <a:rPr lang="en-US" dirty="0" err="1"/>
              <a:t>systém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6C6160E-9D3B-964F-A4B9-FFCBEACF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Konstantin </a:t>
            </a:r>
            <a:r>
              <a:rPr lang="en-US" b="1" dirty="0" err="1"/>
              <a:t>Sergejevič</a:t>
            </a:r>
            <a:r>
              <a:rPr lang="en-US" b="1" dirty="0"/>
              <a:t> </a:t>
            </a:r>
            <a:r>
              <a:rPr lang="en-US" b="1" dirty="0" err="1"/>
              <a:t>Stanislavský</a:t>
            </a:r>
            <a:r>
              <a:rPr lang="en-US" b="1" dirty="0"/>
              <a:t> </a:t>
            </a:r>
            <a:r>
              <a:rPr lang="en-US" dirty="0"/>
              <a:t>1863 – 1938; </a:t>
            </a:r>
            <a:r>
              <a:rPr lang="en-US" dirty="0" err="1"/>
              <a:t>herec</a:t>
            </a:r>
            <a:r>
              <a:rPr lang="en-US" dirty="0"/>
              <a:t> a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režisér</a:t>
            </a:r>
            <a:r>
              <a:rPr lang="en-US" dirty="0"/>
              <a:t>, </a:t>
            </a:r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neustále</a:t>
            </a:r>
            <a:r>
              <a:rPr lang="en-US" dirty="0"/>
              <a:t> </a:t>
            </a:r>
            <a:r>
              <a:rPr lang="en-US" dirty="0" err="1"/>
              <a:t>testována</a:t>
            </a:r>
            <a:r>
              <a:rPr lang="en-US" dirty="0"/>
              <a:t> v </a:t>
            </a:r>
            <a:r>
              <a:rPr lang="en-US" dirty="0" err="1"/>
              <a:t>rámci</a:t>
            </a:r>
            <a:r>
              <a:rPr lang="en-US" dirty="0"/>
              <a:t>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praxe</a:t>
            </a:r>
            <a:endParaRPr lang="en-US" dirty="0"/>
          </a:p>
          <a:p>
            <a:r>
              <a:rPr lang="en-US" dirty="0" err="1"/>
              <a:t>Vliv</a:t>
            </a:r>
            <a:r>
              <a:rPr lang="en-US" dirty="0"/>
              <a:t> jak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socialistický</a:t>
            </a:r>
            <a:r>
              <a:rPr lang="en-US" dirty="0"/>
              <a:t> </a:t>
            </a:r>
            <a:r>
              <a:rPr lang="en-US" dirty="0" err="1"/>
              <a:t>realismus</a:t>
            </a:r>
            <a:r>
              <a:rPr lang="en-US" dirty="0"/>
              <a:t> (SSSR)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psychologický</a:t>
            </a:r>
            <a:r>
              <a:rPr lang="en-US" dirty="0"/>
              <a:t> </a:t>
            </a:r>
            <a:r>
              <a:rPr lang="en-US" dirty="0" err="1"/>
              <a:t>realismus</a:t>
            </a:r>
            <a:r>
              <a:rPr lang="en-US" dirty="0"/>
              <a:t> v USA</a:t>
            </a:r>
          </a:p>
          <a:p>
            <a:r>
              <a:rPr lang="en-US" dirty="0"/>
              <a:t>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v </a:t>
            </a:r>
            <a:r>
              <a:rPr lang="en-US" dirty="0" err="1"/>
              <a:t>souladu</a:t>
            </a:r>
            <a:r>
              <a:rPr lang="en-US" dirty="0"/>
              <a:t> s </a:t>
            </a:r>
            <a:r>
              <a:rPr lang="en-US" dirty="0" err="1"/>
              <a:t>hercovou</a:t>
            </a:r>
            <a:r>
              <a:rPr lang="en-US" dirty="0"/>
              <a:t> “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pravdou</a:t>
            </a:r>
            <a:r>
              <a:rPr lang="en-US" dirty="0"/>
              <a:t>” a “</a:t>
            </a:r>
            <a:r>
              <a:rPr lang="en-US" dirty="0" err="1"/>
              <a:t>emocionální</a:t>
            </a:r>
            <a:r>
              <a:rPr lang="en-US" dirty="0"/>
              <a:t> </a:t>
            </a:r>
            <a:r>
              <a:rPr lang="en-US" dirty="0" err="1"/>
              <a:t>pamětí</a:t>
            </a:r>
            <a:r>
              <a:rPr lang="en-US" dirty="0"/>
              <a:t>” &gt;&gt; </a:t>
            </a:r>
            <a:r>
              <a:rPr lang="en-US" dirty="0" err="1"/>
              <a:t>ztvárnění</a:t>
            </a:r>
            <a:r>
              <a:rPr lang="en-US" dirty="0"/>
              <a:t> role pod </a:t>
            </a:r>
            <a:r>
              <a:rPr lang="en-US" dirty="0" err="1"/>
              <a:t>vlivem</a:t>
            </a:r>
            <a:r>
              <a:rPr lang="en-US" dirty="0"/>
              <a:t> </a:t>
            </a:r>
            <a:r>
              <a:rPr lang="en-US" dirty="0" err="1"/>
              <a:t>hercových</a:t>
            </a:r>
            <a:r>
              <a:rPr lang="en-US" dirty="0"/>
              <a:t> </a:t>
            </a:r>
            <a:r>
              <a:rPr lang="en-US" dirty="0" err="1"/>
              <a:t>prožitků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doslovnou</a:t>
            </a:r>
            <a:r>
              <a:rPr lang="en-US" dirty="0"/>
              <a:t> </a:t>
            </a:r>
            <a:r>
              <a:rPr lang="en-US" dirty="0" err="1"/>
              <a:t>interpretaci</a:t>
            </a:r>
            <a:r>
              <a:rPr lang="en-US" dirty="0"/>
              <a:t> </a:t>
            </a:r>
            <a:r>
              <a:rPr lang="en-US" dirty="0" err="1"/>
              <a:t>předlohy</a:t>
            </a:r>
            <a:endParaRPr lang="en-US" dirty="0"/>
          </a:p>
          <a:p>
            <a:r>
              <a:rPr lang="en-US" dirty="0" err="1"/>
              <a:t>Herci</a:t>
            </a:r>
            <a:r>
              <a:rPr lang="en-US" dirty="0"/>
              <a:t> </a:t>
            </a:r>
            <a:r>
              <a:rPr lang="en-US" dirty="0" err="1"/>
              <a:t>nehrají</a:t>
            </a:r>
            <a:r>
              <a:rPr lang="en-US" dirty="0"/>
              <a:t> do </a:t>
            </a:r>
            <a:r>
              <a:rPr lang="en-US" dirty="0" err="1"/>
              <a:t>publika</a:t>
            </a:r>
            <a:r>
              <a:rPr lang="en-US" dirty="0"/>
              <a:t>, ale </a:t>
            </a:r>
            <a:r>
              <a:rPr lang="en-US" dirty="0" err="1"/>
              <a:t>sugeruje</a:t>
            </a:r>
            <a:r>
              <a:rPr lang="en-US" dirty="0"/>
              <a:t> se </a:t>
            </a:r>
            <a:r>
              <a:rPr lang="en-US" dirty="0" err="1"/>
              <a:t>dojem</a:t>
            </a:r>
            <a:r>
              <a:rPr lang="en-US" dirty="0"/>
              <a:t> </a:t>
            </a:r>
            <a:r>
              <a:rPr lang="en-US" dirty="0" err="1"/>
              <a:t>čtvrté</a:t>
            </a:r>
            <a:r>
              <a:rPr lang="en-US" dirty="0"/>
              <a:t> </a:t>
            </a:r>
            <a:r>
              <a:rPr lang="en-US" dirty="0" err="1"/>
              <a:t>zdi</a:t>
            </a:r>
            <a:r>
              <a:rPr lang="en-US" dirty="0"/>
              <a:t>,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kterou</a:t>
            </a:r>
            <a:r>
              <a:rPr lang="en-US" dirty="0"/>
              <a:t> </a:t>
            </a:r>
            <a:r>
              <a:rPr lang="en-US" dirty="0" err="1"/>
              <a:t>diváci</a:t>
            </a:r>
            <a:r>
              <a:rPr lang="en-US" dirty="0"/>
              <a:t> </a:t>
            </a:r>
            <a:r>
              <a:rPr lang="en-US" dirty="0" err="1"/>
              <a:t>přihlížejí</a:t>
            </a:r>
            <a:r>
              <a:rPr lang="en-US" dirty="0"/>
              <a:t> </a:t>
            </a:r>
            <a:r>
              <a:rPr lang="en-US" dirty="0" err="1"/>
              <a:t>reálné</a:t>
            </a:r>
            <a:r>
              <a:rPr lang="en-US" dirty="0"/>
              <a:t> </a:t>
            </a:r>
            <a:r>
              <a:rPr lang="en-US" dirty="0" err="1"/>
              <a:t>události</a:t>
            </a:r>
            <a:endParaRPr lang="en-US" dirty="0"/>
          </a:p>
          <a:p>
            <a:r>
              <a:rPr lang="en-US" dirty="0" err="1"/>
              <a:t>Paralely</a:t>
            </a:r>
            <a:r>
              <a:rPr lang="en-US" dirty="0"/>
              <a:t> s </a:t>
            </a:r>
            <a:r>
              <a:rPr lang="en-US" dirty="0" err="1"/>
              <a:t>dobovým</a:t>
            </a:r>
            <a:r>
              <a:rPr lang="en-US" dirty="0"/>
              <a:t> </a:t>
            </a:r>
            <a:r>
              <a:rPr lang="en-US" dirty="0" err="1"/>
              <a:t>pojetím</a:t>
            </a:r>
            <a:r>
              <a:rPr lang="en-US" dirty="0"/>
              <a:t> </a:t>
            </a:r>
            <a:r>
              <a:rPr lang="en-US" dirty="0" err="1"/>
              <a:t>psychoanalýzy</a:t>
            </a:r>
            <a:r>
              <a:rPr lang="en-US" dirty="0"/>
              <a:t> a </a:t>
            </a:r>
            <a:r>
              <a:rPr lang="en-US" dirty="0" err="1"/>
              <a:t>modernistické</a:t>
            </a:r>
            <a:r>
              <a:rPr lang="en-US" dirty="0"/>
              <a:t> </a:t>
            </a:r>
            <a:r>
              <a:rPr lang="en-US" dirty="0" err="1"/>
              <a:t>prózy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proudu</a:t>
            </a:r>
            <a:r>
              <a:rPr lang="en-US" dirty="0"/>
              <a:t> </a:t>
            </a:r>
            <a:r>
              <a:rPr lang="en-US" dirty="0" err="1"/>
              <a:t>vědomí</a:t>
            </a:r>
            <a:endParaRPr lang="en-US" dirty="0"/>
          </a:p>
          <a:p>
            <a:r>
              <a:rPr lang="en-US" dirty="0" err="1"/>
              <a:t>Preferuje</a:t>
            </a:r>
            <a:r>
              <a:rPr lang="en-US" dirty="0"/>
              <a:t> </a:t>
            </a:r>
            <a:r>
              <a:rPr lang="en-US" dirty="0" err="1"/>
              <a:t>kolektivní</a:t>
            </a:r>
            <a:r>
              <a:rPr lang="en-US" dirty="0"/>
              <a:t> </a:t>
            </a:r>
            <a:r>
              <a:rPr lang="en-US" dirty="0" err="1"/>
              <a:t>souhru</a:t>
            </a:r>
            <a:r>
              <a:rPr lang="en-US" dirty="0"/>
              <a:t> a </a:t>
            </a:r>
            <a:r>
              <a:rPr lang="en-US" dirty="0" err="1"/>
              <a:t>nevyzdvihuje</a:t>
            </a:r>
            <a:r>
              <a:rPr lang="en-US" dirty="0"/>
              <a:t> </a:t>
            </a:r>
            <a:r>
              <a:rPr lang="en-US" dirty="0" err="1"/>
              <a:t>jednotlivce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902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5EE4D4-E8AD-FC4E-9BCB-60342CF62A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F50C1D-82D2-3E46-A76D-506FE9FB8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EE8CC0-63E6-0140-B005-DE60487F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09184"/>
            <a:ext cx="8064900" cy="451576"/>
          </a:xfrm>
        </p:spPr>
        <p:txBody>
          <a:bodyPr/>
          <a:lstStyle/>
          <a:p>
            <a:pPr algn="ctr"/>
            <a:r>
              <a:rPr lang="en-US" dirty="0" err="1"/>
              <a:t>Metoda</a:t>
            </a:r>
            <a:r>
              <a:rPr lang="en-US" dirty="0"/>
              <a:t> – Lee Strasberg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3C09736-3CCB-6842-8116-460161C3C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30" y="923375"/>
            <a:ext cx="8839200" cy="4139998"/>
          </a:xfrm>
        </p:spPr>
        <p:txBody>
          <a:bodyPr/>
          <a:lstStyle/>
          <a:p>
            <a:r>
              <a:rPr lang="en-US" dirty="0" err="1"/>
              <a:t>Americký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, </a:t>
            </a:r>
            <a:r>
              <a:rPr lang="en-US" dirty="0" err="1"/>
              <a:t>režisér</a:t>
            </a:r>
            <a:r>
              <a:rPr lang="en-US" dirty="0"/>
              <a:t> a </a:t>
            </a:r>
            <a:r>
              <a:rPr lang="en-US" dirty="0" err="1"/>
              <a:t>pedagog</a:t>
            </a:r>
            <a:endParaRPr lang="en-US" dirty="0"/>
          </a:p>
          <a:p>
            <a:r>
              <a:rPr lang="en-US" dirty="0" err="1"/>
              <a:t>Spoluzakladatel</a:t>
            </a:r>
            <a:r>
              <a:rPr lang="en-US" dirty="0"/>
              <a:t> Group Theatre (1931–1941), od </a:t>
            </a:r>
            <a:r>
              <a:rPr lang="en-US" dirty="0" err="1"/>
              <a:t>roku</a:t>
            </a:r>
            <a:r>
              <a:rPr lang="en-US" dirty="0"/>
              <a:t> 1951 </a:t>
            </a:r>
            <a:r>
              <a:rPr lang="en-US" dirty="0" err="1"/>
              <a:t>ředitel</a:t>
            </a:r>
            <a:r>
              <a:rPr lang="en-US" dirty="0"/>
              <a:t> Actors </a:t>
            </a:r>
            <a:r>
              <a:rPr lang="en-US" dirty="0" err="1"/>
              <a:t>studia</a:t>
            </a:r>
            <a:endParaRPr lang="en-US" dirty="0"/>
          </a:p>
          <a:p>
            <a:r>
              <a:rPr lang="en-US" dirty="0" err="1"/>
              <a:t>Kontroverzní</a:t>
            </a:r>
            <a:r>
              <a:rPr lang="en-US" dirty="0"/>
              <a:t> </a:t>
            </a:r>
            <a:r>
              <a:rPr lang="en-US" dirty="0" err="1"/>
              <a:t>figura</a:t>
            </a:r>
            <a:r>
              <a:rPr lang="en-US" dirty="0"/>
              <a:t> – </a:t>
            </a:r>
            <a:r>
              <a:rPr lang="en-US" dirty="0" err="1"/>
              <a:t>posedlost</a:t>
            </a:r>
            <a:r>
              <a:rPr lang="en-US" dirty="0"/>
              <a:t> </a:t>
            </a:r>
            <a:r>
              <a:rPr lang="en-US" dirty="0" err="1"/>
              <a:t>hvězdami</a:t>
            </a:r>
            <a:r>
              <a:rPr lang="en-US" dirty="0"/>
              <a:t>, </a:t>
            </a:r>
            <a:r>
              <a:rPr lang="en-US" dirty="0" err="1"/>
              <a:t>dezinterpretace</a:t>
            </a:r>
            <a:r>
              <a:rPr lang="en-US" dirty="0"/>
              <a:t> </a:t>
            </a:r>
            <a:r>
              <a:rPr lang="en-US" dirty="0" err="1"/>
              <a:t>Stanislavského</a:t>
            </a:r>
            <a:r>
              <a:rPr lang="en-US" dirty="0"/>
              <a:t> </a:t>
            </a:r>
            <a:r>
              <a:rPr lang="en-US" dirty="0" err="1"/>
              <a:t>učení</a:t>
            </a:r>
            <a:r>
              <a:rPr lang="en-US" dirty="0"/>
              <a:t>, </a:t>
            </a:r>
            <a:r>
              <a:rPr lang="en-US" dirty="0" err="1"/>
              <a:t>bytostný</a:t>
            </a:r>
            <a:r>
              <a:rPr lang="en-US" dirty="0"/>
              <a:t> </a:t>
            </a:r>
            <a:r>
              <a:rPr lang="en-US" dirty="0" err="1"/>
              <a:t>manipulátor</a:t>
            </a:r>
            <a:r>
              <a:rPr lang="en-US" dirty="0"/>
              <a:t> versus </a:t>
            </a:r>
            <a:r>
              <a:rPr lang="en-US" dirty="0" err="1"/>
              <a:t>neoddiskutovatelný</a:t>
            </a:r>
            <a:r>
              <a:rPr lang="en-US" dirty="0"/>
              <a:t> </a:t>
            </a:r>
            <a:r>
              <a:rPr lang="en-US" dirty="0" err="1"/>
              <a:t>vliv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několik</a:t>
            </a:r>
            <a:r>
              <a:rPr lang="en-US" dirty="0"/>
              <a:t> </a:t>
            </a:r>
            <a:r>
              <a:rPr lang="en-US" dirty="0" err="1"/>
              <a:t>generací</a:t>
            </a:r>
            <a:r>
              <a:rPr lang="en-US" dirty="0"/>
              <a:t> </a:t>
            </a:r>
            <a:r>
              <a:rPr lang="en-US" dirty="0" err="1"/>
              <a:t>předních</a:t>
            </a:r>
            <a:r>
              <a:rPr lang="en-US" dirty="0"/>
              <a:t> </a:t>
            </a:r>
            <a:r>
              <a:rPr lang="en-US" dirty="0" err="1"/>
              <a:t>herců</a:t>
            </a:r>
            <a:endParaRPr lang="en-US" dirty="0"/>
          </a:p>
          <a:p>
            <a:r>
              <a:rPr lang="en-US" dirty="0" err="1"/>
              <a:t>Vyzdvihování</a:t>
            </a:r>
            <a:r>
              <a:rPr lang="en-US" dirty="0"/>
              <a:t> </a:t>
            </a:r>
            <a:r>
              <a:rPr lang="en-US" dirty="0" err="1"/>
              <a:t>individuálního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kolektivní</a:t>
            </a:r>
            <a:r>
              <a:rPr lang="en-US" dirty="0"/>
              <a:t> </a:t>
            </a:r>
            <a:r>
              <a:rPr lang="en-US" dirty="0" err="1"/>
              <a:t>souhry</a:t>
            </a:r>
            <a:endParaRPr lang="en-US" dirty="0"/>
          </a:p>
          <a:p>
            <a:r>
              <a:rPr lang="en-US" dirty="0" err="1"/>
              <a:t>Cvičení</a:t>
            </a:r>
            <a:r>
              <a:rPr lang="en-US" dirty="0"/>
              <a:t> </a:t>
            </a:r>
            <a:r>
              <a:rPr lang="en-US" dirty="0" err="1"/>
              <a:t>vycházející</a:t>
            </a:r>
            <a:r>
              <a:rPr lang="en-US" dirty="0"/>
              <a:t> z </a:t>
            </a:r>
            <a:r>
              <a:rPr lang="en-US" dirty="0" err="1"/>
              <a:t>dobově</a:t>
            </a:r>
            <a:r>
              <a:rPr lang="en-US" dirty="0"/>
              <a:t> </a:t>
            </a:r>
            <a:r>
              <a:rPr lang="en-US" dirty="0" err="1"/>
              <a:t>populární</a:t>
            </a:r>
            <a:r>
              <a:rPr lang="en-US" dirty="0"/>
              <a:t> ego-</a:t>
            </a:r>
            <a:r>
              <a:rPr lang="en-US" dirty="0" err="1"/>
              <a:t>psychologie</a:t>
            </a:r>
            <a:r>
              <a:rPr lang="en-US" dirty="0"/>
              <a:t> &gt;&gt;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až</a:t>
            </a:r>
            <a:r>
              <a:rPr lang="en-US" dirty="0"/>
              <a:t> k </a:t>
            </a:r>
            <a:r>
              <a:rPr lang="en-US" dirty="0" err="1"/>
              <a:t>záměně</a:t>
            </a:r>
            <a:r>
              <a:rPr lang="en-US" dirty="0"/>
              <a:t> </a:t>
            </a:r>
            <a:r>
              <a:rPr lang="en-US" dirty="0" err="1"/>
              <a:t>hercových</a:t>
            </a:r>
            <a:r>
              <a:rPr lang="en-US" dirty="0"/>
              <a:t> </a:t>
            </a:r>
            <a:r>
              <a:rPr lang="en-US" dirty="0" err="1"/>
              <a:t>vlastních</a:t>
            </a:r>
            <a:r>
              <a:rPr lang="en-US" dirty="0"/>
              <a:t> </a:t>
            </a:r>
            <a:r>
              <a:rPr lang="en-US" dirty="0" err="1"/>
              <a:t>pocitů</a:t>
            </a:r>
            <a:r>
              <a:rPr lang="en-US" dirty="0"/>
              <a:t> a </a:t>
            </a:r>
            <a:r>
              <a:rPr lang="en-US" dirty="0" err="1"/>
              <a:t>prožitků</a:t>
            </a:r>
            <a:r>
              <a:rPr lang="en-US" dirty="0"/>
              <a:t> s </a:t>
            </a:r>
            <a:r>
              <a:rPr lang="en-US" dirty="0" err="1"/>
              <a:t>těmi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preferuje</a:t>
            </a:r>
            <a:r>
              <a:rPr lang="en-US" dirty="0"/>
              <a:t> </a:t>
            </a:r>
            <a:r>
              <a:rPr lang="en-US" dirty="0" err="1"/>
              <a:t>scénář</a:t>
            </a:r>
            <a:endParaRPr lang="en-US" dirty="0"/>
          </a:p>
          <a:p>
            <a:r>
              <a:rPr lang="en-US" dirty="0"/>
              <a:t>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nahrává</a:t>
            </a:r>
            <a:r>
              <a:rPr lang="en-US" dirty="0"/>
              <a:t> </a:t>
            </a:r>
            <a:r>
              <a:rPr lang="en-US" dirty="0" err="1"/>
              <a:t>hvězdnému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</a:t>
            </a:r>
            <a:r>
              <a:rPr lang="en-US" dirty="0" err="1"/>
              <a:t>formou</a:t>
            </a:r>
            <a:r>
              <a:rPr lang="en-US" dirty="0"/>
              <a:t> </a:t>
            </a:r>
            <a:r>
              <a:rPr lang="en-US" dirty="0" err="1"/>
              <a:t>analogie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hercem</a:t>
            </a:r>
            <a:r>
              <a:rPr lang="en-US" dirty="0"/>
              <a:t> a </a:t>
            </a:r>
            <a:r>
              <a:rPr lang="en-US" dirty="0" err="1"/>
              <a:t>ztělesněnou</a:t>
            </a:r>
            <a:r>
              <a:rPr lang="en-US" dirty="0"/>
              <a:t> </a:t>
            </a:r>
            <a:r>
              <a:rPr lang="en-US" dirty="0" err="1"/>
              <a:t>rolí</a:t>
            </a:r>
            <a:endParaRPr lang="en-US" dirty="0"/>
          </a:p>
          <a:p>
            <a:r>
              <a:rPr lang="en-US" dirty="0" err="1"/>
              <a:t>Metodické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vlastně</a:t>
            </a:r>
            <a:r>
              <a:rPr lang="en-US" dirty="0"/>
              <a:t> </a:t>
            </a:r>
            <a:r>
              <a:rPr lang="en-US" dirty="0" err="1"/>
              <a:t>nijak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; </a:t>
            </a:r>
            <a:r>
              <a:rPr lang="en-US" dirty="0" err="1"/>
              <a:t>podstatný</a:t>
            </a:r>
            <a:r>
              <a:rPr lang="en-US" dirty="0"/>
              <a:t> je u </a:t>
            </a:r>
            <a:r>
              <a:rPr lang="en-US" dirty="0" err="1"/>
              <a:t>něj</a:t>
            </a:r>
            <a:r>
              <a:rPr lang="en-US" dirty="0"/>
              <a:t> </a:t>
            </a:r>
            <a:r>
              <a:rPr lang="en-US" dirty="0" err="1"/>
              <a:t>diskurz</a:t>
            </a:r>
            <a:r>
              <a:rPr lang="en-US" dirty="0"/>
              <a:t> o </a:t>
            </a:r>
            <a:r>
              <a:rPr lang="en-US" dirty="0" err="1"/>
              <a:t>vzniku</a:t>
            </a:r>
            <a:r>
              <a:rPr lang="en-US" dirty="0"/>
              <a:t> role a </a:t>
            </a:r>
            <a:r>
              <a:rPr lang="en-US" dirty="0" err="1"/>
              <a:t>přípravách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herec</a:t>
            </a:r>
            <a:r>
              <a:rPr lang="en-US" dirty="0"/>
              <a:t> v </a:t>
            </a:r>
            <a:r>
              <a:rPr lang="en-US" dirty="0" err="1"/>
              <a:t>zájmu</a:t>
            </a:r>
            <a:r>
              <a:rPr lang="en-US" dirty="0"/>
              <a:t> co </a:t>
            </a:r>
            <a:r>
              <a:rPr lang="en-US" dirty="0" err="1"/>
              <a:t>nejvyšši</a:t>
            </a:r>
            <a:r>
              <a:rPr lang="en-US" dirty="0"/>
              <a:t> </a:t>
            </a:r>
            <a:r>
              <a:rPr lang="en-US" dirty="0" err="1"/>
              <a:t>autenticity</a:t>
            </a:r>
            <a:r>
              <a:rPr lang="en-US" dirty="0"/>
              <a:t> </a:t>
            </a:r>
            <a:r>
              <a:rPr lang="en-US" dirty="0" err="1"/>
              <a:t>podstoupil</a:t>
            </a:r>
            <a:r>
              <a:rPr lang="en-US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4298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C08923-0B69-9B43-99B7-02B0F47F9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596043B-0EDB-5746-BE70-D744B500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0677"/>
            <a:ext cx="4346713" cy="969271"/>
          </a:xfrm>
        </p:spPr>
        <p:txBody>
          <a:bodyPr/>
          <a:lstStyle/>
          <a:p>
            <a:pPr algn="ctr"/>
            <a:r>
              <a:rPr lang="en-US" sz="2400" dirty="0" err="1"/>
              <a:t>Specifika</a:t>
            </a:r>
            <a:r>
              <a:rPr lang="en-US" sz="2400" dirty="0"/>
              <a:t> </a:t>
            </a:r>
            <a:r>
              <a:rPr lang="en-US" sz="2400" dirty="0" err="1"/>
              <a:t>metodického</a:t>
            </a:r>
            <a:r>
              <a:rPr lang="en-US" sz="2400" dirty="0"/>
              <a:t> </a:t>
            </a:r>
            <a:r>
              <a:rPr lang="en-US" sz="2400" dirty="0" err="1"/>
              <a:t>herectví</a:t>
            </a:r>
            <a:endParaRPr lang="cs-CZ" sz="24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D8A3170-A6F0-B543-9ABC-83DED6289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65" y="2822713"/>
            <a:ext cx="4346713" cy="3286539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b="1" i="1" u="sng" dirty="0" err="1"/>
              <a:t>Improvizace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dotváření</a:t>
            </a:r>
            <a:r>
              <a:rPr lang="en-US" dirty="0"/>
              <a:t> </a:t>
            </a:r>
            <a:r>
              <a:rPr lang="en-US" dirty="0" err="1"/>
              <a:t>dialogů</a:t>
            </a:r>
            <a:r>
              <a:rPr lang="en-US" dirty="0"/>
              <a:t> a </a:t>
            </a:r>
            <a:r>
              <a:rPr lang="en-US" dirty="0" err="1"/>
              <a:t>monologů</a:t>
            </a:r>
            <a:r>
              <a:rPr lang="en-US" dirty="0"/>
              <a:t>, </a:t>
            </a:r>
            <a:r>
              <a:rPr lang="en-US" dirty="0" err="1"/>
              <a:t>drmolení</a:t>
            </a:r>
            <a:r>
              <a:rPr lang="en-US" dirty="0"/>
              <a:t>, </a:t>
            </a:r>
            <a:r>
              <a:rPr lang="en-US" dirty="0" err="1"/>
              <a:t>přízvuky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i="1" u="sng" dirty="0" err="1"/>
              <a:t>Uvolnění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spontánní</a:t>
            </a:r>
            <a:r>
              <a:rPr lang="en-US" dirty="0"/>
              <a:t> </a:t>
            </a:r>
            <a:r>
              <a:rPr lang="en-US" dirty="0" err="1"/>
              <a:t>pohyby</a:t>
            </a:r>
            <a:r>
              <a:rPr lang="en-US" dirty="0"/>
              <a:t>, </a:t>
            </a:r>
            <a:r>
              <a:rPr lang="en-US" dirty="0" err="1"/>
              <a:t>hrbení</a:t>
            </a:r>
            <a:r>
              <a:rPr lang="en-US" dirty="0"/>
              <a:t> se…)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i="1" u="sng" dirty="0" err="1"/>
              <a:t>Psychologicky</a:t>
            </a:r>
            <a:r>
              <a:rPr lang="en-US" b="1" i="1" u="sng" dirty="0"/>
              <a:t> </a:t>
            </a:r>
            <a:r>
              <a:rPr lang="en-US" b="1" i="1" u="sng" dirty="0" err="1"/>
              <a:t>motivované</a:t>
            </a:r>
            <a:r>
              <a:rPr lang="en-US" b="1" i="1" u="sng" dirty="0"/>
              <a:t> </a:t>
            </a:r>
            <a:r>
              <a:rPr lang="en-US" b="1" i="1" u="sng" dirty="0" err="1"/>
              <a:t>odmlky</a:t>
            </a:r>
            <a:r>
              <a:rPr lang="en-US" b="1" i="1" u="sng" dirty="0"/>
              <a:t> a </a:t>
            </a:r>
            <a:r>
              <a:rPr lang="en-US" b="1" i="1" u="sng" dirty="0" err="1"/>
              <a:t>pauzy</a:t>
            </a:r>
            <a:r>
              <a:rPr lang="en-US" b="1" dirty="0"/>
              <a:t> </a:t>
            </a:r>
            <a:r>
              <a:rPr lang="en-US" dirty="0"/>
              <a:t>&gt;&gt; </a:t>
            </a:r>
            <a:r>
              <a:rPr lang="en-US" dirty="0" err="1"/>
              <a:t>neschopnost</a:t>
            </a:r>
            <a:r>
              <a:rPr lang="en-US" dirty="0"/>
              <a:t> </a:t>
            </a:r>
            <a:r>
              <a:rPr lang="en-US" dirty="0" err="1"/>
              <a:t>hrdinů</a:t>
            </a:r>
            <a:r>
              <a:rPr lang="en-US" dirty="0"/>
              <a:t> se </a:t>
            </a:r>
            <a:r>
              <a:rPr lang="en-US" dirty="0" err="1"/>
              <a:t>vyjádřit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i="1" u="sng" dirty="0" err="1"/>
              <a:t>Uživání</a:t>
            </a:r>
            <a:r>
              <a:rPr lang="en-US" b="1" i="1" u="sng" dirty="0"/>
              <a:t> </a:t>
            </a:r>
            <a:r>
              <a:rPr lang="en-US" b="1" i="1" u="sng" dirty="0" err="1"/>
              <a:t>rekvizit</a:t>
            </a:r>
            <a:r>
              <a:rPr lang="en-US" b="1" i="1" u="sng" dirty="0"/>
              <a:t> a </a:t>
            </a:r>
            <a:r>
              <a:rPr lang="en-US" b="1" i="1" u="sng" dirty="0" err="1"/>
              <a:t>předmětů</a:t>
            </a:r>
            <a:r>
              <a:rPr lang="en-US" b="1" i="1" u="sng" dirty="0"/>
              <a:t> </a:t>
            </a:r>
            <a:r>
              <a:rPr lang="en-US" b="1" i="1" u="sng" dirty="0" err="1"/>
              <a:t>jako</a:t>
            </a:r>
            <a:r>
              <a:rPr lang="en-US" b="1" i="1" u="sng" dirty="0"/>
              <a:t> </a:t>
            </a:r>
            <a:r>
              <a:rPr lang="en-US" b="1" i="1" u="sng" dirty="0" err="1"/>
              <a:t>expresivních</a:t>
            </a:r>
            <a:r>
              <a:rPr lang="en-US" b="1" i="1" u="sng" dirty="0"/>
              <a:t> </a:t>
            </a:r>
            <a:r>
              <a:rPr lang="en-US" b="1" i="1" u="sng" dirty="0" err="1"/>
              <a:t>objektů</a:t>
            </a:r>
            <a:endParaRPr lang="en-US" b="1" i="1" u="sng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130A5E3E-FDE9-9C46-BC6D-3EAA030DFD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D52405-6EAD-EE4A-A8F0-E9E1C14F59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6" descr="e8bc811955b00c02c17213e32d65cd21.jpg">
            <a:extLst>
              <a:ext uri="{FF2B5EF4-FFF2-40B4-BE49-F238E27FC236}">
                <a16:creationId xmlns:a16="http://schemas.microsoft.com/office/drawing/2014/main" id="{6508156C-2983-A748-B0D1-F5DBB7D0A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82" r="-20082"/>
          <a:stretch>
            <a:fillRect/>
          </a:stretch>
        </p:blipFill>
        <p:spPr>
          <a:xfrm>
            <a:off x="4000500" y="650160"/>
            <a:ext cx="5715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C006C25-36EA-354C-9FC7-350EE360AB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60D9F23-0C1A-3F44-839E-3571E92D07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18</a:t>
            </a:fld>
            <a:endParaRPr lang="cs-CZ" altLang="cs-CZ" noProof="0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E92D651B-528C-C348-97C3-C7409902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0" y="720000"/>
            <a:ext cx="8502196" cy="451576"/>
          </a:xfrm>
        </p:spPr>
        <p:txBody>
          <a:bodyPr/>
          <a:lstStyle/>
          <a:p>
            <a:pPr algn="ctr"/>
            <a:r>
              <a:rPr lang="en-US" sz="2400" dirty="0"/>
              <a:t>Robert De Niro – </a:t>
            </a:r>
            <a:r>
              <a:rPr lang="en-US" sz="2400" i="1" dirty="0" err="1"/>
              <a:t>Zuřící</a:t>
            </a:r>
            <a:r>
              <a:rPr lang="en-US" sz="2400" i="1" dirty="0"/>
              <a:t> </a:t>
            </a:r>
            <a:r>
              <a:rPr lang="en-US" sz="2400" i="1" dirty="0" err="1"/>
              <a:t>Býk</a:t>
            </a:r>
            <a:r>
              <a:rPr lang="en-US" sz="2400" i="1" dirty="0"/>
              <a:t> </a:t>
            </a:r>
            <a:r>
              <a:rPr lang="en-US" sz="2400" dirty="0"/>
              <a:t>(1980, R. Martin Scorsese)</a:t>
            </a:r>
            <a:endParaRPr lang="cs-CZ" sz="240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57EB9832-277B-564E-BFB5-6C823CDAFA64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79B46DC2-2425-5141-85B8-52EE493ECD7C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Content Placeholder 7" descr="raging-bull.png">
            <a:extLst>
              <a:ext uri="{FF2B5EF4-FFF2-40B4-BE49-F238E27FC236}">
                <a16:creationId xmlns:a16="http://schemas.microsoft.com/office/drawing/2014/main" id="{B956026D-A95C-6041-9F0D-6EB318084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9" r="5451"/>
          <a:stretch/>
        </p:blipFill>
        <p:spPr>
          <a:xfrm>
            <a:off x="4648200" y="1673352"/>
            <a:ext cx="4038600" cy="4718304"/>
          </a:xfrm>
          <a:prstGeom prst="rect">
            <a:avLst/>
          </a:prstGeom>
        </p:spPr>
      </p:pic>
      <p:pic>
        <p:nvPicPr>
          <p:cNvPr id="13" name="Content Placeholder 6" descr="ragingbull1.png">
            <a:extLst>
              <a:ext uri="{FF2B5EF4-FFF2-40B4-BE49-F238E27FC236}">
                <a16:creationId xmlns:a16="http://schemas.microsoft.com/office/drawing/2014/main" id="{21258468-36A8-2A48-882C-1BE5BCFEB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8" r="26728"/>
          <a:stretch>
            <a:fillRect/>
          </a:stretch>
        </p:blipFill>
        <p:spPr>
          <a:xfrm>
            <a:off x="457200" y="1673352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85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0F2C9C-A695-5B4A-A0DB-4E03CF7E8C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23A566-6FF6-AF40-8D9D-D9D4F5340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19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5154F31-F535-DE44-A719-3F57DF110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Actorly transformation / </a:t>
            </a:r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proměna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9E2A094B-12F6-8542-969E-56CCE40E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Inovace</a:t>
            </a:r>
            <a:r>
              <a:rPr lang="en-US" dirty="0"/>
              <a:t> </a:t>
            </a:r>
            <a:r>
              <a:rPr lang="en-US" dirty="0" err="1"/>
              <a:t>metodického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dovoluje</a:t>
            </a:r>
            <a:r>
              <a:rPr lang="en-US" dirty="0"/>
              <a:t> a </a:t>
            </a:r>
            <a:r>
              <a:rPr lang="en-US" dirty="0" err="1"/>
              <a:t>valorizuje</a:t>
            </a:r>
            <a:r>
              <a:rPr lang="en-US" dirty="0"/>
              <a:t>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extrémy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jménu</a:t>
            </a:r>
            <a:r>
              <a:rPr lang="en-US" dirty="0"/>
              <a:t> </a:t>
            </a:r>
            <a:r>
              <a:rPr lang="en-US" dirty="0" err="1"/>
              <a:t>přípravy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roli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faktory</a:t>
            </a:r>
            <a:r>
              <a:rPr lang="en-US" dirty="0"/>
              <a:t>:</a:t>
            </a:r>
          </a:p>
          <a:p>
            <a:pPr>
              <a:buFont typeface="+mj-lt"/>
              <a:buAutoNum type="arabicPeriod"/>
            </a:pPr>
            <a:r>
              <a:rPr lang="en-US" dirty="0" err="1"/>
              <a:t>Soustředěná</a:t>
            </a:r>
            <a:r>
              <a:rPr lang="en-US" dirty="0"/>
              <a:t>, </a:t>
            </a:r>
            <a:r>
              <a:rPr lang="en-US" dirty="0" err="1"/>
              <a:t>dobrovolná</a:t>
            </a:r>
            <a:r>
              <a:rPr lang="en-US" dirty="0"/>
              <a:t> a pro </a:t>
            </a:r>
            <a:r>
              <a:rPr lang="en-US" dirty="0" err="1"/>
              <a:t>účely</a:t>
            </a:r>
            <a:r>
              <a:rPr lang="en-US" dirty="0"/>
              <a:t> </a:t>
            </a:r>
            <a:r>
              <a:rPr lang="en-US" dirty="0" err="1"/>
              <a:t>natáčení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</a:t>
            </a:r>
            <a:r>
              <a:rPr lang="en-US" dirty="0" err="1"/>
              <a:t>podstoupená</a:t>
            </a:r>
            <a:r>
              <a:rPr lang="en-US" dirty="0"/>
              <a:t>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tělesných</a:t>
            </a:r>
            <a:r>
              <a:rPr lang="en-US" dirty="0"/>
              <a:t> </a:t>
            </a:r>
            <a:r>
              <a:rPr lang="en-US" dirty="0" err="1"/>
              <a:t>rozměrů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err="1"/>
              <a:t>Účelem</a:t>
            </a:r>
            <a:r>
              <a:rPr lang="en-US" dirty="0"/>
              <a:t>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transformace</a:t>
            </a:r>
            <a:r>
              <a:rPr lang="en-US" dirty="0"/>
              <a:t> je </a:t>
            </a:r>
            <a:r>
              <a:rPr lang="en-US" dirty="0" err="1"/>
              <a:t>větší</a:t>
            </a:r>
            <a:r>
              <a:rPr lang="en-US" dirty="0"/>
              <a:t> </a:t>
            </a:r>
            <a:r>
              <a:rPr lang="en-US" dirty="0" err="1"/>
              <a:t>autenticita</a:t>
            </a:r>
            <a:r>
              <a:rPr lang="en-US" dirty="0"/>
              <a:t> </a:t>
            </a:r>
            <a:r>
              <a:rPr lang="en-US" dirty="0" err="1"/>
              <a:t>hereckého</a:t>
            </a:r>
            <a:r>
              <a:rPr lang="en-US" dirty="0"/>
              <a:t> </a:t>
            </a:r>
            <a:r>
              <a:rPr lang="en-US" dirty="0" err="1"/>
              <a:t>výkonu</a:t>
            </a:r>
            <a:r>
              <a:rPr lang="en-US" dirty="0"/>
              <a:t>.</a:t>
            </a:r>
          </a:p>
          <a:p>
            <a:r>
              <a:rPr lang="en-US" dirty="0"/>
              <a:t>Pro </a:t>
            </a:r>
            <a:r>
              <a:rPr lang="en-US" dirty="0" err="1"/>
              <a:t>herce</a:t>
            </a:r>
            <a:r>
              <a:rPr lang="en-US" dirty="0"/>
              <a:t> </a:t>
            </a:r>
            <a:r>
              <a:rPr lang="en-US" dirty="0" err="1"/>
              <a:t>znamená</a:t>
            </a:r>
            <a:r>
              <a:rPr lang="en-US" dirty="0"/>
              <a:t>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drastický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důkaz</a:t>
            </a:r>
            <a:r>
              <a:rPr lang="en-US" dirty="0"/>
              <a:t> o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odevzdání</a:t>
            </a:r>
            <a:r>
              <a:rPr lang="en-US" dirty="0"/>
              <a:t> se </a:t>
            </a:r>
            <a:r>
              <a:rPr lang="en-US" dirty="0" err="1"/>
              <a:t>roli</a:t>
            </a:r>
            <a:r>
              <a:rPr lang="en-US" dirty="0"/>
              <a:t>.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udílení</a:t>
            </a:r>
            <a:r>
              <a:rPr lang="en-US" dirty="0"/>
              <a:t> </a:t>
            </a:r>
            <a:r>
              <a:rPr lang="en-US" dirty="0" err="1"/>
              <a:t>cen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tyto</a:t>
            </a:r>
            <a:r>
              <a:rPr lang="en-US" dirty="0"/>
              <a:t> </a:t>
            </a:r>
            <a:r>
              <a:rPr lang="en-US" dirty="0" err="1"/>
              <a:t>výkony</a:t>
            </a:r>
            <a:r>
              <a:rPr lang="en-US" dirty="0"/>
              <a:t> </a:t>
            </a:r>
            <a:r>
              <a:rPr lang="en-US" dirty="0" err="1"/>
              <a:t>vysoce</a:t>
            </a:r>
            <a:r>
              <a:rPr lang="en-US" dirty="0"/>
              <a:t> </a:t>
            </a:r>
            <a:r>
              <a:rPr lang="en-US" dirty="0" err="1"/>
              <a:t>hodnoceny</a:t>
            </a:r>
            <a:r>
              <a:rPr lang="en-US" dirty="0"/>
              <a:t> &gt;&gt;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hmatatelné</a:t>
            </a:r>
            <a:r>
              <a:rPr lang="en-US" dirty="0"/>
              <a:t> </a:t>
            </a:r>
            <a:r>
              <a:rPr lang="en-US" dirty="0" err="1"/>
              <a:t>dopady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tržby</a:t>
            </a:r>
            <a:r>
              <a:rPr lang="en-US" dirty="0"/>
              <a:t> </a:t>
            </a:r>
            <a:r>
              <a:rPr lang="en-US" dirty="0" err="1"/>
              <a:t>konkrétních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kariéry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7860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97E505-F4B7-6A4E-8246-A83B6538B9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49963B2-D2B1-394E-9A7A-09A0E5DA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45673"/>
            <a:ext cx="3934889" cy="1460665"/>
          </a:xfrm>
        </p:spPr>
        <p:txBody>
          <a:bodyPr/>
          <a:lstStyle/>
          <a:p>
            <a:pPr algn="ctr"/>
            <a:r>
              <a:rPr lang="cs-CZ" i="1" dirty="0"/>
              <a:t>Mechanik </a:t>
            </a:r>
            <a:br>
              <a:rPr lang="cs-CZ" dirty="0"/>
            </a:br>
            <a:r>
              <a:rPr lang="cs-CZ" sz="2400" dirty="0"/>
              <a:t>(2004, r. Brad Anderson)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35EA545D-FE64-F849-8672-1793D675C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719449"/>
            <a:ext cx="3934889" cy="209545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Jakými hereckými prostředky Christian Bale staví postavu </a:t>
            </a:r>
            <a:r>
              <a:rPr lang="cs-CZ" dirty="0" err="1"/>
              <a:t>Trevora</a:t>
            </a:r>
            <a:r>
              <a:rPr lang="cs-CZ" dirty="0"/>
              <a:t> </a:t>
            </a:r>
            <a:r>
              <a:rPr lang="cs-CZ" dirty="0" err="1"/>
              <a:t>Reznika</a:t>
            </a:r>
            <a:r>
              <a:rPr lang="cs-CZ" dirty="0"/>
              <a:t>? (zejména s ohledem na míru </a:t>
            </a:r>
            <a:r>
              <a:rPr lang="cs-CZ" dirty="0" err="1"/>
              <a:t>ostenze</a:t>
            </a:r>
            <a:r>
              <a:rPr lang="cs-CZ" dirty="0"/>
              <a:t>?)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Jak tyto prostředky přispívají k našemu pochopení fikčního světa, příběhu a hlavní postavy?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Zcela subjektivně – jde o nezbytně nutnou tvůrčí volbu? Jaké klady a jaké zápory podle vás tento extrémní herecký přístup má?</a:t>
            </a: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1C1C52A0-E75B-E741-8D7A-402E04D568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r="690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CA87F6-DA62-7C46-AC75-CA1F3BFAE5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883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CF3F143-CF7B-3643-9F6C-C9BD1161FE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20</a:t>
            </a:fld>
            <a:endParaRPr lang="cs-CZ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EB443EB-C985-2446-9C25-A8568A35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09530"/>
            <a:ext cx="3934889" cy="993773"/>
          </a:xfrm>
        </p:spPr>
        <p:txBody>
          <a:bodyPr/>
          <a:lstStyle/>
          <a:p>
            <a:r>
              <a:rPr lang="en-US" sz="2400" dirty="0"/>
              <a:t>Co preference </a:t>
            </a:r>
            <a:r>
              <a:rPr lang="en-US" sz="2400" dirty="0" err="1"/>
              <a:t>takového</a:t>
            </a:r>
            <a:r>
              <a:rPr lang="en-US" sz="2400" dirty="0"/>
              <a:t> </a:t>
            </a:r>
            <a:r>
              <a:rPr lang="en-US" sz="2400" dirty="0" err="1"/>
              <a:t>typu</a:t>
            </a:r>
            <a:r>
              <a:rPr lang="en-US" sz="2400" dirty="0"/>
              <a:t> </a:t>
            </a:r>
            <a:r>
              <a:rPr lang="en-US" sz="2400" dirty="0" err="1"/>
              <a:t>herectví</a:t>
            </a:r>
            <a:r>
              <a:rPr lang="en-US" sz="2400" dirty="0"/>
              <a:t> </a:t>
            </a:r>
            <a:r>
              <a:rPr lang="en-US" sz="2400" dirty="0" err="1"/>
              <a:t>znamená</a:t>
            </a:r>
            <a:r>
              <a:rPr lang="en-US" sz="2400" dirty="0"/>
              <a:t>?</a:t>
            </a:r>
            <a:endParaRPr lang="cs-CZ" sz="2400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F918A800-B36B-1D49-B44C-63889D8E5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2703303"/>
            <a:ext cx="3934889" cy="341920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/>
              <a:t>Příznak</a:t>
            </a:r>
            <a:r>
              <a:rPr lang="en-US" dirty="0"/>
              <a:t> </a:t>
            </a:r>
            <a:r>
              <a:rPr lang="en-US" dirty="0" err="1"/>
              <a:t>kultury</a:t>
            </a:r>
            <a:r>
              <a:rPr lang="en-US" dirty="0"/>
              <a:t> </a:t>
            </a:r>
            <a:r>
              <a:rPr lang="en-US" dirty="0" err="1"/>
              <a:t>posedlé</a:t>
            </a:r>
            <a:r>
              <a:rPr lang="en-US" dirty="0"/>
              <a:t> </a:t>
            </a:r>
            <a:r>
              <a:rPr lang="en-US" dirty="0" err="1"/>
              <a:t>ideálním</a:t>
            </a:r>
            <a:r>
              <a:rPr lang="en-US" dirty="0"/>
              <a:t> </a:t>
            </a:r>
            <a:r>
              <a:rPr lang="en-US" dirty="0" err="1"/>
              <a:t>tělem</a:t>
            </a:r>
            <a:r>
              <a:rPr lang="en-US" dirty="0"/>
              <a:t>, </a:t>
            </a:r>
            <a:r>
              <a:rPr lang="en-US" dirty="0" err="1"/>
              <a:t>dietami</a:t>
            </a:r>
            <a:r>
              <a:rPr lang="en-US" dirty="0"/>
              <a:t> a </a:t>
            </a:r>
            <a:r>
              <a:rPr lang="en-US" dirty="0" err="1"/>
              <a:t>plastickými</a:t>
            </a:r>
            <a:r>
              <a:rPr lang="en-US" dirty="0"/>
              <a:t> </a:t>
            </a:r>
            <a:r>
              <a:rPr lang="en-US" dirty="0" err="1"/>
              <a:t>operacemi</a:t>
            </a:r>
            <a:r>
              <a:rPr lang="en-US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Jde</a:t>
            </a:r>
            <a:r>
              <a:rPr lang="en-US" dirty="0"/>
              <a:t> o </a:t>
            </a:r>
            <a:r>
              <a:rPr lang="en-US" dirty="0" err="1"/>
              <a:t>dědictví</a:t>
            </a:r>
            <a:r>
              <a:rPr lang="en-US" dirty="0"/>
              <a:t> </a:t>
            </a:r>
            <a:r>
              <a:rPr lang="en-US" dirty="0" err="1"/>
              <a:t>metody</a:t>
            </a:r>
            <a:r>
              <a:rPr lang="en-US" dirty="0"/>
              <a:t>, </a:t>
            </a:r>
            <a:r>
              <a:rPr lang="en-US" dirty="0" err="1"/>
              <a:t>avšak</a:t>
            </a:r>
            <a:r>
              <a:rPr lang="en-US" dirty="0"/>
              <a:t> bez </a:t>
            </a:r>
            <a:r>
              <a:rPr lang="en-US" dirty="0" err="1"/>
              <a:t>rizikového</a:t>
            </a:r>
            <a:r>
              <a:rPr lang="en-US" dirty="0"/>
              <a:t> </a:t>
            </a:r>
            <a:r>
              <a:rPr lang="en-US" dirty="0" err="1"/>
              <a:t>životního</a:t>
            </a:r>
            <a:r>
              <a:rPr lang="en-US" dirty="0"/>
              <a:t> </a:t>
            </a:r>
            <a:r>
              <a:rPr lang="en-US" dirty="0" err="1"/>
              <a:t>stylu</a:t>
            </a:r>
            <a:r>
              <a:rPr lang="en-US" dirty="0"/>
              <a:t>. </a:t>
            </a:r>
            <a:r>
              <a:rPr lang="en-US" dirty="0" err="1"/>
              <a:t>Herecká</a:t>
            </a:r>
            <a:r>
              <a:rPr lang="en-US" dirty="0"/>
              <a:t> </a:t>
            </a:r>
            <a:r>
              <a:rPr lang="en-US" dirty="0" err="1"/>
              <a:t>proměna</a:t>
            </a:r>
            <a:r>
              <a:rPr lang="en-US" dirty="0"/>
              <a:t> </a:t>
            </a:r>
            <a:r>
              <a:rPr lang="en-US" dirty="0" err="1"/>
              <a:t>asociuje</a:t>
            </a:r>
            <a:r>
              <a:rPr lang="en-US" dirty="0"/>
              <a:t> </a:t>
            </a:r>
            <a:r>
              <a:rPr lang="en-US" dirty="0" err="1"/>
              <a:t>disciplínu</a:t>
            </a:r>
            <a:r>
              <a:rPr lang="en-US" dirty="0"/>
              <a:t>, </a:t>
            </a:r>
            <a:r>
              <a:rPr lang="en-US" dirty="0" err="1"/>
              <a:t>koncentraci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 a </a:t>
            </a:r>
            <a:r>
              <a:rPr lang="en-US" dirty="0" err="1"/>
              <a:t>profesionalitu</a:t>
            </a:r>
            <a:r>
              <a:rPr lang="en-US" dirty="0"/>
              <a:t> </a:t>
            </a:r>
            <a:r>
              <a:rPr lang="en-US" dirty="0" err="1"/>
              <a:t>namísto</a:t>
            </a:r>
            <a:r>
              <a:rPr lang="en-US" dirty="0"/>
              <a:t> </a:t>
            </a:r>
            <a:r>
              <a:rPr lang="en-US" dirty="0" err="1"/>
              <a:t>dřívější</a:t>
            </a:r>
            <a:r>
              <a:rPr lang="en-US" dirty="0"/>
              <a:t> </a:t>
            </a:r>
            <a:r>
              <a:rPr lang="en-US" dirty="0" err="1"/>
              <a:t>rebelie</a:t>
            </a:r>
            <a:r>
              <a:rPr lang="en-US" dirty="0"/>
              <a:t>, </a:t>
            </a:r>
            <a:r>
              <a:rPr lang="en-US" dirty="0" err="1"/>
              <a:t>sebedestrukce</a:t>
            </a:r>
            <a:r>
              <a:rPr lang="en-US" dirty="0"/>
              <a:t> a </a:t>
            </a:r>
            <a:r>
              <a:rPr lang="en-US" dirty="0" err="1"/>
              <a:t>psychické</a:t>
            </a:r>
            <a:r>
              <a:rPr lang="en-US" dirty="0"/>
              <a:t> </a:t>
            </a:r>
            <a:r>
              <a:rPr lang="en-US" dirty="0" err="1"/>
              <a:t>nevyrovnanosti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9" name="Zástupný symbol obrázku 8" descr="Obsah obrázku osoba, exteriér&#10;&#10;Popis byl vytvořen automaticky">
            <a:extLst>
              <a:ext uri="{FF2B5EF4-FFF2-40B4-BE49-F238E27FC236}">
                <a16:creationId xmlns:a16="http://schemas.microsoft.com/office/drawing/2014/main" id="{ACDF59E0-99A0-7046-9952-3FCD5F3A37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r="7361"/>
          <a:stretch/>
        </p:blipFill>
        <p:spPr>
          <a:xfrm>
            <a:off x="4780049" y="9799"/>
            <a:ext cx="4155900" cy="3419201"/>
          </a:xfr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EDD4FD-A036-5B43-A45A-72A13116F0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7" name="Content Placeholder 6" descr="christian-600x450.jpg">
            <a:extLst>
              <a:ext uri="{FF2B5EF4-FFF2-40B4-BE49-F238E27FC236}">
                <a16:creationId xmlns:a16="http://schemas.microsoft.com/office/drawing/2014/main" id="{49BE6CEB-D41D-5548-9E1E-827CBF68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7" b="-15067"/>
          <a:stretch>
            <a:fillRect/>
          </a:stretch>
        </p:blipFill>
        <p:spPr>
          <a:xfrm>
            <a:off x="4624571" y="2955235"/>
            <a:ext cx="4466857" cy="435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93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91FBC6-A363-5140-918A-5D090DF439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9C39854-6503-B643-8390-FF628817B9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21</a:t>
            </a:fld>
            <a:endParaRPr lang="cs-CZ" altLang="cs-CZ" noProof="0" dirty="0"/>
          </a:p>
        </p:txBody>
      </p:sp>
      <p:sp>
        <p:nvSpPr>
          <p:cNvPr id="10" name="Nadpis 9">
            <a:extLst>
              <a:ext uri="{FF2B5EF4-FFF2-40B4-BE49-F238E27FC236}">
                <a16:creationId xmlns:a16="http://schemas.microsoft.com/office/drawing/2014/main" id="{18EFE95B-9D66-AD42-8200-047D1C6A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Resumé</a:t>
            </a:r>
            <a:endParaRPr 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A0EA648C-2D4A-ED43-9D9B-3C034676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87202"/>
            <a:ext cx="8064900" cy="4139998"/>
          </a:xfrm>
        </p:spPr>
        <p:txBody>
          <a:bodyPr/>
          <a:lstStyle/>
          <a:p>
            <a:r>
              <a:rPr lang="en-US" dirty="0" err="1"/>
              <a:t>Jedním</a:t>
            </a:r>
            <a:r>
              <a:rPr lang="en-US" dirty="0"/>
              <a:t> z 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uživaných</a:t>
            </a:r>
            <a:r>
              <a:rPr lang="en-US" dirty="0"/>
              <a:t> </a:t>
            </a:r>
            <a:r>
              <a:rPr lang="en-US" dirty="0" err="1"/>
              <a:t>případů</a:t>
            </a:r>
            <a:r>
              <a:rPr lang="en-US" dirty="0"/>
              <a:t> </a:t>
            </a:r>
            <a:r>
              <a:rPr lang="en-US" dirty="0" err="1"/>
              <a:t>extrémních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modů</a:t>
            </a:r>
            <a:r>
              <a:rPr lang="en-US" dirty="0"/>
              <a:t> je </a:t>
            </a:r>
            <a:r>
              <a:rPr lang="en-US" dirty="0" err="1"/>
              <a:t>Brechtovské</a:t>
            </a:r>
            <a:r>
              <a:rPr lang="en-US" dirty="0"/>
              <a:t> </a:t>
            </a:r>
            <a:r>
              <a:rPr lang="en-US" dirty="0" err="1"/>
              <a:t>zcizení</a:t>
            </a:r>
            <a:r>
              <a:rPr lang="en-US" dirty="0"/>
              <a:t> v </a:t>
            </a:r>
            <a:r>
              <a:rPr lang="en-US" dirty="0" err="1"/>
              <a:t>kontrastu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Stanislavského</a:t>
            </a:r>
            <a:r>
              <a:rPr lang="en-US" dirty="0"/>
              <a:t> </a:t>
            </a:r>
            <a:r>
              <a:rPr lang="en-US" dirty="0" err="1"/>
              <a:t>systému</a:t>
            </a:r>
            <a:r>
              <a:rPr lang="en-US" dirty="0"/>
              <a:t> a </a:t>
            </a:r>
            <a:r>
              <a:rPr lang="en-US" dirty="0" err="1"/>
              <a:t>hlavně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(</a:t>
            </a:r>
            <a:r>
              <a:rPr lang="en-US" dirty="0" err="1"/>
              <a:t>Strasbergovu</a:t>
            </a:r>
            <a:r>
              <a:rPr lang="en-US" dirty="0"/>
              <a:t>) </a:t>
            </a:r>
            <a:r>
              <a:rPr lang="en-US" dirty="0" err="1"/>
              <a:t>metodickému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Zatímco</a:t>
            </a:r>
            <a:r>
              <a:rPr lang="en-US" dirty="0"/>
              <a:t> </a:t>
            </a:r>
            <a:r>
              <a:rPr lang="en-US" dirty="0" err="1"/>
              <a:t>metodické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směřuje</a:t>
            </a:r>
            <a:r>
              <a:rPr lang="en-US" dirty="0"/>
              <a:t> k </a:t>
            </a:r>
            <a:r>
              <a:rPr lang="en-US" dirty="0" err="1"/>
              <a:t>celistvé</a:t>
            </a:r>
            <a:r>
              <a:rPr lang="en-US" dirty="0"/>
              <a:t>, </a:t>
            </a:r>
            <a:r>
              <a:rPr lang="en-US" dirty="0" err="1"/>
              <a:t>hotové</a:t>
            </a:r>
            <a:r>
              <a:rPr lang="en-US" dirty="0"/>
              <a:t> a </a:t>
            </a:r>
            <a:r>
              <a:rPr lang="en-US" dirty="0" err="1"/>
              <a:t>autentické</a:t>
            </a:r>
            <a:r>
              <a:rPr lang="en-US" dirty="0"/>
              <a:t> </a:t>
            </a:r>
            <a:r>
              <a:rPr lang="en-US" dirty="0" err="1"/>
              <a:t>postavě</a:t>
            </a:r>
            <a:r>
              <a:rPr lang="en-US" dirty="0"/>
              <a:t>, </a:t>
            </a:r>
            <a:r>
              <a:rPr lang="en-US" dirty="0" err="1"/>
              <a:t>epizodické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vyzdvihuje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konstrukce</a:t>
            </a:r>
            <a:r>
              <a:rPr lang="en-US" dirty="0"/>
              <a:t> </a:t>
            </a:r>
            <a:r>
              <a:rPr lang="en-US" dirty="0" err="1"/>
              <a:t>postavy</a:t>
            </a:r>
            <a:r>
              <a:rPr lang="en-US" dirty="0"/>
              <a:t> a od </a:t>
            </a:r>
            <a:r>
              <a:rPr lang="en-US" dirty="0" err="1"/>
              <a:t>diváka</a:t>
            </a:r>
            <a:r>
              <a:rPr lang="en-US" dirty="0"/>
              <a:t>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kritickou</a:t>
            </a:r>
            <a:r>
              <a:rPr lang="en-US" dirty="0"/>
              <a:t> </a:t>
            </a:r>
            <a:r>
              <a:rPr lang="en-US" dirty="0" err="1"/>
              <a:t>distanci</a:t>
            </a:r>
            <a:r>
              <a:rPr lang="en-US" dirty="0"/>
              <a:t> </a:t>
            </a:r>
            <a:r>
              <a:rPr lang="en-US" dirty="0" err="1"/>
              <a:t>vůči</a:t>
            </a:r>
            <a:r>
              <a:rPr lang="en-US" dirty="0"/>
              <a:t> </a:t>
            </a:r>
            <a:r>
              <a:rPr lang="en-US" dirty="0" err="1"/>
              <a:t>figuře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Ačkoliv</a:t>
            </a:r>
            <a:r>
              <a:rPr lang="en-US" dirty="0"/>
              <a:t>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 </a:t>
            </a:r>
            <a:r>
              <a:rPr lang="en-US" dirty="0" err="1"/>
              <a:t>pracují</a:t>
            </a:r>
            <a:r>
              <a:rPr lang="en-US" dirty="0"/>
              <a:t> s </a:t>
            </a:r>
            <a:r>
              <a:rPr lang="en-US" dirty="0" err="1"/>
              <a:t>tělem</a:t>
            </a:r>
            <a:r>
              <a:rPr lang="en-US" dirty="0"/>
              <a:t> a </a:t>
            </a:r>
            <a:r>
              <a:rPr lang="en-US" dirty="0" err="1"/>
              <a:t>fyzickým</a:t>
            </a:r>
            <a:r>
              <a:rPr lang="en-US" dirty="0"/>
              <a:t> </a:t>
            </a:r>
            <a:r>
              <a:rPr lang="en-US" dirty="0" err="1"/>
              <a:t>vzezřením</a:t>
            </a:r>
            <a:r>
              <a:rPr lang="en-US" dirty="0"/>
              <a:t> </a:t>
            </a:r>
            <a:r>
              <a:rPr lang="en-US" dirty="0" err="1"/>
              <a:t>herce</a:t>
            </a:r>
            <a:r>
              <a:rPr lang="en-US" dirty="0"/>
              <a:t>,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schvaluje</a:t>
            </a:r>
            <a:r>
              <a:rPr lang="en-US" dirty="0"/>
              <a:t> a </a:t>
            </a:r>
            <a:r>
              <a:rPr lang="en-US" dirty="0" err="1"/>
              <a:t>valorizuje</a:t>
            </a:r>
            <a:r>
              <a:rPr lang="en-US" dirty="0"/>
              <a:t> </a:t>
            </a:r>
            <a:r>
              <a:rPr lang="en-US" dirty="0" err="1"/>
              <a:t>extrémní</a:t>
            </a:r>
            <a:r>
              <a:rPr lang="en-US" dirty="0"/>
              <a:t> </a:t>
            </a:r>
            <a:r>
              <a:rPr lang="en-US" dirty="0" err="1"/>
              <a:t>fyzické</a:t>
            </a:r>
            <a:r>
              <a:rPr lang="en-US" dirty="0"/>
              <a:t> </a:t>
            </a:r>
            <a:r>
              <a:rPr lang="en-US" dirty="0" err="1"/>
              <a:t>proměny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jménu</a:t>
            </a:r>
            <a:r>
              <a:rPr lang="en-US" dirty="0"/>
              <a:t> </a:t>
            </a:r>
            <a:r>
              <a:rPr lang="en-US" dirty="0" err="1"/>
              <a:t>příprav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roli</a:t>
            </a:r>
            <a:r>
              <a:rPr lang="en-US" dirty="0"/>
              <a:t> a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indikátor</a:t>
            </a:r>
            <a:r>
              <a:rPr lang="en-US" dirty="0"/>
              <a:t> </a:t>
            </a:r>
            <a:r>
              <a:rPr lang="en-US" dirty="0" err="1"/>
              <a:t>hercova</a:t>
            </a:r>
            <a:r>
              <a:rPr lang="en-US" dirty="0"/>
              <a:t> </a:t>
            </a:r>
            <a:r>
              <a:rPr lang="en-US" dirty="0" err="1"/>
              <a:t>tvůrčího</a:t>
            </a:r>
            <a:r>
              <a:rPr lang="en-US" dirty="0"/>
              <a:t> </a:t>
            </a:r>
            <a:r>
              <a:rPr lang="en-US" dirty="0" err="1"/>
              <a:t>nasazení</a:t>
            </a:r>
            <a:r>
              <a:rPr lang="en-US" dirty="0"/>
              <a:t>. </a:t>
            </a:r>
            <a:r>
              <a:rPr lang="en-US" dirty="0" err="1"/>
              <a:t>Naopak</a:t>
            </a:r>
            <a:r>
              <a:rPr lang="en-US" dirty="0"/>
              <a:t> </a:t>
            </a:r>
            <a:r>
              <a:rPr lang="en-US" dirty="0" err="1"/>
              <a:t>epizodické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využívá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podvratný</a:t>
            </a:r>
            <a:r>
              <a:rPr lang="en-US" dirty="0"/>
              <a:t> </a:t>
            </a:r>
            <a:r>
              <a:rPr lang="en-US" dirty="0" err="1"/>
              <a:t>potenciál</a:t>
            </a:r>
            <a:r>
              <a:rPr lang="en-US" dirty="0"/>
              <a:t> </a:t>
            </a:r>
            <a:r>
              <a:rPr lang="en-US" dirty="0" err="1"/>
              <a:t>typáže</a:t>
            </a:r>
            <a:r>
              <a:rPr lang="en-US" dirty="0"/>
              <a:t>.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954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23CF56-4565-FF48-B00C-E1B46CAA3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79C722-21E2-E44F-9570-16ED03C55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1C7981B-943E-6C48-8813-B65D5BA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L8: Texty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F41089-B012-B148-BFA0-E550950F2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ESCH, Kevin (2006): “I don’t see any Method at all”. The problem of actorly transformation. </a:t>
            </a:r>
            <a:r>
              <a:rPr lang="en-US" i="1" dirty="0"/>
              <a:t>Journal of film and video </a:t>
            </a:r>
            <a:r>
              <a:rPr lang="en-US" dirty="0"/>
              <a:t>58, </a:t>
            </a:r>
            <a:r>
              <a:rPr lang="en-US" dirty="0" err="1"/>
              <a:t>č</a:t>
            </a:r>
            <a:r>
              <a:rPr lang="en-US" dirty="0"/>
              <a:t>. 1</a:t>
            </a:r>
            <a:r>
              <a:rPr lang="mr-IN" dirty="0"/>
              <a:t>–</a:t>
            </a:r>
            <a:r>
              <a:rPr lang="en-US" dirty="0"/>
              <a:t>2, s. 95</a:t>
            </a:r>
            <a:r>
              <a:rPr lang="mr-IN" dirty="0"/>
              <a:t>–</a:t>
            </a:r>
            <a:r>
              <a:rPr lang="en-US" dirty="0"/>
              <a:t>107. </a:t>
            </a:r>
          </a:p>
          <a:p>
            <a:r>
              <a:rPr lang="en-US" dirty="0" err="1"/>
              <a:t>McDONALD</a:t>
            </a:r>
            <a:r>
              <a:rPr lang="en-US" dirty="0"/>
              <a:t>, Paul. Hollywood Stardom. Chichester: Wiley &amp; Blackwell, 2013, s. 181–253. </a:t>
            </a:r>
          </a:p>
          <a:p>
            <a:endParaRPr lang="en-US" dirty="0"/>
          </a:p>
          <a:p>
            <a:pPr lvl="1"/>
            <a:r>
              <a:rPr lang="en-US" sz="1600" dirty="0"/>
              <a:t>Baron, Cynthia </a:t>
            </a:r>
            <a:r>
              <a:rPr lang="mr-IN" sz="1600" dirty="0"/>
              <a:t>–</a:t>
            </a:r>
            <a:r>
              <a:rPr lang="en-US" sz="1600" dirty="0"/>
              <a:t> Carson, Diane </a:t>
            </a:r>
            <a:r>
              <a:rPr lang="mr-IN" sz="1600" dirty="0"/>
              <a:t>–</a:t>
            </a:r>
            <a:r>
              <a:rPr lang="en-US" sz="1600" dirty="0"/>
              <a:t> </a:t>
            </a:r>
            <a:r>
              <a:rPr lang="en-US" sz="1600" dirty="0" err="1"/>
              <a:t>Tomasulo</a:t>
            </a:r>
            <a:r>
              <a:rPr lang="en-US" sz="1600" dirty="0"/>
              <a:t>, Frank P. (eds.) (2004): </a:t>
            </a:r>
            <a:r>
              <a:rPr lang="en-US" sz="1600" i="1" dirty="0"/>
              <a:t>More than a method. Trends and traditions in contemporary performance</a:t>
            </a:r>
            <a:r>
              <a:rPr lang="en-US" sz="1600" dirty="0"/>
              <a:t>. Detroit: Wayne State University Press. </a:t>
            </a:r>
          </a:p>
          <a:p>
            <a:pPr lvl="1"/>
            <a:r>
              <a:rPr lang="en-US" sz="1600" dirty="0"/>
              <a:t>Wojcik, Pamela Robertson (ed.) (2004): Movie acting. The film reader. Routledge: Abingdon and New York.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387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015870-25E1-0C42-9D3E-D89819D244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BB6FC69-0B8E-3043-B407-D41FCA87F5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5F82217D-7DA6-2243-A4D2-493C3809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11243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Režisér a / </a:t>
            </a:r>
            <a:r>
              <a:rPr lang="cs-CZ" dirty="0" err="1"/>
              <a:t>vs</a:t>
            </a:r>
            <a:r>
              <a:rPr lang="cs-CZ" dirty="0"/>
              <a:t> herec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97B0744-01C8-1F45-9FE9-AF5D10FE4435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CDBC6A0-02F2-6044-AE03-228D549AE060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4" descr="402f765750fcdc0483a72b32871c63fa.jpg">
            <a:extLst>
              <a:ext uri="{FF2B5EF4-FFF2-40B4-BE49-F238E27FC236}">
                <a16:creationId xmlns:a16="http://schemas.microsoft.com/office/drawing/2014/main" id="{12767ABA-42A6-7645-9EA4-39CB63B03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8" r="9855"/>
          <a:stretch/>
        </p:blipFill>
        <p:spPr>
          <a:xfrm>
            <a:off x="4588825" y="1198340"/>
            <a:ext cx="4285058" cy="4718304"/>
          </a:xfrm>
          <a:prstGeom prst="rect">
            <a:avLst/>
          </a:prstGeom>
        </p:spPr>
      </p:pic>
      <p:pic>
        <p:nvPicPr>
          <p:cNvPr id="10" name="Content Placeholder 5" descr="the-wolf-of-wall-street-leonardo-dicaprio-martin-scorsese1.jpg">
            <a:extLst>
              <a:ext uri="{FF2B5EF4-FFF2-40B4-BE49-F238E27FC236}">
                <a16:creationId xmlns:a16="http://schemas.microsoft.com/office/drawing/2014/main" id="{56D45F22-8852-4445-9F3D-74D53C6DA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7" r="21467"/>
          <a:stretch>
            <a:fillRect/>
          </a:stretch>
        </p:blipFill>
        <p:spPr>
          <a:xfrm>
            <a:off x="302821" y="1210219"/>
            <a:ext cx="4038600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8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D0B00F5-DB73-AE4E-B232-E2C8B09E23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BF6BF-70DD-2B40-85E9-6E8F2F47A8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B6E722-0AF8-F34B-9B94-3D4FC2B7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87480"/>
            <a:ext cx="8064900" cy="451576"/>
          </a:xfrm>
        </p:spPr>
        <p:txBody>
          <a:bodyPr/>
          <a:lstStyle/>
          <a:p>
            <a:pPr algn="ctr"/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Bertolta</a:t>
            </a:r>
            <a:r>
              <a:rPr lang="en-US" dirty="0"/>
              <a:t> </a:t>
            </a:r>
            <a:r>
              <a:rPr lang="en-US" dirty="0" err="1"/>
              <a:t>Brechta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D901A42-BCB6-A148-84E3-80E86BB4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281184"/>
            <a:ext cx="8719930" cy="4139998"/>
          </a:xfrm>
        </p:spPr>
        <p:txBody>
          <a:bodyPr/>
          <a:lstStyle/>
          <a:p>
            <a:r>
              <a:rPr lang="en-US" dirty="0" err="1"/>
              <a:t>Kritické</a:t>
            </a:r>
            <a:r>
              <a:rPr lang="en-US" dirty="0"/>
              <a:t>, </a:t>
            </a:r>
            <a:r>
              <a:rPr lang="en-US" dirty="0" err="1"/>
              <a:t>distancované</a:t>
            </a:r>
            <a:r>
              <a:rPr lang="en-US" dirty="0"/>
              <a:t> a </a:t>
            </a:r>
            <a:r>
              <a:rPr lang="en-US" dirty="0" err="1"/>
              <a:t>zcizující</a:t>
            </a:r>
            <a:r>
              <a:rPr lang="en-US" dirty="0"/>
              <a:t> </a:t>
            </a:r>
            <a:r>
              <a:rPr lang="en-US" dirty="0" err="1"/>
              <a:t>herectví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Cílem</a:t>
            </a:r>
            <a:r>
              <a:rPr lang="en-US" dirty="0"/>
              <a:t> je </a:t>
            </a:r>
            <a:r>
              <a:rPr lang="en-US" dirty="0" err="1"/>
              <a:t>zablokovat</a:t>
            </a:r>
            <a:r>
              <a:rPr lang="en-US" dirty="0"/>
              <a:t> </a:t>
            </a:r>
            <a:r>
              <a:rPr lang="en-US" dirty="0" err="1"/>
              <a:t>empatickou</a:t>
            </a:r>
            <a:r>
              <a:rPr lang="en-US" dirty="0"/>
              <a:t> </a:t>
            </a:r>
            <a:r>
              <a:rPr lang="en-US" dirty="0" err="1"/>
              <a:t>diváckou</a:t>
            </a:r>
            <a:r>
              <a:rPr lang="en-US" dirty="0"/>
              <a:t> </a:t>
            </a:r>
            <a:r>
              <a:rPr lang="en-US" dirty="0" err="1"/>
              <a:t>reakci</a:t>
            </a:r>
            <a:r>
              <a:rPr lang="en-US" dirty="0"/>
              <a:t> a </a:t>
            </a:r>
            <a:r>
              <a:rPr lang="en-US" dirty="0" err="1"/>
              <a:t>iniciovat</a:t>
            </a:r>
            <a:r>
              <a:rPr lang="en-US" dirty="0"/>
              <a:t> </a:t>
            </a:r>
            <a:r>
              <a:rPr lang="en-US" dirty="0" err="1"/>
              <a:t>racionální</a:t>
            </a:r>
            <a:r>
              <a:rPr lang="en-US" dirty="0"/>
              <a:t>, </a:t>
            </a:r>
            <a:r>
              <a:rPr lang="en-US" dirty="0" err="1"/>
              <a:t>hodnotící</a:t>
            </a:r>
            <a:r>
              <a:rPr lang="en-US" dirty="0"/>
              <a:t> a </a:t>
            </a:r>
            <a:r>
              <a:rPr lang="en-US" dirty="0" err="1"/>
              <a:t>kritický</a:t>
            </a:r>
            <a:r>
              <a:rPr lang="en-US" dirty="0"/>
              <a:t> </a:t>
            </a:r>
            <a:r>
              <a:rPr lang="en-US" dirty="0" err="1"/>
              <a:t>odstup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Epizodické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preference </a:t>
            </a:r>
            <a:r>
              <a:rPr lang="en-US" dirty="0" err="1"/>
              <a:t>izolovaných</a:t>
            </a:r>
            <a:r>
              <a:rPr lang="en-US" dirty="0"/>
              <a:t> </a:t>
            </a:r>
            <a:r>
              <a:rPr lang="en-US" dirty="0" err="1"/>
              <a:t>výjevů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úkor</a:t>
            </a:r>
            <a:r>
              <a:rPr lang="en-US" dirty="0"/>
              <a:t> </a:t>
            </a:r>
            <a:r>
              <a:rPr lang="en-US" dirty="0" err="1"/>
              <a:t>logického</a:t>
            </a:r>
            <a:r>
              <a:rPr lang="en-US" dirty="0"/>
              <a:t> </a:t>
            </a:r>
            <a:r>
              <a:rPr lang="en-US" dirty="0" err="1"/>
              <a:t>řetězení</a:t>
            </a:r>
            <a:r>
              <a:rPr lang="en-US" dirty="0"/>
              <a:t> </a:t>
            </a:r>
            <a:r>
              <a:rPr lang="en-US" dirty="0" err="1"/>
              <a:t>příčiny</a:t>
            </a:r>
            <a:r>
              <a:rPr lang="en-US" dirty="0"/>
              <a:t> a </a:t>
            </a:r>
            <a:r>
              <a:rPr lang="en-US" dirty="0" err="1"/>
              <a:t>důsledku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Jde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realismu</a:t>
            </a:r>
            <a:r>
              <a:rPr lang="en-US" dirty="0"/>
              <a:t> a </a:t>
            </a:r>
            <a:r>
              <a:rPr lang="en-US" dirty="0" err="1"/>
              <a:t>přesvědčivosti</a:t>
            </a:r>
            <a:r>
              <a:rPr lang="en-US" dirty="0"/>
              <a:t> </a:t>
            </a:r>
            <a:r>
              <a:rPr lang="en-US" dirty="0" err="1"/>
              <a:t>fikce</a:t>
            </a:r>
            <a:r>
              <a:rPr lang="en-US" dirty="0"/>
              <a:t> &gt;&gt; </a:t>
            </a:r>
            <a:r>
              <a:rPr lang="en-US" dirty="0" err="1"/>
              <a:t>vyzdvihuje</a:t>
            </a:r>
            <a:r>
              <a:rPr lang="en-US" dirty="0"/>
              <a:t> </a:t>
            </a:r>
            <a:r>
              <a:rPr lang="en-US" dirty="0" err="1"/>
              <a:t>spíš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konstrukce</a:t>
            </a:r>
            <a:r>
              <a:rPr lang="en-US" dirty="0"/>
              <a:t> (</a:t>
            </a:r>
            <a:r>
              <a:rPr lang="en-US" dirty="0" err="1"/>
              <a:t>podívané</a:t>
            </a:r>
            <a:r>
              <a:rPr lang="en-US" dirty="0"/>
              <a:t>)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úkor</a:t>
            </a:r>
            <a:r>
              <a:rPr lang="en-US" dirty="0"/>
              <a:t> </a:t>
            </a:r>
            <a:r>
              <a:rPr lang="en-US" dirty="0" err="1"/>
              <a:t>výsledné</a:t>
            </a:r>
            <a:r>
              <a:rPr lang="en-US" dirty="0"/>
              <a:t> </a:t>
            </a:r>
            <a:r>
              <a:rPr lang="en-US" dirty="0" err="1"/>
              <a:t>celistvé</a:t>
            </a:r>
            <a:r>
              <a:rPr lang="en-US" dirty="0"/>
              <a:t> a </a:t>
            </a:r>
            <a:r>
              <a:rPr lang="en-US" dirty="0" err="1"/>
              <a:t>bezešvé</a:t>
            </a:r>
            <a:r>
              <a:rPr lang="en-US" dirty="0"/>
              <a:t> </a:t>
            </a:r>
            <a:r>
              <a:rPr lang="en-US" dirty="0" err="1"/>
              <a:t>kreace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Prezentace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úkor</a:t>
            </a:r>
            <a:r>
              <a:rPr lang="en-US" dirty="0"/>
              <a:t> </a:t>
            </a:r>
            <a:r>
              <a:rPr lang="en-US" dirty="0" err="1"/>
              <a:t>reprezentace</a:t>
            </a:r>
            <a:endParaRPr lang="en-US" dirty="0"/>
          </a:p>
          <a:p>
            <a:pPr lvl="1"/>
            <a:r>
              <a:rPr lang="en-US" dirty="0" err="1"/>
              <a:t>Postavy</a:t>
            </a:r>
            <a:r>
              <a:rPr lang="en-US" dirty="0"/>
              <a:t> v </a:t>
            </a:r>
            <a:r>
              <a:rPr lang="en-US" dirty="0" err="1"/>
              <a:t>modernistických</a:t>
            </a:r>
            <a:r>
              <a:rPr lang="en-US" dirty="0"/>
              <a:t> </a:t>
            </a:r>
            <a:r>
              <a:rPr lang="en-US" dirty="0" err="1"/>
              <a:t>filmech</a:t>
            </a:r>
            <a:r>
              <a:rPr lang="en-US" dirty="0"/>
              <a:t> (</a:t>
            </a:r>
            <a:r>
              <a:rPr lang="en-US" dirty="0" err="1"/>
              <a:t>zlomky</a:t>
            </a:r>
            <a:r>
              <a:rPr lang="en-US" dirty="0"/>
              <a:t> a </a:t>
            </a:r>
            <a:r>
              <a:rPr lang="en-US" dirty="0" err="1"/>
              <a:t>náznaky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Postmoderní</a:t>
            </a:r>
            <a:r>
              <a:rPr lang="en-US" dirty="0"/>
              <a:t> a (</a:t>
            </a:r>
            <a:r>
              <a:rPr lang="en-US" dirty="0" err="1"/>
              <a:t>čisté</a:t>
            </a:r>
            <a:r>
              <a:rPr lang="en-US" dirty="0"/>
              <a:t>) </a:t>
            </a:r>
            <a:r>
              <a:rPr lang="en-US" dirty="0" err="1"/>
              <a:t>žánrové</a:t>
            </a:r>
            <a:r>
              <a:rPr lang="en-US" dirty="0"/>
              <a:t> </a:t>
            </a:r>
            <a:r>
              <a:rPr lang="en-US" dirty="0" err="1"/>
              <a:t>figury</a:t>
            </a:r>
            <a:r>
              <a:rPr lang="en-US" dirty="0"/>
              <a:t> (</a:t>
            </a:r>
            <a:r>
              <a:rPr lang="en-US" dirty="0" err="1"/>
              <a:t>předpoklad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citace</a:t>
            </a:r>
            <a:r>
              <a:rPr lang="en-US" dirty="0"/>
              <a:t> </a:t>
            </a:r>
            <a:r>
              <a:rPr lang="en-US" dirty="0" err="1"/>
              <a:t>existujících</a:t>
            </a:r>
            <a:r>
              <a:rPr lang="en-US" dirty="0"/>
              <a:t> </a:t>
            </a:r>
            <a:r>
              <a:rPr lang="en-US" dirty="0" err="1"/>
              <a:t>vzorů</a:t>
            </a:r>
            <a:r>
              <a:rPr lang="en-US" dirty="0"/>
              <a:t> a </a:t>
            </a:r>
            <a:r>
              <a:rPr lang="en-US" dirty="0" err="1"/>
              <a:t>předloh</a:t>
            </a:r>
            <a:r>
              <a:rPr lang="en-US" dirty="0"/>
              <a:t>) 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96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E49A49-34F3-F444-AEF5-D1A133A68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64B810-9025-D542-9489-9F381464B5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FAB355CD-EEB0-5645-919F-EFC1C7D2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24998"/>
            <a:ext cx="8064900" cy="451576"/>
          </a:xfrm>
        </p:spPr>
        <p:txBody>
          <a:bodyPr/>
          <a:lstStyle/>
          <a:p>
            <a:r>
              <a:rPr lang="en-US" dirty="0"/>
              <a:t>Stanley Kubrick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 err="1"/>
              <a:t>herecké</a:t>
            </a:r>
            <a:r>
              <a:rPr lang="en-US" dirty="0"/>
              <a:t> </a:t>
            </a:r>
            <a:r>
              <a:rPr lang="en-US" dirty="0" err="1"/>
              <a:t>vedení</a:t>
            </a:r>
            <a:r>
              <a:rPr lang="en-US" dirty="0"/>
              <a:t> </a:t>
            </a:r>
            <a:br>
              <a:rPr lang="en-US" dirty="0"/>
            </a:br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25F8A80-2E7C-6345-9E39-E58741AD1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21" y="1597000"/>
            <a:ext cx="4032000" cy="4139998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Tvůrčí</a:t>
            </a:r>
            <a:r>
              <a:rPr lang="en-US" sz="2000" dirty="0"/>
              <a:t> </a:t>
            </a:r>
            <a:r>
              <a:rPr lang="en-US" sz="2000" dirty="0" err="1"/>
              <a:t>spolupráci</a:t>
            </a:r>
            <a:r>
              <a:rPr lang="en-US" sz="2000" dirty="0"/>
              <a:t> s </a:t>
            </a:r>
            <a:r>
              <a:rPr lang="en-US" sz="2000" dirty="0" err="1"/>
              <a:t>herci</a:t>
            </a:r>
            <a:r>
              <a:rPr lang="en-US" sz="2000" dirty="0"/>
              <a:t> </a:t>
            </a:r>
            <a:r>
              <a:rPr lang="en-US" sz="2000" dirty="0" err="1"/>
              <a:t>komplikuje</a:t>
            </a:r>
            <a:r>
              <a:rPr lang="en-US" sz="2000" dirty="0"/>
              <a:t> </a:t>
            </a:r>
            <a:r>
              <a:rPr lang="en-US" sz="2000" dirty="0" err="1"/>
              <a:t>četné</a:t>
            </a:r>
            <a:r>
              <a:rPr lang="en-US" sz="2000" dirty="0"/>
              <a:t> </a:t>
            </a:r>
            <a:r>
              <a:rPr lang="en-US" sz="2000" dirty="0" err="1"/>
              <a:t>opakování</a:t>
            </a:r>
            <a:r>
              <a:rPr lang="en-US" sz="2000" dirty="0"/>
              <a:t> </a:t>
            </a:r>
            <a:r>
              <a:rPr lang="en-US" sz="2000" dirty="0" err="1"/>
              <a:t>záběrů</a:t>
            </a:r>
            <a:r>
              <a:rPr lang="en-US" sz="2000" dirty="0"/>
              <a:t> s </a:t>
            </a:r>
            <a:r>
              <a:rPr lang="en-US" sz="2000" dirty="0" err="1"/>
              <a:t>pouhým</a:t>
            </a:r>
            <a:r>
              <a:rPr lang="en-US" sz="2000" dirty="0"/>
              <a:t> </a:t>
            </a:r>
            <a:r>
              <a:rPr lang="en-US" sz="2000" dirty="0" err="1"/>
              <a:t>minimem</a:t>
            </a:r>
            <a:r>
              <a:rPr lang="en-US" sz="2000" dirty="0"/>
              <a:t> </a:t>
            </a:r>
            <a:r>
              <a:rPr lang="en-US" sz="2000" dirty="0" err="1"/>
              <a:t>herecké</a:t>
            </a:r>
            <a:r>
              <a:rPr lang="en-US" sz="2000" dirty="0"/>
              <a:t> </a:t>
            </a:r>
            <a:r>
              <a:rPr lang="en-US" sz="2000" dirty="0" err="1"/>
              <a:t>akce</a:t>
            </a:r>
            <a:r>
              <a:rPr lang="en-US" sz="2000" dirty="0"/>
              <a:t> &gt;&gt; </a:t>
            </a:r>
            <a:r>
              <a:rPr lang="en-US" sz="2000" dirty="0" err="1"/>
              <a:t>vychází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Stanislavského</a:t>
            </a:r>
            <a:r>
              <a:rPr lang="en-US" sz="2000" dirty="0"/>
              <a:t> </a:t>
            </a:r>
            <a:r>
              <a:rPr lang="en-US" sz="2000" dirty="0" err="1"/>
              <a:t>pojetí</a:t>
            </a:r>
            <a:r>
              <a:rPr lang="en-US" sz="2000" dirty="0"/>
              <a:t> “</a:t>
            </a:r>
            <a:r>
              <a:rPr lang="en-US" sz="2000" dirty="0" err="1"/>
              <a:t>aktivní</a:t>
            </a:r>
            <a:r>
              <a:rPr lang="en-US" sz="2000" dirty="0"/>
              <a:t> </a:t>
            </a:r>
            <a:r>
              <a:rPr lang="en-US" sz="2000" dirty="0" err="1"/>
              <a:t>analýzy</a:t>
            </a:r>
            <a:r>
              <a:rPr lang="en-US" sz="2000" dirty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/>
              <a:t>Chybí</a:t>
            </a:r>
            <a:r>
              <a:rPr lang="en-US" sz="2000" dirty="0"/>
              <a:t> </a:t>
            </a:r>
            <a:r>
              <a:rPr lang="en-US" sz="2000" dirty="0" err="1"/>
              <a:t>však</a:t>
            </a:r>
            <a:r>
              <a:rPr lang="en-US" sz="2000" dirty="0"/>
              <a:t> </a:t>
            </a:r>
            <a:r>
              <a:rPr lang="en-US" sz="2000" dirty="0" err="1"/>
              <a:t>kolaborativní</a:t>
            </a:r>
            <a:r>
              <a:rPr lang="en-US" sz="2000" dirty="0"/>
              <a:t> </a:t>
            </a:r>
            <a:r>
              <a:rPr lang="en-US" sz="2000" dirty="0" err="1"/>
              <a:t>aspekt</a:t>
            </a:r>
            <a:r>
              <a:rPr lang="en-US" sz="2000" dirty="0"/>
              <a:t> </a:t>
            </a:r>
            <a:r>
              <a:rPr lang="en-US" sz="2000" dirty="0" err="1"/>
              <a:t>analýzy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Kubrick </a:t>
            </a:r>
            <a:r>
              <a:rPr lang="en-US" sz="2000" dirty="0" err="1"/>
              <a:t>nedává</a:t>
            </a:r>
            <a:r>
              <a:rPr lang="en-US" sz="2000" dirty="0"/>
              <a:t> </a:t>
            </a:r>
            <a:r>
              <a:rPr lang="en-US" sz="2000" dirty="0" err="1"/>
              <a:t>žádné</a:t>
            </a:r>
            <a:r>
              <a:rPr lang="en-US" sz="2000" dirty="0"/>
              <a:t> </a:t>
            </a:r>
            <a:r>
              <a:rPr lang="en-US" sz="2000" dirty="0" err="1"/>
              <a:t>instrukce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Jack Nicholson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ideální</a:t>
            </a:r>
            <a:r>
              <a:rPr lang="en-US" sz="2000" dirty="0"/>
              <a:t> </a:t>
            </a:r>
            <a:r>
              <a:rPr lang="en-US" sz="2000" dirty="0" err="1"/>
              <a:t>herec</a:t>
            </a:r>
            <a:r>
              <a:rPr lang="en-US" sz="2000" dirty="0"/>
              <a:t> (</a:t>
            </a:r>
            <a:r>
              <a:rPr lang="en-US" sz="2000" dirty="0" err="1"/>
              <a:t>široký</a:t>
            </a:r>
            <a:r>
              <a:rPr lang="en-US" sz="2000" dirty="0"/>
              <a:t> </a:t>
            </a:r>
            <a:r>
              <a:rPr lang="en-US" sz="2000" dirty="0" err="1"/>
              <a:t>rejstřík</a:t>
            </a:r>
            <a:r>
              <a:rPr lang="en-US" sz="2000" dirty="0"/>
              <a:t>, </a:t>
            </a:r>
            <a:r>
              <a:rPr lang="en-US" sz="2000" dirty="0" err="1"/>
              <a:t>metodické</a:t>
            </a:r>
            <a:r>
              <a:rPr lang="en-US" sz="2000" dirty="0"/>
              <a:t> </a:t>
            </a:r>
            <a:r>
              <a:rPr lang="en-US" sz="2000" dirty="0" err="1"/>
              <a:t>zázemí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ochota</a:t>
            </a:r>
            <a:r>
              <a:rPr lang="en-US" sz="2000" dirty="0"/>
              <a:t> </a:t>
            </a:r>
            <a:r>
              <a:rPr lang="en-US" sz="2000" dirty="0" err="1"/>
              <a:t>podřídit</a:t>
            </a:r>
            <a:r>
              <a:rPr lang="en-US" sz="2000" dirty="0"/>
              <a:t> se </a:t>
            </a:r>
            <a:r>
              <a:rPr lang="en-US" sz="2000" dirty="0" err="1"/>
              <a:t>režisérově</a:t>
            </a:r>
            <a:r>
              <a:rPr lang="en-US" sz="2000" dirty="0"/>
              <a:t> </a:t>
            </a:r>
            <a:r>
              <a:rPr lang="en-US" sz="2000" dirty="0" err="1"/>
              <a:t>vizi</a:t>
            </a:r>
            <a:r>
              <a:rPr lang="en-US" sz="2000" dirty="0"/>
              <a:t>)  </a:t>
            </a:r>
          </a:p>
          <a:p>
            <a:endParaRPr lang="cs-CZ" sz="2000" dirty="0"/>
          </a:p>
        </p:txBody>
      </p:sp>
      <p:pic>
        <p:nvPicPr>
          <p:cNvPr id="11" name="Content Placeholder 6" descr="0bb98ac4ee1cb724217e67eb98faef35.jpg">
            <a:extLst>
              <a:ext uri="{FF2B5EF4-FFF2-40B4-BE49-F238E27FC236}">
                <a16:creationId xmlns:a16="http://schemas.microsoft.com/office/drawing/2014/main" id="{1DCEC726-5581-4947-B34D-EE2D39C90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12139"/>
          <a:stretch>
            <a:fillRect/>
          </a:stretch>
        </p:blipFill>
        <p:spPr>
          <a:xfrm>
            <a:off x="4417621" y="1105998"/>
            <a:ext cx="4713624" cy="4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2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A9DD4-D709-F947-B612-71B402F80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C77751-F2BD-BB46-AC24-D0F444EAB2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B29AA05-B148-B048-9736-46E893D6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/>
              <a:t>Osvícení</a:t>
            </a:r>
            <a:r>
              <a:rPr lang="en-US" i="1" dirty="0"/>
              <a:t> </a:t>
            </a:r>
            <a:r>
              <a:rPr lang="en-US" dirty="0"/>
              <a:t>(1980, r. Stanley Kubrick)</a:t>
            </a:r>
            <a:endParaRPr lang="cs-CZ" dirty="0"/>
          </a:p>
        </p:txBody>
      </p:sp>
      <p:pic>
        <p:nvPicPr>
          <p:cNvPr id="6" name="The Shining - Bat Scene (1080 HD)" descr="The Shining - Bat Scene (1080 HD)">
            <a:hlinkClick r:id="" action="ppaction://media"/>
            <a:extLst>
              <a:ext uri="{FF2B5EF4-FFF2-40B4-BE49-F238E27FC236}">
                <a16:creationId xmlns:a16="http://schemas.microsoft.com/office/drawing/2014/main" id="{E83F9D08-8009-0A48-A510-0E0B7C5636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2175" y="1692275"/>
            <a:ext cx="7359650" cy="4140200"/>
          </a:xfrm>
        </p:spPr>
      </p:pic>
    </p:spTree>
    <p:extLst>
      <p:ext uri="{BB962C8B-B14F-4D97-AF65-F5344CB8AC3E}">
        <p14:creationId xmlns:p14="http://schemas.microsoft.com/office/powerpoint/2010/main" val="41452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45497C-EFC3-4A47-BEAD-0330A7CEF6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E9B359-800F-DF4E-AF76-5837E61527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" name="Picture 5" descr="Snímek obrazovky 2017-04-18 v 20.12.50.png">
            <a:extLst>
              <a:ext uri="{FF2B5EF4-FFF2-40B4-BE49-F238E27FC236}">
                <a16:creationId xmlns:a16="http://schemas.microsoft.com/office/drawing/2014/main" id="{F41BDF40-EA3C-E845-81BB-B67550A4A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r="14950"/>
          <a:stretch/>
        </p:blipFill>
        <p:spPr>
          <a:xfrm>
            <a:off x="6179727" y="276264"/>
            <a:ext cx="2919250" cy="2855979"/>
          </a:xfrm>
          <a:prstGeom prst="rect">
            <a:avLst/>
          </a:prstGeom>
        </p:spPr>
      </p:pic>
      <p:pic>
        <p:nvPicPr>
          <p:cNvPr id="7" name="Picture 4" descr="Snímek obrazovky 2017-04-18 v 20.12.00.png">
            <a:extLst>
              <a:ext uri="{FF2B5EF4-FFF2-40B4-BE49-F238E27FC236}">
                <a16:creationId xmlns:a16="http://schemas.microsoft.com/office/drawing/2014/main" id="{74BAD463-1D27-8742-BD0C-B99F9AB2D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r="11038"/>
          <a:stretch/>
        </p:blipFill>
        <p:spPr>
          <a:xfrm>
            <a:off x="3165688" y="276264"/>
            <a:ext cx="2919250" cy="2855980"/>
          </a:xfrm>
          <a:prstGeom prst="rect">
            <a:avLst/>
          </a:prstGeom>
        </p:spPr>
      </p:pic>
      <p:pic>
        <p:nvPicPr>
          <p:cNvPr id="8" name="Picture 3" descr="Snímek obrazovky 2017-04-18 v 20.10.49.png">
            <a:extLst>
              <a:ext uri="{FF2B5EF4-FFF2-40B4-BE49-F238E27FC236}">
                <a16:creationId xmlns:a16="http://schemas.microsoft.com/office/drawing/2014/main" id="{A3A67AAC-2D7E-854E-BC5C-5AD0F9DC6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1495"/>
          <a:stretch/>
        </p:blipFill>
        <p:spPr>
          <a:xfrm>
            <a:off x="37916" y="264389"/>
            <a:ext cx="3060503" cy="2855979"/>
          </a:xfrm>
          <a:prstGeom prst="rect">
            <a:avLst/>
          </a:prstGeom>
        </p:spPr>
      </p:pic>
      <p:pic>
        <p:nvPicPr>
          <p:cNvPr id="9" name="Picture 9" descr="Snímek obrazovky 2017-04-18 v 20.31.27.png">
            <a:extLst>
              <a:ext uri="{FF2B5EF4-FFF2-40B4-BE49-F238E27FC236}">
                <a16:creationId xmlns:a16="http://schemas.microsoft.com/office/drawing/2014/main" id="{CB817A68-7826-A446-BE62-96699210A6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4232"/>
          <a:stretch/>
        </p:blipFill>
        <p:spPr>
          <a:xfrm>
            <a:off x="6217639" y="3365218"/>
            <a:ext cx="2881345" cy="2440822"/>
          </a:xfrm>
          <a:prstGeom prst="rect">
            <a:avLst/>
          </a:prstGeom>
        </p:spPr>
      </p:pic>
      <p:pic>
        <p:nvPicPr>
          <p:cNvPr id="10" name="Picture 8" descr="Snímek obrazovky 2017-04-18 v 20.15.37.png">
            <a:extLst>
              <a:ext uri="{FF2B5EF4-FFF2-40B4-BE49-F238E27FC236}">
                <a16:creationId xmlns:a16="http://schemas.microsoft.com/office/drawing/2014/main" id="{0982B24F-1BF0-A94A-8D33-B1C586627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4"/>
          <a:stretch/>
        </p:blipFill>
        <p:spPr>
          <a:xfrm>
            <a:off x="3334257" y="3341467"/>
            <a:ext cx="2845462" cy="2440823"/>
          </a:xfrm>
          <a:prstGeom prst="rect">
            <a:avLst/>
          </a:prstGeom>
        </p:spPr>
      </p:pic>
      <p:pic>
        <p:nvPicPr>
          <p:cNvPr id="11" name="Picture 7" descr="Snímek obrazovky 2017-04-18 v 20.13.27.png">
            <a:extLst>
              <a:ext uri="{FF2B5EF4-FFF2-40B4-BE49-F238E27FC236}">
                <a16:creationId xmlns:a16="http://schemas.microsoft.com/office/drawing/2014/main" id="{3472EAB4-D48A-1448-A2DA-247C92795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/>
          <a:stretch/>
        </p:blipFill>
        <p:spPr>
          <a:xfrm>
            <a:off x="94782" y="3329592"/>
            <a:ext cx="3231260" cy="24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7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4538FF-A943-2B4C-A6EA-0258DB80F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D8C03A1-BF93-0545-AFEA-7DA50262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93175"/>
            <a:ext cx="3934889" cy="558140"/>
          </a:xfrm>
        </p:spPr>
        <p:txBody>
          <a:bodyPr/>
          <a:lstStyle/>
          <a:p>
            <a:r>
              <a:rPr lang="en-US" i="1" dirty="0" err="1"/>
              <a:t>Spalující</a:t>
            </a:r>
            <a:r>
              <a:rPr lang="en-US" i="1" dirty="0"/>
              <a:t> </a:t>
            </a:r>
            <a:r>
              <a:rPr lang="en-US" i="1" dirty="0" err="1"/>
              <a:t>touha</a:t>
            </a:r>
            <a:br>
              <a:rPr lang="en-US" i="1" dirty="0"/>
            </a:b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0CB3310D-F218-BA4D-B98B-1EBBCBB0E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5" y="2414337"/>
            <a:ext cx="3693766" cy="2400564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I v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posledního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 Kubrick </a:t>
            </a:r>
            <a:r>
              <a:rPr lang="en-US" dirty="0" err="1"/>
              <a:t>upřednostňuje</a:t>
            </a:r>
            <a:r>
              <a:rPr lang="en-US" dirty="0"/>
              <a:t>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stylizované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ale </a:t>
            </a:r>
            <a:r>
              <a:rPr lang="en-US" dirty="0" err="1"/>
              <a:t>dynamika</a:t>
            </a:r>
            <a:r>
              <a:rPr lang="en-US" dirty="0"/>
              <a:t> se </a:t>
            </a:r>
            <a:r>
              <a:rPr lang="en-US" dirty="0" err="1"/>
              <a:t>oproti</a:t>
            </a:r>
            <a:r>
              <a:rPr lang="en-US" dirty="0"/>
              <a:t> </a:t>
            </a:r>
            <a:r>
              <a:rPr lang="en-US" i="1" dirty="0" err="1"/>
              <a:t>Osvícení</a:t>
            </a:r>
            <a:r>
              <a:rPr lang="en-US" dirty="0"/>
              <a:t> </a:t>
            </a:r>
            <a:r>
              <a:rPr lang="en-US" dirty="0" err="1"/>
              <a:t>převrací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Rozkolísaní</a:t>
            </a:r>
            <a:r>
              <a:rPr lang="en-US" dirty="0"/>
              <a:t> </a:t>
            </a:r>
            <a:r>
              <a:rPr lang="en-US" dirty="0" err="1"/>
              <a:t>příběhu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snem</a:t>
            </a:r>
            <a:r>
              <a:rPr lang="en-US" dirty="0"/>
              <a:t> a </a:t>
            </a:r>
            <a:r>
              <a:rPr lang="en-US" dirty="0" err="1"/>
              <a:t>realitou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maskou</a:t>
            </a:r>
            <a:r>
              <a:rPr lang="en-US" dirty="0"/>
              <a:t> a </a:t>
            </a:r>
            <a:r>
              <a:rPr lang="en-US" dirty="0" err="1"/>
              <a:t>skutečnou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 </a:t>
            </a:r>
            <a:r>
              <a:rPr lang="en-US" dirty="0" err="1"/>
              <a:t>podporuje</a:t>
            </a:r>
            <a:r>
              <a:rPr lang="en-US" dirty="0"/>
              <a:t> casting </a:t>
            </a:r>
            <a:r>
              <a:rPr lang="en-US" dirty="0" err="1"/>
              <a:t>hlavních</a:t>
            </a:r>
            <a:r>
              <a:rPr lang="en-US" dirty="0"/>
              <a:t> </a:t>
            </a:r>
            <a:r>
              <a:rPr lang="en-US" dirty="0" err="1"/>
              <a:t>rolí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/>
              <a:t>Obsazení</a:t>
            </a:r>
            <a:r>
              <a:rPr lang="en-US" dirty="0"/>
              <a:t> </a:t>
            </a:r>
            <a:r>
              <a:rPr lang="en-US" dirty="0" err="1"/>
              <a:t>důverně</a:t>
            </a:r>
            <a:r>
              <a:rPr lang="en-US" dirty="0"/>
              <a:t> </a:t>
            </a:r>
            <a:r>
              <a:rPr lang="en-US" dirty="0" err="1"/>
              <a:t>známého</a:t>
            </a:r>
            <a:r>
              <a:rPr lang="en-US" dirty="0"/>
              <a:t>, </a:t>
            </a:r>
            <a:r>
              <a:rPr lang="en-US" dirty="0" err="1"/>
              <a:t>reálného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bázi</a:t>
            </a:r>
            <a:r>
              <a:rPr lang="en-US" dirty="0"/>
              <a:t> </a:t>
            </a:r>
            <a:r>
              <a:rPr lang="en-US" dirty="0" err="1"/>
              <a:t>brechtovského</a:t>
            </a:r>
            <a:r>
              <a:rPr lang="en-US" dirty="0"/>
              <a:t> </a:t>
            </a:r>
            <a:r>
              <a:rPr lang="en-US" dirty="0" err="1"/>
              <a:t>zosobnění</a:t>
            </a:r>
            <a:r>
              <a:rPr lang="en-US" dirty="0"/>
              <a:t>. 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A0CEC472-4165-C74B-98B9-93E0D15EF3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10E4CA-0996-B141-A697-8E81EE934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Content Placeholder 4" descr="Eyes-Wide-Shut-INT.jpg">
            <a:extLst>
              <a:ext uri="{FF2B5EF4-FFF2-40B4-BE49-F238E27FC236}">
                <a16:creationId xmlns:a16="http://schemas.microsoft.com/office/drawing/2014/main" id="{36EFB3F7-3FC6-2947-B5DB-A1BC47F7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0" b="13026"/>
          <a:stretch/>
        </p:blipFill>
        <p:spPr>
          <a:xfrm>
            <a:off x="4025735" y="630038"/>
            <a:ext cx="5118265" cy="55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9136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1244</TotalTime>
  <Words>997</Words>
  <Application>Microsoft Macintosh PowerPoint</Application>
  <PresentationFormat>Předvádění na obrazovce (4:3)</PresentationFormat>
  <Paragraphs>119</Paragraphs>
  <Slides>21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Tahoma</vt:lpstr>
      <vt:lpstr>Wingdings</vt:lpstr>
      <vt:lpstr>Prezentace_MU_CZ</vt:lpstr>
      <vt:lpstr>FAVh040 – Výzkum hvězd, hvězdných systémů a kultury celebrit   L8: Hvězdy jako herci II.</vt:lpstr>
      <vt:lpstr>Mechanik  (2004, r. Brad Anderson)</vt:lpstr>
      <vt:lpstr>L8: Texty</vt:lpstr>
      <vt:lpstr>Režisér a / vs herec</vt:lpstr>
      <vt:lpstr>Herectví podle Bertolta Brechta</vt:lpstr>
      <vt:lpstr>Stanley Kubrick a herecké vedení  </vt:lpstr>
      <vt:lpstr>Osvícení (1980, r. Stanley Kubrick)</vt:lpstr>
      <vt:lpstr>Prezentace aplikace PowerPoint</vt:lpstr>
      <vt:lpstr>Spalující touha </vt:lpstr>
      <vt:lpstr>Tom Cruise a Nicole Kidman </vt:lpstr>
      <vt:lpstr>Spalující touha (1999, r. Stanley Kubrick)</vt:lpstr>
      <vt:lpstr>Prezentace aplikace PowerPoint</vt:lpstr>
      <vt:lpstr>Prezentace aplikace PowerPoint</vt:lpstr>
      <vt:lpstr>Prezentace aplikace PowerPoint</vt:lpstr>
      <vt:lpstr>Stanislavského systém</vt:lpstr>
      <vt:lpstr>Metoda – Lee Strasberg</vt:lpstr>
      <vt:lpstr>Specifika metodického herectví</vt:lpstr>
      <vt:lpstr>Robert De Niro – Zuřící Býk (1980, R. Martin Scorsese)</vt:lpstr>
      <vt:lpstr>Actorly transformation / herecká proměna</vt:lpstr>
      <vt:lpstr>Co preference takového typu herectví znamená?</vt:lpstr>
      <vt:lpstr>Resumé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FAVh040 – Výzkum hvězd, hvězdných systémů a kultury celebrit   L8: Hvězdy jako herci II.</dc:title>
  <dc:creator>Šárka Gmiterková</dc:creator>
  <cp:lastModifiedBy>Šárka Gmiterková</cp:lastModifiedBy>
  <cp:revision>3</cp:revision>
  <dcterms:created xsi:type="dcterms:W3CDTF">2022-04-19T07:20:52Z</dcterms:created>
  <dcterms:modified xsi:type="dcterms:W3CDTF">2022-04-20T04:04:53Z</dcterms:modified>
</cp:coreProperties>
</file>