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0" r:id="rId8"/>
    <p:sldId id="259" r:id="rId9"/>
    <p:sldId id="265" r:id="rId10"/>
    <p:sldId id="266" r:id="rId11"/>
    <p:sldId id="267" r:id="rId12"/>
    <p:sldId id="268" r:id="rId13"/>
    <p:sldId id="305" r:id="rId14"/>
    <p:sldId id="269" r:id="rId15"/>
    <p:sldId id="271" r:id="rId16"/>
    <p:sldId id="282" r:id="rId17"/>
    <p:sldId id="273" r:id="rId18"/>
    <p:sldId id="293" r:id="rId19"/>
    <p:sldId id="278" r:id="rId20"/>
    <p:sldId id="274" r:id="rId21"/>
    <p:sldId id="296" r:id="rId22"/>
    <p:sldId id="280" r:id="rId23"/>
    <p:sldId id="302" r:id="rId24"/>
    <p:sldId id="276" r:id="rId25"/>
    <p:sldId id="295" r:id="rId26"/>
    <p:sldId id="292" r:id="rId27"/>
    <p:sldId id="272" r:id="rId28"/>
    <p:sldId id="270" r:id="rId29"/>
    <p:sldId id="261" r:id="rId30"/>
    <p:sldId id="291" r:id="rId31"/>
    <p:sldId id="290" r:id="rId32"/>
    <p:sldId id="262" r:id="rId33"/>
    <p:sldId id="289" r:id="rId34"/>
    <p:sldId id="284" r:id="rId35"/>
    <p:sldId id="285" r:id="rId36"/>
    <p:sldId id="286" r:id="rId37"/>
    <p:sldId id="287" r:id="rId38"/>
    <p:sldId id="283" r:id="rId39"/>
    <p:sldId id="288" r:id="rId40"/>
    <p:sldId id="263" r:id="rId41"/>
    <p:sldId id="303" r:id="rId42"/>
    <p:sldId id="304" r:id="rId43"/>
    <p:sldId id="297" r:id="rId44"/>
    <p:sldId id="264" r:id="rId4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EA9898-C4CD-4CFE-9CF8-89AE43E3AA38}" v="3" dt="2022-03-07T10:55:31.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56" autoAdjust="0"/>
    <p:restoredTop sz="94660"/>
  </p:normalViewPr>
  <p:slideViewPr>
    <p:cSldViewPr snapToGrid="0">
      <p:cViewPr varScale="1">
        <p:scale>
          <a:sx n="84" d="100"/>
          <a:sy n="84" d="100"/>
        </p:scale>
        <p:origin x="114" y="6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AF55C2-B28D-4E46-BDAE-863A60FAFBC5}"/>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1E63C5E5-4021-49BF-AA61-3C0002DA68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6A53579C-CB8F-4441-98AA-286326BC2D48}"/>
              </a:ext>
            </a:extLst>
          </p:cNvPr>
          <p:cNvSpPr>
            <a:spLocks noGrp="1"/>
          </p:cNvSpPr>
          <p:nvPr>
            <p:ph type="dt" sz="half" idx="10"/>
          </p:nvPr>
        </p:nvSpPr>
        <p:spPr/>
        <p:txBody>
          <a:bodyPr/>
          <a:lstStyle/>
          <a:p>
            <a:fld id="{19582DC2-C3B3-45C6-9D19-39CE5AEE57D2}" type="datetimeFigureOut">
              <a:rPr lang="cs-CZ" smtClean="0"/>
              <a:t>10.03.2022</a:t>
            </a:fld>
            <a:endParaRPr lang="cs-CZ"/>
          </a:p>
        </p:txBody>
      </p:sp>
      <p:sp>
        <p:nvSpPr>
          <p:cNvPr id="5" name="Zástupný symbol pro zápatí 4">
            <a:extLst>
              <a:ext uri="{FF2B5EF4-FFF2-40B4-BE49-F238E27FC236}">
                <a16:creationId xmlns:a16="http://schemas.microsoft.com/office/drawing/2014/main" id="{AAB22AAA-5E8A-49F1-B908-6301284FC75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C324BA9-6D91-4A4E-A1C1-6DADE9F37F77}"/>
              </a:ext>
            </a:extLst>
          </p:cNvPr>
          <p:cNvSpPr>
            <a:spLocks noGrp="1"/>
          </p:cNvSpPr>
          <p:nvPr>
            <p:ph type="sldNum" sz="quarter" idx="12"/>
          </p:nvPr>
        </p:nvSpPr>
        <p:spPr/>
        <p:txBody>
          <a:bodyPr/>
          <a:lstStyle/>
          <a:p>
            <a:fld id="{CCC25E04-6C3F-4C22-A54F-35D7B9A73CBF}" type="slidenum">
              <a:rPr lang="cs-CZ" smtClean="0"/>
              <a:t>‹#›</a:t>
            </a:fld>
            <a:endParaRPr lang="cs-CZ"/>
          </a:p>
        </p:txBody>
      </p:sp>
    </p:spTree>
    <p:extLst>
      <p:ext uri="{BB962C8B-B14F-4D97-AF65-F5344CB8AC3E}">
        <p14:creationId xmlns:p14="http://schemas.microsoft.com/office/powerpoint/2010/main" val="3914289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1124D6-D256-4708-A570-5D1CFC0725F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5D9C4A2-6EBA-41E8-A205-BE73C4393390}"/>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8B150C5-FBF4-49C9-9CBF-D95EA5570102}"/>
              </a:ext>
            </a:extLst>
          </p:cNvPr>
          <p:cNvSpPr>
            <a:spLocks noGrp="1"/>
          </p:cNvSpPr>
          <p:nvPr>
            <p:ph type="dt" sz="half" idx="10"/>
          </p:nvPr>
        </p:nvSpPr>
        <p:spPr/>
        <p:txBody>
          <a:bodyPr/>
          <a:lstStyle/>
          <a:p>
            <a:fld id="{19582DC2-C3B3-45C6-9D19-39CE5AEE57D2}" type="datetimeFigureOut">
              <a:rPr lang="cs-CZ" smtClean="0"/>
              <a:t>10.03.2022</a:t>
            </a:fld>
            <a:endParaRPr lang="cs-CZ"/>
          </a:p>
        </p:txBody>
      </p:sp>
      <p:sp>
        <p:nvSpPr>
          <p:cNvPr id="5" name="Zástupný symbol pro zápatí 4">
            <a:extLst>
              <a:ext uri="{FF2B5EF4-FFF2-40B4-BE49-F238E27FC236}">
                <a16:creationId xmlns:a16="http://schemas.microsoft.com/office/drawing/2014/main" id="{A58DAC9D-6A62-4623-8C7A-238558B3ACE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B62C49D-9026-4B06-BBD4-09FCDA023063}"/>
              </a:ext>
            </a:extLst>
          </p:cNvPr>
          <p:cNvSpPr>
            <a:spLocks noGrp="1"/>
          </p:cNvSpPr>
          <p:nvPr>
            <p:ph type="sldNum" sz="quarter" idx="12"/>
          </p:nvPr>
        </p:nvSpPr>
        <p:spPr/>
        <p:txBody>
          <a:bodyPr/>
          <a:lstStyle/>
          <a:p>
            <a:fld id="{CCC25E04-6C3F-4C22-A54F-35D7B9A73CBF}" type="slidenum">
              <a:rPr lang="cs-CZ" smtClean="0"/>
              <a:t>‹#›</a:t>
            </a:fld>
            <a:endParaRPr lang="cs-CZ"/>
          </a:p>
        </p:txBody>
      </p:sp>
    </p:spTree>
    <p:extLst>
      <p:ext uri="{BB962C8B-B14F-4D97-AF65-F5344CB8AC3E}">
        <p14:creationId xmlns:p14="http://schemas.microsoft.com/office/powerpoint/2010/main" val="2224620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5A5398A-CB6F-43CA-A063-494FFDC13F68}"/>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E895DF9B-729C-4DEB-860B-0283E16F28A6}"/>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3FD79E8-483D-4CAA-A55D-B5D3047E9F08}"/>
              </a:ext>
            </a:extLst>
          </p:cNvPr>
          <p:cNvSpPr>
            <a:spLocks noGrp="1"/>
          </p:cNvSpPr>
          <p:nvPr>
            <p:ph type="dt" sz="half" idx="10"/>
          </p:nvPr>
        </p:nvSpPr>
        <p:spPr/>
        <p:txBody>
          <a:bodyPr/>
          <a:lstStyle/>
          <a:p>
            <a:fld id="{19582DC2-C3B3-45C6-9D19-39CE5AEE57D2}" type="datetimeFigureOut">
              <a:rPr lang="cs-CZ" smtClean="0"/>
              <a:t>10.03.2022</a:t>
            </a:fld>
            <a:endParaRPr lang="cs-CZ"/>
          </a:p>
        </p:txBody>
      </p:sp>
      <p:sp>
        <p:nvSpPr>
          <p:cNvPr id="5" name="Zástupný symbol pro zápatí 4">
            <a:extLst>
              <a:ext uri="{FF2B5EF4-FFF2-40B4-BE49-F238E27FC236}">
                <a16:creationId xmlns:a16="http://schemas.microsoft.com/office/drawing/2014/main" id="{D6E0A2DC-D581-4F9D-AD63-40DEAF5AD91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FF4E09E-AE47-4B7B-9139-6A2C0F42C91F}"/>
              </a:ext>
            </a:extLst>
          </p:cNvPr>
          <p:cNvSpPr>
            <a:spLocks noGrp="1"/>
          </p:cNvSpPr>
          <p:nvPr>
            <p:ph type="sldNum" sz="quarter" idx="12"/>
          </p:nvPr>
        </p:nvSpPr>
        <p:spPr/>
        <p:txBody>
          <a:bodyPr/>
          <a:lstStyle/>
          <a:p>
            <a:fld id="{CCC25E04-6C3F-4C22-A54F-35D7B9A73CBF}" type="slidenum">
              <a:rPr lang="cs-CZ" smtClean="0"/>
              <a:t>‹#›</a:t>
            </a:fld>
            <a:endParaRPr lang="cs-CZ"/>
          </a:p>
        </p:txBody>
      </p:sp>
    </p:spTree>
    <p:extLst>
      <p:ext uri="{BB962C8B-B14F-4D97-AF65-F5344CB8AC3E}">
        <p14:creationId xmlns:p14="http://schemas.microsoft.com/office/powerpoint/2010/main" val="2329753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75C250-884E-4453-8884-F933CA24E94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D539996-4E54-4ED2-92E0-F2260FA75E2E}"/>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94E8607-5C5F-4216-A89E-776406EF37FA}"/>
              </a:ext>
            </a:extLst>
          </p:cNvPr>
          <p:cNvSpPr>
            <a:spLocks noGrp="1"/>
          </p:cNvSpPr>
          <p:nvPr>
            <p:ph type="dt" sz="half" idx="10"/>
          </p:nvPr>
        </p:nvSpPr>
        <p:spPr/>
        <p:txBody>
          <a:bodyPr/>
          <a:lstStyle/>
          <a:p>
            <a:fld id="{19582DC2-C3B3-45C6-9D19-39CE5AEE57D2}" type="datetimeFigureOut">
              <a:rPr lang="cs-CZ" smtClean="0"/>
              <a:t>10.03.2022</a:t>
            </a:fld>
            <a:endParaRPr lang="cs-CZ"/>
          </a:p>
        </p:txBody>
      </p:sp>
      <p:sp>
        <p:nvSpPr>
          <p:cNvPr id="5" name="Zástupný symbol pro zápatí 4">
            <a:extLst>
              <a:ext uri="{FF2B5EF4-FFF2-40B4-BE49-F238E27FC236}">
                <a16:creationId xmlns:a16="http://schemas.microsoft.com/office/drawing/2014/main" id="{429CCF26-6C1B-4BA4-B59E-56A417FBDBC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8BB51F8-8B86-4992-B997-7E5DA622D2AC}"/>
              </a:ext>
            </a:extLst>
          </p:cNvPr>
          <p:cNvSpPr>
            <a:spLocks noGrp="1"/>
          </p:cNvSpPr>
          <p:nvPr>
            <p:ph type="sldNum" sz="quarter" idx="12"/>
          </p:nvPr>
        </p:nvSpPr>
        <p:spPr/>
        <p:txBody>
          <a:bodyPr/>
          <a:lstStyle/>
          <a:p>
            <a:fld id="{CCC25E04-6C3F-4C22-A54F-35D7B9A73CBF}" type="slidenum">
              <a:rPr lang="cs-CZ" smtClean="0"/>
              <a:t>‹#›</a:t>
            </a:fld>
            <a:endParaRPr lang="cs-CZ"/>
          </a:p>
        </p:txBody>
      </p:sp>
    </p:spTree>
    <p:extLst>
      <p:ext uri="{BB962C8B-B14F-4D97-AF65-F5344CB8AC3E}">
        <p14:creationId xmlns:p14="http://schemas.microsoft.com/office/powerpoint/2010/main" val="1096413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ECABB2-4C9F-42A6-A85B-F6D7885B66E5}"/>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0085EB3E-19CA-46A5-9ABA-B163AA30C8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C9E2080A-B9C7-4DCC-A18A-D7AD961C7092}"/>
              </a:ext>
            </a:extLst>
          </p:cNvPr>
          <p:cNvSpPr>
            <a:spLocks noGrp="1"/>
          </p:cNvSpPr>
          <p:nvPr>
            <p:ph type="dt" sz="half" idx="10"/>
          </p:nvPr>
        </p:nvSpPr>
        <p:spPr/>
        <p:txBody>
          <a:bodyPr/>
          <a:lstStyle/>
          <a:p>
            <a:fld id="{19582DC2-C3B3-45C6-9D19-39CE5AEE57D2}" type="datetimeFigureOut">
              <a:rPr lang="cs-CZ" smtClean="0"/>
              <a:t>10.03.2022</a:t>
            </a:fld>
            <a:endParaRPr lang="cs-CZ"/>
          </a:p>
        </p:txBody>
      </p:sp>
      <p:sp>
        <p:nvSpPr>
          <p:cNvPr id="5" name="Zástupný symbol pro zápatí 4">
            <a:extLst>
              <a:ext uri="{FF2B5EF4-FFF2-40B4-BE49-F238E27FC236}">
                <a16:creationId xmlns:a16="http://schemas.microsoft.com/office/drawing/2014/main" id="{1277507A-19FC-48F4-BBC9-A070F8DE9D9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4DCE9C0-3ED8-47FC-914C-738B74A655B6}"/>
              </a:ext>
            </a:extLst>
          </p:cNvPr>
          <p:cNvSpPr>
            <a:spLocks noGrp="1"/>
          </p:cNvSpPr>
          <p:nvPr>
            <p:ph type="sldNum" sz="quarter" idx="12"/>
          </p:nvPr>
        </p:nvSpPr>
        <p:spPr/>
        <p:txBody>
          <a:bodyPr/>
          <a:lstStyle/>
          <a:p>
            <a:fld id="{CCC25E04-6C3F-4C22-A54F-35D7B9A73CBF}" type="slidenum">
              <a:rPr lang="cs-CZ" smtClean="0"/>
              <a:t>‹#›</a:t>
            </a:fld>
            <a:endParaRPr lang="cs-CZ"/>
          </a:p>
        </p:txBody>
      </p:sp>
    </p:spTree>
    <p:extLst>
      <p:ext uri="{BB962C8B-B14F-4D97-AF65-F5344CB8AC3E}">
        <p14:creationId xmlns:p14="http://schemas.microsoft.com/office/powerpoint/2010/main" val="3295008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BBC05F-C87F-495E-9BB0-DC0A0D13B85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9AE446F-EFB8-4A29-97EF-61287860E0CF}"/>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B19A476A-A1CF-4AD5-9064-AD0F56B06B80}"/>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9B8E5A58-7D72-45B8-A9A8-3D922C0F1328}"/>
              </a:ext>
            </a:extLst>
          </p:cNvPr>
          <p:cNvSpPr>
            <a:spLocks noGrp="1"/>
          </p:cNvSpPr>
          <p:nvPr>
            <p:ph type="dt" sz="half" idx="10"/>
          </p:nvPr>
        </p:nvSpPr>
        <p:spPr/>
        <p:txBody>
          <a:bodyPr/>
          <a:lstStyle/>
          <a:p>
            <a:fld id="{19582DC2-C3B3-45C6-9D19-39CE5AEE57D2}" type="datetimeFigureOut">
              <a:rPr lang="cs-CZ" smtClean="0"/>
              <a:t>10.03.2022</a:t>
            </a:fld>
            <a:endParaRPr lang="cs-CZ"/>
          </a:p>
        </p:txBody>
      </p:sp>
      <p:sp>
        <p:nvSpPr>
          <p:cNvPr id="6" name="Zástupný symbol pro zápatí 5">
            <a:extLst>
              <a:ext uri="{FF2B5EF4-FFF2-40B4-BE49-F238E27FC236}">
                <a16:creationId xmlns:a16="http://schemas.microsoft.com/office/drawing/2014/main" id="{4205A49B-07F4-4D12-8624-DB5D5D6BEAC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DF04FD5-AFF1-4222-A7F6-661E0A1A6596}"/>
              </a:ext>
            </a:extLst>
          </p:cNvPr>
          <p:cNvSpPr>
            <a:spLocks noGrp="1"/>
          </p:cNvSpPr>
          <p:nvPr>
            <p:ph type="sldNum" sz="quarter" idx="12"/>
          </p:nvPr>
        </p:nvSpPr>
        <p:spPr/>
        <p:txBody>
          <a:bodyPr/>
          <a:lstStyle/>
          <a:p>
            <a:fld id="{CCC25E04-6C3F-4C22-A54F-35D7B9A73CBF}" type="slidenum">
              <a:rPr lang="cs-CZ" smtClean="0"/>
              <a:t>‹#›</a:t>
            </a:fld>
            <a:endParaRPr lang="cs-CZ"/>
          </a:p>
        </p:txBody>
      </p:sp>
    </p:spTree>
    <p:extLst>
      <p:ext uri="{BB962C8B-B14F-4D97-AF65-F5344CB8AC3E}">
        <p14:creationId xmlns:p14="http://schemas.microsoft.com/office/powerpoint/2010/main" val="521712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BB1A32-AC4C-4ECE-878A-37FB6402E8AF}"/>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563C9A7A-F29E-4443-8359-129AEDD1FB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FC07706E-F2F5-42C7-A9B1-418D7D51CDB6}"/>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B2C49A39-B8CE-4101-B29D-CCB1F1FC96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E031FF2F-DF66-4E35-A095-43E187DD3C84}"/>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67F03C8B-D8E3-47C9-934E-25D6F91B2957}"/>
              </a:ext>
            </a:extLst>
          </p:cNvPr>
          <p:cNvSpPr>
            <a:spLocks noGrp="1"/>
          </p:cNvSpPr>
          <p:nvPr>
            <p:ph type="dt" sz="half" idx="10"/>
          </p:nvPr>
        </p:nvSpPr>
        <p:spPr/>
        <p:txBody>
          <a:bodyPr/>
          <a:lstStyle/>
          <a:p>
            <a:fld id="{19582DC2-C3B3-45C6-9D19-39CE5AEE57D2}" type="datetimeFigureOut">
              <a:rPr lang="cs-CZ" smtClean="0"/>
              <a:t>10.03.2022</a:t>
            </a:fld>
            <a:endParaRPr lang="cs-CZ"/>
          </a:p>
        </p:txBody>
      </p:sp>
      <p:sp>
        <p:nvSpPr>
          <p:cNvPr id="8" name="Zástupný symbol pro zápatí 7">
            <a:extLst>
              <a:ext uri="{FF2B5EF4-FFF2-40B4-BE49-F238E27FC236}">
                <a16:creationId xmlns:a16="http://schemas.microsoft.com/office/drawing/2014/main" id="{FAEF0E4B-FBB5-447A-8318-8235AFBAEA2F}"/>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C04FC13C-CDF1-41BF-B557-2CD1461098E9}"/>
              </a:ext>
            </a:extLst>
          </p:cNvPr>
          <p:cNvSpPr>
            <a:spLocks noGrp="1"/>
          </p:cNvSpPr>
          <p:nvPr>
            <p:ph type="sldNum" sz="quarter" idx="12"/>
          </p:nvPr>
        </p:nvSpPr>
        <p:spPr/>
        <p:txBody>
          <a:bodyPr/>
          <a:lstStyle/>
          <a:p>
            <a:fld id="{CCC25E04-6C3F-4C22-A54F-35D7B9A73CBF}" type="slidenum">
              <a:rPr lang="cs-CZ" smtClean="0"/>
              <a:t>‹#›</a:t>
            </a:fld>
            <a:endParaRPr lang="cs-CZ"/>
          </a:p>
        </p:txBody>
      </p:sp>
    </p:spTree>
    <p:extLst>
      <p:ext uri="{BB962C8B-B14F-4D97-AF65-F5344CB8AC3E}">
        <p14:creationId xmlns:p14="http://schemas.microsoft.com/office/powerpoint/2010/main" val="2420817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260D6F-2911-44DA-951B-83D45EEAE025}"/>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A12063F6-BE5E-4F5D-8DE4-4A4E1480F949}"/>
              </a:ext>
            </a:extLst>
          </p:cNvPr>
          <p:cNvSpPr>
            <a:spLocks noGrp="1"/>
          </p:cNvSpPr>
          <p:nvPr>
            <p:ph type="dt" sz="half" idx="10"/>
          </p:nvPr>
        </p:nvSpPr>
        <p:spPr/>
        <p:txBody>
          <a:bodyPr/>
          <a:lstStyle/>
          <a:p>
            <a:fld id="{19582DC2-C3B3-45C6-9D19-39CE5AEE57D2}" type="datetimeFigureOut">
              <a:rPr lang="cs-CZ" smtClean="0"/>
              <a:t>10.03.2022</a:t>
            </a:fld>
            <a:endParaRPr lang="cs-CZ"/>
          </a:p>
        </p:txBody>
      </p:sp>
      <p:sp>
        <p:nvSpPr>
          <p:cNvPr id="4" name="Zástupný symbol pro zápatí 3">
            <a:extLst>
              <a:ext uri="{FF2B5EF4-FFF2-40B4-BE49-F238E27FC236}">
                <a16:creationId xmlns:a16="http://schemas.microsoft.com/office/drawing/2014/main" id="{380D5B68-38D0-4ED9-A5C1-7ACE1A69C753}"/>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AEC147C3-B606-4BE8-B1B5-E0B607C69037}"/>
              </a:ext>
            </a:extLst>
          </p:cNvPr>
          <p:cNvSpPr>
            <a:spLocks noGrp="1"/>
          </p:cNvSpPr>
          <p:nvPr>
            <p:ph type="sldNum" sz="quarter" idx="12"/>
          </p:nvPr>
        </p:nvSpPr>
        <p:spPr/>
        <p:txBody>
          <a:bodyPr/>
          <a:lstStyle/>
          <a:p>
            <a:fld id="{CCC25E04-6C3F-4C22-A54F-35D7B9A73CBF}" type="slidenum">
              <a:rPr lang="cs-CZ" smtClean="0"/>
              <a:t>‹#›</a:t>
            </a:fld>
            <a:endParaRPr lang="cs-CZ"/>
          </a:p>
        </p:txBody>
      </p:sp>
    </p:spTree>
    <p:extLst>
      <p:ext uri="{BB962C8B-B14F-4D97-AF65-F5344CB8AC3E}">
        <p14:creationId xmlns:p14="http://schemas.microsoft.com/office/powerpoint/2010/main" val="874131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46BFEAF-32FE-4689-91D5-BB445DE6387D}"/>
              </a:ext>
            </a:extLst>
          </p:cNvPr>
          <p:cNvSpPr>
            <a:spLocks noGrp="1"/>
          </p:cNvSpPr>
          <p:nvPr>
            <p:ph type="dt" sz="half" idx="10"/>
          </p:nvPr>
        </p:nvSpPr>
        <p:spPr/>
        <p:txBody>
          <a:bodyPr/>
          <a:lstStyle/>
          <a:p>
            <a:fld id="{19582DC2-C3B3-45C6-9D19-39CE5AEE57D2}" type="datetimeFigureOut">
              <a:rPr lang="cs-CZ" smtClean="0"/>
              <a:t>10.03.2022</a:t>
            </a:fld>
            <a:endParaRPr lang="cs-CZ"/>
          </a:p>
        </p:txBody>
      </p:sp>
      <p:sp>
        <p:nvSpPr>
          <p:cNvPr id="3" name="Zástupný symbol pro zápatí 2">
            <a:extLst>
              <a:ext uri="{FF2B5EF4-FFF2-40B4-BE49-F238E27FC236}">
                <a16:creationId xmlns:a16="http://schemas.microsoft.com/office/drawing/2014/main" id="{B1F37D17-9D24-40FF-A0D7-F2088D6D4AFE}"/>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D33AC952-74E3-46C5-843D-770198AF2E90}"/>
              </a:ext>
            </a:extLst>
          </p:cNvPr>
          <p:cNvSpPr>
            <a:spLocks noGrp="1"/>
          </p:cNvSpPr>
          <p:nvPr>
            <p:ph type="sldNum" sz="quarter" idx="12"/>
          </p:nvPr>
        </p:nvSpPr>
        <p:spPr/>
        <p:txBody>
          <a:bodyPr/>
          <a:lstStyle/>
          <a:p>
            <a:fld id="{CCC25E04-6C3F-4C22-A54F-35D7B9A73CBF}" type="slidenum">
              <a:rPr lang="cs-CZ" smtClean="0"/>
              <a:t>‹#›</a:t>
            </a:fld>
            <a:endParaRPr lang="cs-CZ"/>
          </a:p>
        </p:txBody>
      </p:sp>
    </p:spTree>
    <p:extLst>
      <p:ext uri="{BB962C8B-B14F-4D97-AF65-F5344CB8AC3E}">
        <p14:creationId xmlns:p14="http://schemas.microsoft.com/office/powerpoint/2010/main" val="2542859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4347DB-F564-4F5B-B0CC-963DC24A4F4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00B81293-9784-4303-96C1-21AC4BA3DD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9DCCF683-0653-4BD1-840E-500CBB4C0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3F9C3C1-19A0-4D9B-8ECB-5A58A13C49B2}"/>
              </a:ext>
            </a:extLst>
          </p:cNvPr>
          <p:cNvSpPr>
            <a:spLocks noGrp="1"/>
          </p:cNvSpPr>
          <p:nvPr>
            <p:ph type="dt" sz="half" idx="10"/>
          </p:nvPr>
        </p:nvSpPr>
        <p:spPr/>
        <p:txBody>
          <a:bodyPr/>
          <a:lstStyle/>
          <a:p>
            <a:fld id="{19582DC2-C3B3-45C6-9D19-39CE5AEE57D2}" type="datetimeFigureOut">
              <a:rPr lang="cs-CZ" smtClean="0"/>
              <a:t>10.03.2022</a:t>
            </a:fld>
            <a:endParaRPr lang="cs-CZ"/>
          </a:p>
        </p:txBody>
      </p:sp>
      <p:sp>
        <p:nvSpPr>
          <p:cNvPr id="6" name="Zástupný symbol pro zápatí 5">
            <a:extLst>
              <a:ext uri="{FF2B5EF4-FFF2-40B4-BE49-F238E27FC236}">
                <a16:creationId xmlns:a16="http://schemas.microsoft.com/office/drawing/2014/main" id="{72090A01-67A3-4963-83E2-1E23BBC49B6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DBC0DCE-2E8F-4383-AC6E-496F6913CF5F}"/>
              </a:ext>
            </a:extLst>
          </p:cNvPr>
          <p:cNvSpPr>
            <a:spLocks noGrp="1"/>
          </p:cNvSpPr>
          <p:nvPr>
            <p:ph type="sldNum" sz="quarter" idx="12"/>
          </p:nvPr>
        </p:nvSpPr>
        <p:spPr/>
        <p:txBody>
          <a:bodyPr/>
          <a:lstStyle/>
          <a:p>
            <a:fld id="{CCC25E04-6C3F-4C22-A54F-35D7B9A73CBF}" type="slidenum">
              <a:rPr lang="cs-CZ" smtClean="0"/>
              <a:t>‹#›</a:t>
            </a:fld>
            <a:endParaRPr lang="cs-CZ"/>
          </a:p>
        </p:txBody>
      </p:sp>
    </p:spTree>
    <p:extLst>
      <p:ext uri="{BB962C8B-B14F-4D97-AF65-F5344CB8AC3E}">
        <p14:creationId xmlns:p14="http://schemas.microsoft.com/office/powerpoint/2010/main" val="3518814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A73E3C-6C1E-4A89-8BA7-F53382DC6DA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067222AB-19B0-4291-9A04-6D16EFB0C7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1F3DA86E-BBD8-4890-B526-C115E05A64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0A521F7-F1C8-400B-95E6-290B273DBB1E}"/>
              </a:ext>
            </a:extLst>
          </p:cNvPr>
          <p:cNvSpPr>
            <a:spLocks noGrp="1"/>
          </p:cNvSpPr>
          <p:nvPr>
            <p:ph type="dt" sz="half" idx="10"/>
          </p:nvPr>
        </p:nvSpPr>
        <p:spPr/>
        <p:txBody>
          <a:bodyPr/>
          <a:lstStyle/>
          <a:p>
            <a:fld id="{19582DC2-C3B3-45C6-9D19-39CE5AEE57D2}" type="datetimeFigureOut">
              <a:rPr lang="cs-CZ" smtClean="0"/>
              <a:t>10.03.2022</a:t>
            </a:fld>
            <a:endParaRPr lang="cs-CZ"/>
          </a:p>
        </p:txBody>
      </p:sp>
      <p:sp>
        <p:nvSpPr>
          <p:cNvPr id="6" name="Zástupný symbol pro zápatí 5">
            <a:extLst>
              <a:ext uri="{FF2B5EF4-FFF2-40B4-BE49-F238E27FC236}">
                <a16:creationId xmlns:a16="http://schemas.microsoft.com/office/drawing/2014/main" id="{972D2500-534E-4BA3-9F0F-B266D1608BF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80F1FFE-38AF-4FFC-84DD-217A2658EC51}"/>
              </a:ext>
            </a:extLst>
          </p:cNvPr>
          <p:cNvSpPr>
            <a:spLocks noGrp="1"/>
          </p:cNvSpPr>
          <p:nvPr>
            <p:ph type="sldNum" sz="quarter" idx="12"/>
          </p:nvPr>
        </p:nvSpPr>
        <p:spPr/>
        <p:txBody>
          <a:bodyPr/>
          <a:lstStyle/>
          <a:p>
            <a:fld id="{CCC25E04-6C3F-4C22-A54F-35D7B9A73CBF}" type="slidenum">
              <a:rPr lang="cs-CZ" smtClean="0"/>
              <a:t>‹#›</a:t>
            </a:fld>
            <a:endParaRPr lang="cs-CZ"/>
          </a:p>
        </p:txBody>
      </p:sp>
    </p:spTree>
    <p:extLst>
      <p:ext uri="{BB962C8B-B14F-4D97-AF65-F5344CB8AC3E}">
        <p14:creationId xmlns:p14="http://schemas.microsoft.com/office/powerpoint/2010/main" val="3719224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51652DE3-286C-4FED-9349-85A7E7E6C3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F4D75B9D-648E-4411-A4FC-D83C5617F9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75A5EC0-4283-4986-8887-11D28A5ECB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582DC2-C3B3-45C6-9D19-39CE5AEE57D2}" type="datetimeFigureOut">
              <a:rPr lang="cs-CZ" smtClean="0"/>
              <a:t>10.03.2022</a:t>
            </a:fld>
            <a:endParaRPr lang="cs-CZ"/>
          </a:p>
        </p:txBody>
      </p:sp>
      <p:sp>
        <p:nvSpPr>
          <p:cNvPr id="5" name="Zástupný symbol pro zápatí 4">
            <a:extLst>
              <a:ext uri="{FF2B5EF4-FFF2-40B4-BE49-F238E27FC236}">
                <a16:creationId xmlns:a16="http://schemas.microsoft.com/office/drawing/2014/main" id="{8D7FD13A-42D9-4945-9364-AE3D02F40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5C8E3579-638A-496A-9A06-150FD0A077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C25E04-6C3F-4C22-A54F-35D7B9A73CBF}" type="slidenum">
              <a:rPr lang="cs-CZ" smtClean="0"/>
              <a:t>‹#›</a:t>
            </a:fld>
            <a:endParaRPr lang="cs-CZ"/>
          </a:p>
        </p:txBody>
      </p:sp>
    </p:spTree>
    <p:extLst>
      <p:ext uri="{BB962C8B-B14F-4D97-AF65-F5344CB8AC3E}">
        <p14:creationId xmlns:p14="http://schemas.microsoft.com/office/powerpoint/2010/main" val="1978669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3308F2-52E9-4B58-8FCB-0340BEA65D3F}"/>
              </a:ext>
            </a:extLst>
          </p:cNvPr>
          <p:cNvSpPr>
            <a:spLocks noGrp="1"/>
          </p:cNvSpPr>
          <p:nvPr>
            <p:ph type="ctrTitle"/>
          </p:nvPr>
        </p:nvSpPr>
        <p:spPr/>
        <p:txBody>
          <a:bodyPr/>
          <a:lstStyle/>
          <a:p>
            <a:r>
              <a:rPr lang="cs-CZ" dirty="0">
                <a:solidFill>
                  <a:srgbClr val="002060"/>
                </a:solidFill>
              </a:rPr>
              <a:t>Dějiny českého animovaného filmu</a:t>
            </a:r>
            <a:endParaRPr lang="cs-CZ" dirty="0"/>
          </a:p>
        </p:txBody>
      </p:sp>
      <p:sp>
        <p:nvSpPr>
          <p:cNvPr id="3" name="Podnadpis 2">
            <a:extLst>
              <a:ext uri="{FF2B5EF4-FFF2-40B4-BE49-F238E27FC236}">
                <a16:creationId xmlns:a16="http://schemas.microsoft.com/office/drawing/2014/main" id="{D59A7517-E71A-450A-818E-B278DF4C8B9C}"/>
              </a:ext>
            </a:extLst>
          </p:cNvPr>
          <p:cNvSpPr>
            <a:spLocks noGrp="1"/>
          </p:cNvSpPr>
          <p:nvPr>
            <p:ph type="subTitle" idx="1"/>
          </p:nvPr>
        </p:nvSpPr>
        <p:spPr/>
        <p:txBody>
          <a:bodyPr/>
          <a:lstStyle/>
          <a:p>
            <a:r>
              <a:rPr lang="cs-CZ" dirty="0"/>
              <a:t>FAVh041</a:t>
            </a:r>
          </a:p>
        </p:txBody>
      </p:sp>
      <p:sp>
        <p:nvSpPr>
          <p:cNvPr id="4" name="Rectangle 191">
            <a:extLst>
              <a:ext uri="{FF2B5EF4-FFF2-40B4-BE49-F238E27FC236}">
                <a16:creationId xmlns:a16="http://schemas.microsoft.com/office/drawing/2014/main" id="{5188C1EA-D1A2-4506-8129-DD5EFB571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84"/>
            <a:ext cx="12192000" cy="68540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92">
            <a:extLst>
              <a:ext uri="{FF2B5EF4-FFF2-40B4-BE49-F238E27FC236}">
                <a16:creationId xmlns:a16="http://schemas.microsoft.com/office/drawing/2014/main" id="{766CB38A-D832-4E14-AFC6-56564AF12E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4" descr="Všudybylovo dobrodružství (1936) – Filmový přehled">
            <a:extLst>
              <a:ext uri="{FF2B5EF4-FFF2-40B4-BE49-F238E27FC236}">
                <a16:creationId xmlns:a16="http://schemas.microsoft.com/office/drawing/2014/main" id="{FAE49ADF-822F-425A-A7AA-B9D6544DAB45}"/>
              </a:ext>
            </a:extLst>
          </p:cNvPr>
          <p:cNvPicPr>
            <a:picLocks noChangeAspect="1" noChangeArrowheads="1"/>
          </p:cNvPicPr>
          <p:nvPr/>
        </p:nvPicPr>
        <p:blipFill rotWithShape="1">
          <a:blip r:embed="rId2" cstate="print">
            <a:alphaModFix/>
            <a:extLst>
              <a:ext uri="{28A0092B-C50C-407E-A947-70E740481C1C}">
                <a14:useLocalDpi xmlns:a14="http://schemas.microsoft.com/office/drawing/2010/main" val="0"/>
              </a:ext>
            </a:extLst>
          </a:blip>
          <a:srcRect t="18210" r="2" b="6881"/>
          <a:stretch/>
        </p:blipFill>
        <p:spPr bwMode="auto">
          <a:xfrm>
            <a:off x="0" y="3982"/>
            <a:ext cx="6069795" cy="3410194"/>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7" name="Picture 4" descr="Hra bublinek (1937) – Filmový přehled">
            <a:extLst>
              <a:ext uri="{FF2B5EF4-FFF2-40B4-BE49-F238E27FC236}">
                <a16:creationId xmlns:a16="http://schemas.microsoft.com/office/drawing/2014/main" id="{914FD3AA-05BB-4670-957C-B7BFE9B97099}"/>
              </a:ext>
            </a:extLst>
          </p:cNvPr>
          <p:cNvPicPr>
            <a:picLocks noChangeAspect="1" noChangeArrowheads="1"/>
          </p:cNvPicPr>
          <p:nvPr/>
        </p:nvPicPr>
        <p:blipFill>
          <a:blip r:embed="rId3" cstate="print"/>
          <a:srcRect/>
          <a:stretch>
            <a:fillRect/>
          </a:stretch>
        </p:blipFill>
        <p:spPr bwMode="auto">
          <a:xfrm>
            <a:off x="0" y="3426591"/>
            <a:ext cx="4580965" cy="3431409"/>
          </a:xfrm>
          <a:prstGeom prst="rect">
            <a:avLst/>
          </a:prstGeom>
          <a:noFill/>
        </p:spPr>
      </p:pic>
      <p:pic>
        <p:nvPicPr>
          <p:cNvPr id="8" name="Picture 5">
            <a:extLst>
              <a:ext uri="{FF2B5EF4-FFF2-40B4-BE49-F238E27FC236}">
                <a16:creationId xmlns:a16="http://schemas.microsoft.com/office/drawing/2014/main" id="{C876D7C2-9857-405B-9EB9-B6FF6B5BAE51}"/>
              </a:ext>
            </a:extLst>
          </p:cNvPr>
          <p:cNvPicPr>
            <a:picLocks noChangeAspect="1" noChangeArrowheads="1"/>
          </p:cNvPicPr>
          <p:nvPr/>
        </p:nvPicPr>
        <p:blipFill>
          <a:blip r:embed="rId4" cstate="print"/>
          <a:srcRect l="25714" t="15042" r="38127" b="29473"/>
          <a:stretch>
            <a:fillRect/>
          </a:stretch>
        </p:blipFill>
        <p:spPr bwMode="auto">
          <a:xfrm>
            <a:off x="8606117" y="3427924"/>
            <a:ext cx="3585883" cy="3439041"/>
          </a:xfrm>
          <a:prstGeom prst="rect">
            <a:avLst/>
          </a:prstGeom>
          <a:noFill/>
          <a:ln w="9525">
            <a:noFill/>
            <a:miter lim="800000"/>
            <a:headEnd/>
            <a:tailEnd/>
          </a:ln>
        </p:spPr>
      </p:pic>
      <p:pic>
        <p:nvPicPr>
          <p:cNvPr id="9" name="Picture 3">
            <a:extLst>
              <a:ext uri="{FF2B5EF4-FFF2-40B4-BE49-F238E27FC236}">
                <a16:creationId xmlns:a16="http://schemas.microsoft.com/office/drawing/2014/main" id="{02B7A44C-4E86-43A5-8316-2672BEFBDD00}"/>
              </a:ext>
            </a:extLst>
          </p:cNvPr>
          <p:cNvPicPr>
            <a:picLocks noChangeAspect="1" noChangeArrowheads="1"/>
          </p:cNvPicPr>
          <p:nvPr/>
        </p:nvPicPr>
        <p:blipFill>
          <a:blip r:embed="rId5" cstate="print"/>
          <a:srcRect l="59608" t="19524" r="3529" b="46414"/>
          <a:stretch>
            <a:fillRect/>
          </a:stretch>
        </p:blipFill>
        <p:spPr bwMode="auto">
          <a:xfrm>
            <a:off x="5970495" y="0"/>
            <a:ext cx="6221506" cy="3437653"/>
          </a:xfrm>
          <a:prstGeom prst="rect">
            <a:avLst/>
          </a:prstGeom>
          <a:ln>
            <a:noFill/>
          </a:ln>
          <a:effectLst>
            <a:softEdge rad="112500"/>
          </a:effectLst>
        </p:spPr>
      </p:pic>
      <p:grpSp>
        <p:nvGrpSpPr>
          <p:cNvPr id="10" name="Group 193">
            <a:extLst>
              <a:ext uri="{FF2B5EF4-FFF2-40B4-BE49-F238E27FC236}">
                <a16:creationId xmlns:a16="http://schemas.microsoft.com/office/drawing/2014/main" id="{DC1BCCFF-512F-493E-944B-0A3E1A99DA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8366" y="87"/>
            <a:ext cx="10933011" cy="6864710"/>
            <a:chOff x="628366" y="87"/>
            <a:chExt cx="10933011" cy="6864710"/>
          </a:xfrm>
        </p:grpSpPr>
        <p:cxnSp>
          <p:nvCxnSpPr>
            <p:cNvPr id="11" name="Straight Connector 194">
              <a:extLst>
                <a:ext uri="{FF2B5EF4-FFF2-40B4-BE49-F238E27FC236}">
                  <a16:creationId xmlns:a16="http://schemas.microsoft.com/office/drawing/2014/main" id="{C3EC6300-0370-42B3-A817-C7813FBACA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282750" y="3429044"/>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95">
              <a:extLst>
                <a:ext uri="{FF2B5EF4-FFF2-40B4-BE49-F238E27FC236}">
                  <a16:creationId xmlns:a16="http://schemas.microsoft.com/office/drawing/2014/main" id="{103406E8-D5B0-4CB2-A0ED-1B33BFCC6C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6688336" y="3429043"/>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Freeform: Shape 196">
              <a:extLst>
                <a:ext uri="{FF2B5EF4-FFF2-40B4-BE49-F238E27FC236}">
                  <a16:creationId xmlns:a16="http://schemas.microsoft.com/office/drawing/2014/main" id="{E5EF9C02-831F-4AFF-9CDE-1210D44A84D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3214185" y="707707"/>
              <a:ext cx="5759825" cy="6156731"/>
            </a:xfrm>
            <a:custGeom>
              <a:avLst/>
              <a:gdLst>
                <a:gd name="connsiteX0" fmla="*/ 1939325 w 3878650"/>
                <a:gd name="connsiteY0" fmla="*/ 4363426 h 4363426"/>
                <a:gd name="connsiteX1" fmla="*/ 0 w 3878650"/>
                <a:gd name="connsiteY1" fmla="*/ 2424101 h 4363426"/>
                <a:gd name="connsiteX2" fmla="*/ 0 w 3878650"/>
                <a:gd name="connsiteY2" fmla="*/ 1734201 h 4363426"/>
                <a:gd name="connsiteX3" fmla="*/ 0 w 3878650"/>
                <a:gd name="connsiteY3" fmla="*/ 0 h 4363426"/>
                <a:gd name="connsiteX4" fmla="*/ 3878650 w 3878650"/>
                <a:gd name="connsiteY4" fmla="*/ 0 h 4363426"/>
                <a:gd name="connsiteX5" fmla="*/ 3878650 w 3878650"/>
                <a:gd name="connsiteY5" fmla="*/ 330044 h 4363426"/>
                <a:gd name="connsiteX6" fmla="*/ 3878650 w 3878650"/>
                <a:gd name="connsiteY6" fmla="*/ 2424101 h 4363426"/>
                <a:gd name="connsiteX7" fmla="*/ 1939325 w 3878650"/>
                <a:gd name="connsiteY7" fmla="*/ 4363426 h 436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650" h="4363426">
                  <a:moveTo>
                    <a:pt x="1939325" y="4363426"/>
                  </a:moveTo>
                  <a:cubicBezTo>
                    <a:pt x="868265" y="4363426"/>
                    <a:pt x="0" y="3495161"/>
                    <a:pt x="0" y="2424101"/>
                  </a:cubicBezTo>
                  <a:lnTo>
                    <a:pt x="0" y="1734201"/>
                  </a:lnTo>
                  <a:lnTo>
                    <a:pt x="0" y="0"/>
                  </a:lnTo>
                  <a:lnTo>
                    <a:pt x="3878650" y="0"/>
                  </a:lnTo>
                  <a:lnTo>
                    <a:pt x="3878650" y="330044"/>
                  </a:lnTo>
                  <a:lnTo>
                    <a:pt x="3878650" y="2424101"/>
                  </a:lnTo>
                  <a:cubicBezTo>
                    <a:pt x="3878650" y="3495161"/>
                    <a:pt x="3010385" y="4363426"/>
                    <a:pt x="1939325" y="4363426"/>
                  </a:cubicBezTo>
                  <a:close/>
                </a:path>
              </a:pathLst>
            </a:cu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97">
              <a:extLst>
                <a:ext uri="{FF2B5EF4-FFF2-40B4-BE49-F238E27FC236}">
                  <a16:creationId xmlns:a16="http://schemas.microsoft.com/office/drawing/2014/main" id="{EFAB707A-644B-47B8-A3D8-D8B3F57371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8366" y="3413532"/>
              <a:ext cx="258581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98">
              <a:extLst>
                <a:ext uri="{FF2B5EF4-FFF2-40B4-BE49-F238E27FC236}">
                  <a16:creationId xmlns:a16="http://schemas.microsoft.com/office/drawing/2014/main" id="{8B9B2122-5C06-4B63-AD20-B79E9AD79D4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974010" y="3413529"/>
              <a:ext cx="2587367"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99">
              <a:extLst>
                <a:ext uri="{FF2B5EF4-FFF2-40B4-BE49-F238E27FC236}">
                  <a16:creationId xmlns:a16="http://schemas.microsoft.com/office/drawing/2014/main" id="{5C8745D6-CEDA-4E36-89D0-F3EF68B48B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2421" y="3435841"/>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200">
              <a:extLst>
                <a:ext uri="{FF2B5EF4-FFF2-40B4-BE49-F238E27FC236}">
                  <a16:creationId xmlns:a16="http://schemas.microsoft.com/office/drawing/2014/main" id="{806F5929-8935-4D5D-92BC-CC5E12789C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6164" y="3435428"/>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Graphic 11">
              <a:extLst>
                <a:ext uri="{FF2B5EF4-FFF2-40B4-BE49-F238E27FC236}">
                  <a16:creationId xmlns:a16="http://schemas.microsoft.com/office/drawing/2014/main" id="{04CB9E0C-0872-41B6-9F39-28F445E4D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2063" y="702002"/>
              <a:ext cx="5759819" cy="6155995"/>
            </a:xfrm>
            <a:custGeom>
              <a:avLst/>
              <a:gdLst>
                <a:gd name="connsiteX0" fmla="*/ 0 w 4320540"/>
                <a:gd name="connsiteY0" fmla="*/ 4617720 h 4617719"/>
                <a:gd name="connsiteX1" fmla="*/ 0 w 4320540"/>
                <a:gd name="connsiteY1" fmla="*/ 4268439 h 4617719"/>
                <a:gd name="connsiteX2" fmla="*/ 0 w 4320540"/>
                <a:gd name="connsiteY2" fmla="*/ 2052352 h 4617719"/>
                <a:gd name="connsiteX3" fmla="*/ 2160270 w 4320540"/>
                <a:gd name="connsiteY3" fmla="*/ 0 h 4617719"/>
                <a:gd name="connsiteX4" fmla="*/ 2160270 w 4320540"/>
                <a:gd name="connsiteY4" fmla="*/ 0 h 4617719"/>
                <a:gd name="connsiteX5" fmla="*/ 4320540 w 4320540"/>
                <a:gd name="connsiteY5" fmla="*/ 2052352 h 4617719"/>
                <a:gd name="connsiteX6" fmla="*/ 4320540 w 4320540"/>
                <a:gd name="connsiteY6" fmla="*/ 2782443 h 4617719"/>
                <a:gd name="connsiteX7" fmla="*/ 4320540 w 4320540"/>
                <a:gd name="connsiteY7" fmla="*/ 4617720 h 461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0540" h="4617719">
                  <a:moveTo>
                    <a:pt x="0" y="4617720"/>
                  </a:moveTo>
                  <a:lnTo>
                    <a:pt x="0" y="4268439"/>
                  </a:lnTo>
                  <a:lnTo>
                    <a:pt x="0" y="2052352"/>
                  </a:lnTo>
                  <a:cubicBezTo>
                    <a:pt x="0" y="918877"/>
                    <a:pt x="967169" y="0"/>
                    <a:pt x="2160270" y="0"/>
                  </a:cubicBezTo>
                  <a:lnTo>
                    <a:pt x="2160270" y="0"/>
                  </a:lnTo>
                  <a:cubicBezTo>
                    <a:pt x="3353372" y="0"/>
                    <a:pt x="4320540" y="918877"/>
                    <a:pt x="4320540" y="2052352"/>
                  </a:cubicBezTo>
                  <a:lnTo>
                    <a:pt x="4320540" y="2782443"/>
                  </a:lnTo>
                  <a:lnTo>
                    <a:pt x="4320540" y="4617720"/>
                  </a:lnTo>
                </a:path>
              </a:pathLst>
            </a:custGeom>
            <a:noFill/>
            <a:ln w="12700" cap="flat">
              <a:solidFill>
                <a:schemeClr val="accent4"/>
              </a:solidFill>
              <a:prstDash val="solid"/>
              <a:miter/>
            </a:ln>
          </p:spPr>
          <p:txBody>
            <a:bodyPr rtlCol="0" anchor="ctr"/>
            <a:lstStyle/>
            <a:p>
              <a:endParaRPr lang="en-US" dirty="0"/>
            </a:p>
          </p:txBody>
        </p:sp>
      </p:grpSp>
      <p:sp>
        <p:nvSpPr>
          <p:cNvPr id="19" name="Nadpis 1">
            <a:extLst>
              <a:ext uri="{FF2B5EF4-FFF2-40B4-BE49-F238E27FC236}">
                <a16:creationId xmlns:a16="http://schemas.microsoft.com/office/drawing/2014/main" id="{73325EEC-92CA-480F-8F25-90E7AE624DB4}"/>
              </a:ext>
            </a:extLst>
          </p:cNvPr>
          <p:cNvSpPr txBox="1">
            <a:spLocks/>
          </p:cNvSpPr>
          <p:nvPr/>
        </p:nvSpPr>
        <p:spPr>
          <a:xfrm>
            <a:off x="3754214" y="3074015"/>
            <a:ext cx="4695148" cy="2990046"/>
          </a:xfrm>
          <a:prstGeom prst="rect">
            <a:avLst/>
          </a:prstGeom>
        </p:spPr>
        <p:txBody>
          <a:bodyPr vert="horz" lIns="91440" tIns="45720" rIns="91440" bIns="45720" rtlCol="0" anchor="t">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a:solidFill>
                  <a:srgbClr val="002060"/>
                </a:solidFill>
              </a:rPr>
              <a:t>Dějiny českého animovaného filmu</a:t>
            </a:r>
            <a:endParaRPr lang="cs-CZ" dirty="0">
              <a:solidFill>
                <a:srgbClr val="002060"/>
              </a:solidFill>
            </a:endParaRPr>
          </a:p>
        </p:txBody>
      </p:sp>
      <p:sp>
        <p:nvSpPr>
          <p:cNvPr id="20" name="Podnadpis 2">
            <a:extLst>
              <a:ext uri="{FF2B5EF4-FFF2-40B4-BE49-F238E27FC236}">
                <a16:creationId xmlns:a16="http://schemas.microsoft.com/office/drawing/2014/main" id="{781FACFA-0D54-453B-A579-831372645C5A}"/>
              </a:ext>
            </a:extLst>
          </p:cNvPr>
          <p:cNvSpPr txBox="1">
            <a:spLocks/>
          </p:cNvSpPr>
          <p:nvPr/>
        </p:nvSpPr>
        <p:spPr>
          <a:xfrm>
            <a:off x="3754214" y="1147790"/>
            <a:ext cx="4695148" cy="1132290"/>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a:solidFill>
                  <a:srgbClr val="002060"/>
                </a:solidFill>
                <a:latin typeface="+mj-lt"/>
              </a:rPr>
              <a:t>FAVh041</a:t>
            </a:r>
            <a:r>
              <a:rPr lang="cs-CZ">
                <a:solidFill>
                  <a:srgbClr val="002060"/>
                </a:solidFill>
              </a:rPr>
              <a:t> </a:t>
            </a:r>
            <a:endParaRPr lang="cs-CZ" dirty="0">
              <a:solidFill>
                <a:srgbClr val="002060"/>
              </a:solidFill>
            </a:endParaRPr>
          </a:p>
        </p:txBody>
      </p:sp>
    </p:spTree>
    <p:extLst>
      <p:ext uri="{BB962C8B-B14F-4D97-AF65-F5344CB8AC3E}">
        <p14:creationId xmlns:p14="http://schemas.microsoft.com/office/powerpoint/2010/main" val="235421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400"/>
                                        <p:tgtEl>
                                          <p:spTgt spid="20">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19"/>
                                        </p:tgtEl>
                                        <p:attrNameLst>
                                          <p:attrName>style.visibility</p:attrName>
                                        </p:attrNameLst>
                                      </p:cBhvr>
                                      <p:to>
                                        <p:strVal val="visible"/>
                                      </p:to>
                                    </p:set>
                                    <p:animEffect transition="in" filter="fade">
                                      <p:cBhvr>
                                        <p:cTn id="10" dur="4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934;p145">
            <a:extLst>
              <a:ext uri="{FF2B5EF4-FFF2-40B4-BE49-F238E27FC236}">
                <a16:creationId xmlns:a16="http://schemas.microsoft.com/office/drawing/2014/main" id="{D4AA3D08-D157-41FE-BAF4-1786E9D47DFB}"/>
              </a:ext>
            </a:extLst>
          </p:cNvPr>
          <p:cNvPicPr preferRelativeResize="0"/>
          <p:nvPr/>
        </p:nvPicPr>
        <p:blipFill rotWithShape="1">
          <a:blip r:embed="rId2">
            <a:alphaModFix/>
          </a:blip>
          <a:srcRect/>
          <a:stretch/>
        </p:blipFill>
        <p:spPr>
          <a:xfrm>
            <a:off x="-622" y="276726"/>
            <a:ext cx="12393148" cy="5384522"/>
          </a:xfrm>
          <a:prstGeom prst="rect">
            <a:avLst/>
          </a:prstGeom>
          <a:noFill/>
          <a:ln>
            <a:noFill/>
          </a:ln>
        </p:spPr>
      </p:pic>
    </p:spTree>
    <p:extLst>
      <p:ext uri="{BB962C8B-B14F-4D97-AF65-F5344CB8AC3E}">
        <p14:creationId xmlns:p14="http://schemas.microsoft.com/office/powerpoint/2010/main" val="2483015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1DCF3566-295D-49D3-93B8-782D9C2803CE}"/>
              </a:ext>
            </a:extLst>
          </p:cNvPr>
          <p:cNvSpPr>
            <a:spLocks noGrp="1"/>
          </p:cNvSpPr>
          <p:nvPr>
            <p:ph type="title"/>
          </p:nvPr>
        </p:nvSpPr>
        <p:spPr>
          <a:xfrm>
            <a:off x="145774" y="365125"/>
            <a:ext cx="5950226" cy="1278145"/>
          </a:xfrm>
        </p:spPr>
        <p:txBody>
          <a:bodyPr>
            <a:normAutofit fontScale="90000"/>
          </a:bodyPr>
          <a:lstStyle/>
          <a:p>
            <a:r>
              <a:rPr lang="cs-CZ" dirty="0"/>
              <a:t>Organizační struktura zestátněné kinematografie</a:t>
            </a:r>
          </a:p>
        </p:txBody>
      </p:sp>
      <p:sp>
        <p:nvSpPr>
          <p:cNvPr id="6" name="Zástupný obsah 5">
            <a:extLst>
              <a:ext uri="{FF2B5EF4-FFF2-40B4-BE49-F238E27FC236}">
                <a16:creationId xmlns:a16="http://schemas.microsoft.com/office/drawing/2014/main" id="{A75D80D0-1025-4408-8483-D98DFACD77BA}"/>
              </a:ext>
            </a:extLst>
          </p:cNvPr>
          <p:cNvSpPr>
            <a:spLocks noGrp="1"/>
          </p:cNvSpPr>
          <p:nvPr>
            <p:ph idx="1"/>
          </p:nvPr>
        </p:nvSpPr>
        <p:spPr>
          <a:xfrm>
            <a:off x="331304" y="1825625"/>
            <a:ext cx="5380383" cy="4351338"/>
          </a:xfrm>
        </p:spPr>
        <p:txBody>
          <a:bodyPr/>
          <a:lstStyle/>
          <a:p>
            <a:r>
              <a:rPr lang="cs-CZ" dirty="0"/>
              <a:t>Slovníček používaných pojmů</a:t>
            </a:r>
          </a:p>
          <a:p>
            <a:pPr lvl="1"/>
            <a:r>
              <a:rPr lang="cs-CZ" dirty="0"/>
              <a:t>Podnik -&gt; Závod</a:t>
            </a:r>
          </a:p>
          <a:p>
            <a:pPr lvl="1"/>
            <a:endParaRPr lang="cs-CZ" dirty="0"/>
          </a:p>
          <a:p>
            <a:pPr lvl="1"/>
            <a:r>
              <a:rPr lang="cs-CZ" dirty="0"/>
              <a:t>Úsek -&gt; odbor -&gt; oddělení -&gt; referát</a:t>
            </a:r>
          </a:p>
          <a:p>
            <a:pPr lvl="1"/>
            <a:endParaRPr lang="cs-CZ" dirty="0"/>
          </a:p>
          <a:p>
            <a:pPr lvl="1"/>
            <a:r>
              <a:rPr lang="cs-CZ" dirty="0"/>
              <a:t>Dílna – provoz – provozovna</a:t>
            </a:r>
          </a:p>
          <a:p>
            <a:pPr lvl="1"/>
            <a:endParaRPr lang="cs-CZ" dirty="0"/>
          </a:p>
          <a:p>
            <a:pPr lvl="1"/>
            <a:r>
              <a:rPr lang="cs-CZ" dirty="0"/>
              <a:t>Skupina x Výrobní štáb</a:t>
            </a:r>
          </a:p>
          <a:p>
            <a:pPr lvl="1"/>
            <a:endParaRPr lang="cs-CZ" dirty="0"/>
          </a:p>
          <a:p>
            <a:pPr lvl="1"/>
            <a:endParaRPr lang="cs-CZ" dirty="0"/>
          </a:p>
        </p:txBody>
      </p:sp>
    </p:spTree>
    <p:extLst>
      <p:ext uri="{BB962C8B-B14F-4D97-AF65-F5344CB8AC3E}">
        <p14:creationId xmlns:p14="http://schemas.microsoft.com/office/powerpoint/2010/main" val="3427297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E6C38F-CB52-48CE-84EE-0F9C49186873}"/>
              </a:ext>
            </a:extLst>
          </p:cNvPr>
          <p:cNvSpPr>
            <a:spLocks noGrp="1"/>
          </p:cNvSpPr>
          <p:nvPr>
            <p:ph type="title"/>
          </p:nvPr>
        </p:nvSpPr>
        <p:spPr/>
        <p:txBody>
          <a:bodyPr/>
          <a:lstStyle/>
          <a:p>
            <a:r>
              <a:rPr lang="cs-CZ" dirty="0"/>
              <a:t>Bratři v triku</a:t>
            </a:r>
          </a:p>
        </p:txBody>
      </p:sp>
      <p:sp>
        <p:nvSpPr>
          <p:cNvPr id="3" name="Zástupný obsah 2">
            <a:extLst>
              <a:ext uri="{FF2B5EF4-FFF2-40B4-BE49-F238E27FC236}">
                <a16:creationId xmlns:a16="http://schemas.microsoft.com/office/drawing/2014/main" id="{57392612-2000-4075-B197-8A8E227079F2}"/>
              </a:ext>
            </a:extLst>
          </p:cNvPr>
          <p:cNvSpPr>
            <a:spLocks noGrp="1"/>
          </p:cNvSpPr>
          <p:nvPr>
            <p:ph idx="1"/>
          </p:nvPr>
        </p:nvSpPr>
        <p:spPr>
          <a:xfrm>
            <a:off x="838200" y="1825625"/>
            <a:ext cx="4719452" cy="4351338"/>
          </a:xfrm>
        </p:spPr>
        <p:txBody>
          <a:bodyPr/>
          <a:lstStyle/>
          <a:p>
            <a:r>
              <a:rPr lang="cs-CZ" dirty="0"/>
              <a:t>Vznik na základě AFIT</a:t>
            </a:r>
          </a:p>
          <a:p>
            <a:pPr lvl="1"/>
            <a:r>
              <a:rPr lang="cs-CZ" dirty="0"/>
              <a:t>Převzatí zaměstnanci, vybavení</a:t>
            </a:r>
          </a:p>
          <a:p>
            <a:pPr lvl="1"/>
            <a:r>
              <a:rPr lang="cs-CZ" dirty="0"/>
              <a:t>Stejné prostory</a:t>
            </a:r>
          </a:p>
          <a:p>
            <a:pPr lvl="1"/>
            <a:endParaRPr lang="cs-CZ" dirty="0"/>
          </a:p>
          <a:p>
            <a:r>
              <a:rPr lang="cs-CZ" dirty="0"/>
              <a:t>První ředitel J. Trnka – do roku 1947</a:t>
            </a:r>
          </a:p>
          <a:p>
            <a:endParaRPr lang="cs-CZ" dirty="0"/>
          </a:p>
          <a:p>
            <a:r>
              <a:rPr lang="cs-CZ" dirty="0"/>
              <a:t>Zakládající osobnosti – Vojen, Vladan a Boris </a:t>
            </a:r>
            <a:r>
              <a:rPr lang="cs-CZ" dirty="0" err="1"/>
              <a:t>Masníkovi</a:t>
            </a:r>
            <a:endParaRPr lang="cs-CZ" dirty="0"/>
          </a:p>
          <a:p>
            <a:endParaRPr lang="cs-CZ" dirty="0"/>
          </a:p>
          <a:p>
            <a:endParaRPr lang="cs-CZ" dirty="0"/>
          </a:p>
        </p:txBody>
      </p:sp>
      <p:pic>
        <p:nvPicPr>
          <p:cNvPr id="5122" name="Picture 2" descr="Radio Prague International">
            <a:extLst>
              <a:ext uri="{FF2B5EF4-FFF2-40B4-BE49-F238E27FC236}">
                <a16:creationId xmlns:a16="http://schemas.microsoft.com/office/drawing/2014/main" id="{B40A30EB-008E-4F95-8C9F-77C2DCF8E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5824" y="1441639"/>
            <a:ext cx="2015388" cy="171645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o jsou Bratři v triku (1956) – Filmový přehled">
            <a:extLst>
              <a:ext uri="{FF2B5EF4-FFF2-40B4-BE49-F238E27FC236}">
                <a16:creationId xmlns:a16="http://schemas.microsoft.com/office/drawing/2014/main" id="{398C8B2A-308E-4F80-9E55-05D60BD00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9010" y="2956956"/>
            <a:ext cx="4456634" cy="325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620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78DA84-3A11-4FDE-AA3F-5F043FE712FD}"/>
              </a:ext>
            </a:extLst>
          </p:cNvPr>
          <p:cNvSpPr>
            <a:spLocks noGrp="1"/>
          </p:cNvSpPr>
          <p:nvPr>
            <p:ph type="title"/>
          </p:nvPr>
        </p:nvSpPr>
        <p:spPr/>
        <p:txBody>
          <a:bodyPr/>
          <a:lstStyle/>
          <a:p>
            <a:r>
              <a:rPr lang="cs-CZ" dirty="0"/>
              <a:t>Bratři v triku</a:t>
            </a:r>
          </a:p>
        </p:txBody>
      </p:sp>
      <p:sp>
        <p:nvSpPr>
          <p:cNvPr id="3" name="Zástupný obsah 2">
            <a:extLst>
              <a:ext uri="{FF2B5EF4-FFF2-40B4-BE49-F238E27FC236}">
                <a16:creationId xmlns:a16="http://schemas.microsoft.com/office/drawing/2014/main" id="{56F3EC1F-6885-4817-918C-F97BB41211FC}"/>
              </a:ext>
            </a:extLst>
          </p:cNvPr>
          <p:cNvSpPr>
            <a:spLocks noGrp="1"/>
          </p:cNvSpPr>
          <p:nvPr>
            <p:ph idx="1"/>
          </p:nvPr>
        </p:nvSpPr>
        <p:spPr>
          <a:xfrm>
            <a:off x="838200" y="1825625"/>
            <a:ext cx="5084135" cy="4351338"/>
          </a:xfrm>
        </p:spPr>
        <p:txBody>
          <a:bodyPr>
            <a:normAutofit lnSpcReduction="10000"/>
          </a:bodyPr>
          <a:lstStyle/>
          <a:p>
            <a:r>
              <a:rPr lang="cs-CZ" dirty="0"/>
              <a:t>Oddělení</a:t>
            </a:r>
          </a:p>
          <a:p>
            <a:endParaRPr lang="cs-CZ" dirty="0"/>
          </a:p>
          <a:p>
            <a:r>
              <a:rPr lang="cs-CZ" dirty="0"/>
              <a:t>Programové oddělení</a:t>
            </a:r>
          </a:p>
          <a:p>
            <a:pPr lvl="1"/>
            <a:r>
              <a:rPr lang="cs-CZ" dirty="0"/>
              <a:t>Vlastní výrobní plány podniků ČSF</a:t>
            </a:r>
          </a:p>
          <a:p>
            <a:endParaRPr lang="cs-CZ" dirty="0"/>
          </a:p>
          <a:p>
            <a:r>
              <a:rPr lang="cs-CZ" dirty="0"/>
              <a:t>Zakázka</a:t>
            </a:r>
          </a:p>
          <a:p>
            <a:pPr lvl="1"/>
            <a:r>
              <a:rPr lang="cs-CZ" dirty="0"/>
              <a:t>Pro jiné podniky</a:t>
            </a:r>
          </a:p>
          <a:p>
            <a:pPr lvl="1"/>
            <a:r>
              <a:rPr lang="cs-CZ" dirty="0"/>
              <a:t>Vnitrostátní</a:t>
            </a:r>
          </a:p>
          <a:p>
            <a:pPr lvl="2"/>
            <a:r>
              <a:rPr lang="cs-CZ" dirty="0"/>
              <a:t>ČST</a:t>
            </a:r>
          </a:p>
          <a:p>
            <a:pPr lvl="1"/>
            <a:r>
              <a:rPr lang="cs-CZ" dirty="0"/>
              <a:t>Zahraniční</a:t>
            </a:r>
          </a:p>
        </p:txBody>
      </p:sp>
    </p:spTree>
    <p:extLst>
      <p:ext uri="{BB962C8B-B14F-4D97-AF65-F5344CB8AC3E}">
        <p14:creationId xmlns:p14="http://schemas.microsoft.com/office/powerpoint/2010/main" val="3654207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C859A5-08DC-48AC-9B04-31D5412D417C}"/>
              </a:ext>
            </a:extLst>
          </p:cNvPr>
          <p:cNvSpPr>
            <a:spLocks noGrp="1"/>
          </p:cNvSpPr>
          <p:nvPr>
            <p:ph type="title"/>
          </p:nvPr>
        </p:nvSpPr>
        <p:spPr/>
        <p:txBody>
          <a:bodyPr/>
          <a:lstStyle/>
          <a:p>
            <a:r>
              <a:rPr lang="cs-CZ" dirty="0"/>
              <a:t>Studio Jiřího Trnky</a:t>
            </a:r>
          </a:p>
        </p:txBody>
      </p:sp>
      <p:sp>
        <p:nvSpPr>
          <p:cNvPr id="3" name="Zástupný obsah 2">
            <a:extLst>
              <a:ext uri="{FF2B5EF4-FFF2-40B4-BE49-F238E27FC236}">
                <a16:creationId xmlns:a16="http://schemas.microsoft.com/office/drawing/2014/main" id="{20635710-3DD8-4D87-BDF9-9D59543D21BB}"/>
              </a:ext>
            </a:extLst>
          </p:cNvPr>
          <p:cNvSpPr>
            <a:spLocks noGrp="1"/>
          </p:cNvSpPr>
          <p:nvPr>
            <p:ph idx="1"/>
          </p:nvPr>
        </p:nvSpPr>
        <p:spPr>
          <a:xfrm>
            <a:off x="838200" y="1825625"/>
            <a:ext cx="4739640" cy="4351338"/>
          </a:xfrm>
        </p:spPr>
        <p:txBody>
          <a:bodyPr>
            <a:normAutofit fontScale="85000" lnSpcReduction="20000"/>
          </a:bodyPr>
          <a:lstStyle/>
          <a:p>
            <a:r>
              <a:rPr lang="cs-CZ" dirty="0"/>
              <a:t>Jiří Trnka</a:t>
            </a:r>
          </a:p>
          <a:p>
            <a:endParaRPr lang="cs-CZ" dirty="0"/>
          </a:p>
          <a:p>
            <a:r>
              <a:rPr lang="cs-CZ" dirty="0"/>
              <a:t>Specializace na loutkové filmy</a:t>
            </a:r>
          </a:p>
          <a:p>
            <a:endParaRPr lang="cs-CZ" dirty="0"/>
          </a:p>
          <a:p>
            <a:r>
              <a:rPr lang="cs-CZ" dirty="0"/>
              <a:t>Břetislav Pojar </a:t>
            </a:r>
          </a:p>
          <a:p>
            <a:endParaRPr lang="cs-CZ" dirty="0"/>
          </a:p>
          <a:p>
            <a:r>
              <a:rPr lang="cs-CZ" dirty="0"/>
              <a:t>Jaroslav </a:t>
            </a:r>
            <a:r>
              <a:rPr lang="cs-CZ" dirty="0" err="1"/>
              <a:t>Možíš</a:t>
            </a:r>
            <a:endParaRPr lang="cs-CZ" dirty="0"/>
          </a:p>
          <a:p>
            <a:endParaRPr lang="cs-CZ" dirty="0"/>
          </a:p>
          <a:p>
            <a:r>
              <a:rPr lang="cs-CZ" dirty="0"/>
              <a:t>Jan </a:t>
            </a:r>
            <a:r>
              <a:rPr lang="cs-CZ" dirty="0" err="1"/>
              <a:t>Karpaš</a:t>
            </a:r>
            <a:endParaRPr lang="cs-CZ" dirty="0"/>
          </a:p>
          <a:p>
            <a:endParaRPr lang="cs-CZ" dirty="0"/>
          </a:p>
          <a:p>
            <a:r>
              <a:rPr lang="cs-CZ" dirty="0"/>
              <a:t>Stanislav Látal</a:t>
            </a:r>
          </a:p>
          <a:p>
            <a:endParaRPr lang="cs-CZ" dirty="0"/>
          </a:p>
          <a:p>
            <a:endParaRPr lang="cs-CZ" dirty="0"/>
          </a:p>
        </p:txBody>
      </p:sp>
      <p:pic>
        <p:nvPicPr>
          <p:cNvPr id="6146" name="Picture 2" descr="Studio Jiřího Trnky- tvorba animovaných filmů">
            <a:extLst>
              <a:ext uri="{FF2B5EF4-FFF2-40B4-BE49-F238E27FC236}">
                <a16:creationId xmlns:a16="http://schemas.microsoft.com/office/drawing/2014/main" id="{75B8C328-065D-4364-8F21-5BA50C0DE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7840" y="261938"/>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Jiří Trnka Studio | Logopedia | Fandom">
            <a:extLst>
              <a:ext uri="{FF2B5EF4-FFF2-40B4-BE49-F238E27FC236}">
                <a16:creationId xmlns:a16="http://schemas.microsoft.com/office/drawing/2014/main" id="{E8768C66-8E53-45ED-8E9F-079128382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5820" y="1758632"/>
            <a:ext cx="2887980" cy="303237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Jiří Trnka ve filmech">
            <a:extLst>
              <a:ext uri="{FF2B5EF4-FFF2-40B4-BE49-F238E27FC236}">
                <a16:creationId xmlns:a16="http://schemas.microsoft.com/office/drawing/2014/main" id="{80C742F1-25E6-4BAA-9A3D-DC0D4A7899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9220" y="3554170"/>
            <a:ext cx="3432810" cy="313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388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31EDEA-4DD7-42D6-94A1-73294F137219}"/>
              </a:ext>
            </a:extLst>
          </p:cNvPr>
          <p:cNvSpPr>
            <a:spLocks noGrp="1"/>
          </p:cNvSpPr>
          <p:nvPr>
            <p:ph type="title"/>
          </p:nvPr>
        </p:nvSpPr>
        <p:spPr/>
        <p:txBody>
          <a:bodyPr/>
          <a:lstStyle/>
          <a:p>
            <a:r>
              <a:rPr lang="cs-CZ" dirty="0"/>
              <a:t>Studio Čiklova ulice</a:t>
            </a:r>
          </a:p>
        </p:txBody>
      </p:sp>
      <p:sp>
        <p:nvSpPr>
          <p:cNvPr id="3" name="Zástupný obsah 2">
            <a:extLst>
              <a:ext uri="{FF2B5EF4-FFF2-40B4-BE49-F238E27FC236}">
                <a16:creationId xmlns:a16="http://schemas.microsoft.com/office/drawing/2014/main" id="{03DC0770-85D4-4AD8-A63C-250A5EA9F5D9}"/>
              </a:ext>
            </a:extLst>
          </p:cNvPr>
          <p:cNvSpPr>
            <a:spLocks noGrp="1"/>
          </p:cNvSpPr>
          <p:nvPr>
            <p:ph idx="1"/>
          </p:nvPr>
        </p:nvSpPr>
        <p:spPr>
          <a:xfrm>
            <a:off x="838200" y="1825625"/>
            <a:ext cx="5257800" cy="4351338"/>
          </a:xfrm>
        </p:spPr>
        <p:txBody>
          <a:bodyPr/>
          <a:lstStyle/>
          <a:p>
            <a:r>
              <a:rPr lang="cs-CZ" dirty="0"/>
              <a:t>Josef </a:t>
            </a:r>
            <a:r>
              <a:rPr lang="cs-CZ" dirty="0" err="1"/>
              <a:t>Kluge</a:t>
            </a:r>
            <a:endParaRPr lang="cs-CZ" dirty="0"/>
          </a:p>
          <a:p>
            <a:endParaRPr lang="cs-CZ" dirty="0"/>
          </a:p>
          <a:p>
            <a:r>
              <a:rPr lang="cs-CZ" dirty="0"/>
              <a:t>Založeno 1957</a:t>
            </a:r>
          </a:p>
          <a:p>
            <a:endParaRPr lang="cs-CZ" dirty="0"/>
          </a:p>
          <a:p>
            <a:r>
              <a:rPr lang="cs-CZ" dirty="0"/>
              <a:t>Břetislav Pojar</a:t>
            </a:r>
          </a:p>
          <a:p>
            <a:endParaRPr lang="cs-CZ" dirty="0"/>
          </a:p>
          <a:p>
            <a:r>
              <a:rPr lang="cs-CZ" dirty="0"/>
              <a:t>Lubomír Beneš</a:t>
            </a:r>
          </a:p>
        </p:txBody>
      </p:sp>
      <p:pic>
        <p:nvPicPr>
          <p:cNvPr id="7" name="Obrázek 6">
            <a:extLst>
              <a:ext uri="{FF2B5EF4-FFF2-40B4-BE49-F238E27FC236}">
                <a16:creationId xmlns:a16="http://schemas.microsoft.com/office/drawing/2014/main" id="{4ACF2D38-FA0A-4877-9CE7-5E67835ECF63}"/>
              </a:ext>
            </a:extLst>
          </p:cNvPr>
          <p:cNvPicPr>
            <a:picLocks noChangeAspect="1"/>
          </p:cNvPicPr>
          <p:nvPr/>
        </p:nvPicPr>
        <p:blipFill>
          <a:blip r:embed="rId2"/>
          <a:stretch>
            <a:fillRect/>
          </a:stretch>
        </p:blipFill>
        <p:spPr>
          <a:xfrm>
            <a:off x="6328144" y="0"/>
            <a:ext cx="5766390" cy="4326386"/>
          </a:xfrm>
          <a:prstGeom prst="rect">
            <a:avLst/>
          </a:prstGeom>
        </p:spPr>
      </p:pic>
      <p:pic>
        <p:nvPicPr>
          <p:cNvPr id="8" name="Obrázek 7">
            <a:extLst>
              <a:ext uri="{FF2B5EF4-FFF2-40B4-BE49-F238E27FC236}">
                <a16:creationId xmlns:a16="http://schemas.microsoft.com/office/drawing/2014/main" id="{09468FE8-7020-4F54-BE4E-030EAF422216}"/>
              </a:ext>
            </a:extLst>
          </p:cNvPr>
          <p:cNvPicPr>
            <a:picLocks noChangeAspect="1"/>
          </p:cNvPicPr>
          <p:nvPr/>
        </p:nvPicPr>
        <p:blipFill>
          <a:blip r:embed="rId3"/>
          <a:stretch>
            <a:fillRect/>
          </a:stretch>
        </p:blipFill>
        <p:spPr>
          <a:xfrm>
            <a:off x="6230679" y="2445488"/>
            <a:ext cx="5961321" cy="4332545"/>
          </a:xfrm>
          <a:prstGeom prst="rect">
            <a:avLst/>
          </a:prstGeom>
        </p:spPr>
      </p:pic>
    </p:spTree>
    <p:extLst>
      <p:ext uri="{BB962C8B-B14F-4D97-AF65-F5344CB8AC3E}">
        <p14:creationId xmlns:p14="http://schemas.microsoft.com/office/powerpoint/2010/main" val="1486003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565B9D-1D29-46F6-93AB-5015C9831DEC}"/>
              </a:ext>
            </a:extLst>
          </p:cNvPr>
          <p:cNvSpPr>
            <a:spLocks noGrp="1"/>
          </p:cNvSpPr>
          <p:nvPr>
            <p:ph type="title"/>
          </p:nvPr>
        </p:nvSpPr>
        <p:spPr>
          <a:xfrm>
            <a:off x="455428" y="375758"/>
            <a:ext cx="5640572" cy="1325563"/>
          </a:xfrm>
        </p:spPr>
        <p:txBody>
          <a:bodyPr/>
          <a:lstStyle/>
          <a:p>
            <a:r>
              <a:rPr lang="cs-CZ" dirty="0"/>
              <a:t>Další studia animovaného filmu</a:t>
            </a:r>
          </a:p>
        </p:txBody>
      </p:sp>
      <p:sp>
        <p:nvSpPr>
          <p:cNvPr id="3" name="Zástupný obsah 2">
            <a:extLst>
              <a:ext uri="{FF2B5EF4-FFF2-40B4-BE49-F238E27FC236}">
                <a16:creationId xmlns:a16="http://schemas.microsoft.com/office/drawing/2014/main" id="{7252FBE5-C1BE-48ED-9787-18BD9F0A1391}"/>
              </a:ext>
            </a:extLst>
          </p:cNvPr>
          <p:cNvSpPr>
            <a:spLocks noGrp="1"/>
          </p:cNvSpPr>
          <p:nvPr>
            <p:ph idx="1"/>
          </p:nvPr>
        </p:nvSpPr>
        <p:spPr>
          <a:xfrm>
            <a:off x="838200" y="1825625"/>
            <a:ext cx="5020340" cy="4351338"/>
          </a:xfrm>
        </p:spPr>
        <p:txBody>
          <a:bodyPr>
            <a:normAutofit/>
          </a:bodyPr>
          <a:lstStyle/>
          <a:p>
            <a:r>
              <a:rPr lang="cs-CZ" dirty="0"/>
              <a:t>Studio Prométheus</a:t>
            </a:r>
          </a:p>
          <a:p>
            <a:pPr lvl="1"/>
            <a:r>
              <a:rPr lang="cs-CZ" dirty="0"/>
              <a:t>Ostrava</a:t>
            </a:r>
          </a:p>
          <a:p>
            <a:pPr lvl="1"/>
            <a:r>
              <a:rPr lang="cs-CZ" dirty="0"/>
              <a:t>1971</a:t>
            </a:r>
          </a:p>
          <a:p>
            <a:pPr lvl="1"/>
            <a:r>
              <a:rPr lang="cs-CZ" dirty="0"/>
              <a:t>Ťuk a </a:t>
            </a:r>
            <a:r>
              <a:rPr lang="cs-CZ" dirty="0" err="1"/>
              <a:t>Bzuk</a:t>
            </a:r>
            <a:endParaRPr lang="cs-CZ" dirty="0"/>
          </a:p>
          <a:p>
            <a:pPr marL="0" indent="0">
              <a:buNone/>
            </a:pPr>
            <a:endParaRPr lang="cs-CZ" dirty="0"/>
          </a:p>
          <a:p>
            <a:r>
              <a:rPr lang="cs-CZ" dirty="0" err="1"/>
              <a:t>Štúdio</a:t>
            </a:r>
            <a:r>
              <a:rPr lang="cs-CZ" dirty="0"/>
              <a:t> krátkých </a:t>
            </a:r>
            <a:r>
              <a:rPr lang="cs-CZ" dirty="0" err="1"/>
              <a:t>filmov</a:t>
            </a:r>
            <a:r>
              <a:rPr lang="cs-CZ" dirty="0"/>
              <a:t> </a:t>
            </a:r>
          </a:p>
          <a:p>
            <a:pPr lvl="1"/>
            <a:r>
              <a:rPr lang="cs-CZ" dirty="0"/>
              <a:t>Bratislava</a:t>
            </a:r>
          </a:p>
          <a:p>
            <a:pPr lvl="1"/>
            <a:r>
              <a:rPr lang="cs-CZ" dirty="0"/>
              <a:t>Viktor Kubal</a:t>
            </a:r>
          </a:p>
          <a:p>
            <a:pPr lvl="1"/>
            <a:endParaRPr lang="cs-CZ" dirty="0"/>
          </a:p>
        </p:txBody>
      </p:sp>
      <p:pic>
        <p:nvPicPr>
          <p:cNvPr id="9218" name="Picture 2" descr="Animace z Ostravy knižně - Moravskoslezský deník">
            <a:extLst>
              <a:ext uri="{FF2B5EF4-FFF2-40B4-BE49-F238E27FC236}">
                <a16:creationId xmlns:a16="http://schemas.microsoft.com/office/drawing/2014/main" id="{0DD1E514-9445-4859-8886-1FA49F9EC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0" y="0"/>
            <a:ext cx="6000750" cy="33718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VIKTOR KUBAL, otec slovenského animovaného filmu - svk.press">
            <a:extLst>
              <a:ext uri="{FF2B5EF4-FFF2-40B4-BE49-F238E27FC236}">
                <a16:creationId xmlns:a16="http://schemas.microsoft.com/office/drawing/2014/main" id="{16173DE9-A271-43D2-9242-98ECC4E6F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1" y="2859969"/>
            <a:ext cx="6000750" cy="399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267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B9C20EB-1ACD-473F-97DD-1BD94CF8A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418" y="-19236"/>
            <a:ext cx="9013372" cy="688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54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4E9A3C2E-F510-42AB-86DE-3F509EDB6B11}"/>
              </a:ext>
            </a:extLst>
          </p:cNvPr>
          <p:cNvSpPr>
            <a:spLocks noGrp="1"/>
          </p:cNvSpPr>
          <p:nvPr>
            <p:ph type="title"/>
          </p:nvPr>
        </p:nvSpPr>
        <p:spPr/>
        <p:txBody>
          <a:bodyPr/>
          <a:lstStyle/>
          <a:p>
            <a:r>
              <a:rPr lang="cs-CZ" dirty="0"/>
              <a:t>Dramaturgie zestátněného filmu</a:t>
            </a:r>
          </a:p>
        </p:txBody>
      </p:sp>
      <p:sp>
        <p:nvSpPr>
          <p:cNvPr id="8" name="Zástupný text 7">
            <a:extLst>
              <a:ext uri="{FF2B5EF4-FFF2-40B4-BE49-F238E27FC236}">
                <a16:creationId xmlns:a16="http://schemas.microsoft.com/office/drawing/2014/main" id="{7C70A008-E699-4203-87E8-B0E1EEACE28A}"/>
              </a:ext>
            </a:extLst>
          </p:cNvPr>
          <p:cNvSpPr>
            <a:spLocks noGrp="1"/>
          </p:cNvSpPr>
          <p:nvPr>
            <p:ph type="body" sz="half" idx="2"/>
          </p:nvPr>
        </p:nvSpPr>
        <p:spPr/>
        <p:txBody>
          <a:bodyPr/>
          <a:lstStyle/>
          <a:p>
            <a:pPr marL="285750" indent="-285750">
              <a:buFontTx/>
              <a:buChar char="-"/>
            </a:pPr>
            <a:r>
              <a:rPr lang="cs-CZ" dirty="0"/>
              <a:t>Paralela hraného filmu s animovaným</a:t>
            </a:r>
          </a:p>
          <a:p>
            <a:pPr marL="285750" indent="-285750">
              <a:buFontTx/>
              <a:buChar char="-"/>
            </a:pPr>
            <a:endParaRPr lang="cs-CZ" dirty="0"/>
          </a:p>
          <a:p>
            <a:pPr marL="285750" indent="-285750">
              <a:buFontTx/>
              <a:buChar char="-"/>
            </a:pPr>
            <a:r>
              <a:rPr lang="cs-CZ" dirty="0"/>
              <a:t>Tendence k centralizaci</a:t>
            </a:r>
          </a:p>
          <a:p>
            <a:pPr marL="742950" lvl="1" indent="-285750">
              <a:buFontTx/>
              <a:buChar char="-"/>
            </a:pPr>
            <a:r>
              <a:rPr lang="cs-CZ" dirty="0"/>
              <a:t>Doba tužší ideologické kontroly nad kinematografií</a:t>
            </a:r>
          </a:p>
          <a:p>
            <a:pPr marL="742950" lvl="1" indent="-285750">
              <a:buFontTx/>
              <a:buChar char="-"/>
            </a:pPr>
            <a:endParaRPr lang="cs-CZ" dirty="0"/>
          </a:p>
          <a:p>
            <a:pPr marL="285750" indent="-285750">
              <a:buFontTx/>
              <a:buChar char="-"/>
            </a:pPr>
            <a:r>
              <a:rPr lang="cs-CZ" dirty="0"/>
              <a:t>Tendence k decentralizaci</a:t>
            </a:r>
          </a:p>
          <a:p>
            <a:pPr marL="742950" lvl="1" indent="-285750">
              <a:buFontTx/>
              <a:buChar char="-"/>
            </a:pPr>
            <a:r>
              <a:rPr lang="cs-CZ" dirty="0"/>
              <a:t>Současně s uvolňováním</a:t>
            </a:r>
          </a:p>
          <a:p>
            <a:pPr marL="742950" lvl="1" indent="-285750">
              <a:buFontTx/>
              <a:buChar char="-"/>
            </a:pPr>
            <a:endParaRPr lang="cs-CZ" dirty="0"/>
          </a:p>
          <a:p>
            <a:pPr marL="285750" indent="-285750">
              <a:buFontTx/>
              <a:buChar char="-"/>
            </a:pPr>
            <a:endParaRPr lang="cs-CZ" dirty="0"/>
          </a:p>
        </p:txBody>
      </p:sp>
      <p:pic>
        <p:nvPicPr>
          <p:cNvPr id="9" name="Zástupný obsah 8">
            <a:extLst>
              <a:ext uri="{FF2B5EF4-FFF2-40B4-BE49-F238E27FC236}">
                <a16:creationId xmlns:a16="http://schemas.microsoft.com/office/drawing/2014/main" id="{492C0866-403E-4FAA-8765-9C5C696D5C83}"/>
              </a:ext>
            </a:extLst>
          </p:cNvPr>
          <p:cNvPicPr>
            <a:picLocks noGrp="1" noChangeAspect="1"/>
          </p:cNvPicPr>
          <p:nvPr>
            <p:ph idx="1"/>
          </p:nvPr>
        </p:nvPicPr>
        <p:blipFill>
          <a:blip r:embed="rId2"/>
          <a:stretch>
            <a:fillRect/>
          </a:stretch>
        </p:blipFill>
        <p:spPr>
          <a:xfrm>
            <a:off x="7062787" y="0"/>
            <a:ext cx="4788318" cy="6878829"/>
          </a:xfrm>
          <a:prstGeom prst="rect">
            <a:avLst/>
          </a:prstGeom>
        </p:spPr>
      </p:pic>
    </p:spTree>
    <p:extLst>
      <p:ext uri="{BB962C8B-B14F-4D97-AF65-F5344CB8AC3E}">
        <p14:creationId xmlns:p14="http://schemas.microsoft.com/office/powerpoint/2010/main" val="3478236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0231E028-B60A-4518-A7E1-2C1C1F444EDD}"/>
              </a:ext>
            </a:extLst>
          </p:cNvPr>
          <p:cNvPicPr>
            <a:picLocks noChangeAspect="1"/>
          </p:cNvPicPr>
          <p:nvPr/>
        </p:nvPicPr>
        <p:blipFill>
          <a:blip r:embed="rId2"/>
          <a:stretch>
            <a:fillRect/>
          </a:stretch>
        </p:blipFill>
        <p:spPr>
          <a:xfrm>
            <a:off x="-13058" y="148591"/>
            <a:ext cx="12218114" cy="6560820"/>
          </a:xfrm>
          <a:prstGeom prst="rect">
            <a:avLst/>
          </a:prstGeom>
        </p:spPr>
      </p:pic>
    </p:spTree>
    <p:extLst>
      <p:ext uri="{BB962C8B-B14F-4D97-AF65-F5344CB8AC3E}">
        <p14:creationId xmlns:p14="http://schemas.microsoft.com/office/powerpoint/2010/main" val="2478430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dí, medvídek mýval (1931) – Filmový přehled">
            <a:extLst>
              <a:ext uri="{FF2B5EF4-FFF2-40B4-BE49-F238E27FC236}">
                <a16:creationId xmlns:a16="http://schemas.microsoft.com/office/drawing/2014/main" id="{6062A0A9-6E94-4304-A207-29A2EE423B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189" r="90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8" name="Rectangle 134">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C57E48A-1276-46F4-9CC2-A301F5D71D30}"/>
              </a:ext>
            </a:extLst>
          </p:cNvPr>
          <p:cNvSpPr>
            <a:spLocks noGrp="1"/>
          </p:cNvSpPr>
          <p:nvPr>
            <p:ph type="title"/>
          </p:nvPr>
        </p:nvSpPr>
        <p:spPr>
          <a:xfrm>
            <a:off x="594805" y="640263"/>
            <a:ext cx="3759240" cy="1344975"/>
          </a:xfrm>
        </p:spPr>
        <p:txBody>
          <a:bodyPr>
            <a:normAutofit/>
          </a:bodyPr>
          <a:lstStyle/>
          <a:p>
            <a:r>
              <a:rPr lang="cs-CZ" sz="4000"/>
              <a:t>Krátký film 30. let </a:t>
            </a:r>
            <a:endParaRPr lang="cs-CZ" sz="4000" dirty="0"/>
          </a:p>
        </p:txBody>
      </p:sp>
      <p:sp>
        <p:nvSpPr>
          <p:cNvPr id="3" name="Zástupný obsah 2">
            <a:extLst>
              <a:ext uri="{FF2B5EF4-FFF2-40B4-BE49-F238E27FC236}">
                <a16:creationId xmlns:a16="http://schemas.microsoft.com/office/drawing/2014/main" id="{7BB3DA8E-6CA6-44DA-8220-DBC3A0763784}"/>
              </a:ext>
            </a:extLst>
          </p:cNvPr>
          <p:cNvSpPr>
            <a:spLocks noGrp="1"/>
          </p:cNvSpPr>
          <p:nvPr>
            <p:ph idx="1"/>
          </p:nvPr>
        </p:nvSpPr>
        <p:spPr>
          <a:xfrm>
            <a:off x="594110" y="2121763"/>
            <a:ext cx="3764826" cy="3773010"/>
          </a:xfrm>
        </p:spPr>
        <p:txBody>
          <a:bodyPr>
            <a:normAutofit/>
          </a:bodyPr>
          <a:lstStyle/>
          <a:p>
            <a:r>
              <a:rPr lang="cs-CZ" sz="1100" dirty="0"/>
              <a:t>Vznik specializovaných výroben </a:t>
            </a:r>
          </a:p>
          <a:p>
            <a:pPr marL="0" indent="0">
              <a:buNone/>
            </a:pPr>
            <a:endParaRPr lang="cs-CZ" sz="1100" dirty="0"/>
          </a:p>
          <a:p>
            <a:r>
              <a:rPr lang="cs-CZ" sz="1100" dirty="0"/>
              <a:t>Menší a neznámé společnosti</a:t>
            </a:r>
          </a:p>
          <a:p>
            <a:endParaRPr lang="cs-CZ" sz="1100" dirty="0"/>
          </a:p>
          <a:p>
            <a:r>
              <a:rPr lang="cs-CZ" sz="1100" dirty="0" err="1"/>
              <a:t>Dodalovi</a:t>
            </a:r>
            <a:r>
              <a:rPr lang="cs-CZ" sz="1100" dirty="0"/>
              <a:t> – IRE-film</a:t>
            </a:r>
          </a:p>
          <a:p>
            <a:endParaRPr lang="cs-CZ" sz="1100" dirty="0"/>
          </a:p>
          <a:p>
            <a:r>
              <a:rPr lang="cs-CZ" sz="1100" dirty="0" err="1"/>
              <a:t>Guba</a:t>
            </a:r>
            <a:r>
              <a:rPr lang="cs-CZ" sz="1100" dirty="0"/>
              <a:t>-film – 1933</a:t>
            </a:r>
          </a:p>
          <a:p>
            <a:endParaRPr lang="cs-CZ" sz="1100" dirty="0"/>
          </a:p>
          <a:p>
            <a:r>
              <a:rPr lang="cs-CZ" sz="1100" dirty="0"/>
              <a:t>Reklama-Slavia Praha – Bourec morušový (1936)</a:t>
            </a:r>
          </a:p>
          <a:p>
            <a:pPr marL="0" indent="0">
              <a:buNone/>
            </a:pPr>
            <a:endParaRPr lang="cs-CZ" sz="1100" dirty="0"/>
          </a:p>
          <a:p>
            <a:r>
              <a:rPr lang="cs-CZ" sz="1100" dirty="0" err="1"/>
              <a:t>Excentric</a:t>
            </a:r>
            <a:r>
              <a:rPr lang="cs-CZ" sz="1100" dirty="0"/>
              <a:t> film Berlín, </a:t>
            </a:r>
            <a:r>
              <a:rPr lang="cs-CZ" sz="1100" dirty="0" err="1"/>
              <a:t>Lintas</a:t>
            </a:r>
            <a:r>
              <a:rPr lang="cs-CZ" sz="1100" dirty="0"/>
              <a:t> Vídeň</a:t>
            </a:r>
          </a:p>
          <a:p>
            <a:pPr marL="0" indent="0">
              <a:buNone/>
            </a:pPr>
            <a:endParaRPr lang="cs-CZ" sz="1100" dirty="0"/>
          </a:p>
          <a:p>
            <a:pPr marL="0" indent="0">
              <a:buNone/>
            </a:pPr>
            <a:endParaRPr lang="cs-CZ" sz="1100" dirty="0"/>
          </a:p>
        </p:txBody>
      </p:sp>
    </p:spTree>
    <p:extLst>
      <p:ext uri="{BB962C8B-B14F-4D97-AF65-F5344CB8AC3E}">
        <p14:creationId xmlns:p14="http://schemas.microsoft.com/office/powerpoint/2010/main" val="646414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EADD36-F8DD-43A7-B2E1-C826172A1E53}"/>
              </a:ext>
            </a:extLst>
          </p:cNvPr>
          <p:cNvSpPr>
            <a:spLocks noGrp="1"/>
          </p:cNvSpPr>
          <p:nvPr>
            <p:ph type="title"/>
          </p:nvPr>
        </p:nvSpPr>
        <p:spPr/>
        <p:txBody>
          <a:bodyPr/>
          <a:lstStyle/>
          <a:p>
            <a:r>
              <a:rPr lang="cs-CZ" dirty="0"/>
              <a:t>Pohádka o drakovi (1953)</a:t>
            </a:r>
          </a:p>
        </p:txBody>
      </p:sp>
      <p:sp>
        <p:nvSpPr>
          <p:cNvPr id="3" name="Zástupný obsah 2">
            <a:extLst>
              <a:ext uri="{FF2B5EF4-FFF2-40B4-BE49-F238E27FC236}">
                <a16:creationId xmlns:a16="http://schemas.microsoft.com/office/drawing/2014/main" id="{241842E3-BB69-40F2-9E5E-7E8CCECB5D49}"/>
              </a:ext>
            </a:extLst>
          </p:cNvPr>
          <p:cNvSpPr>
            <a:spLocks noGrp="1"/>
          </p:cNvSpPr>
          <p:nvPr>
            <p:ph idx="1"/>
          </p:nvPr>
        </p:nvSpPr>
        <p:spPr/>
        <p:txBody>
          <a:bodyPr/>
          <a:lstStyle/>
          <a:p>
            <a:r>
              <a:rPr lang="cs-CZ" dirty="0"/>
              <a:t>Hermína Týrlová</a:t>
            </a:r>
          </a:p>
          <a:p>
            <a:endParaRPr lang="cs-CZ" dirty="0"/>
          </a:p>
          <a:p>
            <a:r>
              <a:rPr lang="cs-CZ" dirty="0"/>
              <a:t>Povídka -&gt; námět -&gt; scénář</a:t>
            </a:r>
          </a:p>
          <a:p>
            <a:endParaRPr lang="cs-CZ" dirty="0"/>
          </a:p>
          <a:p>
            <a:r>
              <a:rPr lang="cs-CZ" dirty="0"/>
              <a:t>Omezené pracovní podmínky</a:t>
            </a:r>
          </a:p>
          <a:p>
            <a:endParaRPr lang="cs-CZ" dirty="0"/>
          </a:p>
          <a:p>
            <a:endParaRPr lang="cs-CZ" dirty="0"/>
          </a:p>
        </p:txBody>
      </p:sp>
    </p:spTree>
    <p:extLst>
      <p:ext uri="{BB962C8B-B14F-4D97-AF65-F5344CB8AC3E}">
        <p14:creationId xmlns:p14="http://schemas.microsoft.com/office/powerpoint/2010/main" val="1395732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260F33-FCA9-493E-8AB6-ECAA6EF68282}"/>
              </a:ext>
            </a:extLst>
          </p:cNvPr>
          <p:cNvSpPr>
            <a:spLocks noGrp="1"/>
          </p:cNvSpPr>
          <p:nvPr>
            <p:ph type="title"/>
          </p:nvPr>
        </p:nvSpPr>
        <p:spPr/>
        <p:txBody>
          <a:bodyPr/>
          <a:lstStyle/>
          <a:p>
            <a:r>
              <a:rPr lang="cs-CZ" dirty="0"/>
              <a:t>Organizační řád 1970</a:t>
            </a:r>
          </a:p>
        </p:txBody>
      </p:sp>
      <p:sp>
        <p:nvSpPr>
          <p:cNvPr id="5" name="Zástupný obsah 4">
            <a:extLst>
              <a:ext uri="{FF2B5EF4-FFF2-40B4-BE49-F238E27FC236}">
                <a16:creationId xmlns:a16="http://schemas.microsoft.com/office/drawing/2014/main" id="{784001B0-BA2F-4272-A67D-5E6EBAB05038}"/>
              </a:ext>
            </a:extLst>
          </p:cNvPr>
          <p:cNvSpPr>
            <a:spLocks noGrp="1"/>
          </p:cNvSpPr>
          <p:nvPr>
            <p:ph sz="half" idx="1"/>
          </p:nvPr>
        </p:nvSpPr>
        <p:spPr/>
        <p:txBody>
          <a:bodyPr>
            <a:normAutofit fontScale="77500" lnSpcReduction="20000"/>
          </a:bodyPr>
          <a:lstStyle/>
          <a:p>
            <a:r>
              <a:rPr lang="cs-CZ" dirty="0"/>
              <a:t>Ivan Vít: „</a:t>
            </a:r>
            <a:r>
              <a:rPr lang="cs-CZ" dirty="0" err="1"/>
              <a:t>Čiklovka</a:t>
            </a:r>
            <a:r>
              <a:rPr lang="cs-CZ" dirty="0"/>
              <a:t>  měla  obrovskou výhodu, že  samozřejmě  tam  vzniklo spoustu  nepravostí, různých mejdanů, sólo kšeftů, co si  tam  dělali   pro sebe, to mohlo   být  z  hlediska organizace  a  </a:t>
            </a:r>
            <a:r>
              <a:rPr lang="cs-CZ" dirty="0" err="1"/>
              <a:t>řízeni</a:t>
            </a:r>
            <a:r>
              <a:rPr lang="cs-CZ" dirty="0"/>
              <a:t>́  nesprávný. Tam  vznikal  kolektiv lidí, </a:t>
            </a:r>
            <a:r>
              <a:rPr lang="cs-CZ" dirty="0" err="1"/>
              <a:t>kteři</a:t>
            </a:r>
            <a:r>
              <a:rPr lang="cs-CZ" dirty="0"/>
              <a:t>́  věděli, co můžou a  co nemůžou udělat.  Čili  to byly svébytný  týmy, který tam  pracovaly  na  </a:t>
            </a:r>
            <a:r>
              <a:rPr lang="cs-CZ" dirty="0" err="1"/>
              <a:t>zajímavých</a:t>
            </a:r>
            <a:r>
              <a:rPr lang="cs-CZ" dirty="0"/>
              <a:t> projektech. </a:t>
            </a:r>
            <a:r>
              <a:rPr lang="cs-CZ" dirty="0" err="1"/>
              <a:t>Tímhle</a:t>
            </a:r>
            <a:r>
              <a:rPr lang="cs-CZ" dirty="0"/>
              <a:t>  </a:t>
            </a:r>
            <a:r>
              <a:rPr lang="cs-CZ" dirty="0" err="1"/>
              <a:t>tím</a:t>
            </a:r>
            <a:r>
              <a:rPr lang="cs-CZ" dirty="0"/>
              <a:t>  </a:t>
            </a:r>
            <a:r>
              <a:rPr lang="cs-CZ" dirty="0" err="1"/>
              <a:t>přeorganizováním</a:t>
            </a:r>
            <a:r>
              <a:rPr lang="cs-CZ" dirty="0"/>
              <a:t>  pro  nás  to třeba  bylo výhodný, že  jsme  se dostali  na  </a:t>
            </a:r>
            <a:r>
              <a:rPr lang="cs-CZ" dirty="0" err="1"/>
              <a:t>vyšši</a:t>
            </a:r>
            <a:r>
              <a:rPr lang="cs-CZ" dirty="0"/>
              <a:t>́  pozici, ale  nebylo to pro tu  strukturu. To nebylo dobrý, protože  se rozbil  vlastně  to </a:t>
            </a:r>
            <a:r>
              <a:rPr lang="cs-CZ" dirty="0" err="1"/>
              <a:t>meliés</a:t>
            </a:r>
            <a:r>
              <a:rPr lang="cs-CZ" dirty="0"/>
              <a:t>, ale  rozbily se  vazby těch lidi  a  toho způsobu práce“</a:t>
            </a:r>
          </a:p>
        </p:txBody>
      </p:sp>
      <p:sp>
        <p:nvSpPr>
          <p:cNvPr id="3" name="Zástupný obsah 2">
            <a:extLst>
              <a:ext uri="{FF2B5EF4-FFF2-40B4-BE49-F238E27FC236}">
                <a16:creationId xmlns:a16="http://schemas.microsoft.com/office/drawing/2014/main" id="{B0DD9297-BE1B-4B00-A67A-C165BDDB5F3B}"/>
              </a:ext>
            </a:extLst>
          </p:cNvPr>
          <p:cNvSpPr>
            <a:spLocks noGrp="1"/>
          </p:cNvSpPr>
          <p:nvPr>
            <p:ph sz="half" idx="2"/>
          </p:nvPr>
        </p:nvSpPr>
        <p:spPr/>
        <p:txBody>
          <a:bodyPr>
            <a:normAutofit fontScale="77500" lnSpcReduction="20000"/>
          </a:bodyPr>
          <a:lstStyle/>
          <a:p>
            <a:r>
              <a:rPr lang="cs-CZ" dirty="0"/>
              <a:t>Ztráta nezávislosti</a:t>
            </a:r>
          </a:p>
          <a:p>
            <a:pPr lvl="1"/>
            <a:r>
              <a:rPr lang="cs-CZ" dirty="0"/>
              <a:t>Organizace</a:t>
            </a:r>
          </a:p>
          <a:p>
            <a:pPr lvl="1"/>
            <a:r>
              <a:rPr lang="cs-CZ" dirty="0"/>
              <a:t>Dramaturgie</a:t>
            </a:r>
          </a:p>
          <a:p>
            <a:pPr lvl="1"/>
            <a:endParaRPr lang="cs-CZ" dirty="0"/>
          </a:p>
          <a:p>
            <a:r>
              <a:rPr lang="cs-CZ" dirty="0"/>
              <a:t>Centralizace kinematografie</a:t>
            </a:r>
          </a:p>
          <a:p>
            <a:endParaRPr lang="cs-CZ" dirty="0"/>
          </a:p>
          <a:p>
            <a:r>
              <a:rPr lang="cs-CZ" dirty="0"/>
              <a:t>Řešení problémů dislokace pracovišť</a:t>
            </a:r>
          </a:p>
          <a:p>
            <a:pPr lvl="1"/>
            <a:r>
              <a:rPr lang="cs-CZ" dirty="0"/>
              <a:t>Více pracovišť</a:t>
            </a:r>
          </a:p>
          <a:p>
            <a:pPr lvl="1"/>
            <a:r>
              <a:rPr lang="cs-CZ" dirty="0"/>
              <a:t>Zapracované týmy stálých spolupracovníků</a:t>
            </a:r>
          </a:p>
          <a:p>
            <a:pPr lvl="1"/>
            <a:r>
              <a:rPr lang="cs-CZ" dirty="0"/>
              <a:t>Technická omezení</a:t>
            </a:r>
          </a:p>
          <a:p>
            <a:endParaRPr lang="cs-CZ" dirty="0"/>
          </a:p>
          <a:p>
            <a:endParaRPr lang="cs-CZ" dirty="0"/>
          </a:p>
        </p:txBody>
      </p:sp>
    </p:spTree>
    <p:extLst>
      <p:ext uri="{BB962C8B-B14F-4D97-AF65-F5344CB8AC3E}">
        <p14:creationId xmlns:p14="http://schemas.microsoft.com/office/powerpoint/2010/main" val="2091339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C78326AB-AFDE-4A02-9A64-FF3F5FD130F5}"/>
              </a:ext>
            </a:extLst>
          </p:cNvPr>
          <p:cNvSpPr>
            <a:spLocks noGrp="1"/>
          </p:cNvSpPr>
          <p:nvPr>
            <p:ph type="title"/>
          </p:nvPr>
        </p:nvSpPr>
        <p:spPr/>
        <p:txBody>
          <a:bodyPr/>
          <a:lstStyle/>
          <a:p>
            <a:r>
              <a:rPr lang="cs-CZ" dirty="0"/>
              <a:t>Organizační řád 1970</a:t>
            </a:r>
          </a:p>
        </p:txBody>
      </p:sp>
      <p:sp>
        <p:nvSpPr>
          <p:cNvPr id="6" name="Zástupný obsah 5">
            <a:extLst>
              <a:ext uri="{FF2B5EF4-FFF2-40B4-BE49-F238E27FC236}">
                <a16:creationId xmlns:a16="http://schemas.microsoft.com/office/drawing/2014/main" id="{A0B31F93-0BB1-4C44-BE3D-276A68B91F87}"/>
              </a:ext>
            </a:extLst>
          </p:cNvPr>
          <p:cNvSpPr>
            <a:spLocks noGrp="1"/>
          </p:cNvSpPr>
          <p:nvPr>
            <p:ph idx="1"/>
          </p:nvPr>
        </p:nvSpPr>
        <p:spPr/>
        <p:txBody>
          <a:bodyPr>
            <a:normAutofit fontScale="85000" lnSpcReduction="20000"/>
          </a:bodyPr>
          <a:lstStyle/>
          <a:p>
            <a:r>
              <a:rPr lang="cs-CZ" dirty="0"/>
              <a:t>Dramaturgie 2 linie</a:t>
            </a:r>
          </a:p>
          <a:p>
            <a:pPr lvl="1"/>
            <a:r>
              <a:rPr lang="cs-CZ" dirty="0"/>
              <a:t>Programové</a:t>
            </a:r>
          </a:p>
          <a:p>
            <a:pPr lvl="1"/>
            <a:r>
              <a:rPr lang="cs-CZ" dirty="0"/>
              <a:t>Zakázkové</a:t>
            </a:r>
          </a:p>
          <a:p>
            <a:r>
              <a:rPr lang="cs-CZ" dirty="0"/>
              <a:t>Výroba</a:t>
            </a:r>
          </a:p>
          <a:p>
            <a:pPr lvl="1"/>
            <a:r>
              <a:rPr lang="cs-CZ" dirty="0"/>
              <a:t>Program</a:t>
            </a:r>
          </a:p>
          <a:p>
            <a:pPr lvl="2"/>
            <a:r>
              <a:rPr lang="cs-CZ" dirty="0"/>
              <a:t>1. výrobní  skupina  zpravodajských filmů </a:t>
            </a:r>
          </a:p>
          <a:p>
            <a:pPr lvl="2"/>
            <a:r>
              <a:rPr lang="cs-CZ" dirty="0"/>
              <a:t>2. výrobní  skupina </a:t>
            </a:r>
            <a:r>
              <a:rPr lang="cs-CZ" dirty="0" err="1"/>
              <a:t>dokumentárních</a:t>
            </a:r>
            <a:r>
              <a:rPr lang="cs-CZ" dirty="0"/>
              <a:t> filmů (dr. Jan  </a:t>
            </a:r>
            <a:r>
              <a:rPr lang="cs-CZ" dirty="0" err="1"/>
              <a:t>Stibral</a:t>
            </a:r>
            <a:r>
              <a:rPr lang="cs-CZ" dirty="0"/>
              <a:t>) </a:t>
            </a:r>
          </a:p>
          <a:p>
            <a:pPr lvl="2"/>
            <a:r>
              <a:rPr lang="cs-CZ" dirty="0"/>
              <a:t>3. výrobní  skupina animovaného filmu  I. Bratři  v triku  ve  vedení  Josefa  </a:t>
            </a:r>
            <a:r>
              <a:rPr lang="cs-CZ" dirty="0" err="1"/>
              <a:t>Kotíka</a:t>
            </a:r>
            <a:r>
              <a:rPr lang="cs-CZ" dirty="0"/>
              <a:t>, přičemž  součástí  skupiny se  stal  dosavadní Kreslený film (vedoucí výroby Jan Hejl) a  dosavadní Loutkový film  II. (ateliér v </a:t>
            </a:r>
            <a:r>
              <a:rPr lang="cs-CZ" dirty="0" err="1"/>
              <a:t>Nuslích</a:t>
            </a:r>
            <a:r>
              <a:rPr lang="cs-CZ" dirty="0"/>
              <a:t>, vedoucí výroby Zdeněk Bumba),</a:t>
            </a:r>
          </a:p>
          <a:p>
            <a:pPr lvl="2"/>
            <a:r>
              <a:rPr lang="cs-CZ" dirty="0"/>
              <a:t>4. experimentální skupina animovaného filmu, </a:t>
            </a:r>
            <a:r>
              <a:rPr lang="cs-CZ" dirty="0" err="1"/>
              <a:t>budováním</a:t>
            </a:r>
            <a:r>
              <a:rPr lang="cs-CZ" dirty="0"/>
              <a:t> byl pověřen   Josef </a:t>
            </a:r>
            <a:r>
              <a:rPr lang="cs-CZ" dirty="0" err="1"/>
              <a:t>Kotík</a:t>
            </a:r>
            <a:r>
              <a:rPr lang="cs-CZ" dirty="0"/>
              <a:t> </a:t>
            </a:r>
          </a:p>
          <a:p>
            <a:pPr lvl="2"/>
            <a:r>
              <a:rPr lang="cs-CZ" dirty="0"/>
              <a:t>5. výrobní skupina  animovaného filmu  II. Pegas, </a:t>
            </a:r>
            <a:r>
              <a:rPr lang="cs-CZ" dirty="0" err="1"/>
              <a:t>vedouci</a:t>
            </a:r>
            <a:r>
              <a:rPr lang="cs-CZ" dirty="0"/>
              <a:t>́  Vojen </a:t>
            </a:r>
            <a:r>
              <a:rPr lang="cs-CZ" dirty="0" err="1"/>
              <a:t>Masník</a:t>
            </a:r>
            <a:r>
              <a:rPr lang="cs-CZ" dirty="0"/>
              <a:t>, součástí je  dosavadní Loutkový film  I  (ateliér  v  Bartolomějské;  </a:t>
            </a:r>
            <a:r>
              <a:rPr lang="cs-CZ" dirty="0" err="1"/>
              <a:t>vedouci</a:t>
            </a:r>
            <a:r>
              <a:rPr lang="cs-CZ" dirty="0"/>
              <a:t>́  výroby  </a:t>
            </a:r>
            <a:r>
              <a:rPr lang="cs-CZ" dirty="0" err="1"/>
              <a:t>Jiři</a:t>
            </a:r>
            <a:r>
              <a:rPr lang="cs-CZ" dirty="0"/>
              <a:t>́ Vaněk) a  </a:t>
            </a:r>
            <a:r>
              <a:rPr lang="cs-CZ" dirty="0" err="1"/>
              <a:t>výrobni</a:t>
            </a:r>
            <a:r>
              <a:rPr lang="cs-CZ" dirty="0"/>
              <a:t>́  štáb filmu „Divoká  planeta“, vedoucí štábu Václav Strnad, </a:t>
            </a:r>
          </a:p>
          <a:p>
            <a:pPr lvl="2"/>
            <a:r>
              <a:rPr lang="cs-CZ" dirty="0"/>
              <a:t>6. výrobní skupina  Gottwaldov, </a:t>
            </a:r>
          </a:p>
          <a:p>
            <a:pPr lvl="2"/>
            <a:r>
              <a:rPr lang="cs-CZ" dirty="0"/>
              <a:t>7. podnikový filmový archiv, </a:t>
            </a:r>
          </a:p>
          <a:p>
            <a:pPr lvl="1"/>
            <a:r>
              <a:rPr lang="cs-CZ" dirty="0"/>
              <a:t>Zakázka</a:t>
            </a:r>
          </a:p>
        </p:txBody>
      </p:sp>
    </p:spTree>
    <p:extLst>
      <p:ext uri="{BB962C8B-B14F-4D97-AF65-F5344CB8AC3E}">
        <p14:creationId xmlns:p14="http://schemas.microsoft.com/office/powerpoint/2010/main" val="2824884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C0E54C-DDCF-47C5-9644-A2A147698F18}"/>
              </a:ext>
            </a:extLst>
          </p:cNvPr>
          <p:cNvSpPr>
            <a:spLocks noGrp="1"/>
          </p:cNvSpPr>
          <p:nvPr>
            <p:ph type="title"/>
          </p:nvPr>
        </p:nvSpPr>
        <p:spPr/>
        <p:txBody>
          <a:bodyPr/>
          <a:lstStyle/>
          <a:p>
            <a:r>
              <a:rPr lang="cs-CZ" dirty="0"/>
              <a:t>Dramaturgie – struktura 1973</a:t>
            </a:r>
          </a:p>
        </p:txBody>
      </p:sp>
      <p:sp>
        <p:nvSpPr>
          <p:cNvPr id="3" name="Zástupný obsah 2">
            <a:extLst>
              <a:ext uri="{FF2B5EF4-FFF2-40B4-BE49-F238E27FC236}">
                <a16:creationId xmlns:a16="http://schemas.microsoft.com/office/drawing/2014/main" id="{09E99B15-FC02-4DF4-BD55-78916410D4B3}"/>
              </a:ext>
            </a:extLst>
          </p:cNvPr>
          <p:cNvSpPr>
            <a:spLocks noGrp="1"/>
          </p:cNvSpPr>
          <p:nvPr>
            <p:ph idx="1"/>
          </p:nvPr>
        </p:nvSpPr>
        <p:spPr>
          <a:xfrm>
            <a:off x="553453" y="1825625"/>
            <a:ext cx="10800347" cy="4667250"/>
          </a:xfrm>
        </p:spPr>
        <p:txBody>
          <a:bodyPr>
            <a:normAutofit fontScale="85000" lnSpcReduction="20000"/>
          </a:bodyPr>
          <a:lstStyle/>
          <a:p>
            <a:r>
              <a:rPr lang="cs-CZ" dirty="0"/>
              <a:t>Krátký film</a:t>
            </a:r>
          </a:p>
          <a:p>
            <a:r>
              <a:rPr lang="cs-CZ" dirty="0"/>
              <a:t>1. dramaturgicko-výrobní  skupina  zpravodajského filmu </a:t>
            </a:r>
          </a:p>
          <a:p>
            <a:r>
              <a:rPr lang="cs-CZ" dirty="0"/>
              <a:t>2. dramaturgicko-výrobní ́  skupina  politické  publicistiky a  </a:t>
            </a:r>
            <a:r>
              <a:rPr lang="cs-CZ" dirty="0" err="1"/>
              <a:t>dokumentárních</a:t>
            </a:r>
            <a:r>
              <a:rPr lang="cs-CZ" dirty="0"/>
              <a:t> filmů </a:t>
            </a:r>
          </a:p>
          <a:p>
            <a:r>
              <a:rPr lang="cs-CZ" dirty="0"/>
              <a:t>3. dramaturgicko-výrobní   skupina    animovaných   filmů    a    filmů   pro   děti    a    mládež   – </a:t>
            </a:r>
            <a:r>
              <a:rPr lang="cs-CZ" dirty="0" err="1"/>
              <a:t>vedouci</a:t>
            </a:r>
            <a:r>
              <a:rPr lang="cs-CZ" dirty="0"/>
              <a:t>́  </a:t>
            </a:r>
            <a:r>
              <a:rPr lang="cs-CZ" dirty="0" err="1"/>
              <a:t>Vladimír</a:t>
            </a:r>
            <a:r>
              <a:rPr lang="cs-CZ" dirty="0"/>
              <a:t> </a:t>
            </a:r>
            <a:r>
              <a:rPr lang="cs-CZ" dirty="0" err="1"/>
              <a:t>Goldman</a:t>
            </a:r>
            <a:r>
              <a:rPr lang="cs-CZ" dirty="0"/>
              <a:t>, </a:t>
            </a:r>
            <a:r>
              <a:rPr lang="cs-CZ" dirty="0" err="1"/>
              <a:t>vedouci</a:t>
            </a:r>
            <a:r>
              <a:rPr lang="cs-CZ" dirty="0"/>
              <a:t>́  dramaturg </a:t>
            </a:r>
            <a:r>
              <a:rPr lang="cs-CZ" dirty="0" err="1"/>
              <a:t>Vladimír</a:t>
            </a:r>
            <a:r>
              <a:rPr lang="cs-CZ" dirty="0"/>
              <a:t>  </a:t>
            </a:r>
            <a:r>
              <a:rPr lang="cs-CZ" dirty="0" err="1"/>
              <a:t>Goldman</a:t>
            </a:r>
            <a:r>
              <a:rPr lang="cs-CZ" dirty="0"/>
              <a:t>, jeho zástupce  za dramaturgii  animovaných filmů Ladislav Fořt, provozně-hospodářský </a:t>
            </a:r>
            <a:r>
              <a:rPr lang="cs-CZ" dirty="0" err="1"/>
              <a:t>vedouci</a:t>
            </a:r>
            <a:r>
              <a:rPr lang="cs-CZ" dirty="0"/>
              <a:t>́  dr. Jan </a:t>
            </a:r>
            <a:r>
              <a:rPr lang="cs-CZ" dirty="0" err="1"/>
              <a:t>Stibral</a:t>
            </a:r>
            <a:r>
              <a:rPr lang="cs-CZ" dirty="0"/>
              <a:t>). </a:t>
            </a:r>
          </a:p>
          <a:p>
            <a:pPr lvl="1"/>
            <a:r>
              <a:rPr lang="cs-CZ" dirty="0"/>
              <a:t>a. výrobní  skupinou kresleného filmu  –  studio  Bratři  v triku, </a:t>
            </a:r>
          </a:p>
          <a:p>
            <a:pPr lvl="1"/>
            <a:r>
              <a:rPr lang="cs-CZ" dirty="0"/>
              <a:t>b. výrobní  skupinou loutkového filmu – Studio  </a:t>
            </a:r>
            <a:r>
              <a:rPr lang="cs-CZ" dirty="0" err="1"/>
              <a:t>Jiřího</a:t>
            </a:r>
            <a:r>
              <a:rPr lang="cs-CZ" dirty="0"/>
              <a:t> Trnky (tedy vedle  ateliéru v Bartolomějské  i  ateliér  v Čiklově  ulici), </a:t>
            </a:r>
          </a:p>
          <a:p>
            <a:pPr lvl="1"/>
            <a:r>
              <a:rPr lang="cs-CZ" dirty="0"/>
              <a:t>c. výrobní  skupinou Gottwaldov – skupina  filmu pro děti  a  mládež, </a:t>
            </a:r>
          </a:p>
          <a:p>
            <a:pPr lvl="1"/>
            <a:r>
              <a:rPr lang="cs-CZ" dirty="0"/>
              <a:t>d. výrobní  skupinou Ostrava, </a:t>
            </a:r>
          </a:p>
          <a:p>
            <a:r>
              <a:rPr lang="cs-CZ" dirty="0"/>
              <a:t>4. dramaturgicko-výrobní  skupina  filmové  tvorby pro  Čs. televizi, </a:t>
            </a:r>
          </a:p>
          <a:p>
            <a:r>
              <a:rPr lang="cs-CZ" dirty="0"/>
              <a:t>5. výrobní  skupina  </a:t>
            </a:r>
            <a:r>
              <a:rPr lang="cs-CZ" dirty="0" err="1"/>
              <a:t>audiovizuálních</a:t>
            </a:r>
            <a:r>
              <a:rPr lang="cs-CZ" dirty="0"/>
              <a:t> programu a  </a:t>
            </a:r>
            <a:r>
              <a:rPr lang="cs-CZ" dirty="0" err="1"/>
              <a:t>experimentálního</a:t>
            </a:r>
            <a:r>
              <a:rPr lang="cs-CZ" dirty="0"/>
              <a:t> filmu (vedoucí  Kamil Pixa).118</a:t>
            </a:r>
          </a:p>
        </p:txBody>
      </p:sp>
    </p:spTree>
    <p:extLst>
      <p:ext uri="{BB962C8B-B14F-4D97-AF65-F5344CB8AC3E}">
        <p14:creationId xmlns:p14="http://schemas.microsoft.com/office/powerpoint/2010/main" val="353611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D0F69D-2710-4DF5-B299-1778A328CD45}"/>
              </a:ext>
            </a:extLst>
          </p:cNvPr>
          <p:cNvSpPr>
            <a:spLocks noGrp="1"/>
          </p:cNvSpPr>
          <p:nvPr>
            <p:ph type="title"/>
          </p:nvPr>
        </p:nvSpPr>
        <p:spPr/>
        <p:txBody>
          <a:bodyPr/>
          <a:lstStyle/>
          <a:p>
            <a:r>
              <a:rPr lang="cs-CZ" dirty="0"/>
              <a:t>Plníme plán!</a:t>
            </a:r>
          </a:p>
        </p:txBody>
      </p:sp>
      <p:sp>
        <p:nvSpPr>
          <p:cNvPr id="3" name="Zástupný obsah 2">
            <a:extLst>
              <a:ext uri="{FF2B5EF4-FFF2-40B4-BE49-F238E27FC236}">
                <a16:creationId xmlns:a16="http://schemas.microsoft.com/office/drawing/2014/main" id="{4B9107C4-43AF-45EE-981D-A33B8872DEF6}"/>
              </a:ext>
            </a:extLst>
          </p:cNvPr>
          <p:cNvSpPr>
            <a:spLocks noGrp="1"/>
          </p:cNvSpPr>
          <p:nvPr>
            <p:ph idx="1"/>
          </p:nvPr>
        </p:nvSpPr>
        <p:spPr>
          <a:xfrm>
            <a:off x="838200" y="1825625"/>
            <a:ext cx="5807149" cy="4351338"/>
          </a:xfrm>
        </p:spPr>
        <p:txBody>
          <a:bodyPr>
            <a:normAutofit fontScale="92500" lnSpcReduction="20000"/>
          </a:bodyPr>
          <a:lstStyle/>
          <a:p>
            <a:r>
              <a:rPr lang="cs-CZ" dirty="0"/>
              <a:t>Pětileté plány </a:t>
            </a:r>
          </a:p>
          <a:p>
            <a:endParaRPr lang="cs-CZ" dirty="0"/>
          </a:p>
          <a:p>
            <a:r>
              <a:rPr lang="cs-CZ" dirty="0"/>
              <a:t>Dramaturgické a tematické plány</a:t>
            </a:r>
          </a:p>
          <a:p>
            <a:endParaRPr lang="cs-CZ" dirty="0"/>
          </a:p>
          <a:p>
            <a:r>
              <a:rPr lang="cs-CZ" dirty="0" err="1"/>
              <a:t>Výkonostní</a:t>
            </a:r>
            <a:r>
              <a:rPr lang="cs-CZ" dirty="0"/>
              <a:t> plány</a:t>
            </a:r>
          </a:p>
          <a:p>
            <a:endParaRPr lang="cs-CZ" dirty="0"/>
          </a:p>
          <a:p>
            <a:r>
              <a:rPr lang="cs-CZ" dirty="0"/>
              <a:t>Mzdové ohodnocení</a:t>
            </a:r>
          </a:p>
          <a:p>
            <a:pPr lvl="1"/>
            <a:r>
              <a:rPr lang="cs-CZ" dirty="0"/>
              <a:t>Tarif, honorář, příplatky za výkon</a:t>
            </a:r>
          </a:p>
          <a:p>
            <a:endParaRPr lang="cs-CZ" dirty="0"/>
          </a:p>
          <a:p>
            <a:r>
              <a:rPr lang="cs-CZ" dirty="0"/>
              <a:t>Zefektivnění práce vs. Rozmělnění vazeb kolektivu</a:t>
            </a:r>
          </a:p>
        </p:txBody>
      </p:sp>
      <p:pic>
        <p:nvPicPr>
          <p:cNvPr id="8198" name="Picture 6">
            <a:extLst>
              <a:ext uri="{FF2B5EF4-FFF2-40B4-BE49-F238E27FC236}">
                <a16:creationId xmlns:a16="http://schemas.microsoft.com/office/drawing/2014/main" id="{F3C7E99B-6A92-46EF-A526-828AF0EE85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6664" y="0"/>
            <a:ext cx="4989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542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0F8D99-8F0B-4E79-AAD6-26869F87D1F3}"/>
              </a:ext>
            </a:extLst>
          </p:cNvPr>
          <p:cNvSpPr>
            <a:spLocks noGrp="1"/>
          </p:cNvSpPr>
          <p:nvPr>
            <p:ph type="title"/>
          </p:nvPr>
        </p:nvSpPr>
        <p:spPr/>
        <p:txBody>
          <a:bodyPr/>
          <a:lstStyle/>
          <a:p>
            <a:r>
              <a:rPr lang="cs-CZ" dirty="0"/>
              <a:t>Přijímáme zaměstnance a profesní postup</a:t>
            </a:r>
          </a:p>
        </p:txBody>
      </p:sp>
      <p:sp>
        <p:nvSpPr>
          <p:cNvPr id="3" name="Zástupný obsah 2">
            <a:extLst>
              <a:ext uri="{FF2B5EF4-FFF2-40B4-BE49-F238E27FC236}">
                <a16:creationId xmlns:a16="http://schemas.microsoft.com/office/drawing/2014/main" id="{880C870A-4ED3-49D3-94D6-CDE983F0219D}"/>
              </a:ext>
            </a:extLst>
          </p:cNvPr>
          <p:cNvSpPr>
            <a:spLocks noGrp="1"/>
          </p:cNvSpPr>
          <p:nvPr>
            <p:ph idx="1"/>
          </p:nvPr>
        </p:nvSpPr>
        <p:spPr/>
        <p:txBody>
          <a:bodyPr>
            <a:normAutofit fontScale="85000" lnSpcReduction="20000"/>
          </a:bodyPr>
          <a:lstStyle/>
          <a:p>
            <a:r>
              <a:rPr lang="cs-CZ" dirty="0"/>
              <a:t>Nábor na škole</a:t>
            </a:r>
          </a:p>
          <a:p>
            <a:endParaRPr lang="cs-CZ" dirty="0"/>
          </a:p>
          <a:p>
            <a:r>
              <a:rPr lang="cs-CZ" dirty="0"/>
              <a:t>Letáky a inzeráty</a:t>
            </a:r>
          </a:p>
          <a:p>
            <a:endParaRPr lang="cs-CZ" dirty="0"/>
          </a:p>
          <a:p>
            <a:r>
              <a:rPr lang="cs-CZ" dirty="0"/>
              <a:t>Vlastní iniciativa</a:t>
            </a:r>
          </a:p>
          <a:p>
            <a:endParaRPr lang="cs-CZ" dirty="0"/>
          </a:p>
          <a:p>
            <a:r>
              <a:rPr lang="cs-CZ" dirty="0"/>
              <a:t>Zkoušky při příjímání</a:t>
            </a:r>
          </a:p>
          <a:p>
            <a:endParaRPr lang="cs-CZ" dirty="0"/>
          </a:p>
          <a:p>
            <a:r>
              <a:rPr lang="cs-CZ" dirty="0"/>
              <a:t>Zapracování</a:t>
            </a:r>
          </a:p>
          <a:p>
            <a:endParaRPr lang="cs-CZ" dirty="0"/>
          </a:p>
          <a:p>
            <a:r>
              <a:rPr lang="cs-CZ" dirty="0"/>
              <a:t>Postup na jinou pozici nepřijde sám</a:t>
            </a:r>
          </a:p>
        </p:txBody>
      </p:sp>
    </p:spTree>
    <p:extLst>
      <p:ext uri="{BB962C8B-B14F-4D97-AF65-F5344CB8AC3E}">
        <p14:creationId xmlns:p14="http://schemas.microsoft.com/office/powerpoint/2010/main" val="294123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ADD404-5481-4F2B-8266-F7E03FBE2CA3}"/>
              </a:ext>
            </a:extLst>
          </p:cNvPr>
          <p:cNvSpPr>
            <a:spLocks noGrp="1"/>
          </p:cNvSpPr>
          <p:nvPr>
            <p:ph type="title"/>
          </p:nvPr>
        </p:nvSpPr>
        <p:spPr/>
        <p:txBody>
          <a:bodyPr/>
          <a:lstStyle/>
          <a:p>
            <a:r>
              <a:rPr lang="cs-CZ" dirty="0"/>
              <a:t>Stěhujeme se za prací nebo na volné noze?</a:t>
            </a:r>
          </a:p>
        </p:txBody>
      </p:sp>
      <p:sp>
        <p:nvSpPr>
          <p:cNvPr id="3" name="Zástupný obsah 2">
            <a:extLst>
              <a:ext uri="{FF2B5EF4-FFF2-40B4-BE49-F238E27FC236}">
                <a16:creationId xmlns:a16="http://schemas.microsoft.com/office/drawing/2014/main" id="{B916EAB0-B662-436C-B5C4-890BEBF2B405}"/>
              </a:ext>
            </a:extLst>
          </p:cNvPr>
          <p:cNvSpPr>
            <a:spLocks noGrp="1"/>
          </p:cNvSpPr>
          <p:nvPr>
            <p:ph idx="1"/>
          </p:nvPr>
        </p:nvSpPr>
        <p:spPr/>
        <p:txBody>
          <a:bodyPr>
            <a:normAutofit fontScale="92500" lnSpcReduction="20000"/>
          </a:bodyPr>
          <a:lstStyle/>
          <a:p>
            <a:r>
              <a:rPr lang="cs-CZ" dirty="0"/>
              <a:t>Migrace za prací</a:t>
            </a:r>
          </a:p>
          <a:p>
            <a:endParaRPr lang="cs-CZ" dirty="0"/>
          </a:p>
          <a:p>
            <a:r>
              <a:rPr lang="cs-CZ" dirty="0"/>
              <a:t>Tvůrci pracovali pro různá studia v průběhu let</a:t>
            </a:r>
          </a:p>
          <a:p>
            <a:endParaRPr lang="cs-CZ" dirty="0"/>
          </a:p>
          <a:p>
            <a:r>
              <a:rPr lang="cs-CZ" dirty="0"/>
              <a:t>Trvalé zaměstnání postupně pro různé organizace</a:t>
            </a:r>
          </a:p>
          <a:p>
            <a:endParaRPr lang="cs-CZ" dirty="0"/>
          </a:p>
          <a:p>
            <a:r>
              <a:rPr lang="cs-CZ" dirty="0"/>
              <a:t>Práce jako externista</a:t>
            </a:r>
          </a:p>
          <a:p>
            <a:endParaRPr lang="cs-CZ" dirty="0"/>
          </a:p>
          <a:p>
            <a:pPr lvl="1"/>
            <a:r>
              <a:rPr lang="cs-CZ" dirty="0"/>
              <a:t>Zdeněk </a:t>
            </a:r>
            <a:r>
              <a:rPr lang="cs-CZ" dirty="0" err="1"/>
              <a:t>Seydl</a:t>
            </a:r>
            <a:r>
              <a:rPr lang="cs-CZ" dirty="0"/>
              <a:t> – Ilustrátor - externista</a:t>
            </a:r>
          </a:p>
          <a:p>
            <a:pPr lvl="1"/>
            <a:endParaRPr lang="cs-CZ" dirty="0"/>
          </a:p>
          <a:p>
            <a:pPr lvl="1"/>
            <a:r>
              <a:rPr lang="cs-CZ" dirty="0"/>
              <a:t>Zdeněk Miler, Josef Kábrt ad. – Praha -&gt; Zlín -&gt; Praha</a:t>
            </a:r>
          </a:p>
        </p:txBody>
      </p:sp>
    </p:spTree>
    <p:extLst>
      <p:ext uri="{BB962C8B-B14F-4D97-AF65-F5344CB8AC3E}">
        <p14:creationId xmlns:p14="http://schemas.microsoft.com/office/powerpoint/2010/main" val="3167459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CB483B-5C6C-469B-9D19-D3B371010CB0}"/>
              </a:ext>
            </a:extLst>
          </p:cNvPr>
          <p:cNvSpPr>
            <a:spLocks noGrp="1"/>
          </p:cNvSpPr>
          <p:nvPr>
            <p:ph type="title"/>
          </p:nvPr>
        </p:nvSpPr>
        <p:spPr>
          <a:xfrm>
            <a:off x="144380" y="365125"/>
            <a:ext cx="3633536" cy="2017128"/>
          </a:xfrm>
        </p:spPr>
        <p:txBody>
          <a:bodyPr>
            <a:normAutofit fontScale="90000"/>
          </a:bodyPr>
          <a:lstStyle/>
          <a:p>
            <a:r>
              <a:rPr lang="cs-CZ" dirty="0" err="1"/>
              <a:t>Hrachovcová-Najmanová-Deitchová</a:t>
            </a:r>
            <a:r>
              <a:rPr lang="cs-CZ" dirty="0"/>
              <a:t>, Zdena</a:t>
            </a:r>
          </a:p>
        </p:txBody>
      </p:sp>
      <p:pic>
        <p:nvPicPr>
          <p:cNvPr id="17410" name="Picture 2">
            <a:extLst>
              <a:ext uri="{FF2B5EF4-FFF2-40B4-BE49-F238E27FC236}">
                <a16:creationId xmlns:a16="http://schemas.microsoft.com/office/drawing/2014/main" id="{612DAD35-3A40-4D68-BA55-826180AF75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57553" y="2382253"/>
            <a:ext cx="2890067"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a:extLst>
              <a:ext uri="{FF2B5EF4-FFF2-40B4-BE49-F238E27FC236}">
                <a16:creationId xmlns:a16="http://schemas.microsoft.com/office/drawing/2014/main" id="{A7699F1E-EA86-47B8-964C-7D96A232F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722" y="-12491"/>
            <a:ext cx="5562600" cy="40671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4148BDC2-8C82-49D8-9843-AA2D69E40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28975"/>
            <a:ext cx="5562600"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161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F167D6-16C1-45CD-8742-0C1B62397648}"/>
              </a:ext>
            </a:extLst>
          </p:cNvPr>
          <p:cNvSpPr>
            <a:spLocks noGrp="1"/>
          </p:cNvSpPr>
          <p:nvPr>
            <p:ph type="title"/>
          </p:nvPr>
        </p:nvSpPr>
        <p:spPr/>
        <p:txBody>
          <a:bodyPr/>
          <a:lstStyle/>
          <a:p>
            <a:r>
              <a:rPr lang="cs-CZ" dirty="0"/>
              <a:t>Přijímáme zaměstnance a profesní postup</a:t>
            </a:r>
          </a:p>
        </p:txBody>
      </p:sp>
      <p:sp>
        <p:nvSpPr>
          <p:cNvPr id="3" name="Zástupný obsah 2">
            <a:extLst>
              <a:ext uri="{FF2B5EF4-FFF2-40B4-BE49-F238E27FC236}">
                <a16:creationId xmlns:a16="http://schemas.microsoft.com/office/drawing/2014/main" id="{2B8BAB6E-7C24-44DF-9FC8-C30F85714707}"/>
              </a:ext>
            </a:extLst>
          </p:cNvPr>
          <p:cNvSpPr>
            <a:spLocks noGrp="1"/>
          </p:cNvSpPr>
          <p:nvPr>
            <p:ph idx="1"/>
          </p:nvPr>
        </p:nvSpPr>
        <p:spPr/>
        <p:txBody>
          <a:bodyPr>
            <a:normAutofit fontScale="92500" lnSpcReduction="10000"/>
          </a:bodyPr>
          <a:lstStyle/>
          <a:p>
            <a:r>
              <a:rPr lang="cs-CZ" dirty="0"/>
              <a:t>Vidím to jako dnes. Je 2. července 1945. S kamarádkou jedeme na Barrandov dělat něco u filmu. Autobusem okolo Barrandovských teras a jsme u ateliérů se známou siluetou ze znělky filmového studia AB. Bylo nám oběma něco okolo osmnácti let a film to bylo něco úžasného pro každou slečnu. Dorazily jsme do jakési </a:t>
            </a:r>
            <a:r>
              <a:rPr lang="cs-CZ" dirty="0" err="1"/>
              <a:t>předkanceláře</a:t>
            </a:r>
            <a:r>
              <a:rPr lang="cs-CZ" dirty="0"/>
              <a:t>, někoho důležitého ve Starých halách a na stole tam ležely letáčky náboru do kresleného filmu. Jeden jsem si vzala a hned nazítří jsem již byla i s deskami ve Štěpánské ulici 33. V deskách byla cvičení ze školy užitých umění, kde jsem studovala. V kanceláři byli dva velicí pánové, nahlédli do desek a pak na sebe. Ten o trochu vyšší pravil: " Tu </a:t>
            </a:r>
            <a:r>
              <a:rPr lang="cs-CZ" dirty="0" err="1"/>
              <a:t>vem</a:t>
            </a:r>
            <a:r>
              <a:rPr lang="cs-CZ" dirty="0"/>
              <a:t>' Pepo". Ten větší byl pan Jaroslav Jílovec ze štábu a onen Pepa byl pan Josef </a:t>
            </a:r>
            <a:r>
              <a:rPr lang="cs-CZ" dirty="0" err="1"/>
              <a:t>Štrof</a:t>
            </a:r>
            <a:r>
              <a:rPr lang="cs-CZ" dirty="0"/>
              <a:t> od kreslířů a byla jsem přijata. Z výtvarnické kariéry v hraném filmu již nebylo nic.</a:t>
            </a:r>
          </a:p>
          <a:p>
            <a:r>
              <a:rPr lang="cs-CZ" sz="1000" dirty="0"/>
              <a:t>1:51-11:30</a:t>
            </a:r>
          </a:p>
        </p:txBody>
      </p:sp>
    </p:spTree>
    <p:extLst>
      <p:ext uri="{BB962C8B-B14F-4D97-AF65-F5344CB8AC3E}">
        <p14:creationId xmlns:p14="http://schemas.microsoft.com/office/powerpoint/2010/main" val="780663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7B037C-8E6D-4094-B7E1-EBC94E7C789E}"/>
              </a:ext>
            </a:extLst>
          </p:cNvPr>
          <p:cNvSpPr>
            <a:spLocks noGrp="1"/>
          </p:cNvSpPr>
          <p:nvPr>
            <p:ph type="title"/>
          </p:nvPr>
        </p:nvSpPr>
        <p:spPr>
          <a:xfrm>
            <a:off x="0" y="0"/>
            <a:ext cx="8785860" cy="743585"/>
          </a:xfrm>
        </p:spPr>
        <p:txBody>
          <a:bodyPr/>
          <a:lstStyle/>
          <a:p>
            <a:r>
              <a:rPr lang="cs-CZ" dirty="0"/>
              <a:t>Cestujeme do zaměstnání</a:t>
            </a:r>
          </a:p>
        </p:txBody>
      </p:sp>
      <p:pic>
        <p:nvPicPr>
          <p:cNvPr id="5" name="Zástupný obsah 4">
            <a:extLst>
              <a:ext uri="{FF2B5EF4-FFF2-40B4-BE49-F238E27FC236}">
                <a16:creationId xmlns:a16="http://schemas.microsoft.com/office/drawing/2014/main" id="{A4F20B93-507E-4353-969D-092EEFA6D605}"/>
              </a:ext>
            </a:extLst>
          </p:cNvPr>
          <p:cNvPicPr>
            <a:picLocks noGrp="1" noChangeAspect="1"/>
          </p:cNvPicPr>
          <p:nvPr>
            <p:ph idx="1"/>
          </p:nvPr>
        </p:nvPicPr>
        <p:blipFill>
          <a:blip r:embed="rId2"/>
          <a:stretch>
            <a:fillRect/>
          </a:stretch>
        </p:blipFill>
        <p:spPr>
          <a:xfrm>
            <a:off x="320040" y="0"/>
            <a:ext cx="11666874" cy="6875123"/>
          </a:xfrm>
        </p:spPr>
      </p:pic>
      <p:sp>
        <p:nvSpPr>
          <p:cNvPr id="6" name="Ovál 5">
            <a:extLst>
              <a:ext uri="{FF2B5EF4-FFF2-40B4-BE49-F238E27FC236}">
                <a16:creationId xmlns:a16="http://schemas.microsoft.com/office/drawing/2014/main" id="{850D3E84-2D8F-4FDD-BEF6-62602343F61D}"/>
              </a:ext>
            </a:extLst>
          </p:cNvPr>
          <p:cNvSpPr/>
          <p:nvPr/>
        </p:nvSpPr>
        <p:spPr>
          <a:xfrm>
            <a:off x="5646420" y="4994910"/>
            <a:ext cx="297180" cy="1943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rgbClr val="FF0000"/>
                </a:solidFill>
              </a:ln>
              <a:solidFill>
                <a:srgbClr val="FF0000"/>
              </a:solidFill>
            </a:endParaRPr>
          </a:p>
        </p:txBody>
      </p:sp>
      <p:sp>
        <p:nvSpPr>
          <p:cNvPr id="7" name="Ovál 6">
            <a:extLst>
              <a:ext uri="{FF2B5EF4-FFF2-40B4-BE49-F238E27FC236}">
                <a16:creationId xmlns:a16="http://schemas.microsoft.com/office/drawing/2014/main" id="{1F27916A-7DAF-458D-9780-CDC5881C4C3D}"/>
              </a:ext>
            </a:extLst>
          </p:cNvPr>
          <p:cNvSpPr/>
          <p:nvPr/>
        </p:nvSpPr>
        <p:spPr>
          <a:xfrm>
            <a:off x="7123611" y="2830286"/>
            <a:ext cx="33092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B13897AA-2CC8-4327-8BFD-8CFB6DBD74BF}"/>
              </a:ext>
            </a:extLst>
          </p:cNvPr>
          <p:cNvSpPr/>
          <p:nvPr/>
        </p:nvSpPr>
        <p:spPr>
          <a:xfrm>
            <a:off x="6322423" y="992777"/>
            <a:ext cx="287383" cy="165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245C8482-B2D7-4E94-A737-92F04AB209CA}"/>
              </a:ext>
            </a:extLst>
          </p:cNvPr>
          <p:cNvSpPr/>
          <p:nvPr/>
        </p:nvSpPr>
        <p:spPr>
          <a:xfrm>
            <a:off x="7576457" y="1393371"/>
            <a:ext cx="261257" cy="870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a:extLst>
              <a:ext uri="{FF2B5EF4-FFF2-40B4-BE49-F238E27FC236}">
                <a16:creationId xmlns:a16="http://schemas.microsoft.com/office/drawing/2014/main" id="{40515ECF-25A2-413D-8067-77F38CA8CBF4}"/>
              </a:ext>
            </a:extLst>
          </p:cNvPr>
          <p:cNvSpPr/>
          <p:nvPr/>
        </p:nvSpPr>
        <p:spPr>
          <a:xfrm>
            <a:off x="7327127" y="1876508"/>
            <a:ext cx="178904" cy="1630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a:extLst>
              <a:ext uri="{FF2B5EF4-FFF2-40B4-BE49-F238E27FC236}">
                <a16:creationId xmlns:a16="http://schemas.microsoft.com/office/drawing/2014/main" id="{E832CC67-C2D1-49B1-97D8-A8ED2056755C}"/>
              </a:ext>
            </a:extLst>
          </p:cNvPr>
          <p:cNvSpPr/>
          <p:nvPr/>
        </p:nvSpPr>
        <p:spPr>
          <a:xfrm>
            <a:off x="6865951" y="3208351"/>
            <a:ext cx="174929" cy="1152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vál 11">
            <a:extLst>
              <a:ext uri="{FF2B5EF4-FFF2-40B4-BE49-F238E27FC236}">
                <a16:creationId xmlns:a16="http://schemas.microsoft.com/office/drawing/2014/main" id="{E8D00D7B-3299-4CD6-932D-FBB9DEE63897}"/>
              </a:ext>
            </a:extLst>
          </p:cNvPr>
          <p:cNvSpPr/>
          <p:nvPr/>
        </p:nvSpPr>
        <p:spPr>
          <a:xfrm>
            <a:off x="4253023" y="5464629"/>
            <a:ext cx="733647" cy="5002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4026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786CCE-5FC3-409D-8B1E-D59963E6C2CE}"/>
              </a:ext>
            </a:extLst>
          </p:cNvPr>
          <p:cNvSpPr>
            <a:spLocks noGrp="1"/>
          </p:cNvSpPr>
          <p:nvPr>
            <p:ph type="title"/>
          </p:nvPr>
        </p:nvSpPr>
        <p:spPr/>
        <p:txBody>
          <a:bodyPr/>
          <a:lstStyle/>
          <a:p>
            <a:r>
              <a:rPr lang="cs-CZ" sz="4400" dirty="0"/>
              <a:t>Animovaný film v Protektorátu</a:t>
            </a:r>
            <a:endParaRPr lang="cs-CZ" dirty="0"/>
          </a:p>
        </p:txBody>
      </p:sp>
      <p:sp>
        <p:nvSpPr>
          <p:cNvPr id="3" name="Zástupný obsah 2">
            <a:extLst>
              <a:ext uri="{FF2B5EF4-FFF2-40B4-BE49-F238E27FC236}">
                <a16:creationId xmlns:a16="http://schemas.microsoft.com/office/drawing/2014/main" id="{37F8336A-186A-4B09-B919-EC400A63EAC2}"/>
              </a:ext>
            </a:extLst>
          </p:cNvPr>
          <p:cNvSpPr>
            <a:spLocks noGrp="1"/>
          </p:cNvSpPr>
          <p:nvPr>
            <p:ph idx="1"/>
          </p:nvPr>
        </p:nvSpPr>
        <p:spPr/>
        <p:txBody>
          <a:bodyPr>
            <a:normAutofit/>
          </a:bodyPr>
          <a:lstStyle/>
          <a:p>
            <a:r>
              <a:rPr lang="cs-CZ" dirty="0"/>
              <a:t>Arizace</a:t>
            </a:r>
          </a:p>
          <a:p>
            <a:endParaRPr lang="cs-CZ" dirty="0"/>
          </a:p>
          <a:p>
            <a:endParaRPr lang="cs-CZ" dirty="0"/>
          </a:p>
          <a:p>
            <a:r>
              <a:rPr lang="cs-CZ" dirty="0"/>
              <a:t>Existence výroben specializovaných na krátké filmy</a:t>
            </a:r>
          </a:p>
          <a:p>
            <a:endParaRPr lang="cs-CZ" dirty="0"/>
          </a:p>
          <a:p>
            <a:endParaRPr lang="cs-CZ" dirty="0"/>
          </a:p>
          <a:p>
            <a:r>
              <a:rPr lang="cs-CZ" dirty="0"/>
              <a:t>Změny dosavadní výroby</a:t>
            </a:r>
          </a:p>
          <a:p>
            <a:endParaRPr lang="cs-CZ" dirty="0"/>
          </a:p>
          <a:p>
            <a:endParaRPr lang="cs-CZ" dirty="0"/>
          </a:p>
        </p:txBody>
      </p:sp>
    </p:spTree>
    <p:extLst>
      <p:ext uri="{BB962C8B-B14F-4D97-AF65-F5344CB8AC3E}">
        <p14:creationId xmlns:p14="http://schemas.microsoft.com/office/powerpoint/2010/main" val="2521887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0F2AD59C-D3D9-4B53-911D-5B28AF1DC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8" y="0"/>
            <a:ext cx="9304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153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822C82D3-FF0C-4E04-BFD4-7BA5A35F7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92" y="0"/>
            <a:ext cx="519452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17F87E4F-4397-41AC-9751-05AAC4065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567" y="627321"/>
            <a:ext cx="7901788" cy="5773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325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374C6A44-5EB5-452A-9FDB-771D1979D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357" y="-7721"/>
            <a:ext cx="10111563" cy="6861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820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853448-1796-4555-A5EF-4F656AA10B4F}"/>
              </a:ext>
            </a:extLst>
          </p:cNvPr>
          <p:cNvSpPr>
            <a:spLocks noGrp="1"/>
          </p:cNvSpPr>
          <p:nvPr>
            <p:ph type="title"/>
          </p:nvPr>
        </p:nvSpPr>
        <p:spPr>
          <a:xfrm>
            <a:off x="839788" y="457200"/>
            <a:ext cx="3932237" cy="1058779"/>
          </a:xfrm>
        </p:spPr>
        <p:txBody>
          <a:bodyPr/>
          <a:lstStyle/>
          <a:p>
            <a:r>
              <a:rPr lang="cs-CZ" dirty="0"/>
              <a:t>Plodinová burza</a:t>
            </a:r>
            <a:br>
              <a:rPr lang="cs-CZ" dirty="0"/>
            </a:br>
            <a:r>
              <a:rPr lang="cs-CZ" dirty="0"/>
              <a:t> - Senovážné náměstí</a:t>
            </a:r>
          </a:p>
        </p:txBody>
      </p:sp>
      <p:sp>
        <p:nvSpPr>
          <p:cNvPr id="4" name="Zástupný text 3">
            <a:extLst>
              <a:ext uri="{FF2B5EF4-FFF2-40B4-BE49-F238E27FC236}">
                <a16:creationId xmlns:a16="http://schemas.microsoft.com/office/drawing/2014/main" id="{BC3D73F2-F60E-4A8E-8DB4-EA8550287AEB}"/>
              </a:ext>
            </a:extLst>
          </p:cNvPr>
          <p:cNvSpPr>
            <a:spLocks noGrp="1"/>
          </p:cNvSpPr>
          <p:nvPr>
            <p:ph type="body" sz="half" idx="2"/>
          </p:nvPr>
        </p:nvSpPr>
        <p:spPr>
          <a:xfrm>
            <a:off x="312822" y="1648326"/>
            <a:ext cx="4459204" cy="4752474"/>
          </a:xfrm>
        </p:spPr>
        <p:txBody>
          <a:bodyPr>
            <a:normAutofit lnSpcReduction="10000"/>
          </a:bodyPr>
          <a:lstStyle/>
          <a:p>
            <a:r>
              <a:rPr lang="cs-CZ" dirty="0"/>
              <a:t>Na burze se chodíme opalovat na střechu. Je plochá, pokrytá plechem. Na jednom okraji se plech mírně zdvihal. Dolezli jsme až k tomuto místu, pro jistotu po čtyřech a opatrně nahlíželi přes okraj. A rozesmáli jsme se. Střecha nekončila, pokračovala dál, nebyl zde okraj, ale jakýsi lehce zdvižený hřeben, který se táhl jejím středem. Jen to hned nebylo vidět. Tento objev se stal nositelem mnoha drsných žertů, když jsme před neznalým předstírali, že jsme málem spadli. Nezůstali jsme jen na střeše burzy, přelézali jsme na sousední domy, třeba na banku. Tam jsme objevili světlík se žebříkem a hráli jsme si na vyloupení banky. Slézali jsme světlíkem dolů a v jednom místě narazili na dveře, kupodivu nezamčené. Nenapadlo nás nic hloupějšího než do nich vejít a ocitli jsme se na chodbě ředitelství banky. Kráčeli jsme tou chodbou, kde si nás teprve kdosi všiml a pustil se za námi. Prchli jsme s pokřikem ku schodišti a banku opustili bez úhony hlavním vchodem.</a:t>
            </a:r>
          </a:p>
          <a:p>
            <a:r>
              <a:rPr lang="cs-CZ" dirty="0"/>
              <a:t>Dorotka </a:t>
            </a:r>
            <a:r>
              <a:rPr lang="cs-CZ" dirty="0" err="1"/>
              <a:t>Nešporová-Janoušová</a:t>
            </a:r>
            <a:endParaRPr lang="cs-CZ" dirty="0"/>
          </a:p>
        </p:txBody>
      </p:sp>
      <p:pic>
        <p:nvPicPr>
          <p:cNvPr id="6" name="Picture 2">
            <a:extLst>
              <a:ext uri="{FF2B5EF4-FFF2-40B4-BE49-F238E27FC236}">
                <a16:creationId xmlns:a16="http://schemas.microsoft.com/office/drawing/2014/main" id="{8DD06729-F77E-49F1-8B1A-D63E5E3161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92995" y="-1877"/>
            <a:ext cx="6390168" cy="6892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15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7EC9B9-1C2A-4671-8816-4A8B9D974D85}"/>
              </a:ext>
            </a:extLst>
          </p:cNvPr>
          <p:cNvSpPr>
            <a:spLocks noGrp="1"/>
          </p:cNvSpPr>
          <p:nvPr>
            <p:ph type="title"/>
          </p:nvPr>
        </p:nvSpPr>
        <p:spPr/>
        <p:txBody>
          <a:bodyPr>
            <a:normAutofit fontScale="90000"/>
          </a:bodyPr>
          <a:lstStyle/>
          <a:p>
            <a:r>
              <a:rPr lang="cs-CZ" dirty="0"/>
              <a:t>Budova redakce Rudého práva</a:t>
            </a:r>
            <a:br>
              <a:rPr lang="cs-CZ" dirty="0"/>
            </a:br>
            <a:r>
              <a:rPr lang="cs-CZ" dirty="0"/>
              <a:t>Na Florenci 3 </a:t>
            </a:r>
            <a:br>
              <a:rPr lang="cs-CZ" dirty="0"/>
            </a:br>
            <a:r>
              <a:rPr lang="cs-CZ" dirty="0"/>
              <a:t>(1960-1982)</a:t>
            </a:r>
          </a:p>
        </p:txBody>
      </p:sp>
      <p:sp>
        <p:nvSpPr>
          <p:cNvPr id="4" name="Zástupný text 3">
            <a:extLst>
              <a:ext uri="{FF2B5EF4-FFF2-40B4-BE49-F238E27FC236}">
                <a16:creationId xmlns:a16="http://schemas.microsoft.com/office/drawing/2014/main" id="{B70735C1-780F-462E-9493-4614F6E0E87A}"/>
              </a:ext>
            </a:extLst>
          </p:cNvPr>
          <p:cNvSpPr>
            <a:spLocks noGrp="1"/>
          </p:cNvSpPr>
          <p:nvPr>
            <p:ph type="body" sz="half" idx="2"/>
          </p:nvPr>
        </p:nvSpPr>
        <p:spPr/>
        <p:txBody>
          <a:bodyPr>
            <a:normAutofit fontScale="92500" lnSpcReduction="10000"/>
          </a:bodyPr>
          <a:lstStyle/>
          <a:p>
            <a:pPr marL="285750" indent="-285750">
              <a:buFontTx/>
              <a:buChar char="-"/>
            </a:pPr>
            <a:r>
              <a:rPr lang="cs-CZ" dirty="0"/>
              <a:t>Zakázkové oddělení</a:t>
            </a:r>
          </a:p>
          <a:p>
            <a:pPr marL="285750" indent="-285750">
              <a:buFontTx/>
              <a:buChar char="-"/>
            </a:pPr>
            <a:r>
              <a:rPr lang="cs-CZ" dirty="0"/>
              <a:t>Kačenová, M.: </a:t>
            </a:r>
          </a:p>
          <a:p>
            <a:pPr marL="285750" indent="-285750">
              <a:buFontTx/>
              <a:buChar char="-"/>
            </a:pPr>
            <a:r>
              <a:rPr lang="cs-CZ" dirty="0"/>
              <a:t>Jestli myslíte ceremonii, tak oslavou. Ale jde-li o práci tak fázováním. Avšak byli jsme dívky a chlapci neklidní a tak došlo i na ukázňování konturováním. Jmenovitě šlo o film Františka Vystrčila "O místo na slunci". Pravděpodobně jsme jej nedělali špatně, protože film byl nominován na Oscara. Pak jsme se zase vrátili ke kreslení mezifází. V těch prvních měsících jsme občas chodili na Klárov na studijní projekce, abychom se my nováčci seznámili s dosavadní tvorbou a byli alespoň trochu „v obraze“. Byla to často veliká švanda, když jsme vykráčeli z Burzy pěkně za sebou husím pochodem a přesunovali se pěšky na Klárov.</a:t>
            </a:r>
          </a:p>
        </p:txBody>
      </p:sp>
      <p:pic>
        <p:nvPicPr>
          <p:cNvPr id="14338" name="Picture 2">
            <a:extLst>
              <a:ext uri="{FF2B5EF4-FFF2-40B4-BE49-F238E27FC236}">
                <a16:creationId xmlns:a16="http://schemas.microsoft.com/office/drawing/2014/main" id="{2854163A-A84A-4C75-A4A1-85A7B32C67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66615" y="2843"/>
            <a:ext cx="5188688" cy="6850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504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A24C474-0A96-4333-870F-AE1F9D776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302" y="5317"/>
            <a:ext cx="11313042" cy="6830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443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7A6FC7B6-18CA-4F0E-AF0F-8DD7164A8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911" y="0"/>
            <a:ext cx="90541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265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4BBF3E-E1F3-4834-BD8D-1398E6518339}"/>
              </a:ext>
            </a:extLst>
          </p:cNvPr>
          <p:cNvSpPr>
            <a:spLocks noGrp="1"/>
          </p:cNvSpPr>
          <p:nvPr>
            <p:ph type="title"/>
          </p:nvPr>
        </p:nvSpPr>
        <p:spPr/>
        <p:txBody>
          <a:bodyPr/>
          <a:lstStyle/>
          <a:p>
            <a:r>
              <a:rPr lang="cs-CZ" dirty="0"/>
              <a:t>Vztahy na pracovišti</a:t>
            </a:r>
          </a:p>
        </p:txBody>
      </p:sp>
      <p:sp>
        <p:nvSpPr>
          <p:cNvPr id="3" name="Zástupný obsah 2">
            <a:extLst>
              <a:ext uri="{FF2B5EF4-FFF2-40B4-BE49-F238E27FC236}">
                <a16:creationId xmlns:a16="http://schemas.microsoft.com/office/drawing/2014/main" id="{F5BD17CE-16DC-448E-875A-0C4ADC21621B}"/>
              </a:ext>
            </a:extLst>
          </p:cNvPr>
          <p:cNvSpPr>
            <a:spLocks noGrp="1"/>
          </p:cNvSpPr>
          <p:nvPr>
            <p:ph idx="1"/>
          </p:nvPr>
        </p:nvSpPr>
        <p:spPr>
          <a:xfrm>
            <a:off x="838200" y="1825625"/>
            <a:ext cx="5257800" cy="4351338"/>
          </a:xfrm>
        </p:spPr>
        <p:txBody>
          <a:bodyPr>
            <a:normAutofit/>
          </a:bodyPr>
          <a:lstStyle/>
          <a:p>
            <a:r>
              <a:rPr lang="cs-CZ" dirty="0"/>
              <a:t>Prostředí</a:t>
            </a:r>
          </a:p>
          <a:p>
            <a:endParaRPr lang="cs-CZ" dirty="0"/>
          </a:p>
          <a:p>
            <a:r>
              <a:rPr lang="cs-CZ" dirty="0"/>
              <a:t>Apolitičnost</a:t>
            </a:r>
          </a:p>
          <a:p>
            <a:endParaRPr lang="cs-CZ" dirty="0"/>
          </a:p>
          <a:p>
            <a:r>
              <a:rPr lang="cs-CZ" dirty="0"/>
              <a:t>Sociální kontakty v závislosti na profesi</a:t>
            </a:r>
          </a:p>
          <a:p>
            <a:endParaRPr lang="cs-CZ" dirty="0"/>
          </a:p>
          <a:p>
            <a:r>
              <a:rPr lang="cs-CZ" dirty="0"/>
              <a:t>Výhoda při znalosti cizích jazyků</a:t>
            </a:r>
          </a:p>
          <a:p>
            <a:endParaRPr lang="cs-CZ" dirty="0"/>
          </a:p>
          <a:p>
            <a:endParaRPr lang="cs-CZ" dirty="0"/>
          </a:p>
          <a:p>
            <a:endParaRPr lang="cs-CZ" dirty="0"/>
          </a:p>
          <a:p>
            <a:endParaRPr lang="cs-CZ" dirty="0"/>
          </a:p>
        </p:txBody>
      </p:sp>
      <p:pic>
        <p:nvPicPr>
          <p:cNvPr id="21506" name="Picture 2">
            <a:extLst>
              <a:ext uri="{FF2B5EF4-FFF2-40B4-BE49-F238E27FC236}">
                <a16:creationId xmlns:a16="http://schemas.microsoft.com/office/drawing/2014/main" id="{434B7748-D578-442A-9BA2-87833B6CD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3600" y="0"/>
            <a:ext cx="4978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683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CF8BC1FD-3A22-403F-BDF6-13ACFAD34AC2}"/>
              </a:ext>
            </a:extLst>
          </p:cNvPr>
          <p:cNvPicPr>
            <a:picLocks noChangeAspect="1"/>
          </p:cNvPicPr>
          <p:nvPr/>
        </p:nvPicPr>
        <p:blipFill>
          <a:blip r:embed="rId2"/>
          <a:stretch>
            <a:fillRect/>
          </a:stretch>
        </p:blipFill>
        <p:spPr>
          <a:xfrm>
            <a:off x="677903" y="0"/>
            <a:ext cx="10836194" cy="6858000"/>
          </a:xfrm>
          <a:prstGeom prst="rect">
            <a:avLst/>
          </a:prstGeom>
        </p:spPr>
      </p:pic>
    </p:spTree>
    <p:extLst>
      <p:ext uri="{BB962C8B-B14F-4D97-AF65-F5344CB8AC3E}">
        <p14:creationId xmlns:p14="http://schemas.microsoft.com/office/powerpoint/2010/main" val="1139068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4B58BD04-0751-4B50-89D6-74A1F8F5BB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0"/>
            <a:ext cx="105425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722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9336B1-1655-4397-8843-F83CDF3B2F32}"/>
              </a:ext>
            </a:extLst>
          </p:cNvPr>
          <p:cNvSpPr>
            <a:spLocks noGrp="1"/>
          </p:cNvSpPr>
          <p:nvPr>
            <p:ph type="title"/>
          </p:nvPr>
        </p:nvSpPr>
        <p:spPr>
          <a:xfrm>
            <a:off x="648929" y="629266"/>
            <a:ext cx="3505495" cy="1622321"/>
          </a:xfrm>
        </p:spPr>
        <p:txBody>
          <a:bodyPr>
            <a:normAutofit/>
          </a:bodyPr>
          <a:lstStyle/>
          <a:p>
            <a:r>
              <a:rPr lang="cs-CZ"/>
              <a:t>Animovaný film ve Zlíně</a:t>
            </a:r>
            <a:endParaRPr lang="cs-CZ" dirty="0"/>
          </a:p>
        </p:txBody>
      </p:sp>
      <p:sp>
        <p:nvSpPr>
          <p:cNvPr id="3" name="Zástupný obsah 2">
            <a:extLst>
              <a:ext uri="{FF2B5EF4-FFF2-40B4-BE49-F238E27FC236}">
                <a16:creationId xmlns:a16="http://schemas.microsoft.com/office/drawing/2014/main" id="{D1B5CD7E-090D-43E8-9A4D-017FDA4385F2}"/>
              </a:ext>
            </a:extLst>
          </p:cNvPr>
          <p:cNvSpPr>
            <a:spLocks noGrp="1"/>
          </p:cNvSpPr>
          <p:nvPr>
            <p:ph idx="1"/>
          </p:nvPr>
        </p:nvSpPr>
        <p:spPr>
          <a:xfrm>
            <a:off x="648931" y="2438400"/>
            <a:ext cx="3505494" cy="3785419"/>
          </a:xfrm>
        </p:spPr>
        <p:txBody>
          <a:bodyPr>
            <a:normAutofit/>
          </a:bodyPr>
          <a:lstStyle/>
          <a:p>
            <a:r>
              <a:rPr lang="cs-CZ" sz="1700"/>
              <a:t>Českomoravská společnost pro úzký film</a:t>
            </a:r>
          </a:p>
          <a:p>
            <a:endParaRPr lang="cs-CZ" sz="1700"/>
          </a:p>
          <a:p>
            <a:r>
              <a:rPr lang="cs-CZ" sz="1700"/>
              <a:t>1942-1945</a:t>
            </a:r>
          </a:p>
          <a:p>
            <a:endParaRPr lang="cs-CZ" sz="1700"/>
          </a:p>
          <a:p>
            <a:r>
              <a:rPr lang="cs-CZ" sz="1700"/>
              <a:t>Franz Tremel</a:t>
            </a:r>
          </a:p>
          <a:p>
            <a:endParaRPr lang="cs-CZ" sz="1700"/>
          </a:p>
          <a:p>
            <a:r>
              <a:rPr lang="cs-CZ" sz="1700"/>
              <a:t>Sídlo Praha x Výrobní kapacity Zlín</a:t>
            </a:r>
          </a:p>
          <a:p>
            <a:endParaRPr lang="cs-CZ" sz="1700"/>
          </a:p>
          <a:p>
            <a:r>
              <a:rPr lang="cs-CZ" sz="1700"/>
              <a:t>Převzetí technického vybavení BAPOZ</a:t>
            </a:r>
          </a:p>
          <a:p>
            <a:pPr lvl="1"/>
            <a:endParaRPr lang="cs-CZ" sz="1700"/>
          </a:p>
          <a:p>
            <a:endParaRPr lang="cs-CZ" sz="1700"/>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a:extLst>
              <a:ext uri="{FF2B5EF4-FFF2-40B4-BE49-F238E27FC236}">
                <a16:creationId xmlns:a16="http://schemas.microsoft.com/office/drawing/2014/main" id="{64C262B2-BD5F-440C-AA95-5F595D153CC6}"/>
              </a:ext>
            </a:extLst>
          </p:cNvPr>
          <p:cNvPicPr>
            <a:picLocks noChangeAspect="1"/>
          </p:cNvPicPr>
          <p:nvPr/>
        </p:nvPicPr>
        <p:blipFill>
          <a:blip r:embed="rId2"/>
          <a:stretch>
            <a:fillRect/>
          </a:stretch>
        </p:blipFill>
        <p:spPr>
          <a:xfrm>
            <a:off x="5131993" y="1219200"/>
            <a:ext cx="6585227" cy="4428565"/>
          </a:xfrm>
          <a:prstGeom prst="rect">
            <a:avLst/>
          </a:prstGeom>
          <a:effectLst/>
        </p:spPr>
      </p:pic>
    </p:spTree>
    <p:extLst>
      <p:ext uri="{BB962C8B-B14F-4D97-AF65-F5344CB8AC3E}">
        <p14:creationId xmlns:p14="http://schemas.microsoft.com/office/powerpoint/2010/main" val="1820854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7B3B01-3DE2-4B73-8D7C-0F6EE25D0956}"/>
              </a:ext>
            </a:extLst>
          </p:cNvPr>
          <p:cNvSpPr>
            <a:spLocks noGrp="1"/>
          </p:cNvSpPr>
          <p:nvPr>
            <p:ph type="title"/>
          </p:nvPr>
        </p:nvSpPr>
        <p:spPr/>
        <p:txBody>
          <a:bodyPr/>
          <a:lstStyle/>
          <a:p>
            <a:r>
              <a:rPr lang="cs-CZ" dirty="0"/>
              <a:t>Patronství, výpomoci, doporučování</a:t>
            </a:r>
          </a:p>
        </p:txBody>
      </p:sp>
      <p:sp>
        <p:nvSpPr>
          <p:cNvPr id="3" name="Zástupný obsah 2">
            <a:extLst>
              <a:ext uri="{FF2B5EF4-FFF2-40B4-BE49-F238E27FC236}">
                <a16:creationId xmlns:a16="http://schemas.microsoft.com/office/drawing/2014/main" id="{74BE2490-3354-4326-94AF-E332F20C67D7}"/>
              </a:ext>
            </a:extLst>
          </p:cNvPr>
          <p:cNvSpPr>
            <a:spLocks noGrp="1"/>
          </p:cNvSpPr>
          <p:nvPr>
            <p:ph idx="1"/>
          </p:nvPr>
        </p:nvSpPr>
        <p:spPr/>
        <p:txBody>
          <a:bodyPr/>
          <a:lstStyle/>
          <a:p>
            <a:r>
              <a:rPr lang="cs-CZ" dirty="0"/>
              <a:t>Rodinné vazby</a:t>
            </a:r>
          </a:p>
          <a:p>
            <a:endParaRPr lang="cs-CZ" dirty="0"/>
          </a:p>
          <a:p>
            <a:pPr lvl="1"/>
            <a:r>
              <a:rPr lang="cs-CZ" dirty="0"/>
              <a:t>Získání zaměstnání</a:t>
            </a:r>
          </a:p>
          <a:p>
            <a:pPr lvl="1"/>
            <a:endParaRPr lang="cs-CZ" dirty="0"/>
          </a:p>
          <a:p>
            <a:pPr lvl="1"/>
            <a:r>
              <a:rPr lang="cs-CZ" dirty="0"/>
              <a:t>Doubrava -&gt; Doubravová </a:t>
            </a:r>
          </a:p>
          <a:p>
            <a:pPr lvl="1"/>
            <a:endParaRPr lang="cs-CZ" dirty="0"/>
          </a:p>
          <a:p>
            <a:pPr lvl="1"/>
            <a:r>
              <a:rPr lang="cs-CZ" dirty="0"/>
              <a:t>Renč, I. -&gt; </a:t>
            </a:r>
            <a:r>
              <a:rPr lang="cs-CZ" dirty="0" err="1"/>
              <a:t>Renčová</a:t>
            </a:r>
            <a:endParaRPr lang="cs-CZ" dirty="0"/>
          </a:p>
          <a:p>
            <a:pPr lvl="1"/>
            <a:endParaRPr lang="cs-CZ" dirty="0"/>
          </a:p>
          <a:p>
            <a:r>
              <a:rPr lang="cs-CZ" dirty="0"/>
              <a:t>Zajištění možnosti pracovat</a:t>
            </a:r>
          </a:p>
        </p:txBody>
      </p:sp>
    </p:spTree>
    <p:extLst>
      <p:ext uri="{BB962C8B-B14F-4D97-AF65-F5344CB8AC3E}">
        <p14:creationId xmlns:p14="http://schemas.microsoft.com/office/powerpoint/2010/main" val="1122641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D1BB19-27C5-4963-BACD-0BD20DA390BB}"/>
              </a:ext>
            </a:extLst>
          </p:cNvPr>
          <p:cNvSpPr>
            <a:spLocks noGrp="1"/>
          </p:cNvSpPr>
          <p:nvPr>
            <p:ph type="title"/>
          </p:nvPr>
        </p:nvSpPr>
        <p:spPr/>
        <p:txBody>
          <a:bodyPr/>
          <a:lstStyle/>
          <a:p>
            <a:r>
              <a:rPr lang="cs-CZ" dirty="0"/>
              <a:t>Projekce</a:t>
            </a:r>
          </a:p>
        </p:txBody>
      </p:sp>
      <p:sp>
        <p:nvSpPr>
          <p:cNvPr id="3" name="Zástupný obsah 2">
            <a:extLst>
              <a:ext uri="{FF2B5EF4-FFF2-40B4-BE49-F238E27FC236}">
                <a16:creationId xmlns:a16="http://schemas.microsoft.com/office/drawing/2014/main" id="{75B8AE21-0AEF-4F1D-8E67-F85A67E30401}"/>
              </a:ext>
            </a:extLst>
          </p:cNvPr>
          <p:cNvSpPr>
            <a:spLocks noGrp="1"/>
          </p:cNvSpPr>
          <p:nvPr>
            <p:ph idx="1"/>
          </p:nvPr>
        </p:nvSpPr>
        <p:spPr/>
        <p:txBody>
          <a:bodyPr/>
          <a:lstStyle/>
          <a:p>
            <a:r>
              <a:rPr lang="cs-CZ" dirty="0"/>
              <a:t>Povětrnostní domeček (1944) - 8</a:t>
            </a:r>
          </a:p>
          <a:p>
            <a:r>
              <a:rPr lang="cs-CZ" dirty="0"/>
              <a:t>Loutky Jiřího Trnky (1955) - 25</a:t>
            </a:r>
          </a:p>
          <a:p>
            <a:r>
              <a:rPr lang="cs-CZ" dirty="0"/>
              <a:t>To jsou Bratři v triku (1957) – 22</a:t>
            </a:r>
          </a:p>
          <a:p>
            <a:r>
              <a:rPr lang="pl-PL" dirty="0"/>
              <a:t>Bez pasu a bez víza z Kudlova do San Franciska (1964) – 22</a:t>
            </a:r>
            <a:endParaRPr lang="cs-CZ" dirty="0"/>
          </a:p>
          <a:p>
            <a:r>
              <a:rPr lang="cs-CZ" dirty="0"/>
              <a:t>Bratři ve stěhování (1985) – 11</a:t>
            </a:r>
          </a:p>
          <a:p>
            <a:r>
              <a:rPr lang="cs-CZ" dirty="0"/>
              <a:t>Jak opatřit si hodné dítě (1965)</a:t>
            </a:r>
          </a:p>
        </p:txBody>
      </p:sp>
    </p:spTree>
    <p:extLst>
      <p:ext uri="{BB962C8B-B14F-4D97-AF65-F5344CB8AC3E}">
        <p14:creationId xmlns:p14="http://schemas.microsoft.com/office/powerpoint/2010/main" val="1927791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70E55C-AAC0-4703-937B-029A324C28B0}"/>
              </a:ext>
            </a:extLst>
          </p:cNvPr>
          <p:cNvSpPr>
            <a:spLocks noGrp="1"/>
          </p:cNvSpPr>
          <p:nvPr>
            <p:ph type="title"/>
          </p:nvPr>
        </p:nvSpPr>
        <p:spPr>
          <a:xfrm>
            <a:off x="838200" y="365125"/>
            <a:ext cx="6132695" cy="1325563"/>
          </a:xfrm>
        </p:spPr>
        <p:txBody>
          <a:bodyPr/>
          <a:lstStyle/>
          <a:p>
            <a:r>
              <a:rPr lang="cs-CZ" dirty="0"/>
              <a:t>Ateliér filmového triku - Praha</a:t>
            </a:r>
          </a:p>
        </p:txBody>
      </p:sp>
      <p:sp>
        <p:nvSpPr>
          <p:cNvPr id="3" name="Zástupný obsah 2">
            <a:extLst>
              <a:ext uri="{FF2B5EF4-FFF2-40B4-BE49-F238E27FC236}">
                <a16:creationId xmlns:a16="http://schemas.microsoft.com/office/drawing/2014/main" id="{EFEEAB48-4801-4D9A-9B81-B1778F07621E}"/>
              </a:ext>
            </a:extLst>
          </p:cNvPr>
          <p:cNvSpPr>
            <a:spLocks noGrp="1"/>
          </p:cNvSpPr>
          <p:nvPr>
            <p:ph idx="1"/>
          </p:nvPr>
        </p:nvSpPr>
        <p:spPr>
          <a:xfrm>
            <a:off x="838200" y="1825625"/>
            <a:ext cx="5257800" cy="4351338"/>
          </a:xfrm>
        </p:spPr>
        <p:txBody>
          <a:bodyPr>
            <a:normAutofit fontScale="62500" lnSpcReduction="20000"/>
          </a:bodyPr>
          <a:lstStyle/>
          <a:p>
            <a:r>
              <a:rPr lang="cs-CZ" dirty="0"/>
              <a:t>Praha - Štěpánská</a:t>
            </a:r>
          </a:p>
          <a:p>
            <a:endParaRPr lang="cs-CZ" dirty="0"/>
          </a:p>
          <a:p>
            <a:r>
              <a:rPr lang="cs-CZ" dirty="0"/>
              <a:t>Praha - Wenzigova</a:t>
            </a:r>
          </a:p>
          <a:p>
            <a:endParaRPr lang="cs-CZ" dirty="0"/>
          </a:p>
          <a:p>
            <a:r>
              <a:rPr lang="cs-CZ" dirty="0"/>
              <a:t>1935 – vznik</a:t>
            </a:r>
          </a:p>
          <a:p>
            <a:endParaRPr lang="cs-CZ" dirty="0"/>
          </a:p>
          <a:p>
            <a:r>
              <a:rPr lang="cs-CZ" dirty="0"/>
              <a:t>1940 – </a:t>
            </a:r>
            <a:r>
              <a:rPr lang="cs-CZ" dirty="0" err="1"/>
              <a:t>Pfister</a:t>
            </a:r>
            <a:r>
              <a:rPr lang="cs-CZ" dirty="0"/>
              <a:t>, Josef - </a:t>
            </a:r>
            <a:r>
              <a:rPr lang="cs-CZ" dirty="0" err="1"/>
              <a:t>treuhänder</a:t>
            </a:r>
            <a:endParaRPr lang="cs-CZ" dirty="0"/>
          </a:p>
          <a:p>
            <a:endParaRPr lang="cs-CZ" dirty="0"/>
          </a:p>
          <a:p>
            <a:r>
              <a:rPr lang="cs-CZ" dirty="0"/>
              <a:t>Rudolf </a:t>
            </a:r>
            <a:r>
              <a:rPr lang="cs-CZ" dirty="0" err="1"/>
              <a:t>Dillenz</a:t>
            </a:r>
            <a:r>
              <a:rPr lang="cs-CZ" dirty="0"/>
              <a:t>, Zdeněk Reimann</a:t>
            </a:r>
          </a:p>
          <a:p>
            <a:endParaRPr lang="cs-CZ" dirty="0"/>
          </a:p>
          <a:p>
            <a:r>
              <a:rPr lang="cs-CZ" dirty="0"/>
              <a:t>1945</a:t>
            </a:r>
          </a:p>
          <a:p>
            <a:endParaRPr lang="cs-CZ" dirty="0"/>
          </a:p>
          <a:p>
            <a:r>
              <a:rPr lang="cs-CZ" dirty="0"/>
              <a:t>Krátké filmy </a:t>
            </a:r>
          </a:p>
        </p:txBody>
      </p:sp>
      <p:pic>
        <p:nvPicPr>
          <p:cNvPr id="1030" name="Picture 6" descr="Čarodějův učeň (1943) – Filmový přehled">
            <a:extLst>
              <a:ext uri="{FF2B5EF4-FFF2-40B4-BE49-F238E27FC236}">
                <a16:creationId xmlns:a16="http://schemas.microsoft.com/office/drawing/2014/main" id="{C99D478D-0D39-4746-BF3B-EFC7E37BE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3872" y="1222603"/>
            <a:ext cx="6878128" cy="5021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625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7C054F-08CD-49FF-B8B0-70665117F1E8}"/>
              </a:ext>
            </a:extLst>
          </p:cNvPr>
          <p:cNvSpPr>
            <a:spLocks noGrp="1"/>
          </p:cNvSpPr>
          <p:nvPr>
            <p:ph type="title"/>
          </p:nvPr>
        </p:nvSpPr>
        <p:spPr/>
        <p:txBody>
          <a:bodyPr/>
          <a:lstStyle/>
          <a:p>
            <a:r>
              <a:rPr lang="cs-CZ" dirty="0"/>
              <a:t>Ateliér filmového triku, Praha</a:t>
            </a:r>
          </a:p>
        </p:txBody>
      </p:sp>
      <p:pic>
        <p:nvPicPr>
          <p:cNvPr id="2050" name="Picture 2" descr="The Meteorological House (1945) – Filmový přehled">
            <a:extLst>
              <a:ext uri="{FF2B5EF4-FFF2-40B4-BE49-F238E27FC236}">
                <a16:creationId xmlns:a16="http://schemas.microsoft.com/office/drawing/2014/main" id="{E0DF5D80-BDF8-41FC-9914-6E90183DA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8261" y="2358887"/>
            <a:ext cx="6173740" cy="44991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vatba v korálovém moři (1944) – Filmový přehled">
            <a:extLst>
              <a:ext uri="{FF2B5EF4-FFF2-40B4-BE49-F238E27FC236}">
                <a16:creationId xmlns:a16="http://schemas.microsoft.com/office/drawing/2014/main" id="{D1B997AB-6A72-4487-BDF3-240E3BD08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68553"/>
            <a:ext cx="5998816" cy="449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58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C1896F-6DD6-4AEB-94B3-CD1277A2CB77}"/>
              </a:ext>
            </a:extLst>
          </p:cNvPr>
          <p:cNvSpPr>
            <a:spLocks noGrp="1"/>
          </p:cNvSpPr>
          <p:nvPr>
            <p:ph type="title"/>
          </p:nvPr>
        </p:nvSpPr>
        <p:spPr>
          <a:xfrm>
            <a:off x="838200" y="365125"/>
            <a:ext cx="5443330" cy="1325563"/>
          </a:xfrm>
        </p:spPr>
        <p:txBody>
          <a:bodyPr/>
          <a:lstStyle/>
          <a:p>
            <a:r>
              <a:rPr lang="cs-CZ" dirty="0" err="1"/>
              <a:t>Brentennovo</a:t>
            </a:r>
            <a:r>
              <a:rPr lang="cs-CZ" dirty="0"/>
              <a:t> studio Brno – Krátký film Brno</a:t>
            </a:r>
          </a:p>
        </p:txBody>
      </p:sp>
      <p:sp>
        <p:nvSpPr>
          <p:cNvPr id="3" name="Zástupný obsah 2">
            <a:extLst>
              <a:ext uri="{FF2B5EF4-FFF2-40B4-BE49-F238E27FC236}">
                <a16:creationId xmlns:a16="http://schemas.microsoft.com/office/drawing/2014/main" id="{E550C05C-4742-44B0-BB6A-CC49ECFF4274}"/>
              </a:ext>
            </a:extLst>
          </p:cNvPr>
          <p:cNvSpPr>
            <a:spLocks noGrp="1"/>
          </p:cNvSpPr>
          <p:nvPr>
            <p:ph idx="1"/>
          </p:nvPr>
        </p:nvSpPr>
        <p:spPr>
          <a:xfrm>
            <a:off x="838200" y="1825625"/>
            <a:ext cx="5257800" cy="4351338"/>
          </a:xfrm>
        </p:spPr>
        <p:txBody>
          <a:bodyPr/>
          <a:lstStyle/>
          <a:p>
            <a:r>
              <a:rPr lang="cs-CZ" dirty="0" err="1"/>
              <a:t>Otakat</a:t>
            </a:r>
            <a:r>
              <a:rPr lang="cs-CZ" dirty="0"/>
              <a:t> „</a:t>
            </a:r>
            <a:r>
              <a:rPr lang="cs-CZ" dirty="0" err="1"/>
              <a:t>Brenten</a:t>
            </a:r>
            <a:r>
              <a:rPr lang="cs-CZ" dirty="0"/>
              <a:t>“ Blažek</a:t>
            </a:r>
          </a:p>
          <a:p>
            <a:endParaRPr lang="cs-CZ" dirty="0"/>
          </a:p>
          <a:p>
            <a:r>
              <a:rPr lang="cs-CZ" dirty="0"/>
              <a:t>Brno</a:t>
            </a:r>
          </a:p>
          <a:p>
            <a:endParaRPr lang="cs-CZ" dirty="0"/>
          </a:p>
          <a:p>
            <a:r>
              <a:rPr lang="cs-CZ" dirty="0"/>
              <a:t>Krátkometrážní tvorba</a:t>
            </a:r>
          </a:p>
          <a:p>
            <a:endParaRPr lang="cs-CZ" dirty="0"/>
          </a:p>
          <a:p>
            <a:r>
              <a:rPr lang="cs-CZ" dirty="0"/>
              <a:t>Pokus o celovečerní film</a:t>
            </a:r>
          </a:p>
          <a:p>
            <a:endParaRPr lang="cs-CZ" dirty="0"/>
          </a:p>
        </p:txBody>
      </p:sp>
      <p:pic>
        <p:nvPicPr>
          <p:cNvPr id="7" name="Obrázek 6">
            <a:extLst>
              <a:ext uri="{FF2B5EF4-FFF2-40B4-BE49-F238E27FC236}">
                <a16:creationId xmlns:a16="http://schemas.microsoft.com/office/drawing/2014/main" id="{8756D2FB-3D72-42A5-BA73-9CC8640918AB}"/>
              </a:ext>
            </a:extLst>
          </p:cNvPr>
          <p:cNvPicPr>
            <a:picLocks noChangeAspect="1"/>
          </p:cNvPicPr>
          <p:nvPr/>
        </p:nvPicPr>
        <p:blipFill>
          <a:blip r:embed="rId2"/>
          <a:stretch>
            <a:fillRect/>
          </a:stretch>
        </p:blipFill>
        <p:spPr>
          <a:xfrm>
            <a:off x="6893668" y="99548"/>
            <a:ext cx="5163271" cy="6658904"/>
          </a:xfrm>
          <a:prstGeom prst="rect">
            <a:avLst/>
          </a:prstGeom>
        </p:spPr>
      </p:pic>
    </p:spTree>
    <p:extLst>
      <p:ext uri="{BB962C8B-B14F-4D97-AF65-F5344CB8AC3E}">
        <p14:creationId xmlns:p14="http://schemas.microsoft.com/office/powerpoint/2010/main" val="1423542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FAFE4E-1AC7-4962-919A-1345FDFC0703}"/>
              </a:ext>
            </a:extLst>
          </p:cNvPr>
          <p:cNvSpPr>
            <a:spLocks noGrp="1"/>
          </p:cNvSpPr>
          <p:nvPr>
            <p:ph type="title"/>
          </p:nvPr>
        </p:nvSpPr>
        <p:spPr>
          <a:xfrm>
            <a:off x="838200" y="365125"/>
            <a:ext cx="5430078" cy="1325563"/>
          </a:xfrm>
        </p:spPr>
        <p:txBody>
          <a:bodyPr/>
          <a:lstStyle/>
          <a:p>
            <a:r>
              <a:rPr lang="cs-CZ" dirty="0" err="1"/>
              <a:t>Brentennovo</a:t>
            </a:r>
            <a:r>
              <a:rPr lang="cs-CZ" dirty="0"/>
              <a:t> studio Brno – Krátký film Brno</a:t>
            </a:r>
          </a:p>
        </p:txBody>
      </p:sp>
      <p:sp>
        <p:nvSpPr>
          <p:cNvPr id="3" name="Zástupný obsah 2">
            <a:extLst>
              <a:ext uri="{FF2B5EF4-FFF2-40B4-BE49-F238E27FC236}">
                <a16:creationId xmlns:a16="http://schemas.microsoft.com/office/drawing/2014/main" id="{C7344AF1-30D9-44B1-ABFA-5C80E965D65F}"/>
              </a:ext>
            </a:extLst>
          </p:cNvPr>
          <p:cNvSpPr>
            <a:spLocks noGrp="1"/>
          </p:cNvSpPr>
          <p:nvPr>
            <p:ph idx="1"/>
          </p:nvPr>
        </p:nvSpPr>
        <p:spPr>
          <a:xfrm>
            <a:off x="838200" y="1825625"/>
            <a:ext cx="4992757" cy="4351338"/>
          </a:xfrm>
        </p:spPr>
        <p:txBody>
          <a:bodyPr>
            <a:normAutofit/>
          </a:bodyPr>
          <a:lstStyle/>
          <a:p>
            <a:r>
              <a:rPr lang="cs-CZ" dirty="0"/>
              <a:t>Zestátnění</a:t>
            </a:r>
          </a:p>
          <a:p>
            <a:r>
              <a:rPr lang="cs-CZ" dirty="0"/>
              <a:t>Skupina Brno pod vedením </a:t>
            </a:r>
            <a:r>
              <a:rPr lang="cs-CZ" dirty="0" err="1"/>
              <a:t>Brentena</a:t>
            </a:r>
            <a:endParaRPr lang="cs-CZ" dirty="0"/>
          </a:p>
          <a:p>
            <a:r>
              <a:rPr lang="cs-CZ" dirty="0"/>
              <a:t>1949 – Skupina loutkového filmu Václava Zykmunda</a:t>
            </a:r>
          </a:p>
          <a:p>
            <a:r>
              <a:rPr lang="cs-CZ" dirty="0"/>
              <a:t>1951 – zánik Studia loutkového filmu</a:t>
            </a:r>
          </a:p>
          <a:p>
            <a:r>
              <a:rPr lang="cs-CZ" dirty="0"/>
              <a:t>1952 – zrušení KF, Brno</a:t>
            </a:r>
          </a:p>
        </p:txBody>
      </p:sp>
      <p:pic>
        <p:nvPicPr>
          <p:cNvPr id="3074" name="Picture 2">
            <a:extLst>
              <a:ext uri="{FF2B5EF4-FFF2-40B4-BE49-F238E27FC236}">
                <a16:creationId xmlns:a16="http://schemas.microsoft.com/office/drawing/2014/main" id="{9C0A125C-DC16-4CFD-8665-5B570F387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3145" y="572294"/>
            <a:ext cx="2857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edřich Jurda - FDb.cz">
            <a:extLst>
              <a:ext uri="{FF2B5EF4-FFF2-40B4-BE49-F238E27FC236}">
                <a16:creationId xmlns:a16="http://schemas.microsoft.com/office/drawing/2014/main" id="{CD2C3C8E-86DC-4EE3-ACF6-760037C23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720" y="3193774"/>
            <a:ext cx="2402436" cy="3260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362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0D8A2A-D75F-407C-A2CB-A62C75E4BB50}"/>
              </a:ext>
            </a:extLst>
          </p:cNvPr>
          <p:cNvSpPr>
            <a:spLocks noGrp="1"/>
          </p:cNvSpPr>
          <p:nvPr>
            <p:ph type="title"/>
          </p:nvPr>
        </p:nvSpPr>
        <p:spPr/>
        <p:txBody>
          <a:bodyPr/>
          <a:lstStyle/>
          <a:p>
            <a:r>
              <a:rPr lang="cs-CZ" dirty="0"/>
              <a:t>Zestátněná kinematografie</a:t>
            </a:r>
          </a:p>
        </p:txBody>
      </p:sp>
      <p:sp>
        <p:nvSpPr>
          <p:cNvPr id="3" name="Zástupný obsah 2">
            <a:extLst>
              <a:ext uri="{FF2B5EF4-FFF2-40B4-BE49-F238E27FC236}">
                <a16:creationId xmlns:a16="http://schemas.microsoft.com/office/drawing/2014/main" id="{0CCAE63D-6276-4D65-A932-0AB7F51B3731}"/>
              </a:ext>
            </a:extLst>
          </p:cNvPr>
          <p:cNvSpPr>
            <a:spLocks noGrp="1"/>
          </p:cNvSpPr>
          <p:nvPr>
            <p:ph sz="half" idx="1"/>
          </p:nvPr>
        </p:nvSpPr>
        <p:spPr/>
        <p:txBody>
          <a:bodyPr>
            <a:normAutofit fontScale="92500" lnSpcReduction="20000"/>
          </a:bodyPr>
          <a:lstStyle/>
          <a:p>
            <a:r>
              <a:rPr lang="cs-CZ" dirty="0"/>
              <a:t>Kontinuita s předchozím obdobím</a:t>
            </a:r>
          </a:p>
          <a:p>
            <a:endParaRPr lang="cs-CZ" dirty="0"/>
          </a:p>
          <a:p>
            <a:r>
              <a:rPr lang="cs-CZ" dirty="0"/>
              <a:t>Vznik nových podniků na původním půdoryse</a:t>
            </a:r>
          </a:p>
          <a:p>
            <a:endParaRPr lang="cs-CZ" dirty="0"/>
          </a:p>
          <a:p>
            <a:r>
              <a:rPr lang="cs-CZ" dirty="0"/>
              <a:t>Zlín(Gottwaldov) &amp; Brno &amp; Praha</a:t>
            </a:r>
          </a:p>
          <a:p>
            <a:endParaRPr lang="cs-CZ" dirty="0"/>
          </a:p>
          <a:p>
            <a:r>
              <a:rPr lang="cs-CZ" dirty="0"/>
              <a:t>Laboratoře – Praha a Zlín</a:t>
            </a:r>
          </a:p>
          <a:p>
            <a:pPr marL="0" indent="0">
              <a:buNone/>
            </a:pPr>
            <a:endParaRPr lang="cs-CZ" dirty="0"/>
          </a:p>
        </p:txBody>
      </p:sp>
      <p:sp>
        <p:nvSpPr>
          <p:cNvPr id="4" name="Zástupný obsah 3">
            <a:extLst>
              <a:ext uri="{FF2B5EF4-FFF2-40B4-BE49-F238E27FC236}">
                <a16:creationId xmlns:a16="http://schemas.microsoft.com/office/drawing/2014/main" id="{0137975B-4E65-400D-8C61-7DC060809791}"/>
              </a:ext>
            </a:extLst>
          </p:cNvPr>
          <p:cNvSpPr>
            <a:spLocks noGrp="1"/>
          </p:cNvSpPr>
          <p:nvPr>
            <p:ph sz="half" idx="2"/>
          </p:nvPr>
        </p:nvSpPr>
        <p:spPr/>
        <p:txBody>
          <a:bodyPr>
            <a:normAutofit fontScale="92500" lnSpcReduction="20000"/>
          </a:bodyPr>
          <a:lstStyle/>
          <a:p>
            <a:pPr marL="0" indent="0">
              <a:buNone/>
            </a:pPr>
            <a:r>
              <a:rPr lang="cs-CZ" dirty="0"/>
              <a:t>Organizační struktura</a:t>
            </a:r>
          </a:p>
          <a:p>
            <a:endParaRPr lang="cs-CZ" dirty="0"/>
          </a:p>
          <a:p>
            <a:r>
              <a:rPr lang="cs-CZ" dirty="0"/>
              <a:t>1945-1947 – Československá filmová společnost</a:t>
            </a:r>
          </a:p>
          <a:p>
            <a:endParaRPr lang="cs-CZ" dirty="0"/>
          </a:p>
          <a:p>
            <a:r>
              <a:rPr lang="cs-CZ" dirty="0"/>
              <a:t>1948-1956 – Československý státní film</a:t>
            </a:r>
          </a:p>
          <a:p>
            <a:endParaRPr lang="cs-CZ" dirty="0"/>
          </a:p>
          <a:p>
            <a:r>
              <a:rPr lang="cs-CZ" dirty="0"/>
              <a:t>1957-   – ÚŘ ČSF</a:t>
            </a:r>
          </a:p>
          <a:p>
            <a:endParaRPr lang="cs-CZ" dirty="0"/>
          </a:p>
          <a:p>
            <a:r>
              <a:rPr lang="cs-CZ" dirty="0"/>
              <a:t>Krátký film</a:t>
            </a:r>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marL="0" indent="0">
              <a:buNone/>
            </a:pPr>
            <a:endParaRPr lang="cs-CZ" dirty="0"/>
          </a:p>
        </p:txBody>
      </p:sp>
    </p:spTree>
    <p:extLst>
      <p:ext uri="{BB962C8B-B14F-4D97-AF65-F5344CB8AC3E}">
        <p14:creationId xmlns:p14="http://schemas.microsoft.com/office/powerpoint/2010/main" val="2830513319"/>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EBF14C905DA994A94741BB3EB558898" ma:contentTypeVersion="13" ma:contentTypeDescription="Vytvoří nový dokument" ma:contentTypeScope="" ma:versionID="3d41035ff6bb99f752f3ddc8433ec754">
  <xsd:schema xmlns:xsd="http://www.w3.org/2001/XMLSchema" xmlns:xs="http://www.w3.org/2001/XMLSchema" xmlns:p="http://schemas.microsoft.com/office/2006/metadata/properties" xmlns:ns3="698d4693-b845-4eea-a2ab-79337e6936d2" xmlns:ns4="6ece9e18-de0b-4f92-8bc3-c96f1f3922e7" targetNamespace="http://schemas.microsoft.com/office/2006/metadata/properties" ma:root="true" ma:fieldsID="3f5aeba1316f496d43a20c9869dfa93b" ns3:_="" ns4:_="">
    <xsd:import namespace="698d4693-b845-4eea-a2ab-79337e6936d2"/>
    <xsd:import namespace="6ece9e18-de0b-4f92-8bc3-c96f1f3922e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AutoKeyPoints" minOccurs="0"/>
                <xsd:element ref="ns4:MediaServiceKeyPoints"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8d4693-b845-4eea-a2ab-79337e6936d2" elementFormDefault="qualified">
    <xsd:import namespace="http://schemas.microsoft.com/office/2006/documentManagement/types"/>
    <xsd:import namespace="http://schemas.microsoft.com/office/infopath/2007/PartnerControls"/>
    <xsd:element name="SharedWithUsers" ma:index="8" nillable="true" ma:displayName="Sdílí se s"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description="" ma:internalName="SharedWithDetails" ma:readOnly="true">
      <xsd:simpleType>
        <xsd:restriction base="dms:Note">
          <xsd:maxLength value="255"/>
        </xsd:restriction>
      </xsd:simpleType>
    </xsd:element>
    <xsd:element name="SharingHintHash" ma:index="10" nillable="true" ma:displayName="Hodnota hash upozornění na sdílení"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ce9e18-de0b-4f92-8bc3-c96f1f3922e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2B025F-4EF4-4432-8546-60DBA4AADF9A}">
  <ds:schemaRefs>
    <ds:schemaRef ds:uri="http://schemas.microsoft.com/sharepoint/v3/contenttype/forms"/>
  </ds:schemaRefs>
</ds:datastoreItem>
</file>

<file path=customXml/itemProps2.xml><?xml version="1.0" encoding="utf-8"?>
<ds:datastoreItem xmlns:ds="http://schemas.openxmlformats.org/officeDocument/2006/customXml" ds:itemID="{AB7D5C1C-CD98-4D92-BBDF-975C977BF39E}">
  <ds:schemaRefs>
    <ds:schemaRef ds:uri="6ece9e18-de0b-4f92-8bc3-c96f1f3922e7"/>
    <ds:schemaRef ds:uri="http://purl.org/dc/dcmitype/"/>
    <ds:schemaRef ds:uri="http://schemas.microsoft.com/office/2006/documentManagement/types"/>
    <ds:schemaRef ds:uri="http://www.w3.org/XML/1998/namespace"/>
    <ds:schemaRef ds:uri="http://purl.org/dc/elements/1.1/"/>
    <ds:schemaRef ds:uri="http://schemas.openxmlformats.org/package/2006/metadata/core-properties"/>
    <ds:schemaRef ds:uri="http://purl.org/dc/terms/"/>
    <ds:schemaRef ds:uri="http://schemas.microsoft.com/office/infopath/2007/PartnerControls"/>
    <ds:schemaRef ds:uri="698d4693-b845-4eea-a2ab-79337e6936d2"/>
    <ds:schemaRef ds:uri="http://schemas.microsoft.com/office/2006/metadata/properties"/>
  </ds:schemaRefs>
</ds:datastoreItem>
</file>

<file path=customXml/itemProps3.xml><?xml version="1.0" encoding="utf-8"?>
<ds:datastoreItem xmlns:ds="http://schemas.openxmlformats.org/officeDocument/2006/customXml" ds:itemID="{2549DDE1-956E-4D46-A0C7-FB2D637973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8d4693-b845-4eea-a2ab-79337e6936d2"/>
    <ds:schemaRef ds:uri="6ece9e18-de0b-4f92-8bc3-c96f1f3922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7889</TotalTime>
  <Words>1480</Words>
  <Application>Microsoft Office PowerPoint</Application>
  <PresentationFormat>Širokoúhlá obrazovka</PresentationFormat>
  <Paragraphs>3188</Paragraphs>
  <Slides>41</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41</vt:i4>
      </vt:variant>
    </vt:vector>
  </HeadingPairs>
  <TitlesOfParts>
    <vt:vector size="45" baseType="lpstr">
      <vt:lpstr>Arial</vt:lpstr>
      <vt:lpstr>Calibri</vt:lpstr>
      <vt:lpstr>Calibri Light</vt:lpstr>
      <vt:lpstr>Motiv Office</vt:lpstr>
      <vt:lpstr>Dějiny českého animovaného filmu</vt:lpstr>
      <vt:lpstr>Krátký film 30. let </vt:lpstr>
      <vt:lpstr>Animovaný film v Protektorátu</vt:lpstr>
      <vt:lpstr>Animovaný film ve Zlíně</vt:lpstr>
      <vt:lpstr>Ateliér filmového triku - Praha</vt:lpstr>
      <vt:lpstr>Ateliér filmového triku, Praha</vt:lpstr>
      <vt:lpstr>Brentennovo studio Brno – Krátký film Brno</vt:lpstr>
      <vt:lpstr>Brentennovo studio Brno – Krátký film Brno</vt:lpstr>
      <vt:lpstr>Zestátněná kinematografie</vt:lpstr>
      <vt:lpstr>Prezentace aplikace PowerPoint</vt:lpstr>
      <vt:lpstr>Organizační struktura zestátněné kinematografie</vt:lpstr>
      <vt:lpstr>Bratři v triku</vt:lpstr>
      <vt:lpstr>Bratři v triku</vt:lpstr>
      <vt:lpstr>Studio Jiřího Trnky</vt:lpstr>
      <vt:lpstr>Studio Čiklova ulice</vt:lpstr>
      <vt:lpstr>Další studia animovaného filmu</vt:lpstr>
      <vt:lpstr>Prezentace aplikace PowerPoint</vt:lpstr>
      <vt:lpstr>Dramaturgie zestátněného filmu</vt:lpstr>
      <vt:lpstr>Prezentace aplikace PowerPoint</vt:lpstr>
      <vt:lpstr>Pohádka o drakovi (1953)</vt:lpstr>
      <vt:lpstr>Organizační řád 1970</vt:lpstr>
      <vt:lpstr>Organizační řád 1970</vt:lpstr>
      <vt:lpstr>Dramaturgie – struktura 1973</vt:lpstr>
      <vt:lpstr>Plníme plán!</vt:lpstr>
      <vt:lpstr>Přijímáme zaměstnance a profesní postup</vt:lpstr>
      <vt:lpstr>Stěhujeme se za prací nebo na volné noze?</vt:lpstr>
      <vt:lpstr>Hrachovcová-Najmanová-Deitchová, Zdena</vt:lpstr>
      <vt:lpstr>Přijímáme zaměstnance a profesní postup</vt:lpstr>
      <vt:lpstr>Cestujeme do zaměstnání</vt:lpstr>
      <vt:lpstr>Prezentace aplikace PowerPoint</vt:lpstr>
      <vt:lpstr>Prezentace aplikace PowerPoint</vt:lpstr>
      <vt:lpstr>Prezentace aplikace PowerPoint</vt:lpstr>
      <vt:lpstr>Plodinová burza  - Senovážné náměstí</vt:lpstr>
      <vt:lpstr>Budova redakce Rudého práva Na Florenci 3  (1960-1982)</vt:lpstr>
      <vt:lpstr>Prezentace aplikace PowerPoint</vt:lpstr>
      <vt:lpstr>Prezentace aplikace PowerPoint</vt:lpstr>
      <vt:lpstr>Vztahy na pracovišti</vt:lpstr>
      <vt:lpstr>Prezentace aplikace PowerPoint</vt:lpstr>
      <vt:lpstr>Prezentace aplikace PowerPoint</vt:lpstr>
      <vt:lpstr>Patronství, výpomoci, doporučování</vt:lpstr>
      <vt:lpstr>Projekce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Dějiny českého animovaného filmu</dc:title>
  <dc:creator>Michal Večeřa</dc:creator>
  <cp:lastModifiedBy>Michal Večeřa</cp:lastModifiedBy>
  <cp:revision>74</cp:revision>
  <dcterms:created xsi:type="dcterms:W3CDTF">2022-03-04T14:00:30Z</dcterms:created>
  <dcterms:modified xsi:type="dcterms:W3CDTF">2022-03-13T13:31:49Z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0x010100EEBF14C905DA994A94741BB3EB558898</vt:lpwstr>
  </property>
</Properties>
</file>