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73" r:id="rId5"/>
    <p:sldId id="275" r:id="rId6"/>
    <p:sldId id="274" r:id="rId7"/>
    <p:sldId id="277" r:id="rId8"/>
    <p:sldId id="276" r:id="rId9"/>
    <p:sldId id="278" r:id="rId10"/>
    <p:sldId id="279" r:id="rId11"/>
    <p:sldId id="259" r:id="rId12"/>
    <p:sldId id="263" r:id="rId13"/>
    <p:sldId id="270" r:id="rId14"/>
    <p:sldId id="271" r:id="rId15"/>
    <p:sldId id="260" r:id="rId16"/>
    <p:sldId id="266" r:id="rId17"/>
    <p:sldId id="261" r:id="rId18"/>
    <p:sldId id="272" r:id="rId19"/>
    <p:sldId id="268" r:id="rId20"/>
    <p:sldId id="269" r:id="rId21"/>
    <p:sldId id="26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899"/>
    <a:srgbClr val="A7B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4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8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8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2/11/2022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70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0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3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9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4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2/11/2022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8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Heukcs05-Y?start=11&amp;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e7HSnZotbU?start=6&amp;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0s4SmjhM7s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F1C6B16B-9E8D-47DC-8314-0FD39065C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84"/>
            <a:ext cx="12192000" cy="68540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15937DC0-95F0-4D80-988E-61537F638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4" name="Picture 30" descr="Švankmajerovy obsese, sny a surrealistické vize zaplnily Dům U Kamenného  zvonu | Hospodářské noviny (HN.cz)">
            <a:extLst>
              <a:ext uri="{FF2B5EF4-FFF2-40B4-BE49-F238E27FC236}">
                <a16:creationId xmlns:a16="http://schemas.microsoft.com/office/drawing/2014/main" id="{01D087C1-7104-4667-8815-995D2A13C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r="1" b="19840"/>
          <a:stretch/>
        </p:blipFill>
        <p:spPr bwMode="auto">
          <a:xfrm>
            <a:off x="6101788" y="3981"/>
            <a:ext cx="6095931" cy="341995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Všudybylovo dobrodružství (1936) – Filmový přehled">
            <a:extLst>
              <a:ext uri="{FF2B5EF4-FFF2-40B4-BE49-F238E27FC236}">
                <a16:creationId xmlns:a16="http://schemas.microsoft.com/office/drawing/2014/main" id="{B195EE3E-9F13-43B1-A291-5E6D2370F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0" r="2" b="6881"/>
          <a:stretch/>
        </p:blipFill>
        <p:spPr bwMode="auto">
          <a:xfrm>
            <a:off x="-17292" y="3981"/>
            <a:ext cx="6087087" cy="3419909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o (možná) nevíte o Cestě do pravěku">
            <a:extLst>
              <a:ext uri="{FF2B5EF4-FFF2-40B4-BE49-F238E27FC236}">
                <a16:creationId xmlns:a16="http://schemas.microsoft.com/office/drawing/2014/main" id="{084499FE-FB35-4F01-8133-C450DCAF5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r="22136" b="4"/>
          <a:stretch/>
        </p:blipFill>
        <p:spPr bwMode="auto">
          <a:xfrm>
            <a:off x="-4" y="3413523"/>
            <a:ext cx="3222064" cy="3444474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taré pověsti české (1952) | ČSFD.cz">
            <a:extLst>
              <a:ext uri="{FF2B5EF4-FFF2-40B4-BE49-F238E27FC236}">
                <a16:creationId xmlns:a16="http://schemas.microsoft.com/office/drawing/2014/main" id="{A298C022-DBD2-4926-89C4-AE35155F0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8" r="7693" b="2"/>
          <a:stretch/>
        </p:blipFill>
        <p:spPr bwMode="auto">
          <a:xfrm>
            <a:off x="8969935" y="3413521"/>
            <a:ext cx="3222065" cy="3459944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055EAC3-669B-4932-9F9B-56A51FD2A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-3"/>
            <a:ext cx="12192001" cy="6864800"/>
            <a:chOff x="1" y="-3"/>
            <a:chExt cx="12192001" cy="6864800"/>
          </a:xfrm>
        </p:grpSpPr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0D4A3E81-1091-46F7-8784-0B019D0CA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B314079E-A258-49F3-A13E-819459F2C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C385EA4-D0CC-41B5-B52F-F865BE74D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214185" y="707707"/>
              <a:ext cx="5759825" cy="6156731"/>
            </a:xfrm>
            <a:custGeom>
              <a:avLst/>
              <a:gdLst>
                <a:gd name="connsiteX0" fmla="*/ 1939325 w 3878650"/>
                <a:gd name="connsiteY0" fmla="*/ 4363426 h 4363426"/>
                <a:gd name="connsiteX1" fmla="*/ 0 w 3878650"/>
                <a:gd name="connsiteY1" fmla="*/ 2424101 h 4363426"/>
                <a:gd name="connsiteX2" fmla="*/ 0 w 3878650"/>
                <a:gd name="connsiteY2" fmla="*/ 1734201 h 4363426"/>
                <a:gd name="connsiteX3" fmla="*/ 0 w 3878650"/>
                <a:gd name="connsiteY3" fmla="*/ 0 h 4363426"/>
                <a:gd name="connsiteX4" fmla="*/ 3878650 w 3878650"/>
                <a:gd name="connsiteY4" fmla="*/ 0 h 4363426"/>
                <a:gd name="connsiteX5" fmla="*/ 3878650 w 3878650"/>
                <a:gd name="connsiteY5" fmla="*/ 330044 h 4363426"/>
                <a:gd name="connsiteX6" fmla="*/ 3878650 w 3878650"/>
                <a:gd name="connsiteY6" fmla="*/ 2424101 h 4363426"/>
                <a:gd name="connsiteX7" fmla="*/ 1939325 w 3878650"/>
                <a:gd name="connsiteY7" fmla="*/ 4363426 h 436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8650" h="4363426">
                  <a:moveTo>
                    <a:pt x="1939325" y="4363426"/>
                  </a:moveTo>
                  <a:cubicBezTo>
                    <a:pt x="868265" y="4363426"/>
                    <a:pt x="0" y="3495161"/>
                    <a:pt x="0" y="2424101"/>
                  </a:cubicBezTo>
                  <a:lnTo>
                    <a:pt x="0" y="1734201"/>
                  </a:lnTo>
                  <a:lnTo>
                    <a:pt x="0" y="0"/>
                  </a:lnTo>
                  <a:lnTo>
                    <a:pt x="3878650" y="0"/>
                  </a:lnTo>
                  <a:lnTo>
                    <a:pt x="3878650" y="330044"/>
                  </a:lnTo>
                  <a:lnTo>
                    <a:pt x="3878650" y="2424101"/>
                  </a:lnTo>
                  <a:cubicBezTo>
                    <a:pt x="3878650" y="3495161"/>
                    <a:pt x="3010385" y="4363426"/>
                    <a:pt x="1939325" y="4363426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B468044C-76A7-4E25-93CD-716F84017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DCDAB0A-9969-4B3C-B6E8-632F98CA6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5CC9E8E-BF91-4B37-8285-0F41E93CC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AB30919-309A-44D3-B758-C3957D146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EAC7D791-4FEA-451C-9981-C7F269963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667002" y="-2667004"/>
              <a:ext cx="6858000" cy="1219200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Graphic 11">
              <a:extLst>
                <a:ext uri="{FF2B5EF4-FFF2-40B4-BE49-F238E27FC236}">
                  <a16:creationId xmlns:a16="http://schemas.microsoft.com/office/drawing/2014/main" id="{6E57A3D9-EA4D-4B84-9EDB-BC11C5F9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60C645F-13CC-41D6-ADB9-AC4593FB5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4214" y="3074015"/>
            <a:ext cx="4695148" cy="2990046"/>
          </a:xfrm>
        </p:spPr>
        <p:txBody>
          <a:bodyPr anchor="t">
            <a:norm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</a:rPr>
              <a:t>Dějiny českého animovaného filmu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2FD443-0E9F-4B30-B29D-977905B06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4214" y="1147790"/>
            <a:ext cx="4695148" cy="1132290"/>
          </a:xfrm>
        </p:spPr>
        <p:txBody>
          <a:bodyPr anchor="b">
            <a:normAutofit/>
          </a:bodyPr>
          <a:lstStyle/>
          <a:p>
            <a:pPr algn="ctr"/>
            <a:r>
              <a:rPr lang="cs-CZ" sz="2800" dirty="0">
                <a:solidFill>
                  <a:srgbClr val="002060"/>
                </a:solidFill>
                <a:latin typeface="+mj-lt"/>
              </a:rPr>
              <a:t>FAVh041</a:t>
            </a:r>
            <a:r>
              <a:rPr lang="cs-CZ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3334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" name="Online médium 1" title="OUT OF THE INKWELL: The Clown's Little Brother (1920) (Remastered) (HD 1080p) | Max Fleischer">
            <a:hlinkClick r:id="" action="ppaction://media"/>
            <a:extLst>
              <a:ext uri="{FF2B5EF4-FFF2-40B4-BE49-F238E27FC236}">
                <a16:creationId xmlns:a16="http://schemas.microsoft.com/office/drawing/2014/main" id="{A06F6B33-CE66-42E1-8200-31887B04D8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2918" y="907359"/>
            <a:ext cx="8926163" cy="50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12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89" y="407906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Specifika českého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399" y="1563630"/>
            <a:ext cx="6743704" cy="471246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Počátky později než v jiných zemích</a:t>
            </a:r>
          </a:p>
          <a:p>
            <a:pPr lvl="1">
              <a:lnSpc>
                <a:spcPct val="150000"/>
              </a:lnSpc>
            </a:pPr>
            <a:r>
              <a:rPr lang="cs-CZ" sz="1900" dirty="0"/>
              <a:t>Bohuslav Šula – </a:t>
            </a:r>
            <a:r>
              <a:rPr lang="cs-CZ" sz="1900" i="1" dirty="0"/>
              <a:t>Broučci</a:t>
            </a:r>
            <a:r>
              <a:rPr lang="cs-CZ" sz="1900" dirty="0"/>
              <a:t> (1919/1920); nikdy nedokončeno</a:t>
            </a:r>
          </a:p>
          <a:p>
            <a:pPr lvl="1">
              <a:lnSpc>
                <a:spcPct val="150000"/>
              </a:lnSpc>
            </a:pPr>
            <a:r>
              <a:rPr lang="cs-CZ" sz="1900" dirty="0"/>
              <a:t>Ferdinand Fiala a Svatopluk </a:t>
            </a:r>
            <a:r>
              <a:rPr lang="cs-CZ" sz="1900" dirty="0" err="1"/>
              <a:t>Innemann</a:t>
            </a:r>
            <a:r>
              <a:rPr lang="cs-CZ" sz="1900" dirty="0"/>
              <a:t> – </a:t>
            </a:r>
            <a:r>
              <a:rPr lang="cs-CZ" sz="1900" i="1" dirty="0"/>
              <a:t>Dobrodružství v Africe </a:t>
            </a:r>
            <a:r>
              <a:rPr lang="cs-CZ" sz="1900" dirty="0"/>
              <a:t>(1920),  </a:t>
            </a:r>
            <a:br>
              <a:rPr lang="cs-CZ" sz="1900" dirty="0"/>
            </a:br>
            <a:r>
              <a:rPr lang="cs-CZ" sz="1900" i="1" dirty="0"/>
              <a:t>Americký výstředník Ten-Tam</a:t>
            </a:r>
            <a:r>
              <a:rPr lang="cs-CZ" sz="1900" dirty="0"/>
              <a:t> a </a:t>
            </a:r>
            <a:r>
              <a:rPr lang="cs-CZ" sz="1900" i="1" dirty="0"/>
              <a:t>Živé karikatury </a:t>
            </a:r>
            <a:r>
              <a:rPr lang="cs-CZ" sz="1900" dirty="0"/>
              <a:t>(oba 1921)</a:t>
            </a:r>
          </a:p>
          <a:p>
            <a:pPr lvl="1">
              <a:lnSpc>
                <a:spcPct val="150000"/>
              </a:lnSpc>
            </a:pPr>
            <a:r>
              <a:rPr lang="cs-CZ" sz="1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Antonín Frič – </a:t>
            </a:r>
            <a:r>
              <a:rPr lang="cs-CZ" sz="19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Pohádka o Popelce</a:t>
            </a:r>
            <a:r>
              <a:rPr lang="cs-CZ" sz="1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9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Tvrdohlaví milenci</a:t>
            </a:r>
            <a:r>
              <a:rPr lang="cs-CZ" sz="1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(oba 1923)</a:t>
            </a:r>
          </a:p>
          <a:p>
            <a:pPr lvl="1">
              <a:lnSpc>
                <a:spcPct val="150000"/>
              </a:lnSpc>
            </a:pPr>
            <a:r>
              <a:rPr lang="cs-CZ" sz="1900" dirty="0"/>
              <a:t>Nejstarší zachovaný: </a:t>
            </a:r>
            <a:r>
              <a:rPr lang="cs-CZ" sz="1900" i="1" dirty="0"/>
              <a:t>Vizte vše, co tropí dnes kluci dva a jeden pes </a:t>
            </a:r>
            <a:r>
              <a:rPr lang="cs-CZ" sz="1900" dirty="0"/>
              <a:t>(1925)</a:t>
            </a:r>
          </a:p>
          <a:p>
            <a:pPr lvl="1">
              <a:lnSpc>
                <a:spcPct val="150000"/>
              </a:lnSpc>
            </a:pPr>
            <a:r>
              <a:rPr lang="cs-CZ" sz="1900" dirty="0"/>
              <a:t>Snímky vyrobené v zahraničí: </a:t>
            </a:r>
            <a:r>
              <a:rPr lang="cs-CZ" sz="1900" i="1" dirty="0"/>
              <a:t>Kouzelná tužka </a:t>
            </a:r>
            <a:r>
              <a:rPr lang="cs-CZ" sz="1900" dirty="0"/>
              <a:t>(Bruno </a:t>
            </a:r>
            <a:r>
              <a:rPr lang="cs-CZ" sz="1900" dirty="0" err="1"/>
              <a:t>Granass</a:t>
            </a:r>
            <a:r>
              <a:rPr lang="cs-CZ" sz="1900" dirty="0"/>
              <a:t>, 1925), </a:t>
            </a:r>
            <a:br>
              <a:rPr lang="cs-CZ" sz="1900" dirty="0"/>
            </a:br>
            <a:r>
              <a:rPr lang="cs-CZ" sz="1900" i="1" dirty="0" err="1"/>
              <a:t>Schichtal</a:t>
            </a:r>
            <a:r>
              <a:rPr lang="cs-CZ" sz="1900" i="1" dirty="0"/>
              <a:t> nebo </a:t>
            </a:r>
            <a:r>
              <a:rPr lang="cs-CZ" sz="1900" i="1" dirty="0" err="1"/>
              <a:t>Radion</a:t>
            </a:r>
            <a:r>
              <a:rPr lang="cs-CZ" sz="1900" i="1" dirty="0"/>
              <a:t> </a:t>
            </a:r>
            <a:r>
              <a:rPr lang="cs-CZ" sz="1900" dirty="0"/>
              <a:t>(patrně 1925)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Počáteční nezájem tvůrců o vzdělávání se</a:t>
            </a:r>
          </a:p>
          <a:p>
            <a:pPr lvl="1">
              <a:lnSpc>
                <a:spcPct val="150000"/>
              </a:lnSpc>
            </a:pPr>
            <a:r>
              <a:rPr lang="cs-CZ" sz="1900" dirty="0"/>
              <a:t>Převážně reklamní filmy</a:t>
            </a:r>
          </a:p>
          <a:p>
            <a:pPr lvl="1">
              <a:lnSpc>
                <a:spcPct val="150000"/>
              </a:lnSpc>
            </a:pPr>
            <a:r>
              <a:rPr lang="cs-CZ" sz="1900" dirty="0"/>
              <a:t>Autorská tvorba animovaných filmů dlouhodobě neperspektivní.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35EAA16-6A9F-416A-BC50-95741FC8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66" y="2570464"/>
            <a:ext cx="3408388" cy="255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819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7899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44FB24A-6C95-4B1C-9483-4E699A9242C7}"/>
              </a:ext>
            </a:extLst>
          </p:cNvPr>
          <p:cNvSpPr/>
          <p:nvPr/>
        </p:nvSpPr>
        <p:spPr>
          <a:xfrm>
            <a:off x="0" y="-597"/>
            <a:ext cx="12189811" cy="6847803"/>
          </a:xfrm>
          <a:prstGeom prst="rect">
            <a:avLst/>
          </a:prstGeom>
          <a:solidFill>
            <a:srgbClr val="6078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7DC802E-D309-41BA-AC89-0F998C8D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0"/>
            <a:ext cx="12192000" cy="6868702"/>
            <a:chOff x="572" y="0"/>
            <a:chExt cx="12192000" cy="68687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F4E679-EE44-4368-A9DB-0885B3833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7916045" y="10791"/>
              <a:ext cx="0" cy="685791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3EF4F79-5284-425A-8D07-27345493D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" y="0"/>
              <a:ext cx="12192000" cy="6857912"/>
              <a:chOff x="572" y="0"/>
              <a:chExt cx="12192000" cy="6857912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511E01E-A60D-41A3-8200-032BB222A0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667" y="6276706"/>
                <a:ext cx="12189811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EA78344-3425-4526-A44B-866CF08114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72" y="580876"/>
                <a:ext cx="12192000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D9D3276-12D6-44DB-A018-E5D5EA3BF7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8134324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472ABE3C-4536-4DAC-A0C8-2DA1D1729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-2794261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4091"/>
            <a:ext cx="6872340" cy="154952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Specifika českého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67132"/>
            <a:ext cx="6652433" cy="3697640"/>
          </a:xfrm>
          <a:solidFill>
            <a:srgbClr val="607899"/>
          </a:solidFill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Tradice loutkového divadla a ilustrací</a:t>
            </a:r>
          </a:p>
          <a:p>
            <a:pPr lvl="1"/>
            <a:r>
              <a:rPr lang="cs-CZ" sz="2400" dirty="0">
                <a:solidFill>
                  <a:schemeClr val="bg1"/>
                </a:solidFill>
              </a:rPr>
              <a:t>Výjimečný mediální zájem o snímky </a:t>
            </a:r>
            <a:r>
              <a:rPr lang="cs-CZ" sz="2400" i="1" dirty="0">
                <a:solidFill>
                  <a:schemeClr val="bg1"/>
                </a:solidFill>
              </a:rPr>
              <a:t>Spejblovo filmové opojení </a:t>
            </a:r>
            <a:r>
              <a:rPr lang="cs-CZ" sz="2400" dirty="0">
                <a:solidFill>
                  <a:schemeClr val="bg1"/>
                </a:solidFill>
              </a:rPr>
              <a:t>(Fišer film Praha, 1931) 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a </a:t>
            </a:r>
            <a:r>
              <a:rPr lang="cs-CZ" sz="2400" i="1" dirty="0" err="1">
                <a:solidFill>
                  <a:schemeClr val="bg1"/>
                </a:solidFill>
              </a:rPr>
              <a:t>Všudybylovo</a:t>
            </a:r>
            <a:r>
              <a:rPr lang="cs-CZ" sz="2400" i="1" dirty="0">
                <a:solidFill>
                  <a:schemeClr val="bg1"/>
                </a:solidFill>
              </a:rPr>
              <a:t> dobrodružství </a:t>
            </a:r>
            <a:r>
              <a:rPr lang="cs-CZ" sz="2400" dirty="0">
                <a:solidFill>
                  <a:schemeClr val="bg1"/>
                </a:solidFill>
              </a:rPr>
              <a:t>(IRE-Film, 1936)</a:t>
            </a:r>
          </a:p>
          <a:p>
            <a:pPr lvl="1"/>
            <a:r>
              <a:rPr lang="cs-CZ" sz="2400" dirty="0">
                <a:solidFill>
                  <a:schemeClr val="bg1"/>
                </a:solidFill>
              </a:rPr>
              <a:t>Kariéry tvůrců animovaných filmů jako ilustrátorů a karikaturistů</a:t>
            </a:r>
          </a:p>
          <a:p>
            <a:pPr lvl="1"/>
            <a:r>
              <a:rPr lang="cs-CZ" sz="2400" dirty="0">
                <a:solidFill>
                  <a:schemeClr val="bg1"/>
                </a:solidFill>
              </a:rPr>
              <a:t>V kontrastu s americkou tradicí novinových karikatur a komiksů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098" name="Picture 2" descr="Spejblovo filmové opojení (1931) – Filmový přehled">
            <a:extLst>
              <a:ext uri="{FF2B5EF4-FFF2-40B4-BE49-F238E27FC236}">
                <a16:creationId xmlns:a16="http://schemas.microsoft.com/office/drawing/2014/main" id="{16E15986-F448-4C65-8E3C-1728D2AB9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39"/>
          <a:stretch/>
        </p:blipFill>
        <p:spPr bwMode="auto">
          <a:xfrm>
            <a:off x="8140442" y="951518"/>
            <a:ext cx="3217333" cy="222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šudybylovo dobrodružství (1936) – Filmový přehled">
            <a:extLst>
              <a:ext uri="{FF2B5EF4-FFF2-40B4-BE49-F238E27FC236}">
                <a16:creationId xmlns:a16="http://schemas.microsoft.com/office/drawing/2014/main" id="{621D0EAA-8D4C-4066-8C86-AD56E0B2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1551" y="3567053"/>
            <a:ext cx="3217333" cy="2453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13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7899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44FB24A-6C95-4B1C-9483-4E699A9242C7}"/>
              </a:ext>
            </a:extLst>
          </p:cNvPr>
          <p:cNvSpPr/>
          <p:nvPr/>
        </p:nvSpPr>
        <p:spPr>
          <a:xfrm>
            <a:off x="0" y="-597"/>
            <a:ext cx="12189811" cy="6847803"/>
          </a:xfrm>
          <a:prstGeom prst="rect">
            <a:avLst/>
          </a:prstGeom>
          <a:solidFill>
            <a:srgbClr val="6078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7DC802E-D309-41BA-AC89-0F998C8D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0"/>
            <a:ext cx="12192000" cy="6868702"/>
            <a:chOff x="572" y="0"/>
            <a:chExt cx="12192000" cy="68687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F4E679-EE44-4368-A9DB-0885B3833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7916045" y="10791"/>
              <a:ext cx="0" cy="685791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3EF4F79-5284-425A-8D07-27345493D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" y="0"/>
              <a:ext cx="12192000" cy="6857912"/>
              <a:chOff x="572" y="0"/>
              <a:chExt cx="12192000" cy="6857912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511E01E-A60D-41A3-8200-032BB222A0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667" y="6276706"/>
                <a:ext cx="12189811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EA78344-3425-4526-A44B-866CF08114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72" y="580876"/>
                <a:ext cx="12192000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D9D3276-12D6-44DB-A018-E5D5EA3BF7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8134324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472ABE3C-4536-4DAC-A0C8-2DA1D1729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-2794261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4091"/>
            <a:ext cx="6872340" cy="154952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Specifika českého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85422"/>
            <a:ext cx="6652433" cy="3679350"/>
          </a:xfrm>
          <a:solidFill>
            <a:srgbClr val="607899"/>
          </a:solidFill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Po většinu své existence operuje </a:t>
            </a:r>
            <a:br>
              <a:rPr lang="cs-CZ" sz="2800" dirty="0">
                <a:solidFill>
                  <a:schemeClr val="bg1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v rámci státního monopolu</a:t>
            </a:r>
          </a:p>
          <a:p>
            <a:pPr lvl="1"/>
            <a:r>
              <a:rPr lang="cs-CZ" sz="2400" dirty="0">
                <a:solidFill>
                  <a:schemeClr val="bg1"/>
                </a:solidFill>
              </a:rPr>
              <a:t>„státně-socialistický modus filmové produkce“ (SMP) – Petr </a:t>
            </a:r>
            <a:r>
              <a:rPr lang="cs-CZ" sz="2400" dirty="0" err="1">
                <a:solidFill>
                  <a:schemeClr val="bg1"/>
                </a:solidFill>
              </a:rPr>
              <a:t>Szczepanik</a:t>
            </a:r>
            <a:endParaRPr lang="cs-CZ" sz="2400" dirty="0">
              <a:solidFill>
                <a:schemeClr val="bg1"/>
              </a:solidFill>
            </a:endParaRPr>
          </a:p>
          <a:p>
            <a:pPr lvl="1"/>
            <a:r>
              <a:rPr lang="cs-CZ" sz="2400" dirty="0">
                <a:solidFill>
                  <a:schemeClr val="bg1"/>
                </a:solidFill>
              </a:rPr>
              <a:t>„Základním definičním znakem SMP je státní vlastnictví, politický dozor a s nimi spojený centrální management filmového průmyslu […] “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6" name="Picture 2" descr="Továrna Barrandov - Petr Szczepanik | KOSMAS.cz - vaše internetové  knihkupectví">
            <a:extLst>
              <a:ext uri="{FF2B5EF4-FFF2-40B4-BE49-F238E27FC236}">
                <a16:creationId xmlns:a16="http://schemas.microsoft.com/office/drawing/2014/main" id="{6A1DEA3F-167C-4CED-8E6F-C9256E9B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6127" y="1029844"/>
            <a:ext cx="3267071" cy="4786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591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7899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44FB24A-6C95-4B1C-9483-4E699A9242C7}"/>
              </a:ext>
            </a:extLst>
          </p:cNvPr>
          <p:cNvSpPr/>
          <p:nvPr/>
        </p:nvSpPr>
        <p:spPr>
          <a:xfrm>
            <a:off x="0" y="-597"/>
            <a:ext cx="12189811" cy="6847803"/>
          </a:xfrm>
          <a:prstGeom prst="rect">
            <a:avLst/>
          </a:prstGeom>
          <a:solidFill>
            <a:srgbClr val="6078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7DC802E-D309-41BA-AC89-0F998C8D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0"/>
            <a:ext cx="12192000" cy="6868702"/>
            <a:chOff x="572" y="0"/>
            <a:chExt cx="12192000" cy="68687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F4E679-EE44-4368-A9DB-0885B3833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7916045" y="10791"/>
              <a:ext cx="0" cy="685791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3EF4F79-5284-425A-8D07-27345493D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" y="0"/>
              <a:ext cx="12192000" cy="6857912"/>
              <a:chOff x="572" y="0"/>
              <a:chExt cx="12192000" cy="6857912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511E01E-A60D-41A3-8200-032BB222A0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667" y="6276706"/>
                <a:ext cx="12189811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EA78344-3425-4526-A44B-866CF08114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72" y="580876"/>
                <a:ext cx="12192000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D9D3276-12D6-44DB-A018-E5D5EA3BF7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8134324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472ABE3C-4536-4DAC-A0C8-2DA1D1729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-2794261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4091"/>
            <a:ext cx="6872340" cy="154952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Specifika českého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85422"/>
            <a:ext cx="6652433" cy="3679350"/>
          </a:xfrm>
          <a:solidFill>
            <a:srgbClr val="607899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</a:rPr>
              <a:t>Složitý vztah se zahraniční konkurencí (Disney, Sovětský svaz)</a:t>
            </a:r>
          </a:p>
          <a:p>
            <a:pPr lvl="1">
              <a:lnSpc>
                <a:spcPct val="150000"/>
              </a:lnSpc>
            </a:pPr>
            <a:r>
              <a:rPr lang="cs-CZ" sz="2200" dirty="0">
                <a:solidFill>
                  <a:schemeClr val="bg1"/>
                </a:solidFill>
              </a:rPr>
              <a:t>Vytváření českých verzí zahraničních filmů, využívání postaviček jiných tvůrců</a:t>
            </a:r>
          </a:p>
          <a:p>
            <a:pPr lvl="1">
              <a:lnSpc>
                <a:spcPct val="150000"/>
              </a:lnSpc>
            </a:pPr>
            <a:r>
              <a:rPr lang="cs-CZ" sz="2200" dirty="0">
                <a:solidFill>
                  <a:schemeClr val="bg1"/>
                </a:solidFill>
              </a:rPr>
              <a:t>Hledání „národní osobitosti“ českého stylu animovaném filmu</a:t>
            </a:r>
          </a:p>
          <a:p>
            <a:pPr marL="457200" lvl="1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5" name="Picture 2" descr="Yoink! | Felix the Cat | Know Your Meme">
            <a:extLst>
              <a:ext uri="{FF2B5EF4-FFF2-40B4-BE49-F238E27FC236}">
                <a16:creationId xmlns:a16="http://schemas.microsoft.com/office/drawing/2014/main" id="{2E61D740-540D-4B73-ADA8-54E3F2255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516" y="911151"/>
            <a:ext cx="3281552" cy="2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57A4AF4-4455-4229-83A9-D918F33B7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25" r="12425"/>
          <a:stretch/>
        </p:blipFill>
        <p:spPr>
          <a:xfrm>
            <a:off x="8097774" y="3490198"/>
            <a:ext cx="3281551" cy="245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727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Možná úskalí výzkumu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483" y="2202834"/>
            <a:ext cx="10518314" cy="3430575"/>
          </a:xfrm>
        </p:spPr>
        <p:txBody>
          <a:bodyPr>
            <a:normAutofit/>
          </a:bodyPr>
          <a:lstStyle/>
          <a:p>
            <a:r>
              <a:rPr lang="cs-CZ" sz="2400" dirty="0"/>
              <a:t>Neúplnost dochovaných písemných i filmových materiálů</a:t>
            </a:r>
          </a:p>
          <a:p>
            <a:r>
              <a:rPr lang="cs-CZ" sz="2400" dirty="0"/>
              <a:t>Počátky spojeny s reklamním filmem – anonymizace tvůrců</a:t>
            </a:r>
          </a:p>
          <a:p>
            <a:r>
              <a:rPr lang="cs-CZ" sz="2400" dirty="0"/>
              <a:t>V odborné literatuře převládá linie biografických deskriptivních textů.</a:t>
            </a:r>
          </a:p>
          <a:p>
            <a:r>
              <a:rPr lang="cs-CZ" sz="2400" dirty="0" err="1"/>
              <a:t>Animation</a:t>
            </a:r>
            <a:r>
              <a:rPr lang="cs-CZ" sz="2400" dirty="0"/>
              <a:t> </a:t>
            </a:r>
            <a:r>
              <a:rPr lang="cs-CZ" sz="2400" dirty="0" err="1"/>
              <a:t>studies</a:t>
            </a:r>
            <a:r>
              <a:rPr lang="cs-CZ" sz="2400" dirty="0"/>
              <a:t> stále nejsou příliš výrazné v českém kontextu.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9914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050" name="Picture 2" descr="Animasofie: Teoretické úvahy o animovaném filmu | NAMU">
            <a:extLst>
              <a:ext uri="{FF2B5EF4-FFF2-40B4-BE49-F238E27FC236}">
                <a16:creationId xmlns:a16="http://schemas.microsoft.com/office/drawing/2014/main" id="{4E74AD44-C2F3-4C7E-B15B-3EA439BD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09" y="1080925"/>
            <a:ext cx="3276138" cy="4695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Český animovaný film I (1925–1945) – kniha - KNIHEX">
            <a:extLst>
              <a:ext uri="{FF2B5EF4-FFF2-40B4-BE49-F238E27FC236}">
                <a16:creationId xmlns:a16="http://schemas.microsoft.com/office/drawing/2014/main" id="{B33F580C-5742-437A-BF0C-A9D2E331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07" y="1081501"/>
            <a:ext cx="3276144" cy="4680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: A World History: Volume I: Foundations - The Golden Age - 1">
            <a:extLst>
              <a:ext uri="{FF2B5EF4-FFF2-40B4-BE49-F238E27FC236}">
                <a16:creationId xmlns:a16="http://schemas.microsoft.com/office/drawing/2014/main" id="{E0D8791F-D622-4E48-8700-D56E9A6B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98" y="1080925"/>
            <a:ext cx="3358395" cy="4665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37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727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Možné metodologické uchopení výzkumu českého animovaného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196"/>
            <a:ext cx="7327388" cy="3430575"/>
          </a:xfrm>
        </p:spPr>
        <p:txBody>
          <a:bodyPr>
            <a:normAutofit/>
          </a:bodyPr>
          <a:lstStyle/>
          <a:p>
            <a:r>
              <a:rPr lang="cs-CZ" sz="2800" dirty="0"/>
              <a:t>1) zaměření na osobnosti</a:t>
            </a:r>
          </a:p>
          <a:p>
            <a:pPr lvl="1"/>
            <a:r>
              <a:rPr lang="cs-CZ" sz="2400" dirty="0"/>
              <a:t>autorská poetika,  </a:t>
            </a:r>
          </a:p>
          <a:p>
            <a:pPr lvl="1"/>
            <a:r>
              <a:rPr lang="cs-CZ" sz="2400" dirty="0" err="1"/>
              <a:t>auteurská</a:t>
            </a:r>
            <a:r>
              <a:rPr lang="cs-CZ" sz="2400" dirty="0"/>
              <a:t> teorie, </a:t>
            </a:r>
          </a:p>
          <a:p>
            <a:pPr lvl="1"/>
            <a:r>
              <a:rPr lang="cs-CZ" sz="2400" dirty="0"/>
              <a:t>kolektivní autorství, </a:t>
            </a:r>
          </a:p>
          <a:p>
            <a:pPr lvl="1"/>
            <a:r>
              <a:rPr lang="cs-CZ" sz="2400" dirty="0" err="1"/>
              <a:t>above</a:t>
            </a:r>
            <a:r>
              <a:rPr lang="cs-CZ" sz="2400" dirty="0"/>
              <a:t>-</a:t>
            </a:r>
            <a:r>
              <a:rPr lang="cs-CZ" sz="2400" dirty="0" err="1"/>
              <a:t>the</a:t>
            </a:r>
            <a:r>
              <a:rPr lang="cs-CZ" sz="2400" dirty="0"/>
              <a:t>-line a </a:t>
            </a:r>
            <a:r>
              <a:rPr lang="cs-CZ" sz="2400" dirty="0" err="1"/>
              <a:t>below</a:t>
            </a:r>
            <a:r>
              <a:rPr lang="cs-CZ" sz="2400" dirty="0"/>
              <a:t>-</a:t>
            </a:r>
            <a:r>
              <a:rPr lang="cs-CZ" sz="2400" dirty="0" err="1"/>
              <a:t>the</a:t>
            </a:r>
            <a:r>
              <a:rPr lang="cs-CZ" sz="2400" dirty="0"/>
              <a:t>-line (režiséři, </a:t>
            </a:r>
            <a:r>
              <a:rPr lang="cs-CZ" sz="2400" dirty="0" err="1"/>
              <a:t>scénaristé</a:t>
            </a:r>
            <a:r>
              <a:rPr lang="cs-CZ" sz="2400" dirty="0"/>
              <a:t>, výtvarníci vs animátoři, </a:t>
            </a:r>
            <a:r>
              <a:rPr lang="cs-CZ" sz="2400" dirty="0" err="1"/>
              <a:t>fázaři</a:t>
            </a:r>
            <a:r>
              <a:rPr lang="cs-CZ" sz="2400" dirty="0"/>
              <a:t>, koloristé)</a:t>
            </a:r>
          </a:p>
        </p:txBody>
      </p:sp>
      <p:pic>
        <p:nvPicPr>
          <p:cNvPr id="19" name="Picture 4" descr="Dodalovi – Průkopníci českého animovaného filmu | NAMU">
            <a:extLst>
              <a:ext uri="{FF2B5EF4-FFF2-40B4-BE49-F238E27FC236}">
                <a16:creationId xmlns:a16="http://schemas.microsoft.com/office/drawing/2014/main" id="{5DEF5168-03AD-459F-A054-23E08556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875" y="2433599"/>
            <a:ext cx="2628781" cy="3430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58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7899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44FB24A-6C95-4B1C-9483-4E699A9242C7}"/>
              </a:ext>
            </a:extLst>
          </p:cNvPr>
          <p:cNvSpPr/>
          <p:nvPr/>
        </p:nvSpPr>
        <p:spPr>
          <a:xfrm>
            <a:off x="0" y="-597"/>
            <a:ext cx="12189811" cy="6847803"/>
          </a:xfrm>
          <a:prstGeom prst="rect">
            <a:avLst/>
          </a:prstGeom>
          <a:solidFill>
            <a:srgbClr val="6078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7DC802E-D309-41BA-AC89-0F998C8D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0"/>
            <a:ext cx="12192000" cy="6868702"/>
            <a:chOff x="572" y="0"/>
            <a:chExt cx="12192000" cy="68687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F4E679-EE44-4368-A9DB-0885B3833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7916045" y="10791"/>
              <a:ext cx="0" cy="685791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3EF4F79-5284-425A-8D07-27345493D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" y="0"/>
              <a:ext cx="12192000" cy="6857912"/>
              <a:chOff x="572" y="0"/>
              <a:chExt cx="12192000" cy="6857912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511E01E-A60D-41A3-8200-032BB222A0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667" y="6276706"/>
                <a:ext cx="12189811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EA78344-3425-4526-A44B-866CF08114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72" y="580876"/>
                <a:ext cx="12192000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D9D3276-12D6-44DB-A018-E5D5EA3BF7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8134324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472ABE3C-4536-4DAC-A0C8-2DA1D1729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-2794261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74091"/>
            <a:ext cx="6987285" cy="1740507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Možné metodologické uchopení výzkumu českého animovaného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2037"/>
            <a:ext cx="6652433" cy="3679350"/>
          </a:xfrm>
          <a:solidFill>
            <a:srgbClr val="607899"/>
          </a:solidFill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2) zaměření na filmy</a:t>
            </a:r>
          </a:p>
          <a:p>
            <a:pPr lvl="1"/>
            <a:r>
              <a:rPr lang="cs-CZ" sz="2400" dirty="0" err="1">
                <a:solidFill>
                  <a:schemeClr val="bg1"/>
                </a:solidFill>
              </a:rPr>
              <a:t>neoformalistická</a:t>
            </a:r>
            <a:r>
              <a:rPr lang="cs-CZ" sz="2400" dirty="0">
                <a:solidFill>
                  <a:schemeClr val="bg1"/>
                </a:solidFill>
              </a:rPr>
              <a:t> analýza,</a:t>
            </a:r>
          </a:p>
          <a:p>
            <a:pPr lvl="1"/>
            <a:r>
              <a:rPr lang="cs-CZ" sz="2400" dirty="0">
                <a:solidFill>
                  <a:schemeClr val="bg1"/>
                </a:solidFill>
              </a:rPr>
              <a:t>výzkum animačních technik, </a:t>
            </a:r>
          </a:p>
          <a:p>
            <a:pPr lvl="1"/>
            <a:r>
              <a:rPr lang="cs-CZ" sz="2400" dirty="0">
                <a:solidFill>
                  <a:schemeClr val="bg1"/>
                </a:solidFill>
              </a:rPr>
              <a:t>výzkum filmové techniky,</a:t>
            </a:r>
          </a:p>
          <a:p>
            <a:pPr lvl="1"/>
            <a:r>
              <a:rPr lang="cs-CZ" sz="2400" dirty="0">
                <a:solidFill>
                  <a:schemeClr val="bg1"/>
                </a:solidFill>
              </a:rPr>
              <a:t>výzkum použitých materiálů 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(</a:t>
            </a:r>
            <a:r>
              <a:rPr lang="cs-CZ" sz="2400" dirty="0" err="1">
                <a:solidFill>
                  <a:schemeClr val="bg1"/>
                </a:solidFill>
              </a:rPr>
              <a:t>Actor</a:t>
            </a:r>
            <a:r>
              <a:rPr lang="cs-CZ" sz="2400" dirty="0">
                <a:solidFill>
                  <a:schemeClr val="bg1"/>
                </a:solidFill>
              </a:rPr>
              <a:t>-Network </a:t>
            </a:r>
            <a:r>
              <a:rPr lang="cs-CZ" sz="2400" dirty="0" err="1">
                <a:solidFill>
                  <a:schemeClr val="bg1"/>
                </a:solidFill>
              </a:rPr>
              <a:t>Theory</a:t>
            </a:r>
            <a:r>
              <a:rPr lang="cs-CZ" sz="2400" dirty="0">
                <a:solidFill>
                  <a:schemeClr val="bg1"/>
                </a:solidFill>
              </a:rPr>
              <a:t>)</a:t>
            </a:r>
          </a:p>
          <a:p>
            <a:pPr marL="457200" lvl="1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8D86F5EB-D44C-4259-8F8B-9C2441793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8"/>
          <a:stretch/>
        </p:blipFill>
        <p:spPr>
          <a:xfrm>
            <a:off x="8080245" y="1009717"/>
            <a:ext cx="3318835" cy="483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8319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727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Možné metodologické uchopení výzkumu českého animovaného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196"/>
            <a:ext cx="10525118" cy="3430575"/>
          </a:xfrm>
        </p:spPr>
        <p:txBody>
          <a:bodyPr>
            <a:normAutofit/>
          </a:bodyPr>
          <a:lstStyle/>
          <a:p>
            <a:r>
              <a:rPr lang="cs-CZ" sz="2800" dirty="0"/>
              <a:t>3) zaměření na systém</a:t>
            </a:r>
          </a:p>
          <a:p>
            <a:pPr lvl="1"/>
            <a:r>
              <a:rPr lang="cs-CZ" sz="2400" dirty="0"/>
              <a:t>výzkum produkčních společností, </a:t>
            </a:r>
          </a:p>
          <a:p>
            <a:pPr lvl="1"/>
            <a:r>
              <a:rPr lang="cs-CZ" sz="2400" dirty="0"/>
              <a:t>výzkum hierarchie Kresleného a loutkového filmu,</a:t>
            </a:r>
          </a:p>
          <a:p>
            <a:pPr lvl="1"/>
            <a:r>
              <a:rPr lang="cs-CZ" sz="2400" dirty="0"/>
              <a:t>výzkum produkčních podmínek</a:t>
            </a:r>
          </a:p>
        </p:txBody>
      </p:sp>
      <p:pic>
        <p:nvPicPr>
          <p:cNvPr id="11266" name="Picture 2" descr="Co všechno mají Bratři v triku na triku? Večerníčky i Toma a Jerryho — ČT24  — Česká televize">
            <a:extLst>
              <a:ext uri="{FF2B5EF4-FFF2-40B4-BE49-F238E27FC236}">
                <a16:creationId xmlns:a16="http://schemas.microsoft.com/office/drawing/2014/main" id="{9E4E003A-F88D-45DD-9D9D-32B8BCDDB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742" y="3797846"/>
            <a:ext cx="3102780" cy="2066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31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6" y="699711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Organizace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6" y="2103126"/>
            <a:ext cx="10591790" cy="3761646"/>
          </a:xfrm>
        </p:spPr>
        <p:txBody>
          <a:bodyPr>
            <a:normAutofit/>
          </a:bodyPr>
          <a:lstStyle/>
          <a:p>
            <a:r>
              <a:rPr lang="cs-CZ" sz="2400" dirty="0"/>
              <a:t>přednášky + </a:t>
            </a:r>
            <a:r>
              <a:rPr lang="cs-CZ" sz="2400" dirty="0" err="1"/>
              <a:t>videotime</a:t>
            </a:r>
            <a:r>
              <a:rPr lang="cs-CZ" sz="2400" dirty="0"/>
              <a:t> – každé pondělí kromě 18. 4. 2022</a:t>
            </a:r>
          </a:p>
          <a:p>
            <a:pPr lvl="1"/>
            <a:r>
              <a:rPr lang="cs-CZ" sz="2000" dirty="0"/>
              <a:t>Přednášky12:00 – 13:40; </a:t>
            </a:r>
            <a:r>
              <a:rPr lang="cs-CZ" sz="2000" dirty="0" err="1"/>
              <a:t>videotime</a:t>
            </a:r>
            <a:r>
              <a:rPr lang="cs-CZ" sz="2000" dirty="0"/>
              <a:t> 14:00 – 15:40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Hostující přednášející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9. 5. – místo </a:t>
            </a:r>
            <a:r>
              <a:rPr lang="cs-CZ" sz="2400" dirty="0" err="1"/>
              <a:t>videotime</a:t>
            </a:r>
            <a:r>
              <a:rPr lang="cs-CZ" sz="2400" dirty="0"/>
              <a:t> speciální přednáška Petera </a:t>
            </a:r>
            <a:r>
              <a:rPr lang="cs-CZ" sz="2400" dirty="0" err="1"/>
              <a:t>Krämera</a:t>
            </a:r>
            <a:r>
              <a:rPr lang="cs-CZ" sz="2400" dirty="0"/>
              <a:t> o tvorbě studia Disney 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Ukončení kurzu testem – 4 otevřené otázky z přednášek a promítaných filmů</a:t>
            </a:r>
          </a:p>
        </p:txBody>
      </p:sp>
    </p:spTree>
    <p:extLst>
      <p:ext uri="{BB962C8B-B14F-4D97-AF65-F5344CB8AC3E}">
        <p14:creationId xmlns:p14="http://schemas.microsoft.com/office/powerpoint/2010/main" val="3008134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727"/>
            <a:ext cx="10420340" cy="1495887"/>
          </a:xfrm>
        </p:spPr>
        <p:txBody>
          <a:bodyPr>
            <a:normAutofit/>
          </a:bodyPr>
          <a:lstStyle/>
          <a:p>
            <a:r>
              <a:rPr lang="cs-CZ" dirty="0"/>
              <a:t>Možné metodologické uchopení výzkumu českého animovaného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196"/>
            <a:ext cx="5930714" cy="3430575"/>
          </a:xfrm>
        </p:spPr>
        <p:txBody>
          <a:bodyPr>
            <a:normAutofit/>
          </a:bodyPr>
          <a:lstStyle/>
          <a:p>
            <a:r>
              <a:rPr lang="cs-CZ" sz="2800" dirty="0"/>
              <a:t>4) zaměření na „vnější“ faktory</a:t>
            </a:r>
          </a:p>
          <a:p>
            <a:pPr lvl="1"/>
            <a:r>
              <a:rPr lang="cs-CZ" sz="2400" dirty="0"/>
              <a:t>výzkum diváctví</a:t>
            </a:r>
          </a:p>
          <a:p>
            <a:pPr lvl="1"/>
            <a:r>
              <a:rPr lang="cs-CZ" sz="2400" dirty="0"/>
              <a:t>výzkum </a:t>
            </a:r>
            <a:r>
              <a:rPr lang="cs-CZ" sz="2400" dirty="0" err="1"/>
              <a:t>paratextů</a:t>
            </a:r>
            <a:endParaRPr lang="cs-CZ" sz="2400" dirty="0"/>
          </a:p>
          <a:p>
            <a:pPr lvl="1"/>
            <a:r>
              <a:rPr lang="cs-CZ" sz="2400" dirty="0"/>
              <a:t>festivalová kultura</a:t>
            </a:r>
          </a:p>
        </p:txBody>
      </p:sp>
      <p:pic>
        <p:nvPicPr>
          <p:cNvPr id="8194" name="Picture 2" descr="Domov ~ PAF">
            <a:extLst>
              <a:ext uri="{FF2B5EF4-FFF2-40B4-BE49-F238E27FC236}">
                <a16:creationId xmlns:a16="http://schemas.microsoft.com/office/drawing/2014/main" id="{4A37C686-2601-40B6-B915-E39E5618D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101" y="2365957"/>
            <a:ext cx="3724271" cy="1952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nifilm 2022">
            <a:extLst>
              <a:ext uri="{FF2B5EF4-FFF2-40B4-BE49-F238E27FC236}">
                <a16:creationId xmlns:a16="http://schemas.microsoft.com/office/drawing/2014/main" id="{3A754639-3D3A-4ED4-B282-5B670EC8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93" y="4444426"/>
            <a:ext cx="3726688" cy="153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243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727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Projekce – pásmo filmů z let 1925 – 1931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932" y="2323614"/>
            <a:ext cx="4849510" cy="3430575"/>
          </a:xfrm>
        </p:spPr>
        <p:txBody>
          <a:bodyPr>
            <a:normAutofit/>
          </a:bodyPr>
          <a:lstStyle/>
          <a:p>
            <a:r>
              <a:rPr lang="cs-CZ" i="1" dirty="0"/>
              <a:t>Kouzelná tužka </a:t>
            </a:r>
            <a:r>
              <a:rPr lang="cs-CZ" dirty="0"/>
              <a:t>(1925) 3:10</a:t>
            </a:r>
          </a:p>
          <a:p>
            <a:r>
              <a:rPr lang="cs-CZ" i="1" dirty="0" err="1"/>
              <a:t>Schichtal</a:t>
            </a:r>
            <a:r>
              <a:rPr lang="cs-CZ" i="1" dirty="0"/>
              <a:t> nebo </a:t>
            </a:r>
            <a:r>
              <a:rPr lang="cs-CZ" i="1" dirty="0" err="1"/>
              <a:t>Radion</a:t>
            </a:r>
            <a:r>
              <a:rPr lang="cs-CZ" i="1" dirty="0"/>
              <a:t> </a:t>
            </a:r>
            <a:r>
              <a:rPr lang="cs-CZ" dirty="0"/>
              <a:t>(1925)1:05</a:t>
            </a:r>
          </a:p>
          <a:p>
            <a:r>
              <a:rPr lang="cs-CZ" i="1" dirty="0"/>
              <a:t>Vizte vše, co tropí dnes kluci dva </a:t>
            </a:r>
            <a:br>
              <a:rPr lang="cs-CZ" i="1" dirty="0"/>
            </a:br>
            <a:r>
              <a:rPr lang="cs-CZ" i="1" dirty="0"/>
              <a:t>a jeden pes </a:t>
            </a:r>
            <a:r>
              <a:rPr lang="cs-CZ" dirty="0"/>
              <a:t>(1925) 7:06</a:t>
            </a:r>
          </a:p>
          <a:p>
            <a:r>
              <a:rPr lang="cs-CZ" i="1" dirty="0" err="1"/>
              <a:t>Bublínkové</a:t>
            </a:r>
            <a:r>
              <a:rPr lang="cs-CZ" dirty="0"/>
              <a:t> (1928) 4:28</a:t>
            </a:r>
          </a:p>
          <a:p>
            <a:r>
              <a:rPr lang="cs-CZ" i="1" dirty="0"/>
              <a:t>Nejen na Zemi </a:t>
            </a:r>
            <a:r>
              <a:rPr lang="cs-CZ" dirty="0"/>
              <a:t>(1928) 2:22</a:t>
            </a:r>
          </a:p>
          <a:p>
            <a:r>
              <a:rPr lang="cs-CZ" i="1" dirty="0"/>
              <a:t>Šampion</a:t>
            </a:r>
            <a:r>
              <a:rPr lang="cs-CZ" dirty="0"/>
              <a:t> (1928) 4:25</a:t>
            </a:r>
          </a:p>
          <a:p>
            <a:endParaRPr lang="cs-CZ" dirty="0"/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EC200BB4-E4B9-45C1-A435-BC2BE9BD905E}"/>
              </a:ext>
            </a:extLst>
          </p:cNvPr>
          <p:cNvSpPr txBox="1">
            <a:spLocks/>
          </p:cNvSpPr>
          <p:nvPr/>
        </p:nvSpPr>
        <p:spPr>
          <a:xfrm>
            <a:off x="6192122" y="2323614"/>
            <a:ext cx="4740248" cy="3706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i="1" dirty="0"/>
              <a:t>Významné osobnosti našeho života </a:t>
            </a:r>
            <a:r>
              <a:rPr lang="cs-CZ" dirty="0"/>
              <a:t>(1928) 3:15</a:t>
            </a:r>
            <a:endParaRPr lang="cs-CZ" i="1" dirty="0"/>
          </a:p>
          <a:p>
            <a:r>
              <a:rPr lang="cs-CZ" i="1" dirty="0"/>
              <a:t>Vzpoura řepy </a:t>
            </a:r>
            <a:r>
              <a:rPr lang="cs-CZ" dirty="0"/>
              <a:t>(1928) 10:27</a:t>
            </a:r>
          </a:p>
          <a:p>
            <a:r>
              <a:rPr lang="cs-CZ" i="1" dirty="0"/>
              <a:t>Dobrá kuchyně </a:t>
            </a:r>
            <a:r>
              <a:rPr lang="cs-CZ" i="1" dirty="0" err="1"/>
              <a:t>Vitello</a:t>
            </a:r>
            <a:r>
              <a:rPr lang="cs-CZ" i="1" dirty="0"/>
              <a:t> </a:t>
            </a:r>
            <a:r>
              <a:rPr lang="cs-CZ" dirty="0"/>
              <a:t>(1930) 8:27</a:t>
            </a:r>
          </a:p>
          <a:p>
            <a:r>
              <a:rPr lang="cs-CZ" i="1" dirty="0"/>
              <a:t>Proměny strýčka </a:t>
            </a:r>
            <a:r>
              <a:rPr lang="cs-CZ" i="1" dirty="0" err="1"/>
              <a:t>Bobyho</a:t>
            </a:r>
            <a:r>
              <a:rPr lang="cs-CZ" i="1" dirty="0"/>
              <a:t> </a:t>
            </a:r>
            <a:r>
              <a:rPr lang="cs-CZ" dirty="0"/>
              <a:t>(1930) 4:50</a:t>
            </a:r>
          </a:p>
          <a:p>
            <a:r>
              <a:rPr lang="cs-CZ" i="1" dirty="0"/>
              <a:t>Spejblův případ </a:t>
            </a:r>
            <a:r>
              <a:rPr lang="cs-CZ" dirty="0"/>
              <a:t>(1930) 4:46</a:t>
            </a:r>
          </a:p>
          <a:p>
            <a:r>
              <a:rPr lang="cs-CZ" i="1" dirty="0" err="1"/>
              <a:t>Adí</a:t>
            </a:r>
            <a:r>
              <a:rPr lang="cs-CZ" i="1" dirty="0"/>
              <a:t>, medvídek mýval </a:t>
            </a:r>
            <a:r>
              <a:rPr lang="cs-CZ" dirty="0"/>
              <a:t>(1931) 3:53</a:t>
            </a:r>
          </a:p>
          <a:p>
            <a:r>
              <a:rPr lang="cs-CZ" i="1" dirty="0"/>
              <a:t>Spejblovo filmové opojení </a:t>
            </a:r>
            <a:r>
              <a:rPr lang="cs-CZ" dirty="0"/>
              <a:t>(1931) 30:01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105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70448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Složitá definice animovaného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32" y="2044725"/>
            <a:ext cx="5676898" cy="3430575"/>
          </a:xfrm>
        </p:spPr>
        <p:txBody>
          <a:bodyPr>
            <a:normAutofit/>
          </a:bodyPr>
          <a:lstStyle/>
          <a:p>
            <a:r>
              <a:rPr lang="cs-CZ" sz="2400" dirty="0"/>
              <a:t>Animace jako médium překračuje žánrové a technologické kategorie v rámci kinematografie.</a:t>
            </a:r>
          </a:p>
          <a:p>
            <a:r>
              <a:rPr lang="cs-CZ" sz="2400" dirty="0" err="1"/>
              <a:t>Animation</a:t>
            </a:r>
            <a:r>
              <a:rPr lang="cs-CZ" sz="2400" dirty="0"/>
              <a:t> </a:t>
            </a:r>
            <a:r>
              <a:rPr lang="cs-CZ" sz="2400" dirty="0" err="1"/>
              <a:t>studies</a:t>
            </a:r>
            <a:r>
              <a:rPr lang="cs-CZ" sz="2400" dirty="0"/>
              <a:t> = snaha „prozkoumávat zažité historické modely a stereotypní uvažování o animaci </a:t>
            </a:r>
            <a:br>
              <a:rPr lang="cs-CZ" sz="2400" dirty="0"/>
            </a:br>
            <a:r>
              <a:rPr lang="cs-CZ" sz="2400" dirty="0"/>
              <a:t>jako o kresleném nebo dětském filmu“</a:t>
            </a:r>
          </a:p>
          <a:p>
            <a:endParaRPr lang="cs-CZ" dirty="0"/>
          </a:p>
        </p:txBody>
      </p:sp>
      <p:pic>
        <p:nvPicPr>
          <p:cNvPr id="3076" name="Picture 4" descr="Zeman GIFs - Get the best GIF on GIPHY">
            <a:extLst>
              <a:ext uri="{FF2B5EF4-FFF2-40B4-BE49-F238E27FC236}">
                <a16:creationId xmlns:a16="http://schemas.microsoft.com/office/drawing/2014/main" id="{4B35F265-6720-431C-919E-9F7B9EA8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882" y="2663805"/>
            <a:ext cx="2657474" cy="219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all in Love With the World&amp;#39;s First Animated Dinosaur - Atlas Obscura">
            <a:extLst>
              <a:ext uri="{FF2B5EF4-FFF2-40B4-BE49-F238E27FC236}">
                <a16:creationId xmlns:a16="http://schemas.microsoft.com/office/drawing/2014/main" id="{3B680A85-F74D-4B4B-89E3-74E47F18B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510" y="1989156"/>
            <a:ext cx="2275057" cy="161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shi Basara | - Yes, we have a T.rex ! Jurassic Park-World...">
            <a:extLst>
              <a:ext uri="{FF2B5EF4-FFF2-40B4-BE49-F238E27FC236}">
                <a16:creationId xmlns:a16="http://schemas.microsoft.com/office/drawing/2014/main" id="{77BA0017-822D-4B18-A567-AE687835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02" y="4456532"/>
            <a:ext cx="2962275" cy="15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853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70448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Prehistorie animace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32" y="2044725"/>
            <a:ext cx="6379980" cy="3430575"/>
          </a:xfrm>
        </p:spPr>
        <p:txBody>
          <a:bodyPr>
            <a:normAutofit/>
          </a:bodyPr>
          <a:lstStyle/>
          <a:p>
            <a:r>
              <a:rPr lang="cs-CZ" sz="2400" dirty="0"/>
              <a:t>Optické hračky, loutkové a stínové divadlo, laterna </a:t>
            </a:r>
            <a:r>
              <a:rPr lang="cs-CZ" sz="2400" dirty="0" err="1"/>
              <a:t>magica</a:t>
            </a:r>
            <a:r>
              <a:rPr lang="cs-CZ" sz="2400" dirty="0"/>
              <a:t>, kinetické umění apod.</a:t>
            </a:r>
          </a:p>
          <a:p>
            <a:r>
              <a:rPr lang="cs-CZ" sz="2400" dirty="0"/>
              <a:t>Animace používány k dosažení triků a speciálních efektů v divadle (</a:t>
            </a:r>
            <a:r>
              <a:rPr lang="cs-CZ" sz="2400" dirty="0" err="1"/>
              <a:t>phantasmagoria</a:t>
            </a:r>
            <a:r>
              <a:rPr lang="cs-CZ" sz="2400" dirty="0"/>
              <a:t>).</a:t>
            </a:r>
          </a:p>
          <a:p>
            <a:r>
              <a:rPr lang="cs-CZ" sz="2400" dirty="0"/>
              <a:t>Vývoj technologií v 19. st. vedl k vytvoření </a:t>
            </a:r>
            <a:br>
              <a:rPr lang="cs-CZ" sz="2400" dirty="0"/>
            </a:br>
            <a:r>
              <a:rPr lang="cs-CZ" sz="2400" dirty="0"/>
              <a:t>a rozšíření stroboskopických disků, </a:t>
            </a:r>
            <a:r>
              <a:rPr lang="cs-CZ" sz="2400" dirty="0" err="1"/>
              <a:t>zoetropů</a:t>
            </a:r>
            <a:r>
              <a:rPr lang="cs-CZ" sz="2400" dirty="0"/>
              <a:t>, </a:t>
            </a:r>
            <a:r>
              <a:rPr lang="cs-CZ" sz="2400" dirty="0" err="1"/>
              <a:t>praxinoskopu</a:t>
            </a:r>
            <a:r>
              <a:rPr lang="cs-CZ" sz="2400" dirty="0"/>
              <a:t> (</a:t>
            </a:r>
            <a:r>
              <a:rPr lang="cs-CZ" sz="2400" dirty="0" err="1"/>
              <a:t>Théâtre</a:t>
            </a:r>
            <a:r>
              <a:rPr lang="cs-CZ" sz="2400" dirty="0"/>
              <a:t> </a:t>
            </a:r>
            <a:r>
              <a:rPr lang="cs-CZ" sz="2400" dirty="0" err="1"/>
              <a:t>Optique</a:t>
            </a:r>
            <a:r>
              <a:rPr lang="cs-CZ" sz="2400" dirty="0"/>
              <a:t> – 1888)</a:t>
            </a:r>
          </a:p>
          <a:p>
            <a:endParaRPr lang="cs-CZ" dirty="0"/>
          </a:p>
        </p:txBody>
      </p:sp>
      <p:pic>
        <p:nvPicPr>
          <p:cNvPr id="1030" name="Picture 6" descr="Diskuze | Filmové screenshoty | ČSFD.cz">
            <a:extLst>
              <a:ext uri="{FF2B5EF4-FFF2-40B4-BE49-F238E27FC236}">
                <a16:creationId xmlns:a16="http://schemas.microsoft.com/office/drawing/2014/main" id="{2747E72E-1620-4DF9-876F-D84EF88C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675" y="1452423"/>
            <a:ext cx="3760606" cy="179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C49AA05-D717-44C6-A3E4-A158C41BA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39" y="3558436"/>
            <a:ext cx="3384877" cy="2409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19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DB9ED2-A5D4-4F5F-8F1A-7FDC9F49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52" y="697558"/>
            <a:ext cx="2520269" cy="252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9CC4A2A-B768-4778-87D8-3EB8D8F2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51" y="3367347"/>
            <a:ext cx="2520270" cy="275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12B35-75FE-49A1-B40B-B727D6C2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76" y="3367340"/>
            <a:ext cx="3805401" cy="275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 by Sara Parson on Gifs | Flip book animation, Flip book, Flick book">
            <a:extLst>
              <a:ext uri="{FF2B5EF4-FFF2-40B4-BE49-F238E27FC236}">
                <a16:creationId xmlns:a16="http://schemas.microsoft.com/office/drawing/2014/main" id="{F15F7632-567A-4EBE-89C3-1003741A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90" y="705641"/>
            <a:ext cx="3805402" cy="253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Wayang Puppet Theatre on Make a GIF">
            <a:extLst>
              <a:ext uri="{FF2B5EF4-FFF2-40B4-BE49-F238E27FC236}">
                <a16:creationId xmlns:a16="http://schemas.microsoft.com/office/drawing/2014/main" id="{BEDEDC65-3844-42D0-B64F-4C5D86DD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624" y="688414"/>
            <a:ext cx="3581824" cy="25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adventures of prince achmed maudit die abenteuer des prinzen achmed GIF  - Find on GIFER">
            <a:extLst>
              <a:ext uri="{FF2B5EF4-FFF2-40B4-BE49-F238E27FC236}">
                <a16:creationId xmlns:a16="http://schemas.microsoft.com/office/drawing/2014/main" id="{2E675BFF-CE96-4615-962A-84AA5427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31" y="3374139"/>
            <a:ext cx="3589515" cy="269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72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70448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Počátky animovaného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32" y="2044725"/>
            <a:ext cx="7050477" cy="4108792"/>
          </a:xfrm>
        </p:spPr>
        <p:txBody>
          <a:bodyPr>
            <a:normAutofit/>
          </a:bodyPr>
          <a:lstStyle/>
          <a:p>
            <a:r>
              <a:rPr lang="cs-CZ" sz="2400" dirty="0"/>
              <a:t>Film jako nové médium =&gt; počáteční zájem především o přesné zachycování reality </a:t>
            </a:r>
          </a:p>
          <a:p>
            <a:r>
              <a:rPr lang="cs-CZ" sz="2400" dirty="0"/>
              <a:t>Stop-trik = použití stop </a:t>
            </a:r>
            <a:r>
              <a:rPr lang="cs-CZ" sz="2400" dirty="0" err="1"/>
              <a:t>motion</a:t>
            </a:r>
            <a:r>
              <a:rPr lang="cs-CZ" sz="2400" dirty="0"/>
              <a:t> animace </a:t>
            </a:r>
            <a:br>
              <a:rPr lang="cs-CZ" sz="2400" dirty="0"/>
            </a:br>
            <a:r>
              <a:rPr lang="cs-CZ" sz="2400" dirty="0"/>
              <a:t>pro speciální efekty</a:t>
            </a:r>
          </a:p>
          <a:p>
            <a:r>
              <a:rPr lang="cs-CZ" sz="2400" dirty="0"/>
              <a:t>James Stuart </a:t>
            </a:r>
            <a:r>
              <a:rPr lang="cs-CZ" sz="2400" dirty="0" err="1"/>
              <a:t>Blackton</a:t>
            </a:r>
            <a:r>
              <a:rPr lang="cs-CZ" sz="2400" dirty="0"/>
              <a:t> – </a:t>
            </a:r>
            <a:r>
              <a:rPr lang="en-US" sz="2400" i="1" dirty="0"/>
              <a:t>The Enchanted Drawing </a:t>
            </a:r>
            <a:r>
              <a:rPr lang="cs-CZ" sz="2400" dirty="0"/>
              <a:t>(</a:t>
            </a:r>
            <a:r>
              <a:rPr lang="en-US" sz="2400" dirty="0"/>
              <a:t>1900</a:t>
            </a:r>
            <a:r>
              <a:rPr lang="cs-CZ" sz="2400" dirty="0"/>
              <a:t>), </a:t>
            </a:r>
            <a:r>
              <a:rPr lang="en-US" sz="2400" i="1" dirty="0"/>
              <a:t>Humorous Phases of Funny Faces </a:t>
            </a:r>
            <a:r>
              <a:rPr lang="cs-CZ" sz="2400" dirty="0"/>
              <a:t>(</a:t>
            </a:r>
            <a:r>
              <a:rPr lang="en-US" sz="2400" dirty="0"/>
              <a:t>190</a:t>
            </a:r>
            <a:r>
              <a:rPr lang="cs-CZ" sz="2400" dirty="0"/>
              <a:t>6)</a:t>
            </a:r>
          </a:p>
          <a:p>
            <a:r>
              <a:rPr lang="cs-CZ" sz="2400" dirty="0" err="1"/>
              <a:t>Émile</a:t>
            </a:r>
            <a:r>
              <a:rPr lang="cs-CZ" sz="2400" dirty="0"/>
              <a:t> </a:t>
            </a:r>
            <a:r>
              <a:rPr lang="cs-CZ" sz="2400" dirty="0" err="1"/>
              <a:t>Cohl</a:t>
            </a:r>
            <a:r>
              <a:rPr lang="cs-CZ" sz="2400" dirty="0"/>
              <a:t> – </a:t>
            </a:r>
            <a:r>
              <a:rPr lang="cs-CZ" sz="2400" i="1" dirty="0"/>
              <a:t>Fantasmagorie</a:t>
            </a:r>
            <a:r>
              <a:rPr lang="cs-CZ" sz="2400" dirty="0"/>
              <a:t> (1908)</a:t>
            </a:r>
          </a:p>
        </p:txBody>
      </p:sp>
      <p:pic>
        <p:nvPicPr>
          <p:cNvPr id="5" name="Picture 2" descr="Georges Méliès Early Film | The Year of Halloween">
            <a:extLst>
              <a:ext uri="{FF2B5EF4-FFF2-40B4-BE49-F238E27FC236}">
                <a16:creationId xmlns:a16="http://schemas.microsoft.com/office/drawing/2014/main" id="{5CCA9C36-2DBC-4BE9-BB6E-64720E79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86" y="2200367"/>
            <a:ext cx="3821167" cy="272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5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" name="Online médium 2" title="The enchanted drawing">
            <a:hlinkClick r:id="" action="ppaction://media"/>
            <a:extLst>
              <a:ext uri="{FF2B5EF4-FFF2-40B4-BE49-F238E27FC236}">
                <a16:creationId xmlns:a16="http://schemas.microsoft.com/office/drawing/2014/main" id="{F1813347-AD2D-40ED-9ECF-42AB541E8D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81881" y="790958"/>
            <a:ext cx="7034213" cy="52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05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" name="Online médium 3" title="Émile Cohl: Fantasmagorie (1908)">
            <a:hlinkClick r:id="" action="ppaction://media"/>
            <a:extLst>
              <a:ext uri="{FF2B5EF4-FFF2-40B4-BE49-F238E27FC236}">
                <a16:creationId xmlns:a16="http://schemas.microsoft.com/office/drawing/2014/main" id="{5ADDFC1E-4EB1-429E-B61A-341BB6EE68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73009" y="871610"/>
            <a:ext cx="9051957" cy="511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77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70448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Počátky animovaného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32" y="2044725"/>
            <a:ext cx="7050477" cy="4108792"/>
          </a:xfrm>
        </p:spPr>
        <p:txBody>
          <a:bodyPr>
            <a:normAutofit/>
          </a:bodyPr>
          <a:lstStyle/>
          <a:p>
            <a:r>
              <a:rPr lang="cs-CZ" sz="2400" dirty="0"/>
              <a:t>Začleňování do struktury komerčního filmového průmyslu – vznik specializovaných výroben</a:t>
            </a:r>
          </a:p>
          <a:p>
            <a:pPr lvl="1"/>
            <a:r>
              <a:rPr lang="cs-CZ" sz="2200" dirty="0" err="1"/>
              <a:t>Bray</a:t>
            </a:r>
            <a:r>
              <a:rPr lang="cs-CZ" sz="2200" dirty="0"/>
              <a:t> </a:t>
            </a:r>
            <a:r>
              <a:rPr lang="cs-CZ" sz="2200" dirty="0" err="1"/>
              <a:t>Studios</a:t>
            </a:r>
            <a:r>
              <a:rPr lang="cs-CZ" sz="2200" dirty="0"/>
              <a:t> (1912)</a:t>
            </a:r>
          </a:p>
          <a:p>
            <a:pPr lvl="1"/>
            <a:r>
              <a:rPr lang="cs-CZ" sz="2200" dirty="0" err="1"/>
              <a:t>Fleischer</a:t>
            </a:r>
            <a:r>
              <a:rPr lang="cs-CZ" sz="2200" dirty="0"/>
              <a:t> </a:t>
            </a:r>
            <a:r>
              <a:rPr lang="cs-CZ" sz="2200" dirty="0" err="1"/>
              <a:t>Studios</a:t>
            </a:r>
            <a:r>
              <a:rPr lang="cs-CZ" sz="2200" dirty="0"/>
              <a:t> / </a:t>
            </a:r>
            <a:r>
              <a:rPr lang="en-US" sz="2200" dirty="0"/>
              <a:t>Out of the Inkwell Films</a:t>
            </a:r>
            <a:r>
              <a:rPr lang="cs-CZ" sz="2200" dirty="0"/>
              <a:t> (1921)</a:t>
            </a:r>
          </a:p>
          <a:p>
            <a:pPr lvl="1"/>
            <a:r>
              <a:rPr lang="cs-CZ" sz="2200" dirty="0"/>
              <a:t>Disney </a:t>
            </a:r>
            <a:r>
              <a:rPr lang="cs-CZ" sz="2200" dirty="0" err="1"/>
              <a:t>Brothers</a:t>
            </a:r>
            <a:r>
              <a:rPr lang="cs-CZ" sz="2200" dirty="0"/>
              <a:t> </a:t>
            </a:r>
            <a:r>
              <a:rPr lang="cs-CZ" sz="2200" dirty="0" err="1"/>
              <a:t>Cartoon</a:t>
            </a:r>
            <a:r>
              <a:rPr lang="cs-CZ" sz="2200" dirty="0"/>
              <a:t> Studio (1924)</a:t>
            </a:r>
          </a:p>
          <a:p>
            <a:pPr lvl="1"/>
            <a:r>
              <a:rPr lang="cs-CZ" sz="2200" dirty="0"/>
              <a:t>Institut </a:t>
            </a:r>
            <a:r>
              <a:rPr lang="cs-CZ" sz="2200" dirty="0" err="1"/>
              <a:t>für</a:t>
            </a:r>
            <a:r>
              <a:rPr lang="cs-CZ" sz="2200" dirty="0"/>
              <a:t> </a:t>
            </a:r>
            <a:r>
              <a:rPr lang="cs-CZ" sz="2200" dirty="0" err="1"/>
              <a:t>Kulturforschung</a:t>
            </a:r>
            <a:r>
              <a:rPr lang="cs-CZ" sz="2200" dirty="0"/>
              <a:t> (1919 – 1922)</a:t>
            </a:r>
          </a:p>
          <a:p>
            <a:endParaRPr lang="cs-CZ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389C414-AD26-4FA7-9029-D7843741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909" y="2171665"/>
            <a:ext cx="3317388" cy="331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376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rch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Vlastní 1">
      <a:majorFont>
        <a:latin typeface="Footlight MT Ligh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TM02900720[[fn=Integrál]]</Template>
  <TotalTime>29222</TotalTime>
  <Words>733</Words>
  <Application>Microsoft Office PowerPoint</Application>
  <PresentationFormat>Širokoúhlá obrazovka</PresentationFormat>
  <Paragraphs>90</Paragraphs>
  <Slides>21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Footlight MT Light</vt:lpstr>
      <vt:lpstr>Gill Sans MT</vt:lpstr>
      <vt:lpstr>ArchVTI</vt:lpstr>
      <vt:lpstr>Dějiny českého animovaného filmu</vt:lpstr>
      <vt:lpstr>Organizace kurzu</vt:lpstr>
      <vt:lpstr>Složitá definice animovaného filmu</vt:lpstr>
      <vt:lpstr>Prehistorie animace</vt:lpstr>
      <vt:lpstr>Prezentace aplikace PowerPoint</vt:lpstr>
      <vt:lpstr>Počátky animovaného filmu</vt:lpstr>
      <vt:lpstr>Prezentace aplikace PowerPoint</vt:lpstr>
      <vt:lpstr>Prezentace aplikace PowerPoint</vt:lpstr>
      <vt:lpstr>Počátky animovaného filmu</vt:lpstr>
      <vt:lpstr>Prezentace aplikace PowerPoint</vt:lpstr>
      <vt:lpstr>Specifika českého prostředí</vt:lpstr>
      <vt:lpstr>Specifika českého prostředí</vt:lpstr>
      <vt:lpstr>Specifika českého prostředí</vt:lpstr>
      <vt:lpstr>Specifika českého prostředí</vt:lpstr>
      <vt:lpstr>Možná úskalí výzkumu</vt:lpstr>
      <vt:lpstr>Prezentace aplikace PowerPoint</vt:lpstr>
      <vt:lpstr>Možné metodologické uchopení výzkumu českého animovaného filmu</vt:lpstr>
      <vt:lpstr>Možné metodologické uchopení výzkumu českého animovaného filmu</vt:lpstr>
      <vt:lpstr>Možné metodologické uchopení výzkumu českého animovaného filmu</vt:lpstr>
      <vt:lpstr>Možné metodologické uchopení výzkumu českého animovaného filmu</vt:lpstr>
      <vt:lpstr>Projekce – pásmo filmů z let 1925 – 1931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českého animovaného filmu</dc:title>
  <dc:creator>Tereza Bochinová</dc:creator>
  <cp:lastModifiedBy>Tereza Bochinová</cp:lastModifiedBy>
  <cp:revision>31</cp:revision>
  <dcterms:created xsi:type="dcterms:W3CDTF">2022-01-24T09:27:27Z</dcterms:created>
  <dcterms:modified xsi:type="dcterms:W3CDTF">2022-02-13T16:34:08Z</dcterms:modified>
</cp:coreProperties>
</file>