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327" r:id="rId6"/>
    <p:sldId id="334" r:id="rId7"/>
    <p:sldId id="333" r:id="rId8"/>
    <p:sldId id="328" r:id="rId9"/>
    <p:sldId id="331" r:id="rId10"/>
    <p:sldId id="329" r:id="rId11"/>
    <p:sldId id="332" r:id="rId12"/>
    <p:sldId id="342" r:id="rId13"/>
    <p:sldId id="341" r:id="rId14"/>
    <p:sldId id="257" r:id="rId15"/>
    <p:sldId id="319" r:id="rId16"/>
    <p:sldId id="320" r:id="rId17"/>
    <p:sldId id="321" r:id="rId18"/>
    <p:sldId id="322" r:id="rId19"/>
    <p:sldId id="324" r:id="rId20"/>
    <p:sldId id="323" r:id="rId21"/>
    <p:sldId id="335" r:id="rId22"/>
    <p:sldId id="336" r:id="rId23"/>
    <p:sldId id="299" r:id="rId24"/>
    <p:sldId id="325" r:id="rId25"/>
    <p:sldId id="326" r:id="rId26"/>
    <p:sldId id="339" r:id="rId27"/>
    <p:sldId id="338" r:id="rId28"/>
    <p:sldId id="340" r:id="rId29"/>
    <p:sldId id="26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9B00"/>
    <a:srgbClr val="607899"/>
    <a:srgbClr val="A7B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829800" cy="2387600"/>
          </a:xfrm>
        </p:spPr>
        <p:txBody>
          <a:bodyPr anchor="b">
            <a:normAutofit/>
          </a:bodyPr>
          <a:lstStyle>
            <a:lvl1pPr algn="l"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8298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9549D6DC-E1CB-4874-BF52-C3407230D20E}" type="datetime1">
              <a:rPr lang="en-US" smtClean="0"/>
              <a:pPr/>
              <a:t>5/1/2022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84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1D81-C4B9-4A87-89A7-22E29E6C9200}" type="datetime1">
              <a:rPr lang="en-US" smtClean="0"/>
              <a:pPr/>
              <a:t>5/1/2022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88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31520"/>
            <a:ext cx="2628900" cy="53780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31520"/>
            <a:ext cx="7734300" cy="53780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7718-69F7-427E-95A3-C1246AF46913}" type="datetime1">
              <a:rPr lang="en-US" smtClean="0"/>
              <a:pPr/>
              <a:t>5/1/2022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9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3E51-B7F7-4C24-B8E3-5471755DC0E0}" type="datetime1">
              <a:rPr lang="en-US" smtClean="0"/>
              <a:pPr/>
              <a:t>5/1/2022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67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A59F-D956-4598-A3C1-AE72A5387751}" type="datetime1">
              <a:rPr lang="en-US" smtClean="0"/>
              <a:pPr/>
              <a:t>5/1/2022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701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95847"/>
            <a:ext cx="5181600" cy="3981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95847"/>
            <a:ext cx="5181600" cy="3981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BD69-7BD3-4731-8064-242619E92CBE}" type="datetime1">
              <a:rPr lang="en-US" smtClean="0"/>
              <a:pPr/>
              <a:t>5/1/2022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04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49131"/>
            <a:ext cx="5157787" cy="693696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10625"/>
            <a:ext cx="5157787" cy="31005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49131"/>
            <a:ext cx="5183188" cy="693696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10625"/>
            <a:ext cx="5183188" cy="31005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7D9-239F-488B-9358-023C46BC7084}" type="datetime1">
              <a:rPr lang="en-US" smtClean="0"/>
              <a:pPr/>
              <a:t>5/1/2022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8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15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1C24-7140-4FDE-92F3-654C6E2D3C1C}" type="datetime1">
              <a:rPr lang="en-US" smtClean="0"/>
              <a:pPr/>
              <a:t>5/1/2022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30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6ACF-ECB9-4B5F-A429-08B8AC75E8EF}" type="datetime1">
              <a:rPr lang="en-US" smtClean="0"/>
              <a:pPr/>
              <a:t>5/1/2022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7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2346326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31521"/>
            <a:ext cx="6172200" cy="512953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429B-EE2A-486A-BDB9-0C848B4FAFDD}" type="datetime1">
              <a:rPr lang="en-US" smtClean="0"/>
              <a:pPr/>
              <a:t>5/1/2022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9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2341564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7257"/>
            <a:ext cx="6172200" cy="51737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FE4A-CB8D-40AB-BFFC-AAF37EA071CB}" type="datetime1">
              <a:rPr lang="en-US" smtClean="0"/>
              <a:pPr/>
              <a:t>5/1/2022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4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</a:extLst>
            </p:cNvPr>
            <p:cNvCxnSpPr>
              <a:cxnSpLocks/>
            </p:cNvCxnSpPr>
            <p:nvPr/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</a:extLst>
            </p:cNvPr>
            <p:cNvCxnSpPr>
              <a:cxnSpLocks/>
            </p:cNvCxnSpPr>
            <p:nvPr/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</a:extLst>
            </p:cNvPr>
            <p:cNvSpPr/>
            <p:nvPr/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</a:extLst>
            </p:cNvPr>
            <p:cNvSpPr/>
            <p:nvPr/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3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89408"/>
            <a:ext cx="10515600" cy="3821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0517C94-3B1E-4991-BED3-41F8B0158A00}" type="datetime1">
              <a:rPr lang="en-US" smtClean="0"/>
              <a:pPr/>
              <a:t>5/1/2022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3467" y="3246434"/>
            <a:ext cx="628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38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Uy-JwVfVlc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i20V5wTCNE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CJXgUu1E4o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a5p_3oF-Xo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F1C6B16B-9E8D-47DC-8314-0FD39065C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84"/>
            <a:ext cx="12192000" cy="68540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15937DC0-95F0-4D80-988E-61537F638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" descr="https://starbase.nfa.cz/images/15894.jpg">
            <a:extLst>
              <a:ext uri="{FF2B5EF4-FFF2-40B4-BE49-F238E27FC236}">
                <a16:creationId xmlns:a16="http://schemas.microsoft.com/office/drawing/2014/main" id="{2C809D03-5085-44A7-8CF5-1FF4CED128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2" t="11225" r="-5" b="-3"/>
          <a:stretch/>
        </p:blipFill>
        <p:spPr bwMode="auto">
          <a:xfrm>
            <a:off x="0" y="0"/>
            <a:ext cx="6393626" cy="4143461"/>
          </a:xfrm>
          <a:prstGeom prst="rect">
            <a:avLst/>
          </a:prstGeom>
          <a:noFill/>
        </p:spPr>
      </p:pic>
      <p:pic>
        <p:nvPicPr>
          <p:cNvPr id="5" name="Obrázek 4" descr="Obsah obrázku osoba, exteriér&#10;&#10;Popis byl vytvořen automaticky">
            <a:extLst>
              <a:ext uri="{FF2B5EF4-FFF2-40B4-BE49-F238E27FC236}">
                <a16:creationId xmlns:a16="http://schemas.microsoft.com/office/drawing/2014/main" id="{82AAD6CF-B155-49E5-91D9-C3AD8330A3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5" b="15386"/>
          <a:stretch/>
        </p:blipFill>
        <p:spPr>
          <a:xfrm>
            <a:off x="0" y="3413530"/>
            <a:ext cx="3311730" cy="3432412"/>
          </a:xfrm>
          <a:prstGeom prst="rect">
            <a:avLst/>
          </a:prstGeom>
        </p:spPr>
      </p:pic>
      <p:pic>
        <p:nvPicPr>
          <p:cNvPr id="3074" name="Picture 2" descr="Staré pověsti české (1952) | Galerie - Z filmu | ČSFD.cz">
            <a:extLst>
              <a:ext uri="{FF2B5EF4-FFF2-40B4-BE49-F238E27FC236}">
                <a16:creationId xmlns:a16="http://schemas.microsoft.com/office/drawing/2014/main" id="{04F0A8CE-2B4D-42B6-80F2-CAEECFF1F7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"/>
          <a:stretch/>
        </p:blipFill>
        <p:spPr bwMode="auto">
          <a:xfrm>
            <a:off x="6375084" y="6472"/>
            <a:ext cx="5816915" cy="352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an Prokouk filmuje (Film, Puppet Animation): Reviews, Ratings, Cast and  Crew - Rate Your Music">
            <a:extLst>
              <a:ext uri="{FF2B5EF4-FFF2-40B4-BE49-F238E27FC236}">
                <a16:creationId xmlns:a16="http://schemas.microsoft.com/office/drawing/2014/main" id="{85C5682B-94AF-4F9D-B16D-B6FB4D1576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3"/>
          <a:stretch/>
        </p:blipFill>
        <p:spPr bwMode="auto">
          <a:xfrm flipH="1">
            <a:off x="7730798" y="3413527"/>
            <a:ext cx="4461201" cy="343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4" name="Group 193">
            <a:extLst>
              <a:ext uri="{FF2B5EF4-FFF2-40B4-BE49-F238E27FC236}">
                <a16:creationId xmlns:a16="http://schemas.microsoft.com/office/drawing/2014/main" id="{8055EAC3-669B-4932-9F9B-56A51FD2A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8366" y="87"/>
            <a:ext cx="10933011" cy="6864710"/>
            <a:chOff x="628366" y="87"/>
            <a:chExt cx="10933011" cy="6864710"/>
          </a:xfrm>
        </p:grpSpPr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0D4A3E81-1091-46F7-8784-0B019D0CA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1282750" y="3429044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B314079E-A258-49F3-A13E-819459F2C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6688336" y="3429043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C385EA4-D0CC-41B5-B52F-F865BE74D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3214185" y="707707"/>
              <a:ext cx="5759825" cy="6156731"/>
            </a:xfrm>
            <a:custGeom>
              <a:avLst/>
              <a:gdLst>
                <a:gd name="connsiteX0" fmla="*/ 1939325 w 3878650"/>
                <a:gd name="connsiteY0" fmla="*/ 4363426 h 4363426"/>
                <a:gd name="connsiteX1" fmla="*/ 0 w 3878650"/>
                <a:gd name="connsiteY1" fmla="*/ 2424101 h 4363426"/>
                <a:gd name="connsiteX2" fmla="*/ 0 w 3878650"/>
                <a:gd name="connsiteY2" fmla="*/ 1734201 h 4363426"/>
                <a:gd name="connsiteX3" fmla="*/ 0 w 3878650"/>
                <a:gd name="connsiteY3" fmla="*/ 0 h 4363426"/>
                <a:gd name="connsiteX4" fmla="*/ 3878650 w 3878650"/>
                <a:gd name="connsiteY4" fmla="*/ 0 h 4363426"/>
                <a:gd name="connsiteX5" fmla="*/ 3878650 w 3878650"/>
                <a:gd name="connsiteY5" fmla="*/ 330044 h 4363426"/>
                <a:gd name="connsiteX6" fmla="*/ 3878650 w 3878650"/>
                <a:gd name="connsiteY6" fmla="*/ 2424101 h 4363426"/>
                <a:gd name="connsiteX7" fmla="*/ 1939325 w 3878650"/>
                <a:gd name="connsiteY7" fmla="*/ 4363426 h 436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78650" h="4363426">
                  <a:moveTo>
                    <a:pt x="1939325" y="4363426"/>
                  </a:moveTo>
                  <a:cubicBezTo>
                    <a:pt x="868265" y="4363426"/>
                    <a:pt x="0" y="3495161"/>
                    <a:pt x="0" y="2424101"/>
                  </a:cubicBezTo>
                  <a:lnTo>
                    <a:pt x="0" y="1734201"/>
                  </a:lnTo>
                  <a:lnTo>
                    <a:pt x="0" y="0"/>
                  </a:lnTo>
                  <a:lnTo>
                    <a:pt x="3878650" y="0"/>
                  </a:lnTo>
                  <a:lnTo>
                    <a:pt x="3878650" y="330044"/>
                  </a:lnTo>
                  <a:lnTo>
                    <a:pt x="3878650" y="2424101"/>
                  </a:lnTo>
                  <a:cubicBezTo>
                    <a:pt x="3878650" y="3495161"/>
                    <a:pt x="3010385" y="4363426"/>
                    <a:pt x="1939325" y="4363426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B468044C-76A7-4E25-93CD-716F84017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28366" y="3413532"/>
              <a:ext cx="2585819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4DCDAB0A-9969-4B3C-B6E8-632F98CA62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74010" y="3413529"/>
              <a:ext cx="2587367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05CC9E8E-BF91-4B37-8285-0F41E93CC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2421" y="3435841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4AB30919-309A-44D3-B758-C3957D146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6164" y="3435428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Graphic 11">
              <a:extLst>
                <a:ext uri="{FF2B5EF4-FFF2-40B4-BE49-F238E27FC236}">
                  <a16:creationId xmlns:a16="http://schemas.microsoft.com/office/drawing/2014/main" id="{6E57A3D9-EA4D-4B84-9EDB-BC11C5F9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2063" y="702002"/>
              <a:ext cx="5759819" cy="6155995"/>
            </a:xfrm>
            <a:custGeom>
              <a:avLst/>
              <a:gdLst>
                <a:gd name="connsiteX0" fmla="*/ 0 w 4320540"/>
                <a:gd name="connsiteY0" fmla="*/ 4617720 h 4617719"/>
                <a:gd name="connsiteX1" fmla="*/ 0 w 4320540"/>
                <a:gd name="connsiteY1" fmla="*/ 4268439 h 4617719"/>
                <a:gd name="connsiteX2" fmla="*/ 0 w 4320540"/>
                <a:gd name="connsiteY2" fmla="*/ 2052352 h 4617719"/>
                <a:gd name="connsiteX3" fmla="*/ 2160270 w 4320540"/>
                <a:gd name="connsiteY3" fmla="*/ 0 h 4617719"/>
                <a:gd name="connsiteX4" fmla="*/ 2160270 w 4320540"/>
                <a:gd name="connsiteY4" fmla="*/ 0 h 4617719"/>
                <a:gd name="connsiteX5" fmla="*/ 4320540 w 4320540"/>
                <a:gd name="connsiteY5" fmla="*/ 2052352 h 4617719"/>
                <a:gd name="connsiteX6" fmla="*/ 4320540 w 4320540"/>
                <a:gd name="connsiteY6" fmla="*/ 2782443 h 4617719"/>
                <a:gd name="connsiteX7" fmla="*/ 4320540 w 4320540"/>
                <a:gd name="connsiteY7" fmla="*/ 4617720 h 4617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20540" h="4617719">
                  <a:moveTo>
                    <a:pt x="0" y="4617720"/>
                  </a:moveTo>
                  <a:lnTo>
                    <a:pt x="0" y="4268439"/>
                  </a:lnTo>
                  <a:lnTo>
                    <a:pt x="0" y="2052352"/>
                  </a:lnTo>
                  <a:cubicBezTo>
                    <a:pt x="0" y="918877"/>
                    <a:pt x="967169" y="0"/>
                    <a:pt x="2160270" y="0"/>
                  </a:cubicBezTo>
                  <a:lnTo>
                    <a:pt x="2160270" y="0"/>
                  </a:lnTo>
                  <a:cubicBezTo>
                    <a:pt x="3353372" y="0"/>
                    <a:pt x="4320540" y="918877"/>
                    <a:pt x="4320540" y="2052352"/>
                  </a:cubicBezTo>
                  <a:lnTo>
                    <a:pt x="4320540" y="2782443"/>
                  </a:lnTo>
                  <a:lnTo>
                    <a:pt x="4320540" y="4617720"/>
                  </a:ln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60C645F-13CC-41D6-ADB9-AC4593FB5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4214" y="3074015"/>
            <a:ext cx="4695148" cy="2990046"/>
          </a:xfrm>
        </p:spPr>
        <p:txBody>
          <a:bodyPr anchor="t">
            <a:normAutofit/>
          </a:bodyPr>
          <a:lstStyle/>
          <a:p>
            <a:pPr algn="ctr"/>
            <a:r>
              <a:rPr lang="cs-CZ" dirty="0">
                <a:solidFill>
                  <a:srgbClr val="002060"/>
                </a:solidFill>
              </a:rPr>
              <a:t>Dějiny českého animovaného filmu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62FD443-0E9F-4B30-B29D-977905B06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4214" y="1147790"/>
            <a:ext cx="4695148" cy="1132290"/>
          </a:xfrm>
        </p:spPr>
        <p:txBody>
          <a:bodyPr anchor="b">
            <a:normAutofit/>
          </a:bodyPr>
          <a:lstStyle/>
          <a:p>
            <a:pPr algn="ctr"/>
            <a:r>
              <a:rPr lang="cs-CZ" sz="2800" dirty="0">
                <a:solidFill>
                  <a:srgbClr val="002060"/>
                </a:solidFill>
                <a:latin typeface="+mj-lt"/>
              </a:rPr>
              <a:t>FAVh041</a:t>
            </a:r>
            <a:r>
              <a:rPr lang="cs-CZ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6630" name="AutoShape 6" descr="Foto: Režisér Karel Zeman by oslavil 110 let. Jeho filmovým kouzlům se  klaněl svět - Aktuálně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6632" name="AutoShape 8" descr="Foto: Režisér Karel Zeman by oslavil 110 let. Jeho filmovým kouzlům se  klaněl svět - Aktuálně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6634" name="AutoShape 10" descr="Foto: Režisér Karel Zeman by oslavil 110 let. Jeho filmovým kouzlům se  klaněl svět - Aktuálně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6636" name="AutoShape 12" descr="Foto: Režisér Karel Zeman by oslavil 110 let. Jeho filmovým kouzlům se  klaněl svět - Aktuálně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6638" name="AutoShape 14" descr="Foto: Režisér Karel Zeman by oslavil 110 let. Jeho filmovým kouzlům se  klaněl svět - Aktuálně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334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10C978-51B5-420C-9A05-C8F194EA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" y="-597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D34D1C-4E49-4D32-96F1-E49CEBBF8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4E94C6EB-0BD0-4926-909B-CE0EFF459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7" y="-1"/>
            <a:ext cx="12195239" cy="6857996"/>
            <a:chOff x="1667" y="-1"/>
            <a:chExt cx="12195239" cy="685799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8D9AC5-1A8B-4F43-99E1-1D51CFFCF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49B524-B22D-40A1-81F7-459441A7E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906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8CCE87E-3564-469A-9A46-F794A0F94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4C96A98-5EF6-4542-9FA4-86B1D2651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Graphic 33">
              <a:extLst>
                <a:ext uri="{FF2B5EF4-FFF2-40B4-BE49-F238E27FC236}">
                  <a16:creationId xmlns:a16="http://schemas.microsoft.com/office/drawing/2014/main" id="{3BF088B1-D6D6-4925-9B48-5098FF09D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33">
              <a:extLst>
                <a:ext uri="{FF2B5EF4-FFF2-40B4-BE49-F238E27FC236}">
                  <a16:creationId xmlns:a16="http://schemas.microsoft.com/office/drawing/2014/main" id="{6FA7DFD7-863A-4016-A231-DCB28B20D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11" name="Online médium 10" title="Pan Prokouk detective (1957) | Archivio storico">
            <a:hlinkClick r:id="" action="ppaction://media"/>
            <a:extLst>
              <a:ext uri="{FF2B5EF4-FFF2-40B4-BE49-F238E27FC236}">
                <a16:creationId xmlns:a16="http://schemas.microsoft.com/office/drawing/2014/main" id="{4EEEC2D5-FE51-4A55-84A1-CE2CA864C1B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79207" y="761758"/>
            <a:ext cx="9439561" cy="533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92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10C978-51B5-420C-9A05-C8F194EA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" y="-597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D34D1C-4E49-4D32-96F1-E49CEBBF8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94C6EB-0BD0-4926-909B-CE0EFF459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7" y="-1"/>
            <a:ext cx="12195239" cy="6857996"/>
            <a:chOff x="1667" y="-1"/>
            <a:chExt cx="12195239" cy="685799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8D9AC5-1A8B-4F43-99E1-1D51CFFCF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49B524-B22D-40A1-81F7-459441A7E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906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8CCE87E-3564-469A-9A46-F794A0F94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4C96A98-5EF6-4542-9FA4-86B1D2651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Graphic 33">
              <a:extLst>
                <a:ext uri="{FF2B5EF4-FFF2-40B4-BE49-F238E27FC236}">
                  <a16:creationId xmlns:a16="http://schemas.microsoft.com/office/drawing/2014/main" id="{3BF088B1-D6D6-4925-9B48-5098FF09D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33">
              <a:extLst>
                <a:ext uri="{FF2B5EF4-FFF2-40B4-BE49-F238E27FC236}">
                  <a16:creationId xmlns:a16="http://schemas.microsoft.com/office/drawing/2014/main" id="{6FA7DFD7-863A-4016-A231-DCB28B20D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8E83EA1-B352-4740-BB2F-152D7A182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6" y="699711"/>
            <a:ext cx="10525112" cy="1495887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Animovaný film jako apolitický, únikový </a:t>
            </a:r>
            <a:br>
              <a:rPr lang="cs-CZ" dirty="0"/>
            </a:br>
            <a:r>
              <a:rPr lang="cs-CZ" dirty="0"/>
              <a:t>a pro děti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E7D855-ED97-4BC7-B224-AC9306211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484" y="2195598"/>
            <a:ext cx="5357977" cy="3761646"/>
          </a:xfrm>
        </p:spPr>
        <p:txBody>
          <a:bodyPr>
            <a:normAutofit/>
          </a:bodyPr>
          <a:lstStyle/>
          <a:p>
            <a:r>
              <a:rPr lang="cs-CZ" sz="2400" dirty="0"/>
              <a:t>Obrat k dětskému divákovi</a:t>
            </a:r>
          </a:p>
          <a:p>
            <a:r>
              <a:rPr lang="cs-CZ" sz="2400" dirty="0"/>
              <a:t>Studie Lukáše Skupy, článek v Iluminaci 4/2020</a:t>
            </a:r>
          </a:p>
          <a:p>
            <a:r>
              <a:rPr lang="cs-CZ" sz="2400" dirty="0"/>
              <a:t>Počátky žánru pohádky v čs. animovaném filmu po roce 1948</a:t>
            </a:r>
          </a:p>
          <a:p>
            <a:r>
              <a:rPr lang="cs-CZ" sz="2400" dirty="0"/>
              <a:t>Silná vazba na literaturu (s příhodnými motivy) a loutkové divadlo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200" dirty="0"/>
          </a:p>
          <a:p>
            <a:pPr lvl="1"/>
            <a:endParaRPr lang="cs-CZ" sz="2200" dirty="0"/>
          </a:p>
          <a:p>
            <a:pPr lvl="1"/>
            <a:endParaRPr lang="cs-CZ" sz="2200" dirty="0"/>
          </a:p>
        </p:txBody>
      </p:sp>
      <p:pic>
        <p:nvPicPr>
          <p:cNvPr id="1026" name="Picture 2" descr="Zasadil dědek řepu (1945) – Filmový přehled">
            <a:extLst>
              <a:ext uri="{FF2B5EF4-FFF2-40B4-BE49-F238E27FC236}">
                <a16:creationId xmlns:a16="http://schemas.microsoft.com/office/drawing/2014/main" id="{04FD0F40-0D3B-47D9-8878-7673C782A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55" y="2449159"/>
            <a:ext cx="4401699" cy="324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134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10C978-51B5-420C-9A05-C8F194EA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" y="-597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D34D1C-4E49-4D32-96F1-E49CEBBF8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94C6EB-0BD0-4926-909B-CE0EFF459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7" y="-1"/>
            <a:ext cx="12195239" cy="6857996"/>
            <a:chOff x="1667" y="-1"/>
            <a:chExt cx="12195239" cy="685799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8D9AC5-1A8B-4F43-99E1-1D51CFFCF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49B524-B22D-40A1-81F7-459441A7E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906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8CCE87E-3564-469A-9A46-F794A0F94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4C96A98-5EF6-4542-9FA4-86B1D2651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Graphic 33">
              <a:extLst>
                <a:ext uri="{FF2B5EF4-FFF2-40B4-BE49-F238E27FC236}">
                  <a16:creationId xmlns:a16="http://schemas.microsoft.com/office/drawing/2014/main" id="{3BF088B1-D6D6-4925-9B48-5098FF09D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33">
              <a:extLst>
                <a:ext uri="{FF2B5EF4-FFF2-40B4-BE49-F238E27FC236}">
                  <a16:creationId xmlns:a16="http://schemas.microsoft.com/office/drawing/2014/main" id="{6FA7DFD7-863A-4016-A231-DCB28B20D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8E83EA1-B352-4740-BB2F-152D7A182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6" y="699711"/>
            <a:ext cx="10525112" cy="1495887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Animovaný film jako apolitický, únikový </a:t>
            </a:r>
            <a:br>
              <a:rPr lang="cs-CZ" dirty="0"/>
            </a:br>
            <a:r>
              <a:rPr lang="cs-CZ" dirty="0"/>
              <a:t>a pro děti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E7D855-ED97-4BC7-B224-AC9306211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484" y="2195598"/>
            <a:ext cx="9667888" cy="3761646"/>
          </a:xfrm>
        </p:spPr>
        <p:txBody>
          <a:bodyPr>
            <a:normAutofit/>
          </a:bodyPr>
          <a:lstStyle/>
          <a:p>
            <a:r>
              <a:rPr lang="cs-CZ" sz="2400" dirty="0"/>
              <a:t>AF po roce 1948 nejprve jako součást Krátkého filmu s vlastní dramaturgií.</a:t>
            </a:r>
          </a:p>
          <a:p>
            <a:r>
              <a:rPr lang="cs-CZ" sz="2400" dirty="0"/>
              <a:t>Koncem roku 1949 vznikl kolektiv dětského, kresleného </a:t>
            </a:r>
            <a:br>
              <a:rPr lang="cs-CZ" sz="2400" dirty="0"/>
            </a:br>
            <a:r>
              <a:rPr lang="cs-CZ" sz="2400" dirty="0"/>
              <a:t>a loutkového filmu pod vedením Jiřího Trnky (součást výroby uměleckého filmu). Činnost zahájila i Ústřední dramaturgie kresleného a loutkového filmu.</a:t>
            </a:r>
          </a:p>
          <a:p>
            <a:r>
              <a:rPr lang="cs-CZ" sz="2400" dirty="0"/>
              <a:t>Přeorientování tvorby studií v Praze, Zlíně (Gottwaldově) a Brně primárně na dětskou tvorbu přišlo „shora“. 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200" dirty="0"/>
          </a:p>
          <a:p>
            <a:pPr lvl="1"/>
            <a:endParaRPr lang="cs-CZ" sz="2200" dirty="0"/>
          </a:p>
          <a:p>
            <a:pPr lvl="1"/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428224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10C978-51B5-420C-9A05-C8F194EA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" y="-597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D34D1C-4E49-4D32-96F1-E49CEBBF8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94C6EB-0BD0-4926-909B-CE0EFF459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7" y="-1"/>
            <a:ext cx="12195239" cy="6857996"/>
            <a:chOff x="1667" y="-1"/>
            <a:chExt cx="12195239" cy="685799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8D9AC5-1A8B-4F43-99E1-1D51CFFCF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49B524-B22D-40A1-81F7-459441A7E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906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8CCE87E-3564-469A-9A46-F794A0F94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4C96A98-5EF6-4542-9FA4-86B1D2651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Graphic 33">
              <a:extLst>
                <a:ext uri="{FF2B5EF4-FFF2-40B4-BE49-F238E27FC236}">
                  <a16:creationId xmlns:a16="http://schemas.microsoft.com/office/drawing/2014/main" id="{3BF088B1-D6D6-4925-9B48-5098FF09D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33">
              <a:extLst>
                <a:ext uri="{FF2B5EF4-FFF2-40B4-BE49-F238E27FC236}">
                  <a16:creationId xmlns:a16="http://schemas.microsoft.com/office/drawing/2014/main" id="{6FA7DFD7-863A-4016-A231-DCB28B20D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8E83EA1-B352-4740-BB2F-152D7A182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6" y="699711"/>
            <a:ext cx="10525112" cy="1495887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Animovaný film jako apolitický, únikový </a:t>
            </a:r>
            <a:br>
              <a:rPr lang="cs-CZ" dirty="0"/>
            </a:br>
            <a:r>
              <a:rPr lang="cs-CZ" dirty="0"/>
              <a:t>a pro děti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E7D855-ED97-4BC7-B224-AC9306211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484" y="2195598"/>
            <a:ext cx="9667888" cy="3761646"/>
          </a:xfrm>
        </p:spPr>
        <p:txBody>
          <a:bodyPr>
            <a:normAutofit/>
          </a:bodyPr>
          <a:lstStyle/>
          <a:p>
            <a:r>
              <a:rPr lang="cs-CZ" sz="2400" dirty="0"/>
              <a:t>Vedoucí studia kresleného filmu – Eduard Hofman</a:t>
            </a:r>
          </a:p>
          <a:p>
            <a:r>
              <a:rPr lang="cs-CZ" sz="2400" dirty="0"/>
              <a:t>Kritika děl předchozího období (</a:t>
            </a:r>
            <a:r>
              <a:rPr lang="cs-CZ" sz="2400" i="1" dirty="0"/>
              <a:t>Šváb</a:t>
            </a:r>
            <a:r>
              <a:rPr lang="cs-CZ" sz="2400" dirty="0"/>
              <a:t>, </a:t>
            </a:r>
            <a:r>
              <a:rPr lang="cs-CZ" sz="2400" i="1" dirty="0"/>
              <a:t>O milionáři, který ukradl slunce</a:t>
            </a:r>
            <a:r>
              <a:rPr lang="cs-CZ" sz="2400" dirty="0"/>
              <a:t>, </a:t>
            </a:r>
            <a:r>
              <a:rPr lang="cs-CZ" sz="2400" i="1" dirty="0"/>
              <a:t>Vzducholoď a láska</a:t>
            </a:r>
            <a:r>
              <a:rPr lang="cs-CZ" sz="2400" dirty="0"/>
              <a:t>) a nedostatku programů pro děti v distribuci</a:t>
            </a:r>
          </a:p>
          <a:p>
            <a:r>
              <a:rPr lang="cs-CZ" sz="2400" dirty="0"/>
              <a:t>Potřeba zajištění autorů vhodných námětů a scénářů</a:t>
            </a:r>
            <a:br>
              <a:rPr lang="cs-CZ" sz="2400" dirty="0"/>
            </a:br>
            <a:r>
              <a:rPr lang="cs-CZ" sz="2400" dirty="0"/>
              <a:t>=&gt; snaha o spolupráci s dobovými autory literatury (i ilustrátory)</a:t>
            </a:r>
          </a:p>
          <a:p>
            <a:r>
              <a:rPr lang="cs-CZ" sz="2400" dirty="0"/>
              <a:t>První „novodobé“ animované filmy: </a:t>
            </a:r>
            <a:r>
              <a:rPr lang="cs-CZ" sz="2400" i="1" dirty="0"/>
              <a:t>Lenora</a:t>
            </a:r>
            <a:r>
              <a:rPr lang="cs-CZ" sz="2400" dirty="0"/>
              <a:t>, </a:t>
            </a:r>
            <a:r>
              <a:rPr lang="cs-CZ" sz="2400" i="1" dirty="0"/>
              <a:t>A B C</a:t>
            </a:r>
            <a:r>
              <a:rPr lang="cs-CZ" sz="2400" dirty="0"/>
              <a:t>, </a:t>
            </a:r>
            <a:r>
              <a:rPr lang="cs-CZ" sz="2400" i="1" dirty="0"/>
              <a:t>Ivánku náš</a:t>
            </a:r>
            <a:r>
              <a:rPr lang="cs-CZ" sz="2400" dirty="0"/>
              <a:t>, </a:t>
            </a:r>
            <a:r>
              <a:rPr lang="cs-CZ" sz="2400" i="1" dirty="0"/>
              <a:t>Zasadil dědek řepu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200" dirty="0"/>
          </a:p>
          <a:p>
            <a:pPr lvl="1"/>
            <a:endParaRPr lang="cs-CZ" sz="2200" dirty="0"/>
          </a:p>
          <a:p>
            <a:pPr lvl="1"/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248818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10C978-51B5-420C-9A05-C8F194EA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" y="-597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D34D1C-4E49-4D32-96F1-E49CEBBF8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94C6EB-0BD0-4926-909B-CE0EFF459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7" y="-1"/>
            <a:ext cx="12195239" cy="6857996"/>
            <a:chOff x="1667" y="-1"/>
            <a:chExt cx="12195239" cy="685799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8D9AC5-1A8B-4F43-99E1-1D51CFFCF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49B524-B22D-40A1-81F7-459441A7E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906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8CCE87E-3564-469A-9A46-F794A0F94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4C96A98-5EF6-4542-9FA4-86B1D2651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Graphic 33">
              <a:extLst>
                <a:ext uri="{FF2B5EF4-FFF2-40B4-BE49-F238E27FC236}">
                  <a16:creationId xmlns:a16="http://schemas.microsoft.com/office/drawing/2014/main" id="{3BF088B1-D6D6-4925-9B48-5098FF09D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33">
              <a:extLst>
                <a:ext uri="{FF2B5EF4-FFF2-40B4-BE49-F238E27FC236}">
                  <a16:creationId xmlns:a16="http://schemas.microsoft.com/office/drawing/2014/main" id="{6FA7DFD7-863A-4016-A231-DCB28B20D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8E83EA1-B352-4740-BB2F-152D7A182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6" y="699711"/>
            <a:ext cx="10525112" cy="1495887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Animovaný film jako apolitický, únikový </a:t>
            </a:r>
            <a:br>
              <a:rPr lang="cs-CZ" dirty="0"/>
            </a:br>
            <a:r>
              <a:rPr lang="cs-CZ" dirty="0"/>
              <a:t>a pro děti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E7D855-ED97-4BC7-B224-AC9306211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484" y="2195598"/>
            <a:ext cx="9667888" cy="3761646"/>
          </a:xfrm>
        </p:spPr>
        <p:txBody>
          <a:bodyPr>
            <a:normAutofit/>
          </a:bodyPr>
          <a:lstStyle/>
          <a:p>
            <a:r>
              <a:rPr lang="cs-CZ" sz="2400" dirty="0"/>
              <a:t>Karel Mann – kritika nesrozumitelnosti, kopírování amerických grotesek</a:t>
            </a:r>
          </a:p>
          <a:p>
            <a:r>
              <a:rPr lang="cs-CZ" sz="2400" dirty="0"/>
              <a:t>Jiří Trnka – potřeba větší přístupnosti, </a:t>
            </a:r>
            <a:br>
              <a:rPr lang="cs-CZ" sz="2400" dirty="0"/>
            </a:br>
            <a:r>
              <a:rPr lang="cs-CZ" sz="2400" dirty="0"/>
              <a:t>Hermína Týrlová – v „ideovém bezvětří“</a:t>
            </a:r>
          </a:p>
          <a:p>
            <a:r>
              <a:rPr lang="cs-CZ" sz="2400" dirty="0"/>
              <a:t>Rozpuštění brněnské skupiny v roce 1952 (Václav Zykmund)</a:t>
            </a:r>
          </a:p>
          <a:p>
            <a:r>
              <a:rPr lang="cs-CZ" sz="2400" dirty="0"/>
              <a:t>Snaha spolupracovat s Ondřejem Sekorou a Josefem Ladou</a:t>
            </a:r>
          </a:p>
          <a:p>
            <a:r>
              <a:rPr lang="cs-CZ" sz="2400" dirty="0"/>
              <a:t>Výtvarně se osvědčili Zděněk Miler a František </a:t>
            </a:r>
            <a:r>
              <a:rPr lang="cs-CZ" sz="2400" dirty="0" err="1"/>
              <a:t>Freiwillig</a:t>
            </a:r>
            <a:r>
              <a:rPr lang="cs-CZ" sz="2400" dirty="0"/>
              <a:t>.</a:t>
            </a:r>
          </a:p>
          <a:p>
            <a:endParaRPr lang="cs-CZ" sz="2400" dirty="0"/>
          </a:p>
          <a:p>
            <a:endParaRPr lang="cs-CZ" sz="2200" dirty="0"/>
          </a:p>
          <a:p>
            <a:pPr lvl="1"/>
            <a:endParaRPr lang="cs-CZ" sz="2200" dirty="0"/>
          </a:p>
          <a:p>
            <a:pPr lvl="1"/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268992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10C978-51B5-420C-9A05-C8F194EA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" y="-597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D34D1C-4E49-4D32-96F1-E49CEBBF8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94C6EB-0BD0-4926-909B-CE0EFF459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7" y="-1"/>
            <a:ext cx="12195239" cy="6857996"/>
            <a:chOff x="1667" y="-1"/>
            <a:chExt cx="12195239" cy="685799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8D9AC5-1A8B-4F43-99E1-1D51CFFCF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49B524-B22D-40A1-81F7-459441A7E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906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8CCE87E-3564-469A-9A46-F794A0F94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4C96A98-5EF6-4542-9FA4-86B1D2651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Graphic 33">
              <a:extLst>
                <a:ext uri="{FF2B5EF4-FFF2-40B4-BE49-F238E27FC236}">
                  <a16:creationId xmlns:a16="http://schemas.microsoft.com/office/drawing/2014/main" id="{3BF088B1-D6D6-4925-9B48-5098FF09D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33">
              <a:extLst>
                <a:ext uri="{FF2B5EF4-FFF2-40B4-BE49-F238E27FC236}">
                  <a16:creationId xmlns:a16="http://schemas.microsoft.com/office/drawing/2014/main" id="{6FA7DFD7-863A-4016-A231-DCB28B20D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8E83EA1-B352-4740-BB2F-152D7A182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6" y="699711"/>
            <a:ext cx="10525112" cy="1495887"/>
          </a:xfrm>
        </p:spPr>
        <p:txBody>
          <a:bodyPr>
            <a:normAutofit/>
          </a:bodyPr>
          <a:lstStyle/>
          <a:p>
            <a:r>
              <a:rPr lang="cs-CZ" dirty="0"/>
              <a:t>Hledání národní specifičnosti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E7D855-ED97-4BC7-B224-AC9306211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658" y="2095845"/>
            <a:ext cx="9667888" cy="3761646"/>
          </a:xfrm>
        </p:spPr>
        <p:txBody>
          <a:bodyPr>
            <a:normAutofit/>
          </a:bodyPr>
          <a:lstStyle/>
          <a:p>
            <a:r>
              <a:rPr lang="cs-CZ" sz="2400" dirty="0"/>
              <a:t>Další z hlavních úkolů nové dramaturgie</a:t>
            </a:r>
          </a:p>
          <a:p>
            <a:r>
              <a:rPr lang="cs-CZ" sz="2400" dirty="0"/>
              <a:t>O jasnou definici se nikdo nikdy pravděpodobně nepokusil.</a:t>
            </a:r>
          </a:p>
          <a:p>
            <a:r>
              <a:rPr lang="cs-CZ" sz="2400" dirty="0"/>
              <a:t>Vymezování se vůči konkurenci</a:t>
            </a:r>
            <a:br>
              <a:rPr lang="cs-CZ" sz="2400" dirty="0"/>
            </a:br>
            <a:r>
              <a:rPr lang="cs-CZ" sz="2400" dirty="0"/>
              <a:t>=&gt; sovětská vs. americká animace</a:t>
            </a:r>
          </a:p>
          <a:p>
            <a:r>
              <a:rPr lang="cs-CZ" sz="2400" dirty="0"/>
              <a:t>Vývoj k „realistickému“ animovanému filmu (obliba techniky </a:t>
            </a:r>
            <a:r>
              <a:rPr lang="cs-CZ" sz="2400" dirty="0" err="1"/>
              <a:t>rotoskopie</a:t>
            </a:r>
            <a:r>
              <a:rPr lang="cs-CZ" sz="2400" dirty="0"/>
              <a:t> </a:t>
            </a:r>
            <a:br>
              <a:rPr lang="cs-CZ" sz="2400" dirty="0"/>
            </a:br>
            <a:r>
              <a:rPr lang="cs-CZ" sz="2400" dirty="0"/>
              <a:t>v sovětské animaci)</a:t>
            </a:r>
          </a:p>
          <a:p>
            <a:r>
              <a:rPr lang="cs-CZ" sz="2400" dirty="0"/>
              <a:t>Přesto vědomí oblíbenosti </a:t>
            </a:r>
            <a:r>
              <a:rPr lang="cs-CZ" sz="2400" dirty="0" err="1"/>
              <a:t>disneyovek</a:t>
            </a:r>
            <a:r>
              <a:rPr lang="cs-CZ" sz="2400" dirty="0"/>
              <a:t> 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200" dirty="0"/>
          </a:p>
          <a:p>
            <a:pPr lvl="1"/>
            <a:endParaRPr lang="cs-CZ" sz="2200" dirty="0"/>
          </a:p>
          <a:p>
            <a:pPr lvl="1"/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4259747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10C978-51B5-420C-9A05-C8F194EA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" y="-597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D34D1C-4E49-4D32-96F1-E49CEBBF8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id="{4E94C6EB-0BD0-4926-909B-CE0EFF459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7" y="-1"/>
            <a:ext cx="12195239" cy="6857996"/>
            <a:chOff x="1667" y="-1"/>
            <a:chExt cx="12195239" cy="685799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8D9AC5-1A8B-4F43-99E1-1D51CFFCF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49B524-B22D-40A1-81F7-459441A7E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906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8CCE87E-3564-469A-9A46-F794A0F94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4C96A98-5EF6-4542-9FA4-86B1D2651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Graphic 33">
              <a:extLst>
                <a:ext uri="{FF2B5EF4-FFF2-40B4-BE49-F238E27FC236}">
                  <a16:creationId xmlns:a16="http://schemas.microsoft.com/office/drawing/2014/main" id="{3BF088B1-D6D6-4925-9B48-5098FF09D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33">
              <a:extLst>
                <a:ext uri="{FF2B5EF4-FFF2-40B4-BE49-F238E27FC236}">
                  <a16:creationId xmlns:a16="http://schemas.microsoft.com/office/drawing/2014/main" id="{6FA7DFD7-863A-4016-A231-DCB28B20D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8E83EA1-B352-4740-BB2F-152D7A182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6" y="699711"/>
            <a:ext cx="10525112" cy="1495887"/>
          </a:xfrm>
        </p:spPr>
        <p:txBody>
          <a:bodyPr>
            <a:normAutofit/>
          </a:bodyPr>
          <a:lstStyle/>
          <a:p>
            <a:r>
              <a:rPr lang="cs-CZ" dirty="0"/>
              <a:t>Hledání národní specifičnosti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E7D855-ED97-4BC7-B224-AC9306211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658" y="2095845"/>
            <a:ext cx="9667888" cy="3761646"/>
          </a:xfrm>
        </p:spPr>
        <p:txBody>
          <a:bodyPr>
            <a:normAutofit/>
          </a:bodyPr>
          <a:lstStyle/>
          <a:p>
            <a:r>
              <a:rPr lang="cs-CZ" sz="2800" dirty="0"/>
              <a:t>Příklon k domácí literatuře a tradicím</a:t>
            </a:r>
          </a:p>
          <a:p>
            <a:r>
              <a:rPr lang="cs-CZ" sz="2800" dirty="0"/>
              <a:t>Prodlužování stopáží</a:t>
            </a:r>
          </a:p>
          <a:p>
            <a:r>
              <a:rPr lang="cs-CZ" sz="2800" dirty="0"/>
              <a:t>3 kategorie žánru pohádky:</a:t>
            </a:r>
          </a:p>
          <a:p>
            <a:pPr lvl="1"/>
            <a:r>
              <a:rPr lang="cs-CZ" sz="2400" dirty="0"/>
              <a:t>1) klasická (národní) pohádka</a:t>
            </a:r>
          </a:p>
          <a:p>
            <a:pPr lvl="1"/>
            <a:r>
              <a:rPr lang="cs-CZ" sz="2400" dirty="0"/>
              <a:t>2) přehodnocená pohádka / </a:t>
            </a:r>
            <a:r>
              <a:rPr lang="cs-CZ" sz="2400" dirty="0" err="1"/>
              <a:t>pohádka</a:t>
            </a:r>
            <a:r>
              <a:rPr lang="cs-CZ" sz="2400" dirty="0"/>
              <a:t> naruby</a:t>
            </a:r>
          </a:p>
          <a:p>
            <a:pPr lvl="1"/>
            <a:r>
              <a:rPr lang="cs-CZ" sz="2400" dirty="0"/>
              <a:t>3) moderní (autorská) pohádka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200" dirty="0"/>
          </a:p>
          <a:p>
            <a:pPr lvl="1"/>
            <a:endParaRPr lang="cs-CZ" sz="2200" dirty="0"/>
          </a:p>
          <a:p>
            <a:pPr lvl="1"/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4259747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10C978-51B5-420C-9A05-C8F194EA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" y="-597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D34D1C-4E49-4D32-96F1-E49CEBBF8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id="{4E94C6EB-0BD0-4926-909B-CE0EFF459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7" y="-1"/>
            <a:ext cx="12195239" cy="6857996"/>
            <a:chOff x="1667" y="-1"/>
            <a:chExt cx="12195239" cy="685799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8D9AC5-1A8B-4F43-99E1-1D51CFFCF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49B524-B22D-40A1-81F7-459441A7E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906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8CCE87E-3564-469A-9A46-F794A0F94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4C96A98-5EF6-4542-9FA4-86B1D2651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Graphic 33">
              <a:extLst>
                <a:ext uri="{FF2B5EF4-FFF2-40B4-BE49-F238E27FC236}">
                  <a16:creationId xmlns:a16="http://schemas.microsoft.com/office/drawing/2014/main" id="{3BF088B1-D6D6-4925-9B48-5098FF09D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33">
              <a:extLst>
                <a:ext uri="{FF2B5EF4-FFF2-40B4-BE49-F238E27FC236}">
                  <a16:creationId xmlns:a16="http://schemas.microsoft.com/office/drawing/2014/main" id="{6FA7DFD7-863A-4016-A231-DCB28B20D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8E83EA1-B352-4740-BB2F-152D7A182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6" y="699711"/>
            <a:ext cx="10525112" cy="1495887"/>
          </a:xfrm>
        </p:spPr>
        <p:txBody>
          <a:bodyPr>
            <a:normAutofit/>
          </a:bodyPr>
          <a:lstStyle/>
          <a:p>
            <a:r>
              <a:rPr lang="cs-CZ" dirty="0"/>
              <a:t>1) klasická (národní) pohádka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E7D855-ED97-4BC7-B224-AC9306211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658" y="2095844"/>
            <a:ext cx="9667888" cy="4047503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Adaptace děl Boženy Němcové a Karla Jaromíra Erbena</a:t>
            </a:r>
          </a:p>
          <a:p>
            <a:r>
              <a:rPr lang="cs-CZ" sz="2400" dirty="0"/>
              <a:t>V rámci tzv. výchovy uměním</a:t>
            </a:r>
          </a:p>
          <a:p>
            <a:r>
              <a:rPr lang="cs-CZ" sz="2400" dirty="0"/>
              <a:t>Motivy: úcta k hrdinství, nenávist k „</a:t>
            </a:r>
            <a:r>
              <a:rPr lang="cs-CZ" sz="2400" dirty="0" err="1"/>
              <a:t>človíčkovství</a:t>
            </a:r>
            <a:r>
              <a:rPr lang="cs-CZ" sz="2400" dirty="0"/>
              <a:t>“, láska k práci a kolektivu, nenávist k lenochům a sobcům, soucit s trpícími a nenávist kapitalismu</a:t>
            </a:r>
          </a:p>
          <a:p>
            <a:r>
              <a:rPr lang="cs-CZ" sz="2400" dirty="0"/>
              <a:t>Potenciál starých pohádek promlouvat k současnosti</a:t>
            </a:r>
          </a:p>
          <a:p>
            <a:r>
              <a:rPr lang="cs-CZ" sz="2400" dirty="0"/>
              <a:t>Problém s nadpřirozenými postavami a dobrými králi</a:t>
            </a:r>
          </a:p>
          <a:p>
            <a:r>
              <a:rPr lang="cs-CZ" sz="2400" dirty="0"/>
              <a:t>Př. </a:t>
            </a:r>
            <a:r>
              <a:rPr lang="cs-CZ" sz="2400" i="1" dirty="0" err="1"/>
              <a:t>Bajaja</a:t>
            </a:r>
            <a:r>
              <a:rPr lang="cs-CZ" sz="2400" i="1" dirty="0"/>
              <a:t> </a:t>
            </a:r>
            <a:r>
              <a:rPr lang="cs-CZ" sz="2400" dirty="0"/>
              <a:t>(1950, Jiří Trnka), </a:t>
            </a:r>
            <a:r>
              <a:rPr lang="cs-CZ" sz="2400" i="1" dirty="0"/>
              <a:t>Král Lávra </a:t>
            </a:r>
            <a:r>
              <a:rPr lang="cs-CZ" sz="2400" dirty="0"/>
              <a:t>(1950, Karel Zeman) </a:t>
            </a:r>
            <a:r>
              <a:rPr lang="cs-CZ" sz="2400" i="1" dirty="0"/>
              <a:t>Hrnečku, vař</a:t>
            </a:r>
            <a:r>
              <a:rPr lang="cs-CZ" sz="2400" dirty="0"/>
              <a:t>! (1953, Václav Bedřich), </a:t>
            </a:r>
            <a:r>
              <a:rPr lang="cs-CZ" sz="2400" i="1" dirty="0"/>
              <a:t>O kohoutkovi a slepičce </a:t>
            </a:r>
            <a:r>
              <a:rPr lang="cs-CZ" sz="2400" dirty="0"/>
              <a:t>(1953, Zdeněk </a:t>
            </a:r>
            <a:r>
              <a:rPr lang="cs-CZ" sz="2400" dirty="0" err="1"/>
              <a:t>Miler</a:t>
            </a:r>
            <a:r>
              <a:rPr lang="cs-CZ" sz="2400" dirty="0"/>
              <a:t>), </a:t>
            </a:r>
            <a:r>
              <a:rPr lang="cs-CZ" sz="2400" i="1" dirty="0"/>
              <a:t>Čert a Káča </a:t>
            </a:r>
            <a:r>
              <a:rPr lang="cs-CZ" sz="2400" dirty="0"/>
              <a:t>(1955, Václav Bedřich), </a:t>
            </a:r>
            <a:r>
              <a:rPr lang="cs-CZ" sz="2400" i="1" dirty="0"/>
              <a:t>Zlatovláska</a:t>
            </a:r>
            <a:r>
              <a:rPr lang="cs-CZ" sz="2400" dirty="0"/>
              <a:t> (1955, Hermína </a:t>
            </a:r>
            <a:r>
              <a:rPr lang="cs-CZ" sz="2400" dirty="0" err="1"/>
              <a:t>Týrlová</a:t>
            </a:r>
            <a:r>
              <a:rPr lang="cs-CZ" sz="2400" dirty="0"/>
              <a:t>)</a:t>
            </a:r>
            <a:endParaRPr lang="cs-CZ" sz="2200" i="1" dirty="0"/>
          </a:p>
          <a:p>
            <a:endParaRPr lang="cs-CZ" sz="2400" dirty="0"/>
          </a:p>
          <a:p>
            <a:endParaRPr lang="cs-CZ" sz="2400" dirty="0"/>
          </a:p>
          <a:p>
            <a:endParaRPr lang="cs-CZ" sz="2200" dirty="0"/>
          </a:p>
          <a:p>
            <a:pPr lvl="1"/>
            <a:endParaRPr lang="cs-CZ" sz="2200" dirty="0"/>
          </a:p>
          <a:p>
            <a:pPr lvl="1"/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4259747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4" descr="Scene from Jiří Trnka's &quot;Prince Bajaja&quot; (aka Princ Bajaja) | Animation  film, Illustrators, Stop motion">
            <a:extLst>
              <a:ext uri="{FF2B5EF4-FFF2-40B4-BE49-F238E27FC236}">
                <a16:creationId xmlns:a16="http://schemas.microsoft.com/office/drawing/2014/main" id="{5AAC1408-821F-4BCF-B5BB-CBE5B5AB57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0" r="-3" b="4688"/>
          <a:stretch/>
        </p:blipFill>
        <p:spPr bwMode="auto"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E6455802-20E3-4678-B3B8-DB689993CB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24609" b="9471"/>
          <a:stretch/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6152" name="Picture 8" descr="Zlatovláska (1955) – Filmový přehled">
            <a:extLst>
              <a:ext uri="{FF2B5EF4-FFF2-40B4-BE49-F238E27FC236}">
                <a16:creationId xmlns:a16="http://schemas.microsoft.com/office/drawing/2014/main" id="{2CEB122D-29ED-4AC4-A1EA-EB09A42011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6" r="10816" b="-1"/>
          <a:stretch/>
        </p:blipFill>
        <p:spPr bwMode="auto"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651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FABB624F-BF77-4AE1-B71D-2D681D473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https://starbase.nfa.cz/images/15889.jpg">
            <a:extLst>
              <a:ext uri="{FF2B5EF4-FFF2-40B4-BE49-F238E27FC236}">
                <a16:creationId xmlns:a16="http://schemas.microsoft.com/office/drawing/2014/main" id="{09E9291F-37E4-4BB9-B78F-EA6D9C01FE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0069" r="11479" b="-1"/>
          <a:stretch/>
        </p:blipFill>
        <p:spPr bwMode="auto">
          <a:xfrm>
            <a:off x="-1" y="10"/>
            <a:ext cx="7370057" cy="6857990"/>
          </a:xfrm>
          <a:prstGeom prst="rect">
            <a:avLst/>
          </a:prstGeom>
          <a:noFill/>
        </p:spPr>
      </p:pic>
      <p:pic>
        <p:nvPicPr>
          <p:cNvPr id="31752" name="Picture 8" descr="https://static.booktook.cz/files/photos/w/3/3c32bb7dc3227605d0c1607604762e8afa1da625.jpg?v=2"/>
          <p:cNvPicPr>
            <a:picLocks noChangeAspect="1" noChangeArrowheads="1"/>
          </p:cNvPicPr>
          <p:nvPr/>
        </p:nvPicPr>
        <p:blipFill rotWithShape="1">
          <a:blip r:embed="rId3" cstate="print"/>
          <a:srcRect t="1037" r="-3" b="4097"/>
          <a:stretch/>
        </p:blipFill>
        <p:spPr bwMode="auto">
          <a:xfrm>
            <a:off x="7534656" y="1"/>
            <a:ext cx="4657344" cy="3346704"/>
          </a:xfrm>
          <a:prstGeom prst="rect">
            <a:avLst/>
          </a:prstGeom>
          <a:noFill/>
        </p:spPr>
      </p:pic>
      <p:pic>
        <p:nvPicPr>
          <p:cNvPr id="6" name="Picture 2" descr="https://starbase.nfa.cz/images/15894.jpg">
            <a:extLst>
              <a:ext uri="{FF2B5EF4-FFF2-40B4-BE49-F238E27FC236}">
                <a16:creationId xmlns:a16="http://schemas.microsoft.com/office/drawing/2014/main" id="{774EE223-843C-4EBA-8E88-46DC2BD2C4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564" r="-3" b="-3"/>
          <a:stretch/>
        </p:blipFill>
        <p:spPr bwMode="auto">
          <a:xfrm>
            <a:off x="7534654" y="3511296"/>
            <a:ext cx="4657346" cy="3346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0651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10C978-51B5-420C-9A05-C8F194EA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" y="-597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D34D1C-4E49-4D32-96F1-E49CEBBF8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id="{4E94C6EB-0BD0-4926-909B-CE0EFF459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7" y="-1"/>
            <a:ext cx="12195239" cy="6857996"/>
            <a:chOff x="1667" y="-1"/>
            <a:chExt cx="12195239" cy="685799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8D9AC5-1A8B-4F43-99E1-1D51CFFCF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49B524-B22D-40A1-81F7-459441A7E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906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8CCE87E-3564-469A-9A46-F794A0F94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4C96A98-5EF6-4542-9FA4-86B1D2651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Graphic 33">
              <a:extLst>
                <a:ext uri="{FF2B5EF4-FFF2-40B4-BE49-F238E27FC236}">
                  <a16:creationId xmlns:a16="http://schemas.microsoft.com/office/drawing/2014/main" id="{3BF088B1-D6D6-4925-9B48-5098FF09D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33">
              <a:extLst>
                <a:ext uri="{FF2B5EF4-FFF2-40B4-BE49-F238E27FC236}">
                  <a16:creationId xmlns:a16="http://schemas.microsoft.com/office/drawing/2014/main" id="{6FA7DFD7-863A-4016-A231-DCB28B20D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8E83EA1-B352-4740-BB2F-152D7A182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6" y="699711"/>
            <a:ext cx="10525112" cy="1495887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Animovaný film jako apolitický, únikový </a:t>
            </a:r>
            <a:br>
              <a:rPr lang="cs-CZ" dirty="0"/>
            </a:br>
            <a:r>
              <a:rPr lang="cs-CZ" dirty="0"/>
              <a:t>a pro děti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E7D855-ED97-4BC7-B224-AC9306211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606" y="2337641"/>
            <a:ext cx="5526933" cy="3761646"/>
          </a:xfrm>
        </p:spPr>
        <p:txBody>
          <a:bodyPr>
            <a:normAutofit/>
          </a:bodyPr>
          <a:lstStyle/>
          <a:p>
            <a:r>
              <a:rPr lang="cs-CZ" sz="2400" dirty="0"/>
              <a:t>Situace po skončení 2. světové války</a:t>
            </a:r>
          </a:p>
          <a:p>
            <a:r>
              <a:rPr lang="cs-CZ" sz="2400" dirty="0"/>
              <a:t>Některá díla rychle reflektovala změnu politiky – nacisté se objevují jako hlavní </a:t>
            </a:r>
            <a:r>
              <a:rPr lang="cs-CZ" sz="2400" dirty="0" err="1"/>
              <a:t>záporáci</a:t>
            </a:r>
            <a:r>
              <a:rPr lang="cs-CZ" sz="2400" dirty="0"/>
              <a:t>.</a:t>
            </a:r>
          </a:p>
          <a:p>
            <a:r>
              <a:rPr lang="cs-CZ" sz="2400" dirty="0"/>
              <a:t>Př. </a:t>
            </a:r>
            <a:r>
              <a:rPr lang="cs-CZ" sz="2400" i="1" dirty="0"/>
              <a:t>Pérák a SS </a:t>
            </a:r>
            <a:r>
              <a:rPr lang="cs-CZ" sz="2400" dirty="0"/>
              <a:t>(1946, režie Jiří Brdečka </a:t>
            </a:r>
            <a:br>
              <a:rPr lang="cs-CZ" sz="2400" dirty="0"/>
            </a:br>
            <a:r>
              <a:rPr lang="cs-CZ" sz="2400" dirty="0"/>
              <a:t>a Jiří Trnka), </a:t>
            </a:r>
            <a:r>
              <a:rPr lang="cs-CZ" sz="2400" i="1" dirty="0"/>
              <a:t>Vzpoura hraček </a:t>
            </a:r>
            <a:r>
              <a:rPr lang="cs-CZ" sz="2400" dirty="0"/>
              <a:t>(1947, Hermína </a:t>
            </a:r>
            <a:r>
              <a:rPr lang="cs-CZ" sz="2400" dirty="0" err="1"/>
              <a:t>Týrlová</a:t>
            </a:r>
            <a:r>
              <a:rPr lang="cs-CZ" sz="2400" dirty="0"/>
              <a:t> a František Sádek)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200" dirty="0"/>
          </a:p>
          <a:p>
            <a:pPr lvl="1"/>
            <a:endParaRPr lang="cs-CZ" sz="2200" dirty="0"/>
          </a:p>
          <a:p>
            <a:pPr lvl="1"/>
            <a:endParaRPr lang="cs-CZ" sz="2200" dirty="0"/>
          </a:p>
        </p:txBody>
      </p:sp>
      <p:sp>
        <p:nvSpPr>
          <p:cNvPr id="16388" name="AutoShape 4" descr="Pérák a SS (1946) – Filmový přehl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390" name="AutoShape 6" descr="Pérák a SS (1946) – Filmový přehl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6392" name="Picture 8" descr="Pérák a SS (1946) – Filmový přeh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5905" y="2633288"/>
            <a:ext cx="4388032" cy="31703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8134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10C978-51B5-420C-9A05-C8F194EA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" y="-597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D34D1C-4E49-4D32-96F1-E49CEBBF8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94C6EB-0BD0-4926-909B-CE0EFF459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7" y="-1"/>
            <a:ext cx="12195239" cy="6857996"/>
            <a:chOff x="1667" y="-1"/>
            <a:chExt cx="12195239" cy="685799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8D9AC5-1A8B-4F43-99E1-1D51CFFCF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49B524-B22D-40A1-81F7-459441A7E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906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8CCE87E-3564-469A-9A46-F794A0F94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4C96A98-5EF6-4542-9FA4-86B1D2651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Graphic 33">
              <a:extLst>
                <a:ext uri="{FF2B5EF4-FFF2-40B4-BE49-F238E27FC236}">
                  <a16:creationId xmlns:a16="http://schemas.microsoft.com/office/drawing/2014/main" id="{3BF088B1-D6D6-4925-9B48-5098FF09D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33">
              <a:extLst>
                <a:ext uri="{FF2B5EF4-FFF2-40B4-BE49-F238E27FC236}">
                  <a16:creationId xmlns:a16="http://schemas.microsoft.com/office/drawing/2014/main" id="{6FA7DFD7-863A-4016-A231-DCB28B20D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4BDA2D1-6B9E-4BB0-9BCF-8CAF1B807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Hrnečku, vař!:</a:t>
            </a:r>
          </a:p>
          <a:p>
            <a:r>
              <a:rPr lang="cs-CZ" dirty="0"/>
              <a:t>https://www.youtube.com/watch?v=gx1yeV8bMbg</a:t>
            </a:r>
          </a:p>
        </p:txBody>
      </p:sp>
    </p:spTree>
    <p:extLst>
      <p:ext uri="{BB962C8B-B14F-4D97-AF65-F5344CB8AC3E}">
        <p14:creationId xmlns:p14="http://schemas.microsoft.com/office/powerpoint/2010/main" val="283088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10C978-51B5-420C-9A05-C8F194EA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" y="-597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D34D1C-4E49-4D32-96F1-E49CEBBF8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id="{4E94C6EB-0BD0-4926-909B-CE0EFF459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7" y="-1"/>
            <a:ext cx="12195239" cy="6857996"/>
            <a:chOff x="1667" y="-1"/>
            <a:chExt cx="12195239" cy="685799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8D9AC5-1A8B-4F43-99E1-1D51CFFCF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49B524-B22D-40A1-81F7-459441A7E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906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8CCE87E-3564-469A-9A46-F794A0F94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4C96A98-5EF6-4542-9FA4-86B1D2651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Graphic 33">
              <a:extLst>
                <a:ext uri="{FF2B5EF4-FFF2-40B4-BE49-F238E27FC236}">
                  <a16:creationId xmlns:a16="http://schemas.microsoft.com/office/drawing/2014/main" id="{3BF088B1-D6D6-4925-9B48-5098FF09D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33">
              <a:extLst>
                <a:ext uri="{FF2B5EF4-FFF2-40B4-BE49-F238E27FC236}">
                  <a16:creationId xmlns:a16="http://schemas.microsoft.com/office/drawing/2014/main" id="{6FA7DFD7-863A-4016-A231-DCB28B20D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8E83EA1-B352-4740-BB2F-152D7A182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6" y="699711"/>
            <a:ext cx="10525112" cy="1495887"/>
          </a:xfrm>
        </p:spPr>
        <p:txBody>
          <a:bodyPr>
            <a:normAutofit/>
          </a:bodyPr>
          <a:lstStyle/>
          <a:p>
            <a:r>
              <a:rPr lang="cs-CZ" dirty="0"/>
              <a:t>2) přehodnocená pohádka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E7D855-ED97-4BC7-B224-AC9306211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658" y="2095845"/>
            <a:ext cx="9667888" cy="3761646"/>
          </a:xfrm>
        </p:spPr>
        <p:txBody>
          <a:bodyPr>
            <a:normAutofit/>
          </a:bodyPr>
          <a:lstStyle/>
          <a:p>
            <a:r>
              <a:rPr lang="cs-CZ" sz="2400" i="1" dirty="0"/>
              <a:t>Veselé pohádky vzhůru nohama</a:t>
            </a:r>
            <a:r>
              <a:rPr lang="cs-CZ" sz="2400" dirty="0"/>
              <a:t> (1947) – Jiří Marek</a:t>
            </a:r>
          </a:p>
          <a:p>
            <a:r>
              <a:rPr lang="cs-CZ" sz="2400" dirty="0"/>
              <a:t>Klasické pohádkové motivy v soudobém prostředí</a:t>
            </a:r>
          </a:p>
          <a:p>
            <a:r>
              <a:rPr lang="cs-CZ" sz="2400" dirty="0"/>
              <a:t>Dramaturgie k nim přistupovala negativně.</a:t>
            </a:r>
          </a:p>
          <a:p>
            <a:r>
              <a:rPr lang="cs-CZ" sz="2400" dirty="0"/>
              <a:t>Mnoho zamítnutých námětů z počátku 50. let můžeme přiřadit k tomuto trendu.</a:t>
            </a:r>
            <a:endParaRPr lang="cs-CZ" sz="2200" dirty="0"/>
          </a:p>
          <a:p>
            <a:r>
              <a:rPr lang="cs-CZ" sz="2400" dirty="0"/>
              <a:t>Př. </a:t>
            </a:r>
            <a:r>
              <a:rPr lang="cs-CZ" sz="2400" i="1" dirty="0"/>
              <a:t>Pohádka o drakovi </a:t>
            </a:r>
            <a:r>
              <a:rPr lang="cs-CZ" sz="2400" dirty="0"/>
              <a:t>(1953, Hermína </a:t>
            </a:r>
            <a:r>
              <a:rPr lang="cs-CZ" sz="2400" dirty="0" err="1"/>
              <a:t>Týrlová</a:t>
            </a:r>
            <a:r>
              <a:rPr lang="cs-CZ" sz="2400" dirty="0"/>
              <a:t>)</a:t>
            </a:r>
            <a:endParaRPr lang="cs-CZ" sz="2400" i="1" dirty="0"/>
          </a:p>
          <a:p>
            <a:endParaRPr lang="cs-CZ" sz="2400" dirty="0"/>
          </a:p>
          <a:p>
            <a:endParaRPr lang="cs-CZ" sz="2200" dirty="0"/>
          </a:p>
          <a:p>
            <a:pPr lvl="1"/>
            <a:endParaRPr lang="cs-CZ" sz="2200" dirty="0"/>
          </a:p>
          <a:p>
            <a:pPr lvl="1"/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4259747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10C978-51B5-420C-9A05-C8F194EA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" y="-597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D34D1C-4E49-4D32-96F1-E49CEBBF8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id="{4E94C6EB-0BD0-4926-909B-CE0EFF459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7" y="-1"/>
            <a:ext cx="12195239" cy="6857996"/>
            <a:chOff x="1667" y="-1"/>
            <a:chExt cx="12195239" cy="685799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8D9AC5-1A8B-4F43-99E1-1D51CFFCF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49B524-B22D-40A1-81F7-459441A7E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906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8CCE87E-3564-469A-9A46-F794A0F94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4C96A98-5EF6-4542-9FA4-86B1D2651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Graphic 33">
              <a:extLst>
                <a:ext uri="{FF2B5EF4-FFF2-40B4-BE49-F238E27FC236}">
                  <a16:creationId xmlns:a16="http://schemas.microsoft.com/office/drawing/2014/main" id="{3BF088B1-D6D6-4925-9B48-5098FF09D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33">
              <a:extLst>
                <a:ext uri="{FF2B5EF4-FFF2-40B4-BE49-F238E27FC236}">
                  <a16:creationId xmlns:a16="http://schemas.microsoft.com/office/drawing/2014/main" id="{6FA7DFD7-863A-4016-A231-DCB28B20D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8E83EA1-B352-4740-BB2F-152D7A182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6" y="699711"/>
            <a:ext cx="10525112" cy="1495887"/>
          </a:xfrm>
        </p:spPr>
        <p:txBody>
          <a:bodyPr>
            <a:normAutofit/>
          </a:bodyPr>
          <a:lstStyle/>
          <a:p>
            <a:r>
              <a:rPr lang="cs-CZ" dirty="0"/>
              <a:t>3) moderní (autorská) pohádka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E7D855-ED97-4BC7-B224-AC9306211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658" y="2095845"/>
            <a:ext cx="10097712" cy="3761646"/>
          </a:xfrm>
        </p:spPr>
        <p:txBody>
          <a:bodyPr>
            <a:normAutofit/>
          </a:bodyPr>
          <a:lstStyle/>
          <a:p>
            <a:r>
              <a:rPr lang="cs-CZ" sz="2400" dirty="0"/>
              <a:t>1949 – Státní nakladatelství dětské knihy</a:t>
            </a:r>
          </a:p>
          <a:p>
            <a:r>
              <a:rPr lang="cs-CZ" sz="2400" dirty="0"/>
              <a:t>Snaha o umělecko-naučné uchopení dobových společensko-politických změn, budovatelská poetika</a:t>
            </a:r>
          </a:p>
          <a:p>
            <a:r>
              <a:rPr lang="cs-CZ" sz="2400" dirty="0"/>
              <a:t>Autoři: Ondřej </a:t>
            </a:r>
            <a:r>
              <a:rPr lang="cs-CZ" sz="2400" dirty="0" err="1"/>
              <a:t>Sekora</a:t>
            </a:r>
            <a:r>
              <a:rPr lang="cs-CZ" sz="2400" dirty="0"/>
              <a:t>, Julie Brožová-Malá, František Čečetka, Bohumila Sílová</a:t>
            </a:r>
          </a:p>
          <a:p>
            <a:r>
              <a:rPr lang="cs-CZ" sz="2400" dirty="0"/>
              <a:t>Snadné naplnění stanovených cílů a tematických plánů</a:t>
            </a:r>
          </a:p>
          <a:p>
            <a:r>
              <a:rPr lang="cs-CZ" sz="2400" dirty="0"/>
              <a:t>Př. </a:t>
            </a:r>
            <a:r>
              <a:rPr lang="cs-CZ" sz="2400" i="1" dirty="0"/>
              <a:t>Pohádka o stromech a větru </a:t>
            </a:r>
            <a:r>
              <a:rPr lang="cs-CZ" sz="2400" dirty="0"/>
              <a:t>(1951, </a:t>
            </a:r>
            <a:r>
              <a:rPr lang="cs-CZ" sz="2400" dirty="0" err="1"/>
              <a:t>Sekora</a:t>
            </a:r>
            <a:r>
              <a:rPr lang="cs-CZ" sz="2400" dirty="0"/>
              <a:t> námět a výtvarník, režie Václav Bedřich), </a:t>
            </a:r>
            <a:r>
              <a:rPr lang="cs-CZ" sz="2400" i="1" dirty="0"/>
              <a:t>Jablůňka se zlatými jablky </a:t>
            </a:r>
            <a:r>
              <a:rPr lang="cs-CZ" sz="2400" dirty="0"/>
              <a:t>(1952, Eduard Hofman)</a:t>
            </a:r>
          </a:p>
          <a:p>
            <a:endParaRPr lang="cs-CZ" sz="2400" dirty="0"/>
          </a:p>
          <a:p>
            <a:endParaRPr lang="cs-CZ" sz="2200" dirty="0"/>
          </a:p>
          <a:p>
            <a:pPr lvl="1"/>
            <a:endParaRPr lang="cs-CZ" sz="2200" dirty="0"/>
          </a:p>
          <a:p>
            <a:pPr lvl="1"/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4259747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10C978-51B5-420C-9A05-C8F194EA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" y="-597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D34D1C-4E49-4D32-96F1-E49CEBBF8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id="{4E94C6EB-0BD0-4926-909B-CE0EFF459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7" y="-1"/>
            <a:ext cx="12195239" cy="6857996"/>
            <a:chOff x="1667" y="-1"/>
            <a:chExt cx="12195239" cy="685799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8D9AC5-1A8B-4F43-99E1-1D51CFFCF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49B524-B22D-40A1-81F7-459441A7E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906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8CCE87E-3564-469A-9A46-F794A0F94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4C96A98-5EF6-4542-9FA4-86B1D2651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Graphic 33">
              <a:extLst>
                <a:ext uri="{FF2B5EF4-FFF2-40B4-BE49-F238E27FC236}">
                  <a16:creationId xmlns:a16="http://schemas.microsoft.com/office/drawing/2014/main" id="{3BF088B1-D6D6-4925-9B48-5098FF09D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33">
              <a:extLst>
                <a:ext uri="{FF2B5EF4-FFF2-40B4-BE49-F238E27FC236}">
                  <a16:creationId xmlns:a16="http://schemas.microsoft.com/office/drawing/2014/main" id="{6FA7DFD7-863A-4016-A231-DCB28B20D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8E83EA1-B352-4740-BB2F-152D7A182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6" y="699711"/>
            <a:ext cx="10525112" cy="1495887"/>
          </a:xfrm>
        </p:spPr>
        <p:txBody>
          <a:bodyPr>
            <a:normAutofit/>
          </a:bodyPr>
          <a:lstStyle/>
          <a:p>
            <a:r>
              <a:rPr lang="cs-CZ" dirty="0"/>
              <a:t>Tradice, mýty a folklór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E7D855-ED97-4BC7-B224-AC9306211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780" y="1944924"/>
            <a:ext cx="4873054" cy="4251689"/>
          </a:xfrm>
        </p:spPr>
        <p:txBody>
          <a:bodyPr>
            <a:normAutofit/>
          </a:bodyPr>
          <a:lstStyle/>
          <a:p>
            <a:r>
              <a:rPr lang="cs-CZ" sz="2400" i="1" dirty="0"/>
              <a:t>Špalíček</a:t>
            </a:r>
            <a:r>
              <a:rPr lang="cs-CZ" sz="2400" dirty="0"/>
              <a:t> (1947, Jiří Trnka)</a:t>
            </a:r>
          </a:p>
          <a:p>
            <a:r>
              <a:rPr lang="cs-CZ" sz="2400" i="1" dirty="0"/>
              <a:t>Staré pověsti české </a:t>
            </a:r>
            <a:r>
              <a:rPr lang="cs-CZ" sz="2400" dirty="0"/>
              <a:t>(1952, Jiří Trnka)</a:t>
            </a:r>
            <a:br>
              <a:rPr lang="cs-CZ" sz="2400" dirty="0"/>
            </a:br>
            <a:r>
              <a:rPr lang="cs-CZ" sz="2400" dirty="0"/>
              <a:t>- pro starší diváky, </a:t>
            </a:r>
            <a:br>
              <a:rPr lang="cs-CZ" sz="2400" dirty="0"/>
            </a:br>
            <a:r>
              <a:rPr lang="cs-CZ" sz="2400" dirty="0"/>
              <a:t>v rámci </a:t>
            </a:r>
            <a:r>
              <a:rPr lang="cs-CZ" sz="2400" dirty="0" err="1"/>
              <a:t>jiráskovské</a:t>
            </a:r>
            <a:r>
              <a:rPr lang="cs-CZ" sz="2400" dirty="0"/>
              <a:t> akce</a:t>
            </a:r>
          </a:p>
          <a:p>
            <a:r>
              <a:rPr lang="cs-CZ" sz="2400" i="1" dirty="0"/>
              <a:t>Věneček písní </a:t>
            </a:r>
            <a:r>
              <a:rPr lang="cs-CZ" sz="2400" dirty="0"/>
              <a:t>(1955, Hermína Týrlová, Jan </a:t>
            </a:r>
            <a:r>
              <a:rPr lang="cs-CZ" sz="2400" dirty="0" err="1"/>
              <a:t>Dudešek</a:t>
            </a:r>
            <a:r>
              <a:rPr lang="cs-CZ" sz="2400" dirty="0"/>
              <a:t>)</a:t>
            </a:r>
          </a:p>
          <a:p>
            <a:endParaRPr lang="cs-CZ" sz="2400" dirty="0"/>
          </a:p>
          <a:p>
            <a:endParaRPr lang="cs-CZ" sz="2200" dirty="0"/>
          </a:p>
          <a:p>
            <a:pPr lvl="1"/>
            <a:endParaRPr lang="cs-CZ" sz="2200" dirty="0"/>
          </a:p>
          <a:p>
            <a:pPr lvl="1"/>
            <a:endParaRPr lang="cs-CZ" sz="2200" dirty="0"/>
          </a:p>
        </p:txBody>
      </p:sp>
      <p:pic>
        <p:nvPicPr>
          <p:cNvPr id="2054" name="Picture 6" descr="https://starbase.nfa.cz/images/8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9918" y="3265294"/>
            <a:ext cx="4081854" cy="2938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Digitalizace Trnkova loutkového filmu Špalíček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5413" y="642560"/>
            <a:ext cx="4219575" cy="3076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9747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10C978-51B5-420C-9A05-C8F194EA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" y="-597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D34D1C-4E49-4D32-96F1-E49CEBBF8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id="{4E94C6EB-0BD0-4926-909B-CE0EFF459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7" y="-1"/>
            <a:ext cx="12195239" cy="6857996"/>
            <a:chOff x="1667" y="-1"/>
            <a:chExt cx="12195239" cy="685799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8D9AC5-1A8B-4F43-99E1-1D51CFFCF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49B524-B22D-40A1-81F7-459441A7E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906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8CCE87E-3564-469A-9A46-F794A0F94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4C96A98-5EF6-4542-9FA4-86B1D2651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Graphic 33">
              <a:extLst>
                <a:ext uri="{FF2B5EF4-FFF2-40B4-BE49-F238E27FC236}">
                  <a16:creationId xmlns:a16="http://schemas.microsoft.com/office/drawing/2014/main" id="{3BF088B1-D6D6-4925-9B48-5098FF09D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33">
              <a:extLst>
                <a:ext uri="{FF2B5EF4-FFF2-40B4-BE49-F238E27FC236}">
                  <a16:creationId xmlns:a16="http://schemas.microsoft.com/office/drawing/2014/main" id="{6FA7DFD7-863A-4016-A231-DCB28B20D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8E83EA1-B352-4740-BB2F-152D7A182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6" y="699711"/>
            <a:ext cx="10525112" cy="1495887"/>
          </a:xfrm>
        </p:spPr>
        <p:txBody>
          <a:bodyPr>
            <a:normAutofit/>
          </a:bodyPr>
          <a:lstStyle/>
          <a:p>
            <a:r>
              <a:rPr lang="cs-CZ" dirty="0"/>
              <a:t>Další vývoj v 50. letech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E7D855-ED97-4BC7-B224-AC9306211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780" y="1944924"/>
            <a:ext cx="9667888" cy="4251689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Přestože animované moderní pohádky měly být příkladná díla nové dramaturgie, trend neměl dlouhého trvání.</a:t>
            </a:r>
          </a:p>
          <a:p>
            <a:r>
              <a:rPr lang="cs-CZ" sz="2400" dirty="0"/>
              <a:t>1954 – vzniká samostatné Studio dětského, kresleného a loutkového filmu.</a:t>
            </a:r>
          </a:p>
          <a:p>
            <a:r>
              <a:rPr lang="cs-CZ" sz="2400" dirty="0"/>
              <a:t>V druhé polovině 50. let je cílem animovaného filmu „bohatší a rozmanitější rejstřík“ – satiry, grotesky, pro dospělého diváka a také zahraniční spolupráce</a:t>
            </a:r>
          </a:p>
          <a:p>
            <a:r>
              <a:rPr lang="cs-CZ" sz="2400" dirty="0"/>
              <a:t>Filmy pro děti se rozvíjejí jednat v hybridní formě s prvky populárně naučného filmu a také ve formě filmu kombinovaného či čistě hraného </a:t>
            </a:r>
            <a:br>
              <a:rPr lang="cs-CZ" sz="2400" dirty="0"/>
            </a:br>
            <a:r>
              <a:rPr lang="cs-CZ" sz="2400" dirty="0"/>
              <a:t>(od roku 1961 může také studio v Gottwaldově točit celovečerní filmy pro děti a začíná zde festival filmů pro děti a mládež). </a:t>
            </a:r>
          </a:p>
          <a:p>
            <a:endParaRPr lang="cs-CZ" sz="2400" dirty="0"/>
          </a:p>
          <a:p>
            <a:endParaRPr lang="cs-CZ" sz="2200" dirty="0"/>
          </a:p>
          <a:p>
            <a:pPr lvl="1"/>
            <a:endParaRPr lang="cs-CZ" sz="2200" dirty="0"/>
          </a:p>
          <a:p>
            <a:pPr lvl="1"/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4259747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10C978-51B5-420C-9A05-C8F194EA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" y="-597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D34D1C-4E49-4D32-96F1-E49CEBBF8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id="{4E94C6EB-0BD0-4926-909B-CE0EFF459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7" y="-1"/>
            <a:ext cx="12195239" cy="6857996"/>
            <a:chOff x="1667" y="-1"/>
            <a:chExt cx="12195239" cy="685799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8D9AC5-1A8B-4F43-99E1-1D51CFFCF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49B524-B22D-40A1-81F7-459441A7E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906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8CCE87E-3564-469A-9A46-F794A0F94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4C96A98-5EF6-4542-9FA4-86B1D2651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Graphic 33">
              <a:extLst>
                <a:ext uri="{FF2B5EF4-FFF2-40B4-BE49-F238E27FC236}">
                  <a16:creationId xmlns:a16="http://schemas.microsoft.com/office/drawing/2014/main" id="{3BF088B1-D6D6-4925-9B48-5098FF09D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33">
              <a:extLst>
                <a:ext uri="{FF2B5EF4-FFF2-40B4-BE49-F238E27FC236}">
                  <a16:creationId xmlns:a16="http://schemas.microsoft.com/office/drawing/2014/main" id="{6FA7DFD7-863A-4016-A231-DCB28B20D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8E83EA1-B352-4740-BB2F-152D7A182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6" y="699711"/>
            <a:ext cx="10525112" cy="1495887"/>
          </a:xfrm>
        </p:spPr>
        <p:txBody>
          <a:bodyPr>
            <a:normAutofit/>
          </a:bodyPr>
          <a:lstStyle/>
          <a:p>
            <a:r>
              <a:rPr lang="cs-CZ" dirty="0"/>
              <a:t>Tvorba pro starší a pokročilé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E7D855-ED97-4BC7-B224-AC9306211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780" y="1944924"/>
            <a:ext cx="4971009" cy="4251689"/>
          </a:xfrm>
        </p:spPr>
        <p:txBody>
          <a:bodyPr>
            <a:normAutofit/>
          </a:bodyPr>
          <a:lstStyle/>
          <a:p>
            <a:r>
              <a:rPr lang="cs-CZ" sz="2400" i="1" dirty="0"/>
              <a:t>Osudy dobrého vojáka Švejka I. – III. </a:t>
            </a:r>
            <a:r>
              <a:rPr lang="cs-CZ" sz="2400" dirty="0"/>
              <a:t>(1954 – 1955, Jiří Trnka)</a:t>
            </a:r>
          </a:p>
          <a:p>
            <a:r>
              <a:rPr lang="cs-CZ" sz="2400" dirty="0"/>
              <a:t>Kombinované filmy Karla Zemana (1955 – 1970)</a:t>
            </a:r>
          </a:p>
          <a:p>
            <a:r>
              <a:rPr lang="cs-CZ" sz="2400" i="1" dirty="0"/>
              <a:t>Sen noci svatojanské </a:t>
            </a:r>
            <a:r>
              <a:rPr lang="cs-CZ" sz="2400" dirty="0"/>
              <a:t>(1959, Jiří Trnka)</a:t>
            </a:r>
          </a:p>
          <a:p>
            <a:r>
              <a:rPr lang="cs-CZ" sz="2400" dirty="0"/>
              <a:t>Experimenty s materiálem Hermíny </a:t>
            </a:r>
            <a:r>
              <a:rPr lang="cs-CZ" sz="2400" dirty="0" err="1"/>
              <a:t>Týrlové</a:t>
            </a:r>
            <a:r>
              <a:rPr lang="cs-CZ" sz="2400" dirty="0"/>
              <a:t> od 60. let 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200" dirty="0"/>
          </a:p>
          <a:p>
            <a:pPr lvl="1"/>
            <a:endParaRPr lang="cs-CZ" sz="2200" dirty="0"/>
          </a:p>
          <a:p>
            <a:pPr lvl="1"/>
            <a:endParaRPr lang="cs-CZ" sz="2200" dirty="0"/>
          </a:p>
        </p:txBody>
      </p:sp>
      <p:pic>
        <p:nvPicPr>
          <p:cNvPr id="2050" name="Picture 2" descr="Osudy dobrého vojáka Švejka I. (1954) – Filmový přehled">
            <a:extLst>
              <a:ext uri="{FF2B5EF4-FFF2-40B4-BE49-F238E27FC236}">
                <a16:creationId xmlns:a16="http://schemas.microsoft.com/office/drawing/2014/main" id="{7DE064E6-C03D-4CA9-A0C3-557550FD6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769" y="2086177"/>
            <a:ext cx="4565838" cy="3424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747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10C978-51B5-420C-9A05-C8F194EA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" y="-597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D34D1C-4E49-4D32-96F1-E49CEBBF8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94C6EB-0BD0-4926-909B-CE0EFF459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7" y="-1"/>
            <a:ext cx="12195239" cy="6857996"/>
            <a:chOff x="1667" y="-1"/>
            <a:chExt cx="12195239" cy="685799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8D9AC5-1A8B-4F43-99E1-1D51CFFCF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49B524-B22D-40A1-81F7-459441A7E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906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8CCE87E-3564-469A-9A46-F794A0F94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4C96A98-5EF6-4542-9FA4-86B1D2651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Graphic 33">
              <a:extLst>
                <a:ext uri="{FF2B5EF4-FFF2-40B4-BE49-F238E27FC236}">
                  <a16:creationId xmlns:a16="http://schemas.microsoft.com/office/drawing/2014/main" id="{3BF088B1-D6D6-4925-9B48-5098FF09D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33">
              <a:extLst>
                <a:ext uri="{FF2B5EF4-FFF2-40B4-BE49-F238E27FC236}">
                  <a16:creationId xmlns:a16="http://schemas.microsoft.com/office/drawing/2014/main" id="{6FA7DFD7-863A-4016-A231-DCB28B20D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8E83EA1-B352-4740-BB2F-152D7A182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432" y="671509"/>
            <a:ext cx="10525112" cy="1495887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Projekce – </a:t>
            </a:r>
            <a:r>
              <a:rPr lang="cs-CZ" i="1" dirty="0"/>
              <a:t>Staré pověsti české </a:t>
            </a:r>
            <a:r>
              <a:rPr lang="cs-CZ" dirty="0"/>
              <a:t>(1952)</a:t>
            </a:r>
            <a:endParaRPr lang="cs-CZ" i="1" dirty="0"/>
          </a:p>
        </p:txBody>
      </p:sp>
      <p:pic>
        <p:nvPicPr>
          <p:cNvPr id="1026" name="Picture 2" descr="Staré pověsti české (1952) – Filmový přeh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7849" y="1775534"/>
            <a:ext cx="5856302" cy="439222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105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10C978-51B5-420C-9A05-C8F194EA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" y="-597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D34D1C-4E49-4D32-96F1-E49CEBBF8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4E94C6EB-0BD0-4926-909B-CE0EFF459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7" y="-1"/>
            <a:ext cx="12195239" cy="6857996"/>
            <a:chOff x="1667" y="-1"/>
            <a:chExt cx="12195239" cy="685799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8D9AC5-1A8B-4F43-99E1-1D51CFFCF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49B524-B22D-40A1-81F7-459441A7E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906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8CCE87E-3564-469A-9A46-F794A0F94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4C96A98-5EF6-4542-9FA4-86B1D2651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Graphic 33">
              <a:extLst>
                <a:ext uri="{FF2B5EF4-FFF2-40B4-BE49-F238E27FC236}">
                  <a16:creationId xmlns:a16="http://schemas.microsoft.com/office/drawing/2014/main" id="{3BF088B1-D6D6-4925-9B48-5098FF09D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33">
              <a:extLst>
                <a:ext uri="{FF2B5EF4-FFF2-40B4-BE49-F238E27FC236}">
                  <a16:creationId xmlns:a16="http://schemas.microsoft.com/office/drawing/2014/main" id="{6FA7DFD7-863A-4016-A231-DCB28B20D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" name="Online médium 2" title="Vzpoura hracek CS loutkovy 1947 Rise of CS puppet toys Восстание">
            <a:hlinkClick r:id="" action="ppaction://media"/>
            <a:extLst>
              <a:ext uri="{FF2B5EF4-FFF2-40B4-BE49-F238E27FC236}">
                <a16:creationId xmlns:a16="http://schemas.microsoft.com/office/drawing/2014/main" id="{ECD21FC6-276E-45C7-BA29-22E2FD594FF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08467" y="661184"/>
            <a:ext cx="7381041" cy="553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8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10C978-51B5-420C-9A05-C8F194EA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" y="-597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D34D1C-4E49-4D32-96F1-E49CEBBF8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id="{4E94C6EB-0BD0-4926-909B-CE0EFF459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7" y="-1"/>
            <a:ext cx="12195239" cy="6857996"/>
            <a:chOff x="1667" y="-1"/>
            <a:chExt cx="12195239" cy="685799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8D9AC5-1A8B-4F43-99E1-1D51CFFCF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49B524-B22D-40A1-81F7-459441A7E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906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8CCE87E-3564-469A-9A46-F794A0F94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4C96A98-5EF6-4542-9FA4-86B1D2651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Graphic 33">
              <a:extLst>
                <a:ext uri="{FF2B5EF4-FFF2-40B4-BE49-F238E27FC236}">
                  <a16:creationId xmlns:a16="http://schemas.microsoft.com/office/drawing/2014/main" id="{3BF088B1-D6D6-4925-9B48-5098FF09D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33">
              <a:extLst>
                <a:ext uri="{FF2B5EF4-FFF2-40B4-BE49-F238E27FC236}">
                  <a16:creationId xmlns:a16="http://schemas.microsoft.com/office/drawing/2014/main" id="{6FA7DFD7-863A-4016-A231-DCB28B20D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8E83EA1-B352-4740-BB2F-152D7A182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6" y="699711"/>
            <a:ext cx="10525112" cy="1495887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Animovaný film jako apolitický, únikový </a:t>
            </a:r>
            <a:br>
              <a:rPr lang="cs-CZ" dirty="0"/>
            </a:br>
            <a:r>
              <a:rPr lang="cs-CZ" dirty="0"/>
              <a:t>a pro děti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E7D855-ED97-4BC7-B224-AC9306211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484" y="2195598"/>
            <a:ext cx="5526933" cy="3761646"/>
          </a:xfrm>
        </p:spPr>
        <p:txBody>
          <a:bodyPr>
            <a:normAutofit/>
          </a:bodyPr>
          <a:lstStyle/>
          <a:p>
            <a:r>
              <a:rPr lang="cs-CZ" sz="2400" dirty="0"/>
              <a:t>Animovaný film jako utilitární </a:t>
            </a:r>
            <a:br>
              <a:rPr lang="cs-CZ" sz="2400" dirty="0"/>
            </a:br>
            <a:r>
              <a:rPr lang="cs-CZ" sz="2400" dirty="0"/>
              <a:t>– reklama, agitky</a:t>
            </a:r>
          </a:p>
          <a:p>
            <a:r>
              <a:rPr lang="cs-CZ" sz="2400" dirty="0"/>
              <a:t>Karel Zeman zaslal již roku 1945 text o uplatnění figurkového filmu Lubomíru Linhartovi.</a:t>
            </a:r>
          </a:p>
          <a:p>
            <a:r>
              <a:rPr lang="cs-CZ" sz="2400" dirty="0"/>
              <a:t>Z představeného konceptu vyvíjí postavičku Pana </a:t>
            </a:r>
            <a:r>
              <a:rPr lang="cs-CZ" sz="2400" dirty="0" err="1"/>
              <a:t>Prokouka</a:t>
            </a:r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200" dirty="0"/>
          </a:p>
          <a:p>
            <a:pPr lvl="1"/>
            <a:endParaRPr lang="cs-CZ" sz="2200" dirty="0"/>
          </a:p>
          <a:p>
            <a:pPr lvl="1"/>
            <a:endParaRPr lang="cs-CZ" sz="2200" dirty="0"/>
          </a:p>
        </p:txBody>
      </p:sp>
      <p:pic>
        <p:nvPicPr>
          <p:cNvPr id="16386" name="Picture 2" descr="Pan Prokouk filmuje (Short 1950) - IMDb"/>
          <p:cNvPicPr>
            <a:picLocks noChangeAspect="1" noChangeArrowheads="1"/>
          </p:cNvPicPr>
          <p:nvPr/>
        </p:nvPicPr>
        <p:blipFill>
          <a:blip r:embed="rId2" cstate="print"/>
          <a:srcRect t="28261" b="32624"/>
          <a:stretch>
            <a:fillRect/>
          </a:stretch>
        </p:blipFill>
        <p:spPr bwMode="auto">
          <a:xfrm>
            <a:off x="6872132" y="2784389"/>
            <a:ext cx="4251590" cy="2524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8134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10C978-51B5-420C-9A05-C8F194EA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" y="-597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D34D1C-4E49-4D32-96F1-E49CEBBF8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id="{4E94C6EB-0BD0-4926-909B-CE0EFF459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7" y="-1"/>
            <a:ext cx="12195239" cy="6857996"/>
            <a:chOff x="1667" y="-1"/>
            <a:chExt cx="12195239" cy="685799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8D9AC5-1A8B-4F43-99E1-1D51CFFCF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49B524-B22D-40A1-81F7-459441A7E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906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8CCE87E-3564-469A-9A46-F794A0F94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4C96A98-5EF6-4542-9FA4-86B1D2651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Graphic 33">
              <a:extLst>
                <a:ext uri="{FF2B5EF4-FFF2-40B4-BE49-F238E27FC236}">
                  <a16:creationId xmlns:a16="http://schemas.microsoft.com/office/drawing/2014/main" id="{3BF088B1-D6D6-4925-9B48-5098FF09D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33">
              <a:extLst>
                <a:ext uri="{FF2B5EF4-FFF2-40B4-BE49-F238E27FC236}">
                  <a16:creationId xmlns:a16="http://schemas.microsoft.com/office/drawing/2014/main" id="{6FA7DFD7-863A-4016-A231-DCB28B20D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8E83EA1-B352-4740-BB2F-152D7A182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6" y="699711"/>
            <a:ext cx="10525112" cy="1495887"/>
          </a:xfrm>
        </p:spPr>
        <p:txBody>
          <a:bodyPr>
            <a:normAutofit/>
          </a:bodyPr>
          <a:lstStyle/>
          <a:p>
            <a:r>
              <a:rPr lang="cs-CZ" dirty="0"/>
              <a:t>Pan </a:t>
            </a:r>
            <a:r>
              <a:rPr lang="cs-CZ" dirty="0" err="1"/>
              <a:t>Prokouk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E7D855-ED97-4BC7-B224-AC9306211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484" y="2195598"/>
            <a:ext cx="5145194" cy="3761646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/>
              <a:t>Protagonista poválečných agitačních filmů</a:t>
            </a:r>
          </a:p>
          <a:p>
            <a:r>
              <a:rPr lang="cs-CZ" sz="2400" dirty="0"/>
              <a:t>Výrazný nos a knír, slaměný klobouk a často také paraplíčko</a:t>
            </a:r>
          </a:p>
          <a:p>
            <a:r>
              <a:rPr lang="cs-CZ" sz="2400" dirty="0"/>
              <a:t>Během let s ním postupně pracovali 3 (4) tvůrci ze studia Gottwaldov: </a:t>
            </a:r>
          </a:p>
          <a:p>
            <a:pPr lvl="1"/>
            <a:r>
              <a:rPr lang="cs-CZ" sz="2400" dirty="0"/>
              <a:t>Karel Zeman</a:t>
            </a:r>
          </a:p>
          <a:p>
            <a:pPr lvl="1"/>
            <a:r>
              <a:rPr lang="cs-CZ" sz="2400" dirty="0"/>
              <a:t>Zdeněk Rozkopal</a:t>
            </a:r>
          </a:p>
          <a:p>
            <a:pPr lvl="1"/>
            <a:r>
              <a:rPr lang="cs-CZ" sz="2400" dirty="0"/>
              <a:t>Arnošt </a:t>
            </a:r>
            <a:r>
              <a:rPr lang="cs-CZ" sz="2400" dirty="0" err="1"/>
              <a:t>Kupčík</a:t>
            </a:r>
            <a:endParaRPr lang="cs-CZ" sz="2400" dirty="0"/>
          </a:p>
          <a:p>
            <a:pPr lvl="1"/>
            <a:r>
              <a:rPr lang="cs-CZ" sz="2400" dirty="0"/>
              <a:t>(</a:t>
            </a:r>
            <a:r>
              <a:rPr lang="cs-CZ" sz="2400" dirty="0" err="1"/>
              <a:t>Eugen</a:t>
            </a:r>
            <a:r>
              <a:rPr lang="cs-CZ" sz="2400" dirty="0"/>
              <a:t> Spálený – </a:t>
            </a:r>
            <a:r>
              <a:rPr lang="cs-CZ" sz="2400" dirty="0" err="1"/>
              <a:t>ploškový</a:t>
            </a:r>
            <a:r>
              <a:rPr lang="cs-CZ" sz="2400" dirty="0"/>
              <a:t> film)</a:t>
            </a:r>
          </a:p>
          <a:p>
            <a:pPr lvl="1"/>
            <a:endParaRPr lang="cs-CZ" sz="22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200" dirty="0"/>
          </a:p>
          <a:p>
            <a:pPr lvl="1"/>
            <a:endParaRPr lang="cs-CZ" sz="2200" dirty="0"/>
          </a:p>
          <a:p>
            <a:pPr lvl="1"/>
            <a:endParaRPr lang="cs-CZ" sz="2200" dirty="0"/>
          </a:p>
        </p:txBody>
      </p:sp>
      <p:sp>
        <p:nvSpPr>
          <p:cNvPr id="3074" name="AutoShape 2" descr="Vyhledávání Karel Zeman - Galerie Lazarská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5364" name="Picture 4" descr="ŠEDESÁTKA / 42. příběh: ⭐PAN PROKOUK... - ZLÍN FILM FESTIVAL | Face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1934" y="763541"/>
            <a:ext cx="3842027" cy="2779650"/>
          </a:xfrm>
          <a:prstGeom prst="rect">
            <a:avLst/>
          </a:prstGeom>
          <a:noFill/>
        </p:spPr>
      </p:pic>
      <p:pic>
        <p:nvPicPr>
          <p:cNvPr id="15366" name="Picture 6" descr="Zlínský deník | Zlín Film Festival | fotogaler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59878" y="3071673"/>
            <a:ext cx="2077745" cy="31166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8134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10C978-51B5-420C-9A05-C8F194EA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" y="-597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D34D1C-4E49-4D32-96F1-E49CEBBF8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id="{4E94C6EB-0BD0-4926-909B-CE0EFF459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7" y="-1"/>
            <a:ext cx="12195239" cy="6857996"/>
            <a:chOff x="1667" y="-1"/>
            <a:chExt cx="12195239" cy="685799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8D9AC5-1A8B-4F43-99E1-1D51CFFCF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49B524-B22D-40A1-81F7-459441A7E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906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8CCE87E-3564-469A-9A46-F794A0F94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4C96A98-5EF6-4542-9FA4-86B1D2651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Graphic 33">
              <a:extLst>
                <a:ext uri="{FF2B5EF4-FFF2-40B4-BE49-F238E27FC236}">
                  <a16:creationId xmlns:a16="http://schemas.microsoft.com/office/drawing/2014/main" id="{3BF088B1-D6D6-4925-9B48-5098FF09D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33">
              <a:extLst>
                <a:ext uri="{FF2B5EF4-FFF2-40B4-BE49-F238E27FC236}">
                  <a16:creationId xmlns:a16="http://schemas.microsoft.com/office/drawing/2014/main" id="{6FA7DFD7-863A-4016-A231-DCB28B20D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19" name="Tabulka 18"/>
          <p:cNvGraphicFramePr>
            <a:graphicFrameLocks noGrp="1"/>
          </p:cNvGraphicFramePr>
          <p:nvPr/>
        </p:nvGraphicFramePr>
        <p:xfrm>
          <a:off x="2367378" y="865995"/>
          <a:ext cx="7457244" cy="512601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455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2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9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1734">
                <a:tc>
                  <a:txBody>
                    <a:bodyPr/>
                    <a:lstStyle/>
                    <a:p>
                      <a:pPr algn="l"/>
                      <a:r>
                        <a:rPr lang="cs-CZ" sz="1400" dirty="0"/>
                        <a:t>Rok</a:t>
                      </a:r>
                    </a:p>
                  </a:txBody>
                  <a:tcPr marL="70935" marR="70935" marT="35468" marB="354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/>
                        <a:t>Český titul</a:t>
                      </a:r>
                    </a:p>
                  </a:txBody>
                  <a:tcPr marL="70935" marR="70935" marT="35468" marB="354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 dirty="0"/>
                        <a:t>Režie</a:t>
                      </a:r>
                    </a:p>
                  </a:txBody>
                  <a:tcPr marL="70935" marR="70935" marT="35468" marB="3546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734">
                <a:tc>
                  <a:txBody>
                    <a:bodyPr/>
                    <a:lstStyle/>
                    <a:p>
                      <a:r>
                        <a:rPr lang="cs-CZ" sz="1400"/>
                        <a:t>1. ledna 1946</a:t>
                      </a:r>
                    </a:p>
                  </a:txBody>
                  <a:tcPr marL="70935" marR="70935" marT="35468" marB="35468" anchor="ctr"/>
                </a:tc>
                <a:tc>
                  <a:txBody>
                    <a:bodyPr/>
                    <a:lstStyle/>
                    <a:p>
                      <a:r>
                        <a:rPr lang="pl-PL" sz="1400" i="1" dirty="0"/>
                        <a:t>Pan Prokouk: Podkova pro štěstí</a:t>
                      </a:r>
                    </a:p>
                  </a:txBody>
                  <a:tcPr marL="70935" marR="70935" marT="35468" marB="35468" anchor="ctr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Karel Zeman</a:t>
                      </a:r>
                      <a:endParaRPr lang="en-US" sz="1400" dirty="0"/>
                    </a:p>
                  </a:txBody>
                  <a:tcPr marL="70935" marR="70935" marT="35468" marB="3546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734">
                <a:tc>
                  <a:txBody>
                    <a:bodyPr/>
                    <a:lstStyle/>
                    <a:p>
                      <a:r>
                        <a:rPr lang="cs-CZ" sz="1400"/>
                        <a:t>17. června 1947</a:t>
                      </a:r>
                    </a:p>
                  </a:txBody>
                  <a:tcPr marL="70935" marR="70935" marT="35468" marB="35468" anchor="ctr"/>
                </a:tc>
                <a:tc>
                  <a:txBody>
                    <a:bodyPr/>
                    <a:lstStyle/>
                    <a:p>
                      <a:r>
                        <a:rPr lang="cs-CZ" sz="1400" i="1" dirty="0"/>
                        <a:t>Pan </a:t>
                      </a:r>
                      <a:r>
                        <a:rPr lang="cs-CZ" sz="1400" i="1" dirty="0" err="1"/>
                        <a:t>Prokouk</a:t>
                      </a:r>
                      <a:r>
                        <a:rPr lang="cs-CZ" sz="1400" i="1" dirty="0"/>
                        <a:t> ouřaduje</a:t>
                      </a:r>
                    </a:p>
                  </a:txBody>
                  <a:tcPr marL="70935" marR="70935" marT="35468" marB="3546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Karel Zeman</a:t>
                      </a:r>
                      <a:endParaRPr lang="en-US" sz="1400" dirty="0"/>
                    </a:p>
                  </a:txBody>
                  <a:tcPr marL="70935" marR="70935" marT="35468" marB="3546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734">
                <a:tc>
                  <a:txBody>
                    <a:bodyPr/>
                    <a:lstStyle/>
                    <a:p>
                      <a:r>
                        <a:rPr lang="cs-CZ" sz="1400"/>
                        <a:t>1. září 1947</a:t>
                      </a:r>
                    </a:p>
                  </a:txBody>
                  <a:tcPr marL="70935" marR="70935" marT="35468" marB="35468" anchor="ctr"/>
                </a:tc>
                <a:tc>
                  <a:txBody>
                    <a:bodyPr/>
                    <a:lstStyle/>
                    <a:p>
                      <a:r>
                        <a:rPr lang="cs-CZ" sz="1400" i="1" dirty="0"/>
                        <a:t>Pan </a:t>
                      </a:r>
                      <a:r>
                        <a:rPr lang="cs-CZ" sz="1400" i="1" dirty="0" err="1"/>
                        <a:t>Prokouk</a:t>
                      </a:r>
                      <a:r>
                        <a:rPr lang="cs-CZ" sz="1400" i="1" dirty="0"/>
                        <a:t> v pokušení</a:t>
                      </a:r>
                    </a:p>
                  </a:txBody>
                  <a:tcPr marL="70935" marR="70935" marT="35468" marB="3546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Karel Zeman</a:t>
                      </a:r>
                      <a:endParaRPr lang="en-US" sz="1400" dirty="0"/>
                    </a:p>
                  </a:txBody>
                  <a:tcPr marL="70935" marR="70935" marT="35468" marB="3546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734">
                <a:tc>
                  <a:txBody>
                    <a:bodyPr/>
                    <a:lstStyle/>
                    <a:p>
                      <a:r>
                        <a:rPr lang="cs-CZ" sz="1400"/>
                        <a:t>1947</a:t>
                      </a:r>
                    </a:p>
                  </a:txBody>
                  <a:tcPr marL="70935" marR="70935" marT="35468" marB="35468" anchor="ctr"/>
                </a:tc>
                <a:tc>
                  <a:txBody>
                    <a:bodyPr/>
                    <a:lstStyle/>
                    <a:p>
                      <a:r>
                        <a:rPr lang="cs-CZ" sz="1400" i="1" dirty="0"/>
                        <a:t>Pan </a:t>
                      </a:r>
                      <a:r>
                        <a:rPr lang="cs-CZ" sz="1400" i="1" dirty="0" err="1"/>
                        <a:t>Prokouk</a:t>
                      </a:r>
                      <a:r>
                        <a:rPr lang="cs-CZ" sz="1400" i="1" dirty="0"/>
                        <a:t> na brigádě (Brigády; Pan </a:t>
                      </a:r>
                      <a:r>
                        <a:rPr lang="cs-CZ" sz="1400" i="1" dirty="0" err="1"/>
                        <a:t>Prokouk</a:t>
                      </a:r>
                      <a:r>
                        <a:rPr lang="cs-CZ" sz="1400" i="1" dirty="0"/>
                        <a:t> jede na brigádu)</a:t>
                      </a:r>
                    </a:p>
                  </a:txBody>
                  <a:tcPr marL="70935" marR="70935" marT="35468" marB="3546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Karel Zeman</a:t>
                      </a:r>
                      <a:endParaRPr lang="en-US" sz="1400" dirty="0"/>
                    </a:p>
                  </a:txBody>
                  <a:tcPr marL="70935" marR="70935" marT="35468" marB="3546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734">
                <a:tc>
                  <a:txBody>
                    <a:bodyPr/>
                    <a:lstStyle/>
                    <a:p>
                      <a:r>
                        <a:rPr lang="cs-CZ" sz="1400"/>
                        <a:t>1. ledna 1948</a:t>
                      </a:r>
                    </a:p>
                  </a:txBody>
                  <a:tcPr marL="70935" marR="70935" marT="35468" marB="35468" anchor="ctr"/>
                </a:tc>
                <a:tc>
                  <a:txBody>
                    <a:bodyPr/>
                    <a:lstStyle/>
                    <a:p>
                      <a:r>
                        <a:rPr lang="cs-CZ" sz="1400" i="1" dirty="0"/>
                        <a:t>Pan </a:t>
                      </a:r>
                      <a:r>
                        <a:rPr lang="cs-CZ" sz="1400" i="1" dirty="0" err="1"/>
                        <a:t>Prokouk</a:t>
                      </a:r>
                      <a:r>
                        <a:rPr lang="cs-CZ" sz="1400" i="1" dirty="0"/>
                        <a:t> filmuje</a:t>
                      </a:r>
                    </a:p>
                  </a:txBody>
                  <a:tcPr marL="70935" marR="70935" marT="35468" marB="3546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Karel Zeman</a:t>
                      </a:r>
                      <a:endParaRPr lang="en-US" sz="1400" dirty="0"/>
                    </a:p>
                  </a:txBody>
                  <a:tcPr marL="70935" marR="70935" marT="35468" marB="3546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734">
                <a:tc>
                  <a:txBody>
                    <a:bodyPr/>
                    <a:lstStyle/>
                    <a:p>
                      <a:r>
                        <a:rPr lang="cs-CZ" sz="1400"/>
                        <a:t>23. července 1949</a:t>
                      </a:r>
                    </a:p>
                  </a:txBody>
                  <a:tcPr marL="70935" marR="70935" marT="35468" marB="35468" anchor="ctr"/>
                </a:tc>
                <a:tc>
                  <a:txBody>
                    <a:bodyPr/>
                    <a:lstStyle/>
                    <a:p>
                      <a:r>
                        <a:rPr lang="cs-CZ" sz="1400" i="1" dirty="0"/>
                        <a:t>Pan </a:t>
                      </a:r>
                      <a:r>
                        <a:rPr lang="cs-CZ" sz="1400" i="1" dirty="0" err="1"/>
                        <a:t>Prokouk</a:t>
                      </a:r>
                      <a:r>
                        <a:rPr lang="cs-CZ" sz="1400" i="1" dirty="0"/>
                        <a:t> vynálezcem</a:t>
                      </a:r>
                    </a:p>
                  </a:txBody>
                  <a:tcPr marL="70935" marR="70935" marT="35468" marB="3546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Karel Zeman</a:t>
                      </a:r>
                      <a:endParaRPr lang="en-US" sz="1400" dirty="0"/>
                    </a:p>
                  </a:txBody>
                  <a:tcPr marL="70935" marR="70935" marT="35468" marB="35468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734">
                <a:tc>
                  <a:txBody>
                    <a:bodyPr/>
                    <a:lstStyle/>
                    <a:p>
                      <a:r>
                        <a:rPr lang="cs-CZ" sz="1400"/>
                        <a:t>1955</a:t>
                      </a:r>
                    </a:p>
                  </a:txBody>
                  <a:tcPr marL="70935" marR="70935" marT="35468" marB="35468" anchor="ctr"/>
                </a:tc>
                <a:tc>
                  <a:txBody>
                    <a:bodyPr/>
                    <a:lstStyle/>
                    <a:p>
                      <a:r>
                        <a:rPr lang="cs-CZ" sz="1400" i="1" dirty="0"/>
                        <a:t>Pan </a:t>
                      </a:r>
                      <a:r>
                        <a:rPr lang="cs-CZ" sz="1400" i="1" dirty="0" err="1"/>
                        <a:t>Prokouk</a:t>
                      </a:r>
                      <a:r>
                        <a:rPr lang="cs-CZ" sz="1400" i="1" dirty="0"/>
                        <a:t>, přítel zvířátek</a:t>
                      </a:r>
                    </a:p>
                  </a:txBody>
                  <a:tcPr marL="70935" marR="70935" marT="35468" marB="3546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Karel Zeman</a:t>
                      </a:r>
                      <a:endParaRPr lang="en-US" sz="1400" dirty="0"/>
                    </a:p>
                  </a:txBody>
                  <a:tcPr marL="70935" marR="70935" marT="35468" marB="35468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734">
                <a:tc>
                  <a:txBody>
                    <a:bodyPr/>
                    <a:lstStyle/>
                    <a:p>
                      <a:r>
                        <a:rPr lang="cs-CZ" sz="1400"/>
                        <a:t>28. srpna 1957</a:t>
                      </a:r>
                    </a:p>
                  </a:txBody>
                  <a:tcPr marL="70935" marR="70935" marT="35468" marB="35468" anchor="ctr"/>
                </a:tc>
                <a:tc>
                  <a:txBody>
                    <a:bodyPr/>
                    <a:lstStyle/>
                    <a:p>
                      <a:r>
                        <a:rPr lang="cs-CZ" sz="1400" i="1" dirty="0"/>
                        <a:t>Pan </a:t>
                      </a:r>
                      <a:r>
                        <a:rPr lang="cs-CZ" sz="1400" i="1" dirty="0" err="1"/>
                        <a:t>Prokouk</a:t>
                      </a:r>
                      <a:r>
                        <a:rPr lang="cs-CZ" sz="1400" i="1" dirty="0"/>
                        <a:t> detektivem</a:t>
                      </a:r>
                    </a:p>
                  </a:txBody>
                  <a:tcPr marL="70935" marR="70935" marT="35468" marB="3546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Zdeněk Rozkopal</a:t>
                      </a:r>
                    </a:p>
                  </a:txBody>
                  <a:tcPr marL="70935" marR="70935" marT="35468" marB="35468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734">
                <a:tc>
                  <a:txBody>
                    <a:bodyPr/>
                    <a:lstStyle/>
                    <a:p>
                      <a:r>
                        <a:rPr lang="cs-CZ" sz="1400"/>
                        <a:t>1959</a:t>
                      </a:r>
                    </a:p>
                  </a:txBody>
                  <a:tcPr marL="70935" marR="70935" marT="35468" marB="35468" anchor="ctr"/>
                </a:tc>
                <a:tc>
                  <a:txBody>
                    <a:bodyPr/>
                    <a:lstStyle/>
                    <a:p>
                      <a:r>
                        <a:rPr lang="cs-CZ" sz="1400" i="1" dirty="0"/>
                        <a:t>Pan </a:t>
                      </a:r>
                      <a:r>
                        <a:rPr lang="cs-CZ" sz="1400" i="1" dirty="0" err="1"/>
                        <a:t>Prokouk</a:t>
                      </a:r>
                      <a:r>
                        <a:rPr lang="cs-CZ" sz="1400" i="1" dirty="0"/>
                        <a:t> akrobatem</a:t>
                      </a:r>
                    </a:p>
                  </a:txBody>
                  <a:tcPr marL="70935" marR="70935" marT="35468" marB="3546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Zdeněk Rozkopal</a:t>
                      </a:r>
                    </a:p>
                  </a:txBody>
                  <a:tcPr marL="70935" marR="70935" marT="35468" marB="35468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734">
                <a:tc>
                  <a:txBody>
                    <a:bodyPr/>
                    <a:lstStyle/>
                    <a:p>
                      <a:r>
                        <a:rPr lang="cs-CZ" sz="1400" dirty="0"/>
                        <a:t>1963</a:t>
                      </a:r>
                    </a:p>
                  </a:txBody>
                  <a:tcPr marL="70935" marR="70935" marT="35468" marB="3546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i="1" dirty="0"/>
                        <a:t>Pan </a:t>
                      </a:r>
                      <a:r>
                        <a:rPr lang="cs-CZ" sz="1400" i="1" dirty="0" err="1"/>
                        <a:t>Prokouk</a:t>
                      </a:r>
                      <a:r>
                        <a:rPr lang="cs-CZ" sz="1400" i="1" dirty="0"/>
                        <a:t> závodníkem</a:t>
                      </a:r>
                    </a:p>
                  </a:txBody>
                  <a:tcPr marL="70935" marR="70935" marT="35468" marB="3546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Arnošt </a:t>
                      </a:r>
                      <a:r>
                        <a:rPr lang="cs-CZ" sz="1400" dirty="0" err="1"/>
                        <a:t>Kupčík</a:t>
                      </a:r>
                      <a:endParaRPr lang="cs-CZ" sz="1400" dirty="0"/>
                    </a:p>
                  </a:txBody>
                  <a:tcPr marL="70935" marR="70935" marT="35468" marB="35468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7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1963</a:t>
                      </a:r>
                    </a:p>
                  </a:txBody>
                  <a:tcPr marL="70935" marR="70935" marT="35468" marB="3546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i="1" dirty="0"/>
                        <a:t>Pan </a:t>
                      </a:r>
                      <a:r>
                        <a:rPr lang="cs-CZ" sz="1400" i="1" dirty="0" err="1"/>
                        <a:t>Prokouk</a:t>
                      </a:r>
                      <a:r>
                        <a:rPr lang="cs-CZ" sz="1400" i="1" dirty="0"/>
                        <a:t> vzduchoplavcem</a:t>
                      </a:r>
                    </a:p>
                  </a:txBody>
                  <a:tcPr marL="70935" marR="70935" marT="35468" marB="3546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Arnošt </a:t>
                      </a:r>
                      <a:r>
                        <a:rPr lang="cs-CZ" sz="1400" dirty="0" err="1"/>
                        <a:t>Kupčík</a:t>
                      </a:r>
                      <a:endParaRPr lang="cs-CZ" sz="1400" dirty="0"/>
                    </a:p>
                  </a:txBody>
                  <a:tcPr marL="70935" marR="70935" marT="35468" marB="35468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17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1963</a:t>
                      </a:r>
                    </a:p>
                  </a:txBody>
                  <a:tcPr marL="70935" marR="70935" marT="35468" marB="3546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i="1" dirty="0"/>
                        <a:t>Pan </a:t>
                      </a:r>
                      <a:r>
                        <a:rPr lang="cs-CZ" sz="1400" i="1" dirty="0" err="1"/>
                        <a:t>Prokouk</a:t>
                      </a:r>
                      <a:r>
                        <a:rPr lang="cs-CZ" sz="1400" i="1" dirty="0"/>
                        <a:t> ve vesmíru</a:t>
                      </a:r>
                    </a:p>
                  </a:txBody>
                  <a:tcPr marL="70935" marR="70935" marT="35468" marB="3546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Arnošt </a:t>
                      </a:r>
                      <a:r>
                        <a:rPr lang="cs-CZ" sz="1400" dirty="0" err="1"/>
                        <a:t>Kupčík</a:t>
                      </a:r>
                      <a:endParaRPr lang="cs-CZ" sz="1400" dirty="0"/>
                    </a:p>
                  </a:txBody>
                  <a:tcPr marL="70935" marR="70935" marT="35468" marB="35468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1734">
                <a:tc>
                  <a:txBody>
                    <a:bodyPr/>
                    <a:lstStyle/>
                    <a:p>
                      <a:r>
                        <a:rPr lang="cs-CZ" sz="1400" dirty="0"/>
                        <a:t>1964</a:t>
                      </a:r>
                    </a:p>
                  </a:txBody>
                  <a:tcPr marL="70935" marR="70935" marT="35468" marB="3546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i="1" dirty="0"/>
                        <a:t>Bez pasu a bez víza z Kudlova do San Franciska</a:t>
                      </a:r>
                      <a:endParaRPr lang="cs-CZ" sz="1400" i="1" dirty="0"/>
                    </a:p>
                  </a:txBody>
                  <a:tcPr marL="70935" marR="70935" marT="35468" marB="3546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Karel Zeman</a:t>
                      </a:r>
                      <a:endParaRPr lang="en-US" sz="1400" dirty="0"/>
                    </a:p>
                  </a:txBody>
                  <a:tcPr marL="70935" marR="70935" marT="35468" marB="35468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1734">
                <a:tc>
                  <a:txBody>
                    <a:bodyPr/>
                    <a:lstStyle/>
                    <a:p>
                      <a:r>
                        <a:rPr lang="cs-CZ" sz="1400" dirty="0"/>
                        <a:t>1972</a:t>
                      </a:r>
                    </a:p>
                  </a:txBody>
                  <a:tcPr marL="70935" marR="70935" marT="35468" marB="3546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i="1" dirty="0" err="1"/>
                        <a:t>Prokouk</a:t>
                      </a:r>
                      <a:r>
                        <a:rPr lang="cs-CZ" sz="1400" i="1" dirty="0"/>
                        <a:t> hodinářem</a:t>
                      </a:r>
                    </a:p>
                  </a:txBody>
                  <a:tcPr marL="70935" marR="70935" marT="35468" marB="3546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/>
                        <a:t>Eugen</a:t>
                      </a:r>
                      <a:r>
                        <a:rPr lang="cs-CZ" sz="1400" baseline="0" dirty="0"/>
                        <a:t> Spálený</a:t>
                      </a:r>
                      <a:endParaRPr lang="en-US" sz="1400" dirty="0"/>
                    </a:p>
                  </a:txBody>
                  <a:tcPr marL="70935" marR="70935" marT="35468" marB="35468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134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10C978-51B5-420C-9A05-C8F194EA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" y="-597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D34D1C-4E49-4D32-96F1-E49CEBBF8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id="{4E94C6EB-0BD0-4926-909B-CE0EFF459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7" y="-1"/>
            <a:ext cx="12195239" cy="6857996"/>
            <a:chOff x="1667" y="-1"/>
            <a:chExt cx="12195239" cy="685799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8D9AC5-1A8B-4F43-99E1-1D51CFFCF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49B524-B22D-40A1-81F7-459441A7E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906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8CCE87E-3564-469A-9A46-F794A0F94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4C96A98-5EF6-4542-9FA4-86B1D2651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Graphic 33">
              <a:extLst>
                <a:ext uri="{FF2B5EF4-FFF2-40B4-BE49-F238E27FC236}">
                  <a16:creationId xmlns:a16="http://schemas.microsoft.com/office/drawing/2014/main" id="{3BF088B1-D6D6-4925-9B48-5098FF09D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33">
              <a:extLst>
                <a:ext uri="{FF2B5EF4-FFF2-40B4-BE49-F238E27FC236}">
                  <a16:creationId xmlns:a16="http://schemas.microsoft.com/office/drawing/2014/main" id="{6FA7DFD7-863A-4016-A231-DCB28B20D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8E83EA1-B352-4740-BB2F-152D7A182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6" y="699711"/>
            <a:ext cx="10525112" cy="1495887"/>
          </a:xfrm>
        </p:spPr>
        <p:txBody>
          <a:bodyPr>
            <a:normAutofit/>
          </a:bodyPr>
          <a:lstStyle/>
          <a:p>
            <a:r>
              <a:rPr lang="cs-CZ" dirty="0"/>
              <a:t>Pan </a:t>
            </a:r>
            <a:r>
              <a:rPr lang="cs-CZ" dirty="0" err="1"/>
              <a:t>Prokouk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E7D855-ED97-4BC7-B224-AC9306211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485" y="2195598"/>
            <a:ext cx="5784386" cy="3761646"/>
          </a:xfrm>
        </p:spPr>
        <p:txBody>
          <a:bodyPr>
            <a:normAutofit fontScale="92500"/>
          </a:bodyPr>
          <a:lstStyle/>
          <a:p>
            <a:r>
              <a:rPr lang="cs-CZ" sz="2400" dirty="0"/>
              <a:t>Neobvykle silná výtvarná kontinuita mezi tvůrci</a:t>
            </a:r>
          </a:p>
          <a:p>
            <a:r>
              <a:rPr lang="cs-CZ" sz="2400" dirty="0"/>
              <a:t>Teoretická možnost „maskota“ československého animovaného filmu</a:t>
            </a:r>
          </a:p>
          <a:p>
            <a:r>
              <a:rPr lang="cs-CZ" sz="2400" dirty="0"/>
              <a:t>Zeman v roce 1966 vytvořil pro archivní filmy Filmotéky Československého filmového ústavu krátkou úvodní znělku, v níž se pan </a:t>
            </a:r>
            <a:r>
              <a:rPr lang="cs-CZ" sz="2400" dirty="0" err="1"/>
              <a:t>Prokouk</a:t>
            </a:r>
            <a:r>
              <a:rPr lang="cs-CZ" sz="2400" dirty="0"/>
              <a:t> ukláněl divákům (odkaz na průkopníka české kinematografie Viktora </a:t>
            </a:r>
            <a:r>
              <a:rPr lang="cs-CZ" sz="2400" dirty="0" err="1"/>
              <a:t>Ponrepa</a:t>
            </a:r>
            <a:r>
              <a:rPr lang="cs-CZ" sz="2400" dirty="0"/>
              <a:t>).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200" dirty="0"/>
          </a:p>
          <a:p>
            <a:pPr lvl="1"/>
            <a:endParaRPr lang="cs-CZ" sz="2200" dirty="0"/>
          </a:p>
          <a:p>
            <a:pPr lvl="1"/>
            <a:endParaRPr lang="cs-CZ" sz="2200" dirty="0"/>
          </a:p>
        </p:txBody>
      </p:sp>
      <p:pic>
        <p:nvPicPr>
          <p:cNvPr id="13314" name="Picture 2" descr="Temptation of Mr. Prokouk Pan Prokouk v pokusení Year : 1947 Czechoslovakia  Director : Karel Zeman Animation Stock Photo - Alamy"/>
          <p:cNvPicPr>
            <a:picLocks noChangeAspect="1" noChangeArrowheads="1"/>
          </p:cNvPicPr>
          <p:nvPr/>
        </p:nvPicPr>
        <p:blipFill>
          <a:blip r:embed="rId2" cstate="print"/>
          <a:srcRect l="33905" r="10014" b="8217"/>
          <a:stretch>
            <a:fillRect/>
          </a:stretch>
        </p:blipFill>
        <p:spPr bwMode="auto">
          <a:xfrm>
            <a:off x="7945515" y="656947"/>
            <a:ext cx="2690462" cy="3630967"/>
          </a:xfrm>
          <a:prstGeom prst="rect">
            <a:avLst/>
          </a:prstGeom>
          <a:noFill/>
        </p:spPr>
      </p:pic>
      <p:pic>
        <p:nvPicPr>
          <p:cNvPr id="19" name="Picture 2" descr="Vyhledávání Karel Zeman - Galerie Lazarská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36926" y="3275829"/>
            <a:ext cx="1571625" cy="2914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8134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10C978-51B5-420C-9A05-C8F194EA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" y="-597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D34D1C-4E49-4D32-96F1-E49CEBBF8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4E94C6EB-0BD0-4926-909B-CE0EFF459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7" y="-1"/>
            <a:ext cx="12195239" cy="6857996"/>
            <a:chOff x="1667" y="-1"/>
            <a:chExt cx="12195239" cy="685799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8D9AC5-1A8B-4F43-99E1-1D51CFFCF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49B524-B22D-40A1-81F7-459441A7E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906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8CCE87E-3564-469A-9A46-F794A0F94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4C96A98-5EF6-4542-9FA4-86B1D2651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Graphic 33">
              <a:extLst>
                <a:ext uri="{FF2B5EF4-FFF2-40B4-BE49-F238E27FC236}">
                  <a16:creationId xmlns:a16="http://schemas.microsoft.com/office/drawing/2014/main" id="{3BF088B1-D6D6-4925-9B48-5098FF09D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33">
              <a:extLst>
                <a:ext uri="{FF2B5EF4-FFF2-40B4-BE49-F238E27FC236}">
                  <a16:creationId xmlns:a16="http://schemas.microsoft.com/office/drawing/2014/main" id="{6FA7DFD7-863A-4016-A231-DCB28B20D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" name="Online médium 2" title="Podkova Pro Stesti  / A Horseshoe For Luck - 1946 (1080p)">
            <a:hlinkClick r:id="" action="ppaction://media"/>
            <a:extLst>
              <a:ext uri="{FF2B5EF4-FFF2-40B4-BE49-F238E27FC236}">
                <a16:creationId xmlns:a16="http://schemas.microsoft.com/office/drawing/2014/main" id="{DB25B828-807D-4C33-9BE3-A72097C4C7F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75201" y="713084"/>
            <a:ext cx="7241597" cy="543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8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10C978-51B5-420C-9A05-C8F194EA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" y="-597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D34D1C-4E49-4D32-96F1-E49CEBBF8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4E94C6EB-0BD0-4926-909B-CE0EFF459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7" y="-1"/>
            <a:ext cx="12195239" cy="6857996"/>
            <a:chOff x="1667" y="-1"/>
            <a:chExt cx="12195239" cy="685799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8D9AC5-1A8B-4F43-99E1-1D51CFFCF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49B524-B22D-40A1-81F7-459441A7E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906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8CCE87E-3564-469A-9A46-F794A0F94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4C96A98-5EF6-4542-9FA4-86B1D2651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Graphic 33">
              <a:extLst>
                <a:ext uri="{FF2B5EF4-FFF2-40B4-BE49-F238E27FC236}">
                  <a16:creationId xmlns:a16="http://schemas.microsoft.com/office/drawing/2014/main" id="{3BF088B1-D6D6-4925-9B48-5098FF09D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33">
              <a:extLst>
                <a:ext uri="{FF2B5EF4-FFF2-40B4-BE49-F238E27FC236}">
                  <a16:creationId xmlns:a16="http://schemas.microsoft.com/office/drawing/2014/main" id="{6FA7DFD7-863A-4016-A231-DCB28B20D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6" name="Online médium 5" title="Pan Prokouk filmuje">
            <a:hlinkClick r:id="" action="ppaction://media"/>
            <a:extLst>
              <a:ext uri="{FF2B5EF4-FFF2-40B4-BE49-F238E27FC236}">
                <a16:creationId xmlns:a16="http://schemas.microsoft.com/office/drawing/2014/main" id="{276860EF-BF05-495B-B262-6484000011F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78854" y="716422"/>
            <a:ext cx="7234292" cy="542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74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rch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Vlastní 1">
      <a:majorFont>
        <a:latin typeface="Footlight MT Ligh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VTI" id="{23FE938F-4DF0-4C94-8546-C2AC6D26660D}" vid="{62E62DA1-385F-4EE3-8841-58A87FAE206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EA37E93C4DA3442BC9B5879976E27A0" ma:contentTypeVersion="12" ma:contentTypeDescription="Vytvoří nový dokument" ma:contentTypeScope="" ma:versionID="23efc31891dbe8f5881a3f457aaf9e6a">
  <xsd:schema xmlns:xsd="http://www.w3.org/2001/XMLSchema" xmlns:xs="http://www.w3.org/2001/XMLSchema" xmlns:p="http://schemas.microsoft.com/office/2006/metadata/properties" xmlns:ns3="e251ee69-b189-4fdc-8ba3-2e78a89a3814" xmlns:ns4="78e5a570-293c-4447-b29b-6cb4e3828c3b" targetNamespace="http://schemas.microsoft.com/office/2006/metadata/properties" ma:root="true" ma:fieldsID="6b2d33c0caacd9c4081195c7e700ba75" ns3:_="" ns4:_="">
    <xsd:import namespace="e251ee69-b189-4fdc-8ba3-2e78a89a3814"/>
    <xsd:import namespace="78e5a570-293c-4447-b29b-6cb4e3828c3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1ee69-b189-4fdc-8ba3-2e78a89a38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e5a570-293c-4447-b29b-6cb4e3828c3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9E090E-AC60-47A3-8D44-98EED20520C1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78e5a570-293c-4447-b29b-6cb4e3828c3b"/>
    <ds:schemaRef ds:uri="http://schemas.openxmlformats.org/package/2006/metadata/core-properties"/>
    <ds:schemaRef ds:uri="http://purl.org/dc/elements/1.1/"/>
    <ds:schemaRef ds:uri="e251ee69-b189-4fdc-8ba3-2e78a89a381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63058E7-322D-4D6E-AE80-D5968FBD55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51ee69-b189-4fdc-8ba3-2e78a89a3814"/>
    <ds:schemaRef ds:uri="78e5a570-293c-4447-b29b-6cb4e3828c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6B81E1-C2FB-44F4-833A-D780E88555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TM02900720[[fn=Integrál]]</Template>
  <TotalTime>44465</TotalTime>
  <Words>1140</Words>
  <Application>Microsoft Office PowerPoint</Application>
  <PresentationFormat>Širokoúhlá obrazovka</PresentationFormat>
  <Paragraphs>180</Paragraphs>
  <Slides>26</Slides>
  <Notes>0</Notes>
  <HiddenSlides>0</HiddenSlides>
  <MMClips>4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Footlight MT Light</vt:lpstr>
      <vt:lpstr>Gill Sans MT</vt:lpstr>
      <vt:lpstr>ArchVTI</vt:lpstr>
      <vt:lpstr>Dějiny českého animovaného filmu</vt:lpstr>
      <vt:lpstr>Animovaný film jako apolitický, únikový  a pro děti</vt:lpstr>
      <vt:lpstr>Prezentace aplikace PowerPoint</vt:lpstr>
      <vt:lpstr>Animovaný film jako apolitický, únikový  a pro děti</vt:lpstr>
      <vt:lpstr>Pan Prokouk</vt:lpstr>
      <vt:lpstr>Prezentace aplikace PowerPoint</vt:lpstr>
      <vt:lpstr>Pan Prokouk</vt:lpstr>
      <vt:lpstr>Prezentace aplikace PowerPoint</vt:lpstr>
      <vt:lpstr>Prezentace aplikace PowerPoint</vt:lpstr>
      <vt:lpstr>Prezentace aplikace PowerPoint</vt:lpstr>
      <vt:lpstr>Animovaný film jako apolitický, únikový  a pro děti</vt:lpstr>
      <vt:lpstr>Animovaný film jako apolitický, únikový  a pro děti</vt:lpstr>
      <vt:lpstr>Animovaný film jako apolitický, únikový  a pro děti</vt:lpstr>
      <vt:lpstr>Animovaný film jako apolitický, únikový  a pro děti</vt:lpstr>
      <vt:lpstr>Hledání národní specifičnosti</vt:lpstr>
      <vt:lpstr>Hledání národní specifičnosti</vt:lpstr>
      <vt:lpstr>1) klasická (národní) pohádka</vt:lpstr>
      <vt:lpstr>Prezentace aplikace PowerPoint</vt:lpstr>
      <vt:lpstr>Prezentace aplikace PowerPoint</vt:lpstr>
      <vt:lpstr>Prezentace aplikace PowerPoint</vt:lpstr>
      <vt:lpstr>2) přehodnocená pohádka</vt:lpstr>
      <vt:lpstr>3) moderní (autorská) pohádka</vt:lpstr>
      <vt:lpstr>Tradice, mýty a folklór</vt:lpstr>
      <vt:lpstr>Další vývoj v 50. letech</vt:lpstr>
      <vt:lpstr>Tvorba pro starší a pokročilé</vt:lpstr>
      <vt:lpstr>Projekce – Staré pověsti české (1952)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Dějiny českého animovaného filmu</dc:title>
  <dc:creator>Tereza Bochinová</dc:creator>
  <cp:lastModifiedBy>Tereza Bochinová</cp:lastModifiedBy>
  <cp:revision>285</cp:revision>
  <dcterms:created xsi:type="dcterms:W3CDTF">2022-01-24T09:27:27Z</dcterms:created>
  <dcterms:modified xsi:type="dcterms:W3CDTF">2022-05-01T15:39:02Z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0x010100DEA37E93C4DA3442BC9B5879976E27A0</vt:lpwstr>
  </property>
</Properties>
</file>