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6" r:id="rId5"/>
    <p:sldId id="257" r:id="rId6"/>
    <p:sldId id="300" r:id="rId7"/>
    <p:sldId id="280" r:id="rId8"/>
    <p:sldId id="299" r:id="rId9"/>
    <p:sldId id="297" r:id="rId10"/>
    <p:sldId id="301" r:id="rId11"/>
    <p:sldId id="302" r:id="rId12"/>
    <p:sldId id="298" r:id="rId13"/>
    <p:sldId id="258" r:id="rId14"/>
    <p:sldId id="274" r:id="rId15"/>
    <p:sldId id="275" r:id="rId16"/>
    <p:sldId id="281" r:id="rId17"/>
    <p:sldId id="303" r:id="rId18"/>
    <p:sldId id="304" r:id="rId19"/>
    <p:sldId id="283" r:id="rId20"/>
    <p:sldId id="305" r:id="rId21"/>
    <p:sldId id="312" r:id="rId22"/>
    <p:sldId id="313" r:id="rId23"/>
    <p:sldId id="316" r:id="rId24"/>
    <p:sldId id="314" r:id="rId25"/>
    <p:sldId id="306" r:id="rId26"/>
    <p:sldId id="308" r:id="rId27"/>
    <p:sldId id="309" r:id="rId28"/>
    <p:sldId id="310" r:id="rId29"/>
    <p:sldId id="311" r:id="rId30"/>
    <p:sldId id="282" r:id="rId31"/>
    <p:sldId id="317" r:id="rId32"/>
    <p:sldId id="315" r:id="rId33"/>
    <p:sldId id="318" r:id="rId34"/>
    <p:sldId id="26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9B00"/>
    <a:srgbClr val="607899"/>
    <a:srgbClr val="A7B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8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pPr/>
              <a:t>4/10/2022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0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0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3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4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pPr/>
              <a:t>4/10/2022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8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wxYz_4D6aE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54spql0iHM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youtube.com/watch?app=desktop&amp;v=7SwVEBTnwB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aZt6ecpi4X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youtube.com/watch?v=gg9SNXg0QU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eCb5VzdL_0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xpqp-5YWcE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I9Lcjnr0_A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F1C6B16B-9E8D-47DC-8314-0FD39065C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4"/>
            <a:ext cx="12192000" cy="6854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5937DC0-95F0-4D80-988E-61537F638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8" name="Picture 4" descr="Karel Zeman | ČSFD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307106" cy="3430341"/>
          </a:xfrm>
          <a:prstGeom prst="rect">
            <a:avLst/>
          </a:prstGeom>
          <a:noFill/>
        </p:spPr>
      </p:pic>
      <p:pic>
        <p:nvPicPr>
          <p:cNvPr id="21" name="Picture 26" descr="Co (možná) nevíte o Cestě do pravěku">
            <a:extLst>
              <a:ext uri="{FF2B5EF4-FFF2-40B4-BE49-F238E27FC236}">
                <a16:creationId xmlns:a16="http://schemas.microsoft.com/office/drawing/2014/main" id="{084499FE-FB35-4F01-8133-C450DCAF5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22136" b="4"/>
          <a:stretch/>
        </p:blipFill>
        <p:spPr bwMode="auto">
          <a:xfrm>
            <a:off x="-4" y="3413523"/>
            <a:ext cx="3222064" cy="344447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Karel Zeman a jeho kouzelný svět - první velká monografie světového režisé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5510" y="-1"/>
            <a:ext cx="6116491" cy="3567953"/>
          </a:xfrm>
          <a:prstGeom prst="rect">
            <a:avLst/>
          </a:prstGeom>
          <a:noFill/>
        </p:spPr>
      </p:pic>
      <p:pic>
        <p:nvPicPr>
          <p:cNvPr id="26640" name="Picture 16" descr="Baron Prášil - iVysílání | Česká televize"/>
          <p:cNvPicPr>
            <a:picLocks noChangeAspect="1" noChangeArrowheads="1"/>
          </p:cNvPicPr>
          <p:nvPr/>
        </p:nvPicPr>
        <p:blipFill>
          <a:blip r:embed="rId5" cstate="print"/>
          <a:srcRect r="13425"/>
          <a:stretch>
            <a:fillRect/>
          </a:stretch>
        </p:blipFill>
        <p:spPr bwMode="auto">
          <a:xfrm>
            <a:off x="6911113" y="3425588"/>
            <a:ext cx="5280887" cy="3432412"/>
          </a:xfrm>
          <a:prstGeom prst="rect">
            <a:avLst/>
          </a:prstGeom>
          <a:noFill/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055EAC3-669B-4932-9F9B-56A51FD2A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8366" y="87"/>
            <a:ext cx="10933011" cy="6864710"/>
            <a:chOff x="628366" y="87"/>
            <a:chExt cx="10933011" cy="686471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D4A3E81-1091-46F7-8784-0B019D0CA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1282750" y="3429044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B314079E-A258-49F3-A13E-819459F2C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6688336" y="3429043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C385EA4-D0CC-41B5-B52F-F865BE74D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214185" y="707707"/>
              <a:ext cx="5759825" cy="6156731"/>
            </a:xfrm>
            <a:custGeom>
              <a:avLst/>
              <a:gdLst>
                <a:gd name="connsiteX0" fmla="*/ 1939325 w 3878650"/>
                <a:gd name="connsiteY0" fmla="*/ 4363426 h 4363426"/>
                <a:gd name="connsiteX1" fmla="*/ 0 w 3878650"/>
                <a:gd name="connsiteY1" fmla="*/ 2424101 h 4363426"/>
                <a:gd name="connsiteX2" fmla="*/ 0 w 3878650"/>
                <a:gd name="connsiteY2" fmla="*/ 1734201 h 4363426"/>
                <a:gd name="connsiteX3" fmla="*/ 0 w 3878650"/>
                <a:gd name="connsiteY3" fmla="*/ 0 h 4363426"/>
                <a:gd name="connsiteX4" fmla="*/ 3878650 w 3878650"/>
                <a:gd name="connsiteY4" fmla="*/ 0 h 4363426"/>
                <a:gd name="connsiteX5" fmla="*/ 3878650 w 3878650"/>
                <a:gd name="connsiteY5" fmla="*/ 330044 h 4363426"/>
                <a:gd name="connsiteX6" fmla="*/ 3878650 w 3878650"/>
                <a:gd name="connsiteY6" fmla="*/ 2424101 h 4363426"/>
                <a:gd name="connsiteX7" fmla="*/ 1939325 w 3878650"/>
                <a:gd name="connsiteY7" fmla="*/ 4363426 h 436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8650" h="4363426">
                  <a:moveTo>
                    <a:pt x="1939325" y="4363426"/>
                  </a:moveTo>
                  <a:cubicBezTo>
                    <a:pt x="868265" y="4363426"/>
                    <a:pt x="0" y="3495161"/>
                    <a:pt x="0" y="2424101"/>
                  </a:cubicBezTo>
                  <a:lnTo>
                    <a:pt x="0" y="1734201"/>
                  </a:lnTo>
                  <a:lnTo>
                    <a:pt x="0" y="0"/>
                  </a:lnTo>
                  <a:lnTo>
                    <a:pt x="3878650" y="0"/>
                  </a:lnTo>
                  <a:lnTo>
                    <a:pt x="3878650" y="330044"/>
                  </a:lnTo>
                  <a:lnTo>
                    <a:pt x="3878650" y="2424101"/>
                  </a:lnTo>
                  <a:cubicBezTo>
                    <a:pt x="3878650" y="3495161"/>
                    <a:pt x="3010385" y="4363426"/>
                    <a:pt x="1939325" y="4363426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B468044C-76A7-4E25-93CD-716F84017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28366" y="3413532"/>
              <a:ext cx="2585819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DCDAB0A-9969-4B3C-B6E8-632F98CA6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74010" y="3413529"/>
              <a:ext cx="258736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5CC9E8E-BF91-4B37-8285-0F41E93CC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2421" y="3435841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AB30919-309A-44D3-B758-C3957D146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6164" y="3435428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Graphic 11">
              <a:extLst>
                <a:ext uri="{FF2B5EF4-FFF2-40B4-BE49-F238E27FC236}">
                  <a16:creationId xmlns:a16="http://schemas.microsoft.com/office/drawing/2014/main" id="{6E57A3D9-EA4D-4B84-9EDB-BC11C5F9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2063" y="702002"/>
              <a:ext cx="5759819" cy="6155995"/>
            </a:xfrm>
            <a:custGeom>
              <a:avLst/>
              <a:gdLst>
                <a:gd name="connsiteX0" fmla="*/ 0 w 4320540"/>
                <a:gd name="connsiteY0" fmla="*/ 4617720 h 4617719"/>
                <a:gd name="connsiteX1" fmla="*/ 0 w 4320540"/>
                <a:gd name="connsiteY1" fmla="*/ 4268439 h 4617719"/>
                <a:gd name="connsiteX2" fmla="*/ 0 w 4320540"/>
                <a:gd name="connsiteY2" fmla="*/ 2052352 h 4617719"/>
                <a:gd name="connsiteX3" fmla="*/ 2160270 w 4320540"/>
                <a:gd name="connsiteY3" fmla="*/ 0 h 4617719"/>
                <a:gd name="connsiteX4" fmla="*/ 2160270 w 4320540"/>
                <a:gd name="connsiteY4" fmla="*/ 0 h 4617719"/>
                <a:gd name="connsiteX5" fmla="*/ 4320540 w 4320540"/>
                <a:gd name="connsiteY5" fmla="*/ 2052352 h 4617719"/>
                <a:gd name="connsiteX6" fmla="*/ 4320540 w 4320540"/>
                <a:gd name="connsiteY6" fmla="*/ 2782443 h 4617719"/>
                <a:gd name="connsiteX7" fmla="*/ 4320540 w 4320540"/>
                <a:gd name="connsiteY7" fmla="*/ 4617720 h 461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540" h="4617719">
                  <a:moveTo>
                    <a:pt x="0" y="4617720"/>
                  </a:moveTo>
                  <a:lnTo>
                    <a:pt x="0" y="4268439"/>
                  </a:lnTo>
                  <a:lnTo>
                    <a:pt x="0" y="2052352"/>
                  </a:lnTo>
                  <a:cubicBezTo>
                    <a:pt x="0" y="918877"/>
                    <a:pt x="967169" y="0"/>
                    <a:pt x="2160270" y="0"/>
                  </a:cubicBezTo>
                  <a:lnTo>
                    <a:pt x="2160270" y="0"/>
                  </a:lnTo>
                  <a:cubicBezTo>
                    <a:pt x="3353372" y="0"/>
                    <a:pt x="4320540" y="918877"/>
                    <a:pt x="4320540" y="2052352"/>
                  </a:cubicBezTo>
                  <a:lnTo>
                    <a:pt x="4320540" y="2782443"/>
                  </a:lnTo>
                  <a:lnTo>
                    <a:pt x="4320540" y="4617720"/>
                  </a:ln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60C645F-13CC-41D6-ADB9-AC4593FB5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4214" y="3074015"/>
            <a:ext cx="4695148" cy="2990046"/>
          </a:xfrm>
        </p:spPr>
        <p:txBody>
          <a:bodyPr anchor="t">
            <a:norm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</a:rPr>
              <a:t>Dějiny českého animovaného filmu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2FD443-0E9F-4B30-B29D-977905B06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4214" y="1147790"/>
            <a:ext cx="4695148" cy="1132290"/>
          </a:xfrm>
        </p:spPr>
        <p:txBody>
          <a:bodyPr anchor="b">
            <a:normAutofit/>
          </a:bodyPr>
          <a:lstStyle/>
          <a:p>
            <a:pPr algn="ctr"/>
            <a:r>
              <a:rPr lang="cs-CZ" sz="2800" dirty="0">
                <a:solidFill>
                  <a:srgbClr val="002060"/>
                </a:solidFill>
                <a:latin typeface="+mj-lt"/>
              </a:rPr>
              <a:t>FAVh041</a:t>
            </a:r>
            <a:r>
              <a:rPr lang="cs-CZ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6630" name="AutoShape 6" descr="Foto: Režisér Karel Zeman by oslavil 110 let. Jeho filmovým kouzlům se  klaněl svět - Aktuálně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2" name="AutoShape 8" descr="Foto: Režisér Karel Zeman by oslavil 110 let. Jeho filmovým kouzlům se  klaněl svět - Aktuálně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4" name="AutoShape 10" descr="Foto: Režisér Karel Zeman by oslavil 110 let. Jeho filmovým kouzlům se  klaněl svět - Aktuálně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6" name="AutoShape 12" descr="Foto: Režisér Karel Zeman by oslavil 110 let. Jeho filmovým kouzlům se  klaněl svět - Aktuálně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8" name="AutoShape 14" descr="Foto: Režisér Karel Zeman by oslavil 110 let. Jeho filmovým kouzlům se  klaněl svět - Aktuálně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334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Po skončení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88" y="1862356"/>
            <a:ext cx="5285313" cy="4290735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11. 8. 1945 došlo k zestátnění československé kinematografie dekretem č. 50/1945 Sb.</a:t>
            </a:r>
          </a:p>
          <a:p>
            <a:r>
              <a:rPr lang="cs-CZ" sz="2400" dirty="0"/>
              <a:t>Začala oprava zlínských ateliérů.</a:t>
            </a:r>
          </a:p>
          <a:p>
            <a:r>
              <a:rPr lang="cs-CZ" sz="2400" dirty="0"/>
              <a:t>Karel Zeman zaslal text o uplatnění figurkového filmu Lubomíru Linhartovi (ústřední ředitel znárodněné československé kinematografie).</a:t>
            </a:r>
          </a:p>
          <a:p>
            <a:r>
              <a:rPr lang="cs-CZ" sz="2400" dirty="0"/>
              <a:t>Krátký film Zlín + Loutkový film Zlín</a:t>
            </a:r>
          </a:p>
          <a:p>
            <a:r>
              <a:rPr lang="cs-CZ" sz="2400" dirty="0"/>
              <a:t>Roku 1949 byl Zlín přejmenován </a:t>
            </a:r>
            <a:br>
              <a:rPr lang="cs-CZ" sz="2400" dirty="0"/>
            </a:br>
            <a:r>
              <a:rPr lang="cs-CZ" sz="2400" dirty="0"/>
              <a:t>na Gottwaldov.</a:t>
            </a:r>
          </a:p>
        </p:txBody>
      </p:sp>
      <p:pic>
        <p:nvPicPr>
          <p:cNvPr id="4098" name="Picture 2" descr="Zlínské filmové ateliéry oslavily jubilejních 85 let existence">
            <a:extLst>
              <a:ext uri="{FF2B5EF4-FFF2-40B4-BE49-F238E27FC236}">
                <a16:creationId xmlns:a16="http://schemas.microsoft.com/office/drawing/2014/main" id="{E5108DE4-436F-4555-AB07-06C60A13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57" y="2200367"/>
            <a:ext cx="5525332" cy="289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53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Hledání „</a:t>
            </a:r>
            <a:r>
              <a:rPr lang="cs-CZ" dirty="0" err="1"/>
              <a:t>auteura</a:t>
            </a:r>
            <a:r>
              <a:rPr lang="cs-CZ" dirty="0"/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2" y="2044725"/>
            <a:ext cx="6741999" cy="4108792"/>
          </a:xfrm>
        </p:spPr>
        <p:txBody>
          <a:bodyPr>
            <a:normAutofit/>
          </a:bodyPr>
          <a:lstStyle/>
          <a:p>
            <a:r>
              <a:rPr lang="cs-CZ" sz="2400" dirty="0"/>
              <a:t>Styl Hermíny </a:t>
            </a:r>
            <a:r>
              <a:rPr lang="cs-CZ" sz="2400" dirty="0" err="1"/>
              <a:t>Týrlové</a:t>
            </a:r>
            <a:r>
              <a:rPr lang="cs-CZ" sz="2400" dirty="0"/>
              <a:t> je jasně viditelný i v Zemanově verzi </a:t>
            </a:r>
            <a:r>
              <a:rPr lang="cs-CZ" sz="2400" i="1" dirty="0"/>
              <a:t>Vánočního snu</a:t>
            </a:r>
            <a:r>
              <a:rPr lang="cs-CZ" sz="2400" dirty="0"/>
              <a:t>.</a:t>
            </a:r>
          </a:p>
          <a:p>
            <a:r>
              <a:rPr lang="cs-CZ" sz="2400" dirty="0"/>
              <a:t>Snaha Zemana prosadit se a vytvořit si vlastní styl.</a:t>
            </a:r>
          </a:p>
          <a:p>
            <a:r>
              <a:rPr lang="cs-CZ" sz="2400" dirty="0"/>
              <a:t>Série agitek s postavičkou Pana </a:t>
            </a:r>
            <a:r>
              <a:rPr lang="cs-CZ" sz="2400" dirty="0" err="1"/>
              <a:t>Prokouka</a:t>
            </a:r>
            <a:endParaRPr lang="cs-CZ" sz="2400" dirty="0"/>
          </a:p>
          <a:p>
            <a:r>
              <a:rPr lang="cs-CZ" sz="2400" dirty="0"/>
              <a:t>Film </a:t>
            </a:r>
            <a:r>
              <a:rPr lang="cs-CZ" sz="2400" i="1" dirty="0"/>
              <a:t>Inspirace</a:t>
            </a:r>
            <a:r>
              <a:rPr lang="cs-CZ" sz="2400" dirty="0"/>
              <a:t> (1948) jako první autorský počin </a:t>
            </a:r>
            <a:br>
              <a:rPr lang="cs-CZ" sz="2400" dirty="0"/>
            </a:br>
            <a:r>
              <a:rPr lang="cs-CZ" sz="2400" dirty="0"/>
              <a:t>– spolupráce se skláři, výtvarně výrazný snímek, kritika přílišné abstraktnosti</a:t>
            </a:r>
          </a:p>
        </p:txBody>
      </p:sp>
      <p:pic>
        <p:nvPicPr>
          <p:cNvPr id="3074" name="Picture 2" descr="Pan Prokouk filmuje [Mr. Prokouk Filmmaker] ◾︎ Karel Zeman ◾︎ 1947">
            <a:extLst>
              <a:ext uri="{FF2B5EF4-FFF2-40B4-BE49-F238E27FC236}">
                <a16:creationId xmlns:a16="http://schemas.microsoft.com/office/drawing/2014/main" id="{A811A097-0E54-4A3A-BBEE-0F8155AB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9033" y="657784"/>
            <a:ext cx="3878870" cy="28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EE919D-BF97-47C1-B69D-4F950BC99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7" t="6258" r="8393" b="8485"/>
          <a:stretch/>
        </p:blipFill>
        <p:spPr>
          <a:xfrm>
            <a:off x="7499033" y="3573747"/>
            <a:ext cx="3878870" cy="26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" name="Online médium 1" title="Inspirace (Karel Zeman, 1948)">
            <a:hlinkClick r:id="" action="ppaction://media"/>
            <a:extLst>
              <a:ext uri="{FF2B5EF4-FFF2-40B4-BE49-F238E27FC236}">
                <a16:creationId xmlns:a16="http://schemas.microsoft.com/office/drawing/2014/main" id="{B2333A5F-BB8E-4906-8CCD-BBD690B1B00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1162" y="703154"/>
            <a:ext cx="7269675" cy="54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70448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Omezení konkurence na domácí půdě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1" y="2044725"/>
            <a:ext cx="10297733" cy="4108792"/>
          </a:xfrm>
        </p:spPr>
        <p:txBody>
          <a:bodyPr>
            <a:normAutofit/>
          </a:bodyPr>
          <a:lstStyle/>
          <a:p>
            <a:r>
              <a:rPr lang="cs-CZ" sz="2400" dirty="0"/>
              <a:t>státně-socialistický modus produkce – vzájemná konkurence je nežádoucí</a:t>
            </a:r>
          </a:p>
          <a:p>
            <a:r>
              <a:rPr lang="cs-CZ" sz="2400" dirty="0"/>
              <a:t>Karel Zeman – Hermína Týrlová – Jiří Trnka</a:t>
            </a:r>
          </a:p>
          <a:p>
            <a:r>
              <a:rPr lang="cs-CZ" sz="2400" dirty="0"/>
              <a:t>Využití nejasných definic (krátkometrážní film vs středometrážní vs celovečerní)</a:t>
            </a:r>
          </a:p>
          <a:p>
            <a:pPr lvl="1"/>
            <a:r>
              <a:rPr lang="cs-CZ" sz="2200" dirty="0"/>
              <a:t>Roku 1950 vznikl film K. Zemana </a:t>
            </a:r>
            <a:r>
              <a:rPr lang="cs-CZ" sz="2200" i="1" dirty="0"/>
              <a:t>Král Lávra</a:t>
            </a:r>
            <a:r>
              <a:rPr lang="cs-CZ" sz="2200" dirty="0"/>
              <a:t>, považován za první středometrážní film FA </a:t>
            </a:r>
            <a:r>
              <a:rPr lang="cs-CZ" sz="2200" dirty="0" err="1"/>
              <a:t>Kudlov</a:t>
            </a:r>
            <a:r>
              <a:rPr lang="cs-CZ" sz="2200" dirty="0"/>
              <a:t> (860 m). Přesto získává na festivalu v Karlových Varech cenu za nejlepší krátký loutkový film.</a:t>
            </a:r>
          </a:p>
          <a:p>
            <a:r>
              <a:rPr lang="cs-CZ" sz="2400" dirty="0"/>
              <a:t>Krátký film Gottwaldov neměl povoleno točit celovečerní hrané filmy.</a:t>
            </a:r>
          </a:p>
          <a:p>
            <a:r>
              <a:rPr lang="cs-CZ" sz="2400" dirty="0"/>
              <a:t>Kombinovaný film považován za film animovaný.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415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Scene from Jiří Trnka's &quot;Prince Bajaja&quot; (aka Princ Bajaja) | Animation  film, Illustrators, Stop motion">
            <a:extLst>
              <a:ext uri="{FF2B5EF4-FFF2-40B4-BE49-F238E27FC236}">
                <a16:creationId xmlns:a16="http://schemas.microsoft.com/office/drawing/2014/main" id="{5AAC1408-821F-4BCF-B5BB-CBE5B5AB5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" r="-3" b="4688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6455802-20E3-4678-B3B8-DB689993C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09" b="947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152" name="Picture 8" descr="Zlatovláska (1955) – Filmový přehled">
            <a:extLst>
              <a:ext uri="{FF2B5EF4-FFF2-40B4-BE49-F238E27FC236}">
                <a16:creationId xmlns:a16="http://schemas.microsoft.com/office/drawing/2014/main" id="{2CEB122D-29ED-4AC4-A1EA-EB09A4201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10816" b="-1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51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7FABEC8A-AACB-413A-BF0E-6FD637C63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9" r="34620" b="-1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esta do pravěku (nová restaurovaná verze) a animační workshop | MUNI 100 –  Oslavy 100. výročí založení Masarykovy univerzity">
            <a:extLst>
              <a:ext uri="{FF2B5EF4-FFF2-40B4-BE49-F238E27FC236}">
                <a16:creationId xmlns:a16="http://schemas.microsoft.com/office/drawing/2014/main" id="{738786CE-B240-44C2-BD0E-B3DD794EF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r="32613" b="-2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íček Flíček (1955) – Filmový přehled">
            <a:extLst>
              <a:ext uri="{FF2B5EF4-FFF2-40B4-BE49-F238E27FC236}">
                <a16:creationId xmlns:a16="http://schemas.microsoft.com/office/drawing/2014/main" id="{0C314D6B-9A20-4551-8638-8D4699DD0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2" r="23477" b="-1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6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07" y="542555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Kombinovaný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56" y="1806600"/>
            <a:ext cx="6522227" cy="4108792"/>
          </a:xfrm>
        </p:spPr>
        <p:txBody>
          <a:bodyPr>
            <a:normAutofit/>
          </a:bodyPr>
          <a:lstStyle/>
          <a:p>
            <a:r>
              <a:rPr lang="cs-CZ" sz="2400" dirty="0"/>
              <a:t>V českém pojetí nejčastěji odkazuje ke kombinaci hrané a animované části.</a:t>
            </a:r>
          </a:p>
          <a:p>
            <a:r>
              <a:rPr lang="cs-CZ" sz="2400" dirty="0"/>
              <a:t>Karel Zeman zužitkoval zkušenosti z animovaných částí filmu </a:t>
            </a:r>
            <a:r>
              <a:rPr lang="cs-CZ" sz="2400" i="1" dirty="0"/>
              <a:t>Červená ještěrka </a:t>
            </a:r>
            <a:r>
              <a:rPr lang="cs-CZ" sz="2400" dirty="0"/>
              <a:t>(1948) při tvorbě </a:t>
            </a:r>
            <a:r>
              <a:rPr lang="cs-CZ" sz="2400" i="1" dirty="0"/>
              <a:t>Cesty do pravěku </a:t>
            </a:r>
            <a:r>
              <a:rPr lang="cs-CZ" sz="2400" dirty="0"/>
              <a:t>(1955).</a:t>
            </a:r>
          </a:p>
          <a:p>
            <a:r>
              <a:rPr lang="cs-CZ" sz="2400" dirty="0"/>
              <a:t>Zároveň v těchto filmech používá Zeman perspektivní triky.</a:t>
            </a:r>
          </a:p>
          <a:p>
            <a:r>
              <a:rPr lang="cs-CZ" sz="2400" dirty="0"/>
              <a:t>Pro expertní práci spolupracují na filmu odborníci z různých oborů.</a:t>
            </a:r>
          </a:p>
        </p:txBody>
      </p: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4" name="Picture 2" descr="Cesta do pravěku filmových triků | Program">
            <a:extLst>
              <a:ext uri="{FF2B5EF4-FFF2-40B4-BE49-F238E27FC236}">
                <a16:creationId xmlns:a16="http://schemas.microsoft.com/office/drawing/2014/main" id="{7FE0AB25-0CBB-4B25-8640-BC2E21C5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52" y="3264165"/>
            <a:ext cx="4310396" cy="2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07" y="542555"/>
            <a:ext cx="10525112" cy="1495887"/>
          </a:xfrm>
        </p:spPr>
        <p:txBody>
          <a:bodyPr>
            <a:normAutofit/>
          </a:bodyPr>
          <a:lstStyle/>
          <a:p>
            <a:r>
              <a:rPr lang="cs-CZ" i="1" dirty="0"/>
              <a:t>Cesta do pravěku </a:t>
            </a:r>
            <a:r>
              <a:rPr lang="cs-CZ" dirty="0"/>
              <a:t>(1955)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56" y="1806600"/>
            <a:ext cx="5849551" cy="4108792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Druhý celovečerní film Karla Zemana</a:t>
            </a:r>
            <a:br>
              <a:rPr lang="cs-CZ" sz="2400" dirty="0"/>
            </a:br>
            <a:r>
              <a:rPr lang="cs-CZ" sz="2400" dirty="0"/>
              <a:t>(prvním byl animovaný </a:t>
            </a:r>
            <a:r>
              <a:rPr lang="cs-CZ" sz="2400" i="1" dirty="0"/>
              <a:t>Poklad ptačího ostrova</a:t>
            </a:r>
            <a:r>
              <a:rPr lang="cs-CZ" sz="2400" dirty="0"/>
              <a:t> z roku 1952).</a:t>
            </a:r>
          </a:p>
          <a:p>
            <a:r>
              <a:rPr lang="cs-CZ" sz="2400" dirty="0"/>
              <a:t>Film je inspirovaný ilustracemi českého malíře a ilustrátora Zdeňka Buriana, filmy </a:t>
            </a:r>
            <a:r>
              <a:rPr lang="cs-CZ" sz="2400" i="1" dirty="0"/>
              <a:t>King Kong </a:t>
            </a:r>
            <a:r>
              <a:rPr lang="cs-CZ" sz="2400" dirty="0"/>
              <a:t>(1933) nebo </a:t>
            </a:r>
            <a:r>
              <a:rPr lang="cs-CZ" sz="2400" i="1" dirty="0" err="1"/>
              <a:t>Fantasia</a:t>
            </a:r>
            <a:r>
              <a:rPr lang="cs-CZ" sz="2400" dirty="0"/>
              <a:t> (1940).</a:t>
            </a:r>
          </a:p>
          <a:p>
            <a:r>
              <a:rPr lang="cs-CZ" sz="2400" dirty="0"/>
              <a:t>Navyšování rozpočtů</a:t>
            </a:r>
          </a:p>
          <a:p>
            <a:r>
              <a:rPr lang="cs-CZ" sz="2400" dirty="0"/>
              <a:t>Velký úspěch u nás i v zahraničí</a:t>
            </a:r>
          </a:p>
          <a:p>
            <a:r>
              <a:rPr lang="cs-CZ" sz="2400" dirty="0"/>
              <a:t>vyznamenán na Mezinárodním festivalu v Benátkách a v Mannheimu, “Čestné uznání” na MFF Edinburgh, “Zvláštní Zlatá medaile” na Světovém festivalu mládeže a studenstva Moskva</a:t>
            </a:r>
          </a:p>
        </p:txBody>
      </p: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23918B-BB6D-4610-A9DC-B945014B1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0" t="11837" r="21633" b="4218"/>
          <a:stretch/>
        </p:blipFill>
        <p:spPr>
          <a:xfrm>
            <a:off x="6714389" y="2038442"/>
            <a:ext cx="4656507" cy="31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1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07" y="542555"/>
            <a:ext cx="10525112" cy="1495887"/>
          </a:xfrm>
        </p:spPr>
        <p:txBody>
          <a:bodyPr>
            <a:normAutofit/>
          </a:bodyPr>
          <a:lstStyle/>
          <a:p>
            <a:r>
              <a:rPr lang="cs-CZ" i="1" dirty="0"/>
              <a:t>Vynález zkázy </a:t>
            </a:r>
            <a:r>
              <a:rPr lang="cs-CZ" dirty="0"/>
              <a:t>(1958)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56" y="1806600"/>
            <a:ext cx="5949291" cy="4108792"/>
          </a:xfrm>
        </p:spPr>
        <p:txBody>
          <a:bodyPr>
            <a:normAutofit/>
          </a:bodyPr>
          <a:lstStyle/>
          <a:p>
            <a:r>
              <a:rPr lang="cs-CZ" sz="2400" dirty="0"/>
              <a:t>Výtvarná složka vycházela z původních ilustrací-rytin k Vernovým románům </a:t>
            </a:r>
            <a:br>
              <a:rPr lang="cs-CZ" sz="2400" dirty="0"/>
            </a:br>
            <a:r>
              <a:rPr lang="cs-CZ" sz="2400" dirty="0"/>
              <a:t>od dvojice francouzských malířů </a:t>
            </a:r>
            <a:r>
              <a:rPr lang="cs-CZ" sz="2400" dirty="0" err="1"/>
              <a:t>Édouarda</a:t>
            </a:r>
            <a:r>
              <a:rPr lang="cs-CZ" sz="2400" dirty="0"/>
              <a:t> </a:t>
            </a:r>
            <a:r>
              <a:rPr lang="cs-CZ" sz="2400" dirty="0" err="1"/>
              <a:t>Rioua</a:t>
            </a:r>
            <a:r>
              <a:rPr lang="cs-CZ" sz="2400" dirty="0"/>
              <a:t> a Léona </a:t>
            </a:r>
            <a:r>
              <a:rPr lang="cs-CZ" sz="2400" dirty="0" err="1"/>
              <a:t>Benetta</a:t>
            </a:r>
            <a:r>
              <a:rPr lang="cs-CZ" sz="2400" dirty="0"/>
              <a:t>.</a:t>
            </a:r>
          </a:p>
          <a:p>
            <a:r>
              <a:rPr lang="cs-CZ" sz="2400" dirty="0"/>
              <a:t>Velký úspěch na Expo 1958 v Bruselu</a:t>
            </a:r>
            <a:br>
              <a:rPr lang="cs-CZ" sz="2400" dirty="0"/>
            </a:br>
            <a:r>
              <a:rPr lang="cs-CZ" sz="2400" dirty="0"/>
              <a:t>„Velká cena v soutěži hraných filmů“ </a:t>
            </a:r>
          </a:p>
          <a:p>
            <a:r>
              <a:rPr lang="cs-CZ" sz="2400" dirty="0"/>
              <a:t>Patří k mezinárodně nejúspěšnějším českým filmovým dílům.</a:t>
            </a:r>
          </a:p>
          <a:p>
            <a:endParaRPr lang="cs-CZ" sz="2400" dirty="0"/>
          </a:p>
        </p:txBody>
      </p: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 descr="vynález zkázy Tumblr posts - Tumbip.com">
            <a:extLst>
              <a:ext uri="{FF2B5EF4-FFF2-40B4-BE49-F238E27FC236}">
                <a16:creationId xmlns:a16="http://schemas.microsoft.com/office/drawing/2014/main" id="{4FF64F58-CD93-4A44-B915-3096E8F6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47" y="1598109"/>
            <a:ext cx="4445587" cy="37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086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015" y="241443"/>
            <a:ext cx="10525112" cy="1495887"/>
          </a:xfrm>
        </p:spPr>
        <p:txBody>
          <a:bodyPr>
            <a:normAutofit/>
          </a:bodyPr>
          <a:lstStyle/>
          <a:p>
            <a:r>
              <a:rPr lang="cs-CZ" sz="3600" dirty="0"/>
              <a:t>Kombinované filmy Karla Zemana:</a:t>
            </a:r>
          </a:p>
        </p:txBody>
      </p: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5019AF-F5F8-413D-B1E7-FA7F8FD0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05" y="1428574"/>
            <a:ext cx="8678365" cy="477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23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699711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Karel Zeman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" y="2103126"/>
            <a:ext cx="6395403" cy="3761646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3. 11. 1910 Ostroměř – 5. 4. 1989 Gottwaldov</a:t>
            </a:r>
          </a:p>
          <a:p>
            <a:r>
              <a:rPr lang="cs-CZ" sz="2400" dirty="0"/>
              <a:t>Vystudoval obchodní školu v Kolíně.</a:t>
            </a:r>
          </a:p>
          <a:p>
            <a:r>
              <a:rPr lang="cs-CZ" sz="2400" dirty="0"/>
              <a:t>V 17 letech odchází do Francie, kde studuje reklamu a reklamního kreslení na soukromé škole v </a:t>
            </a:r>
            <a:r>
              <a:rPr lang="cs-CZ" sz="2400" dirty="0" err="1"/>
              <a:t>Aix</a:t>
            </a:r>
            <a:r>
              <a:rPr lang="cs-CZ" sz="2400" dirty="0"/>
              <a:t>-en-Provence.</a:t>
            </a:r>
          </a:p>
          <a:p>
            <a:r>
              <a:rPr lang="cs-CZ" sz="2400" dirty="0"/>
              <a:t>V ateliéru v Marseille natáčí reklamu na mýdlo.</a:t>
            </a:r>
          </a:p>
          <a:p>
            <a:r>
              <a:rPr lang="cs-CZ" sz="2400" dirty="0"/>
              <a:t>1930 se vrací do Československá kvůli povinné vojenské službě. Poté cestuje do Jugoslávie, Itálie, Řecka, Turecka, Maroka nebo Egypta.</a:t>
            </a:r>
          </a:p>
          <a:p>
            <a:endParaRPr lang="cs-CZ" sz="2400" dirty="0"/>
          </a:p>
          <a:p>
            <a:endParaRPr lang="cs-CZ" sz="2200" dirty="0"/>
          </a:p>
          <a:p>
            <a:pPr lvl="1"/>
            <a:endParaRPr lang="cs-CZ" sz="2200" dirty="0"/>
          </a:p>
          <a:p>
            <a:pPr lvl="1"/>
            <a:endParaRPr lang="cs-CZ" sz="22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5234CE-650C-4A42-BE1C-A5BB7A8C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3" t="4761" r="17347" b="8485"/>
          <a:stretch/>
        </p:blipFill>
        <p:spPr>
          <a:xfrm>
            <a:off x="7714770" y="3450053"/>
            <a:ext cx="3367346" cy="27506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D238F8-307F-4D9A-A91E-210B85B68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16" t="4218" r="28520" b="8485"/>
          <a:stretch/>
        </p:blipFill>
        <p:spPr>
          <a:xfrm>
            <a:off x="8649486" y="657325"/>
            <a:ext cx="2777370" cy="31596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CF0468D-35E0-404A-B6D5-D8F83BA6F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96" t="4489" r="32423" b="8485"/>
          <a:stretch/>
        </p:blipFill>
        <p:spPr>
          <a:xfrm>
            <a:off x="7121188" y="657326"/>
            <a:ext cx="2277255" cy="31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3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Online médium 4" title="The Surprising Invention of Mystimation and its Marvellous Travels - A Video Essay on Karel Zeman">
            <a:hlinkClick r:id="" action="ppaction://media"/>
            <a:extLst>
              <a:ext uri="{FF2B5EF4-FFF2-40B4-BE49-F238E27FC236}">
                <a16:creationId xmlns:a16="http://schemas.microsoft.com/office/drawing/2014/main" id="{CC7BFF4B-7EA9-495C-B519-4FDA693EEA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7353" y="717798"/>
            <a:ext cx="9597293" cy="54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53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07" y="542555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Kreativní autorita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56" y="1806600"/>
            <a:ext cx="6065828" cy="4108792"/>
          </a:xfrm>
        </p:spPr>
        <p:txBody>
          <a:bodyPr>
            <a:normAutofit/>
          </a:bodyPr>
          <a:lstStyle/>
          <a:p>
            <a:r>
              <a:rPr lang="cs-CZ" sz="2400" dirty="0">
                <a:effectLst/>
                <a:latin typeface="Gill Sans MT (Základní text)"/>
                <a:ea typeface="Calibri" panose="020F0502020204030204" pitchFamily="34" charset="0"/>
                <a:cs typeface="Times New Roman" panose="02020603050405020304" pitchFamily="18" charset="0"/>
              </a:rPr>
              <a:t>pojem „kreativní autorita“ (</a:t>
            </a:r>
            <a:r>
              <a:rPr lang="cs-CZ" sz="2400" i="1" dirty="0" err="1">
                <a:effectLst/>
                <a:latin typeface="Gill Sans MT (Základní text)"/>
                <a:ea typeface="Calibri" panose="020F0502020204030204" pitchFamily="34" charset="0"/>
                <a:cs typeface="Times New Roman" panose="02020603050405020304" pitchFamily="18" charset="0"/>
              </a:rPr>
              <a:t>creative</a:t>
            </a:r>
            <a:r>
              <a:rPr lang="cs-CZ" sz="2400" i="1" dirty="0">
                <a:effectLst/>
                <a:latin typeface="Gill Sans MT (Základní text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i="1" dirty="0" err="1">
                <a:effectLst/>
                <a:latin typeface="Gill Sans MT (Základní text)"/>
                <a:ea typeface="Calibri" panose="020F0502020204030204" pitchFamily="34" charset="0"/>
                <a:cs typeface="Times New Roman" panose="02020603050405020304" pitchFamily="18" charset="0"/>
              </a:rPr>
              <a:t>authority</a:t>
            </a:r>
            <a:r>
              <a:rPr lang="cs-CZ" sz="2400" dirty="0">
                <a:effectLst/>
                <a:latin typeface="Gill Sans MT (Základní text)"/>
                <a:ea typeface="Calibri" panose="020F0502020204030204" pitchFamily="34" charset="0"/>
                <a:cs typeface="Times New Roman" panose="02020603050405020304" pitchFamily="18" charset="0"/>
              </a:rPr>
              <a:t>), značí míru kulturního kapitálu či profesionální expertízy v daném kulturním oboru. </a:t>
            </a:r>
          </a:p>
          <a:p>
            <a:r>
              <a:rPr lang="cs-CZ" sz="2400" dirty="0"/>
              <a:t>Karel Zeman – Hermína Týrlová – Jiří Trnka vykazují vysokou mírů kreativní autority v rámci SMP.</a:t>
            </a:r>
          </a:p>
          <a:p>
            <a:r>
              <a:rPr lang="cs-CZ" sz="2400" dirty="0"/>
              <a:t>Profilace československé animace jako vysoce prestižního odvětví</a:t>
            </a:r>
          </a:p>
          <a:p>
            <a:endParaRPr lang="cs-CZ" sz="2400" dirty="0">
              <a:latin typeface="Gill Sans MT (Základní text)"/>
            </a:endParaRPr>
          </a:p>
        </p:txBody>
      </p: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CFA65A-A737-460D-8B60-D4D8A1328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44" y="827481"/>
            <a:ext cx="4059120" cy="52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33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07" y="542555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Ustálený 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56" y="1806600"/>
            <a:ext cx="5849551" cy="4108792"/>
          </a:xfrm>
        </p:spPr>
        <p:txBody>
          <a:bodyPr>
            <a:normAutofit/>
          </a:bodyPr>
          <a:lstStyle/>
          <a:p>
            <a:r>
              <a:rPr lang="cs-CZ" sz="2400" dirty="0"/>
              <a:t>Zdeněk Rozkopal (</a:t>
            </a:r>
            <a:r>
              <a:rPr lang="cs-CZ" sz="2400" dirty="0">
                <a:solidFill>
                  <a:schemeClr val="tx1"/>
                </a:solidFill>
              </a:rPr>
              <a:t>architekt)</a:t>
            </a:r>
            <a:endParaRPr lang="cs-CZ" sz="2400" dirty="0"/>
          </a:p>
          <a:p>
            <a:r>
              <a:rPr lang="cs-CZ" sz="2400" dirty="0"/>
              <a:t>Zdeněk Ostrčil (</a:t>
            </a:r>
            <a:r>
              <a:rPr lang="cs-CZ" sz="2400" dirty="0">
                <a:solidFill>
                  <a:schemeClr val="tx1"/>
                </a:solidFill>
              </a:rPr>
              <a:t>architekt)</a:t>
            </a:r>
            <a:endParaRPr lang="cs-CZ" sz="2400" dirty="0"/>
          </a:p>
          <a:p>
            <a:r>
              <a:rPr lang="cs-CZ" sz="2400" dirty="0"/>
              <a:t>Arnošt Kupčík (animátor)</a:t>
            </a:r>
          </a:p>
          <a:p>
            <a:endParaRPr lang="cs-CZ" sz="2400" dirty="0"/>
          </a:p>
          <a:p>
            <a:r>
              <a:rPr lang="cs-CZ" sz="2400" dirty="0"/>
              <a:t>Antonín Horák (kameraman)</a:t>
            </a:r>
          </a:p>
          <a:p>
            <a:r>
              <a:rPr lang="cs-CZ" sz="2400" dirty="0"/>
              <a:t>Karel </a:t>
            </a:r>
            <a:r>
              <a:rPr lang="cs-CZ" sz="2400" dirty="0" err="1"/>
              <a:t>Hutěčka</a:t>
            </a:r>
            <a:r>
              <a:rPr lang="cs-CZ" sz="2400" dirty="0"/>
              <a:t> (vedoucí výroby)</a:t>
            </a:r>
          </a:p>
          <a:p>
            <a:r>
              <a:rPr lang="cs-CZ" sz="2400" dirty="0"/>
              <a:t>Vojtěch </a:t>
            </a:r>
            <a:r>
              <a:rPr lang="cs-CZ" sz="2400" dirty="0" err="1"/>
              <a:t>Kunčík</a:t>
            </a:r>
            <a:r>
              <a:rPr lang="cs-CZ" sz="2400" dirty="0"/>
              <a:t> (vedoucí výroby)</a:t>
            </a:r>
          </a:p>
          <a:p>
            <a:endParaRPr lang="cs-CZ" sz="2400" dirty="0"/>
          </a:p>
        </p:txBody>
      </p: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GALERIE: Před 30 lety zemřel Karel Zeman. Svými filmovými triky předběhl  dobu a okouzlil celý svět | FOTO 1 | Reflex.cz">
            <a:extLst>
              <a:ext uri="{FF2B5EF4-FFF2-40B4-BE49-F238E27FC236}">
                <a16:creationId xmlns:a16="http://schemas.microsoft.com/office/drawing/2014/main" id="{E7B005B9-1A02-47AB-BD76-7E56C8B9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985" y="1445286"/>
            <a:ext cx="5671108" cy="40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065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73D0632F-1CF5-4973-8C0C-F1FDD3722BDB}"/>
              </a:ext>
            </a:extLst>
          </p:cNvPr>
          <p:cNvSpPr txBox="1">
            <a:spLocks/>
          </p:cNvSpPr>
          <p:nvPr/>
        </p:nvSpPr>
        <p:spPr>
          <a:xfrm>
            <a:off x="844630" y="592423"/>
            <a:ext cx="558376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>
                <a:solidFill>
                  <a:schemeClr val="tx1"/>
                </a:solidFill>
              </a:rPr>
              <a:t>Zdeněk Rozkopal</a:t>
            </a:r>
          </a:p>
        </p:txBody>
      </p:sp>
      <p:sp>
        <p:nvSpPr>
          <p:cNvPr id="27" name="Zástupný symbol pro obsah 3">
            <a:extLst>
              <a:ext uri="{FF2B5EF4-FFF2-40B4-BE49-F238E27FC236}">
                <a16:creationId xmlns:a16="http://schemas.microsoft.com/office/drawing/2014/main" id="{CAD2152E-A22B-4F3E-8CC3-03E8662F9805}"/>
              </a:ext>
            </a:extLst>
          </p:cNvPr>
          <p:cNvSpPr txBox="1">
            <a:spLocks/>
          </p:cNvSpPr>
          <p:nvPr/>
        </p:nvSpPr>
        <p:spPr>
          <a:xfrm>
            <a:off x="844630" y="1266838"/>
            <a:ext cx="5389033" cy="4937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*: </a:t>
            </a:r>
            <a:r>
              <a:rPr lang="cs-CZ" sz="2000" cap="all" dirty="0">
                <a:solidFill>
                  <a:schemeClr val="tx1"/>
                </a:solidFill>
              </a:rPr>
              <a:t>2. 10. 1924</a:t>
            </a:r>
            <a:r>
              <a:rPr lang="cs-CZ" sz="2000" dirty="0">
                <a:solidFill>
                  <a:schemeClr val="tx1"/>
                </a:solidFill>
              </a:rPr>
              <a:t>, Bílá</a:t>
            </a:r>
          </a:p>
          <a:p>
            <a:r>
              <a:rPr lang="cs-CZ" sz="2000" dirty="0">
                <a:solidFill>
                  <a:schemeClr val="tx1"/>
                </a:solidFill>
              </a:rPr>
              <a:t>†:  28. 2. 2002, Zlín</a:t>
            </a:r>
          </a:p>
          <a:p>
            <a:r>
              <a:rPr lang="cs-CZ" sz="2000" dirty="0">
                <a:solidFill>
                  <a:schemeClr val="tx1"/>
                </a:solidFill>
              </a:rPr>
              <a:t>režisér, architekt </a:t>
            </a:r>
          </a:p>
          <a:p>
            <a:r>
              <a:rPr lang="cs-CZ" sz="2000" dirty="0">
                <a:solidFill>
                  <a:schemeClr val="tx1"/>
                </a:solidFill>
              </a:rPr>
              <a:t>filmy: </a:t>
            </a:r>
            <a:r>
              <a:rPr lang="cs-CZ" sz="2000" i="1" dirty="0">
                <a:solidFill>
                  <a:schemeClr val="tx1"/>
                </a:solidFill>
              </a:rPr>
              <a:t>Cesta do pravěku </a:t>
            </a:r>
            <a:r>
              <a:rPr lang="cs-CZ" sz="2000" dirty="0">
                <a:solidFill>
                  <a:schemeClr val="tx1"/>
                </a:solidFill>
              </a:rPr>
              <a:t>(KZ; 1955) </a:t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	série </a:t>
            </a:r>
            <a:r>
              <a:rPr lang="cs-CZ" sz="2000" i="1" dirty="0">
                <a:solidFill>
                  <a:schemeClr val="tx1"/>
                </a:solidFill>
              </a:rPr>
              <a:t>Pan </a:t>
            </a:r>
            <a:r>
              <a:rPr lang="cs-CZ" sz="2000" i="1" dirty="0" err="1">
                <a:solidFill>
                  <a:schemeClr val="tx1"/>
                </a:solidFill>
              </a:rPr>
              <a:t>Prokouk</a:t>
            </a:r>
            <a:r>
              <a:rPr lang="cs-CZ" sz="2000" i="1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(1958)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28" name="Zástupný symbol pro text 4">
            <a:extLst>
              <a:ext uri="{FF2B5EF4-FFF2-40B4-BE49-F238E27FC236}">
                <a16:creationId xmlns:a16="http://schemas.microsoft.com/office/drawing/2014/main" id="{5A0E29DD-AF01-4EE7-AB21-61BD84AC1860}"/>
              </a:ext>
            </a:extLst>
          </p:cNvPr>
          <p:cNvSpPr txBox="1">
            <a:spLocks/>
          </p:cNvSpPr>
          <p:nvPr/>
        </p:nvSpPr>
        <p:spPr>
          <a:xfrm>
            <a:off x="6176591" y="603976"/>
            <a:ext cx="5389033" cy="639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>
                <a:solidFill>
                  <a:schemeClr val="tx1"/>
                </a:solidFill>
              </a:rPr>
              <a:t>Zdeněk Ostrčil</a:t>
            </a:r>
          </a:p>
        </p:txBody>
      </p:sp>
      <p:sp>
        <p:nvSpPr>
          <p:cNvPr id="29" name="Zástupný symbol pro obsah 5">
            <a:extLst>
              <a:ext uri="{FF2B5EF4-FFF2-40B4-BE49-F238E27FC236}">
                <a16:creationId xmlns:a16="http://schemas.microsoft.com/office/drawing/2014/main" id="{47AF87AF-B943-4D57-B0D4-BC71A609176D}"/>
              </a:ext>
            </a:extLst>
          </p:cNvPr>
          <p:cNvSpPr txBox="1">
            <a:spLocks/>
          </p:cNvSpPr>
          <p:nvPr/>
        </p:nvSpPr>
        <p:spPr>
          <a:xfrm>
            <a:off x="6290736" y="1243738"/>
            <a:ext cx="6045957" cy="4690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*: 4. 2. 1929, Přerov</a:t>
            </a:r>
          </a:p>
          <a:p>
            <a:r>
              <a:rPr lang="cs-CZ" sz="2000" dirty="0">
                <a:solidFill>
                  <a:schemeClr val="tx1"/>
                </a:solidFill>
              </a:rPr>
              <a:t>†:  21. 8. 2021, Vizovice</a:t>
            </a:r>
          </a:p>
          <a:p>
            <a:r>
              <a:rPr lang="cs-CZ" sz="2000" dirty="0">
                <a:solidFill>
                  <a:schemeClr val="tx1"/>
                </a:solidFill>
              </a:rPr>
              <a:t>režisér, architekt </a:t>
            </a:r>
          </a:p>
          <a:p>
            <a:r>
              <a:rPr lang="cs-CZ" sz="2000" dirty="0">
                <a:solidFill>
                  <a:schemeClr val="tx1"/>
                </a:solidFill>
              </a:rPr>
              <a:t>filmy: </a:t>
            </a:r>
            <a:r>
              <a:rPr lang="cs-CZ" sz="2000" i="1" dirty="0">
                <a:solidFill>
                  <a:schemeClr val="tx1"/>
                </a:solidFill>
              </a:rPr>
              <a:t>Vynález zkázy </a:t>
            </a:r>
            <a:r>
              <a:rPr lang="cs-CZ" sz="2000" dirty="0">
                <a:solidFill>
                  <a:schemeClr val="tx1"/>
                </a:solidFill>
              </a:rPr>
              <a:t>(KZ; 1958)</a:t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	série </a:t>
            </a:r>
            <a:r>
              <a:rPr lang="cs-CZ" sz="2000" i="1" dirty="0">
                <a:solidFill>
                  <a:schemeClr val="tx1"/>
                </a:solidFill>
              </a:rPr>
              <a:t>Pip a Pup </a:t>
            </a:r>
            <a:r>
              <a:rPr lang="cs-CZ" sz="2000" dirty="0">
                <a:solidFill>
                  <a:schemeClr val="tx1"/>
                </a:solidFill>
              </a:rPr>
              <a:t>(1975 – 1977)</a:t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	série </a:t>
            </a:r>
            <a:r>
              <a:rPr lang="cs-CZ" sz="2000" i="1" dirty="0" err="1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Čo</a:t>
            </a:r>
            <a:r>
              <a:rPr lang="cs-CZ" sz="2000" i="1" dirty="0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000" i="1" dirty="0" err="1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videli</a:t>
            </a:r>
            <a:r>
              <a:rPr lang="cs-CZ" sz="2000" i="1" dirty="0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stromy</a:t>
            </a:r>
            <a:r>
              <a:rPr lang="cs-CZ" sz="2000" i="1" dirty="0">
                <a:solidFill>
                  <a:srgbClr val="CF9B00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(Sk; 1995 – 1997)</a:t>
            </a:r>
          </a:p>
          <a:p>
            <a:pPr>
              <a:buFont typeface="Arial" panose="020B0604020202020204" pitchFamily="34" charset="0"/>
              <a:buNone/>
            </a:pP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30" name="Picture 2" descr="Photo of Zdeněk Rozkopal">
            <a:extLst>
              <a:ext uri="{FF2B5EF4-FFF2-40B4-BE49-F238E27FC236}">
                <a16:creationId xmlns:a16="http://schemas.microsoft.com/office/drawing/2014/main" id="{306CBD92-23FE-48F4-B0FB-57B32F10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19" y="3428401"/>
            <a:ext cx="2205352" cy="261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9A4456F2-CDA0-4583-B4D3-AE1B57D5CB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611" t="5202" r="13616" b="21189"/>
          <a:stretch/>
        </p:blipFill>
        <p:spPr>
          <a:xfrm>
            <a:off x="7164554" y="3666698"/>
            <a:ext cx="3103927" cy="2482432"/>
          </a:xfrm>
          <a:prstGeom prst="rect">
            <a:avLst/>
          </a:prstGeom>
          <a:solidFill>
            <a:srgbClr val="607899"/>
          </a:solidFill>
        </p:spPr>
      </p:pic>
    </p:spTree>
    <p:extLst>
      <p:ext uri="{BB962C8B-B14F-4D97-AF65-F5344CB8AC3E}">
        <p14:creationId xmlns:p14="http://schemas.microsoft.com/office/powerpoint/2010/main" val="67903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73D0632F-1CF5-4973-8C0C-F1FDD3722BDB}"/>
              </a:ext>
            </a:extLst>
          </p:cNvPr>
          <p:cNvSpPr txBox="1">
            <a:spLocks/>
          </p:cNvSpPr>
          <p:nvPr/>
        </p:nvSpPr>
        <p:spPr>
          <a:xfrm>
            <a:off x="843459" y="603976"/>
            <a:ext cx="558376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Arnošt Kupčík</a:t>
            </a:r>
          </a:p>
        </p:txBody>
      </p:sp>
      <p:sp>
        <p:nvSpPr>
          <p:cNvPr id="27" name="Zástupný symbol pro obsah 3">
            <a:extLst>
              <a:ext uri="{FF2B5EF4-FFF2-40B4-BE49-F238E27FC236}">
                <a16:creationId xmlns:a16="http://schemas.microsoft.com/office/drawing/2014/main" id="{CAD2152E-A22B-4F3E-8CC3-03E8662F9805}"/>
              </a:ext>
            </a:extLst>
          </p:cNvPr>
          <p:cNvSpPr txBox="1">
            <a:spLocks/>
          </p:cNvSpPr>
          <p:nvPr/>
        </p:nvSpPr>
        <p:spPr>
          <a:xfrm>
            <a:off x="843459" y="1243738"/>
            <a:ext cx="5389033" cy="4937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*: 1918</a:t>
            </a:r>
          </a:p>
          <a:p>
            <a:r>
              <a:rPr lang="cs-CZ" sz="2000" dirty="0"/>
              <a:t>†: 19??</a:t>
            </a:r>
          </a:p>
          <a:p>
            <a:r>
              <a:rPr lang="cs-CZ" sz="2000" dirty="0"/>
              <a:t>animátor, režisér </a:t>
            </a:r>
          </a:p>
          <a:p>
            <a:r>
              <a:rPr lang="cs-CZ" sz="2000" dirty="0"/>
              <a:t>filmy: </a:t>
            </a:r>
            <a:r>
              <a:rPr lang="cs-CZ" sz="2000" i="1" dirty="0"/>
              <a:t>Černý diamant </a:t>
            </a:r>
            <a:r>
              <a:rPr lang="cs-CZ" sz="2000" dirty="0"/>
              <a:t>(1955)</a:t>
            </a:r>
            <a:br>
              <a:rPr lang="cs-CZ" sz="2000" dirty="0"/>
            </a:br>
            <a:r>
              <a:rPr lang="cs-CZ" sz="2000" dirty="0"/>
              <a:t>	série </a:t>
            </a:r>
            <a:r>
              <a:rPr lang="cs-CZ" sz="2000" i="1" dirty="0"/>
              <a:t>Pan </a:t>
            </a:r>
            <a:r>
              <a:rPr lang="cs-CZ" sz="2000" i="1" dirty="0" err="1"/>
              <a:t>Prokouk</a:t>
            </a:r>
            <a:r>
              <a:rPr lang="cs-CZ" sz="2000" i="1" dirty="0"/>
              <a:t> </a:t>
            </a:r>
            <a:r>
              <a:rPr lang="cs-CZ" sz="2000" dirty="0"/>
              <a:t>(1963)</a:t>
            </a:r>
          </a:p>
        </p:txBody>
      </p:sp>
      <p:sp>
        <p:nvSpPr>
          <p:cNvPr id="28" name="Zástupný symbol pro text 4">
            <a:extLst>
              <a:ext uri="{FF2B5EF4-FFF2-40B4-BE49-F238E27FC236}">
                <a16:creationId xmlns:a16="http://schemas.microsoft.com/office/drawing/2014/main" id="{5A0E29DD-AF01-4EE7-AB21-61BD84AC1860}"/>
              </a:ext>
            </a:extLst>
          </p:cNvPr>
          <p:cNvSpPr txBox="1">
            <a:spLocks/>
          </p:cNvSpPr>
          <p:nvPr/>
        </p:nvSpPr>
        <p:spPr>
          <a:xfrm>
            <a:off x="6176591" y="603976"/>
            <a:ext cx="5389033" cy="639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Antonín Horák</a:t>
            </a:r>
          </a:p>
        </p:txBody>
      </p:sp>
      <p:sp>
        <p:nvSpPr>
          <p:cNvPr id="29" name="Zástupný symbol pro obsah 5">
            <a:extLst>
              <a:ext uri="{FF2B5EF4-FFF2-40B4-BE49-F238E27FC236}">
                <a16:creationId xmlns:a16="http://schemas.microsoft.com/office/drawing/2014/main" id="{47AF87AF-B943-4D57-B0D4-BC71A609176D}"/>
              </a:ext>
            </a:extLst>
          </p:cNvPr>
          <p:cNvSpPr txBox="1">
            <a:spLocks/>
          </p:cNvSpPr>
          <p:nvPr/>
        </p:nvSpPr>
        <p:spPr>
          <a:xfrm>
            <a:off x="6270286" y="1237883"/>
            <a:ext cx="5199300" cy="4690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*: 2. 6. 1918, Topolná</a:t>
            </a:r>
          </a:p>
          <a:p>
            <a:r>
              <a:rPr lang="cs-CZ" sz="2000" dirty="0"/>
              <a:t>†: 29. 6. 2004, Zlín</a:t>
            </a:r>
          </a:p>
          <a:p>
            <a:r>
              <a:rPr lang="cs-CZ" sz="2000" dirty="0"/>
              <a:t>kameraman a režisér</a:t>
            </a:r>
          </a:p>
          <a:p>
            <a:r>
              <a:rPr lang="cs-CZ" sz="2000" dirty="0"/>
              <a:t>filmy: </a:t>
            </a:r>
            <a:r>
              <a:rPr lang="cs-CZ" sz="2000" i="1" dirty="0"/>
              <a:t>Poklad ptačího ostrova </a:t>
            </a:r>
            <a:r>
              <a:rPr lang="cs-CZ" sz="2000" dirty="0"/>
              <a:t>(KZ; 1952)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i="1" dirty="0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Pohádka na šňůře</a:t>
            </a:r>
            <a:r>
              <a:rPr lang="cs-CZ" sz="2000" i="1" dirty="0">
                <a:solidFill>
                  <a:srgbClr val="CF9B00"/>
                </a:solidFill>
              </a:rPr>
              <a:t> </a:t>
            </a:r>
            <a:r>
              <a:rPr lang="cs-CZ" sz="2000" dirty="0"/>
              <a:t>(HT; 1986)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i="1" dirty="0"/>
              <a:t>Nová Karkulka </a:t>
            </a:r>
            <a:r>
              <a:rPr lang="cs-CZ" sz="2000" dirty="0"/>
              <a:t>(1980)</a:t>
            </a:r>
          </a:p>
          <a:p>
            <a:pPr>
              <a:buFont typeface="Arial" panose="020B0604020202020204" pitchFamily="34" charset="0"/>
              <a:buNone/>
            </a:pP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E5AD35B4-32E3-4288-8A82-37DEF5EF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519" y="3428401"/>
            <a:ext cx="1914922" cy="272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Zlínský fotograf a filmař Antonín Horák / Galerie Zlín">
            <a:extLst>
              <a:ext uri="{FF2B5EF4-FFF2-40B4-BE49-F238E27FC236}">
                <a16:creationId xmlns:a16="http://schemas.microsoft.com/office/drawing/2014/main" id="{11CA1B43-0A40-48BC-A316-2B0F04888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0" t="10800" r="4850" b="24801"/>
          <a:stretch/>
        </p:blipFill>
        <p:spPr bwMode="auto">
          <a:xfrm>
            <a:off x="8655681" y="3678334"/>
            <a:ext cx="1578055" cy="25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O Slovanech úplně jinak – I. – wmmagazin.cz">
            <a:extLst>
              <a:ext uri="{FF2B5EF4-FFF2-40B4-BE49-F238E27FC236}">
                <a16:creationId xmlns:a16="http://schemas.microsoft.com/office/drawing/2014/main" id="{E603763D-819C-4920-81ED-C6CCB1B3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29" y="3678333"/>
            <a:ext cx="1886616" cy="25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827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73D0632F-1CF5-4973-8C0C-F1FDD3722BDB}"/>
              </a:ext>
            </a:extLst>
          </p:cNvPr>
          <p:cNvSpPr txBox="1">
            <a:spLocks/>
          </p:cNvSpPr>
          <p:nvPr/>
        </p:nvSpPr>
        <p:spPr>
          <a:xfrm>
            <a:off x="843459" y="603976"/>
            <a:ext cx="558376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Karel </a:t>
            </a:r>
            <a:r>
              <a:rPr lang="cs-CZ" sz="2800" dirty="0" err="1"/>
              <a:t>Hutěčka</a:t>
            </a:r>
            <a:endParaRPr lang="cs-CZ" sz="2800" dirty="0"/>
          </a:p>
        </p:txBody>
      </p:sp>
      <p:sp>
        <p:nvSpPr>
          <p:cNvPr id="27" name="Zástupný symbol pro obsah 3">
            <a:extLst>
              <a:ext uri="{FF2B5EF4-FFF2-40B4-BE49-F238E27FC236}">
                <a16:creationId xmlns:a16="http://schemas.microsoft.com/office/drawing/2014/main" id="{CAD2152E-A22B-4F3E-8CC3-03E8662F9805}"/>
              </a:ext>
            </a:extLst>
          </p:cNvPr>
          <p:cNvSpPr txBox="1">
            <a:spLocks/>
          </p:cNvSpPr>
          <p:nvPr/>
        </p:nvSpPr>
        <p:spPr>
          <a:xfrm>
            <a:off x="843459" y="1243738"/>
            <a:ext cx="5389033" cy="4937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*:  4. 11. 1927, Zlín</a:t>
            </a:r>
          </a:p>
          <a:p>
            <a:r>
              <a:rPr lang="cs-CZ" sz="2000" dirty="0"/>
              <a:t>†:  25. 9. 2020, Zlín</a:t>
            </a:r>
          </a:p>
          <a:p>
            <a:r>
              <a:rPr lang="cs-CZ" sz="2000" dirty="0"/>
              <a:t>produkční, vedoucí výroby</a:t>
            </a:r>
          </a:p>
          <a:p>
            <a:r>
              <a:rPr lang="cs-CZ" sz="2000" dirty="0"/>
              <a:t>filmy: </a:t>
            </a:r>
            <a:r>
              <a:rPr lang="cs-CZ" sz="2000" i="1" dirty="0"/>
              <a:t>Pan </a:t>
            </a:r>
            <a:r>
              <a:rPr lang="cs-CZ" sz="2000" i="1" dirty="0" err="1"/>
              <a:t>Prokouk</a:t>
            </a:r>
            <a:br>
              <a:rPr lang="cs-CZ" sz="2000" dirty="0"/>
            </a:br>
            <a:r>
              <a:rPr lang="cs-CZ" sz="2000" dirty="0"/>
              <a:t>        kombinované filmy K. Zemana</a:t>
            </a:r>
          </a:p>
        </p:txBody>
      </p:sp>
      <p:sp>
        <p:nvSpPr>
          <p:cNvPr id="28" name="Zástupný symbol pro text 4">
            <a:extLst>
              <a:ext uri="{FF2B5EF4-FFF2-40B4-BE49-F238E27FC236}">
                <a16:creationId xmlns:a16="http://schemas.microsoft.com/office/drawing/2014/main" id="{5A0E29DD-AF01-4EE7-AB21-61BD84AC1860}"/>
              </a:ext>
            </a:extLst>
          </p:cNvPr>
          <p:cNvSpPr txBox="1">
            <a:spLocks/>
          </p:cNvSpPr>
          <p:nvPr/>
        </p:nvSpPr>
        <p:spPr>
          <a:xfrm>
            <a:off x="6176591" y="603976"/>
            <a:ext cx="5389033" cy="639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Vojtěch </a:t>
            </a:r>
            <a:r>
              <a:rPr lang="cs-CZ" sz="2800" dirty="0" err="1"/>
              <a:t>Kunčík</a:t>
            </a:r>
            <a:endParaRPr lang="cs-CZ" sz="2800" dirty="0"/>
          </a:p>
        </p:txBody>
      </p:sp>
      <p:sp>
        <p:nvSpPr>
          <p:cNvPr id="29" name="Zástupný symbol pro obsah 5">
            <a:extLst>
              <a:ext uri="{FF2B5EF4-FFF2-40B4-BE49-F238E27FC236}">
                <a16:creationId xmlns:a16="http://schemas.microsoft.com/office/drawing/2014/main" id="{47AF87AF-B943-4D57-B0D4-BC71A609176D}"/>
              </a:ext>
            </a:extLst>
          </p:cNvPr>
          <p:cNvSpPr txBox="1">
            <a:spLocks/>
          </p:cNvSpPr>
          <p:nvPr/>
        </p:nvSpPr>
        <p:spPr>
          <a:xfrm>
            <a:off x="6270286" y="1237883"/>
            <a:ext cx="5199300" cy="4690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*: 12. 11. 1935, Nivnice u Uh. Brodu</a:t>
            </a:r>
          </a:p>
          <a:p>
            <a:r>
              <a:rPr lang="cs-CZ" sz="2000" dirty="0"/>
              <a:t>pedagog, vedoucí výroby</a:t>
            </a:r>
          </a:p>
          <a:p>
            <a:r>
              <a:rPr lang="cs-CZ" sz="2000" dirty="0"/>
              <a:t>filmy:  </a:t>
            </a:r>
            <a:r>
              <a:rPr lang="cs-CZ" sz="2000" i="1" dirty="0"/>
              <a:t>Cesta do pravěku </a:t>
            </a:r>
            <a:r>
              <a:rPr lang="cs-CZ" sz="2000" dirty="0"/>
              <a:t>(1955)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1900" i="1" dirty="0"/>
              <a:t>Kopretiny pro zámeckou paní </a:t>
            </a:r>
            <a:r>
              <a:rPr lang="cs-CZ" sz="1900" dirty="0"/>
              <a:t>(1981) 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i="1" dirty="0"/>
              <a:t>O statečném kováři </a:t>
            </a:r>
            <a:r>
              <a:rPr lang="cs-CZ" sz="2000" dirty="0"/>
              <a:t>(1983)</a:t>
            </a:r>
            <a:endParaRPr lang="cs-CZ" sz="1800" dirty="0"/>
          </a:p>
          <a:p>
            <a:pPr>
              <a:buFont typeface="Arial" panose="020B0604020202020204" pitchFamily="34" charset="0"/>
              <a:buNone/>
            </a:pP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30" name="Picture 2" descr="Fotogalerie: Karel Hutěčka ve studiu animace - Filmový uzel Zlín">
            <a:extLst>
              <a:ext uri="{FF2B5EF4-FFF2-40B4-BE49-F238E27FC236}">
                <a16:creationId xmlns:a16="http://schemas.microsoft.com/office/drawing/2014/main" id="{45C6477F-F317-4B40-A271-990BC72C3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3"/>
          <a:stretch/>
        </p:blipFill>
        <p:spPr bwMode="auto">
          <a:xfrm>
            <a:off x="2950855" y="3757012"/>
            <a:ext cx="2684536" cy="23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Může jít o obrázek 1 person a hair">
            <a:extLst>
              <a:ext uri="{FF2B5EF4-FFF2-40B4-BE49-F238E27FC236}">
                <a16:creationId xmlns:a16="http://schemas.microsoft.com/office/drawing/2014/main" id="{8EBC9540-A35E-4C32-A19C-2016A5E9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8" y="3439701"/>
            <a:ext cx="2084213" cy="26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C81095CE-02DE-4C0E-B957-D5E96C4EA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640" t="33201" r="50826" b="15001"/>
          <a:stretch/>
        </p:blipFill>
        <p:spPr>
          <a:xfrm>
            <a:off x="6126770" y="3279375"/>
            <a:ext cx="1309010" cy="2818131"/>
          </a:xfrm>
          <a:prstGeom prst="rect">
            <a:avLst/>
          </a:prstGeom>
        </p:spPr>
      </p:pic>
      <p:pic>
        <p:nvPicPr>
          <p:cNvPr id="36" name="Picture 2" descr="Popis není dostupný.">
            <a:extLst>
              <a:ext uri="{FF2B5EF4-FFF2-40B4-BE49-F238E27FC236}">
                <a16:creationId xmlns:a16="http://schemas.microsoft.com/office/drawing/2014/main" id="{C0413E00-1DA0-40F6-A3A1-BC9D5F1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74" y="3289354"/>
            <a:ext cx="3947001" cy="280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69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458" name="AutoShape 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0" name="AutoShape 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2" name="AutoShape 6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4" name="AutoShape 8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8" name="AutoShape 12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0" name="AutoShape 14" descr="Svatopluk Innemann - Praha v záři světel | Moravská galerie v Brně | sbir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2" name="AutoShape 16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74" name="AutoShape 18" descr="Svatopluk Innemann - Praha v záři svět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73D0632F-1CF5-4973-8C0C-F1FDD3722BDB}"/>
              </a:ext>
            </a:extLst>
          </p:cNvPr>
          <p:cNvSpPr txBox="1">
            <a:spLocks/>
          </p:cNvSpPr>
          <p:nvPr/>
        </p:nvSpPr>
        <p:spPr>
          <a:xfrm>
            <a:off x="843459" y="603976"/>
            <a:ext cx="558376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Ludmila </a:t>
            </a:r>
            <a:r>
              <a:rPr lang="cs-CZ" sz="2800" dirty="0" err="1"/>
              <a:t>Zemanová-Spálená</a:t>
            </a:r>
            <a:endParaRPr lang="cs-CZ" sz="2800" dirty="0"/>
          </a:p>
        </p:txBody>
      </p:sp>
      <p:sp>
        <p:nvSpPr>
          <p:cNvPr id="27" name="Zástupný symbol pro obsah 3">
            <a:extLst>
              <a:ext uri="{FF2B5EF4-FFF2-40B4-BE49-F238E27FC236}">
                <a16:creationId xmlns:a16="http://schemas.microsoft.com/office/drawing/2014/main" id="{CAD2152E-A22B-4F3E-8CC3-03E8662F9805}"/>
              </a:ext>
            </a:extLst>
          </p:cNvPr>
          <p:cNvSpPr txBox="1">
            <a:spLocks/>
          </p:cNvSpPr>
          <p:nvPr/>
        </p:nvSpPr>
        <p:spPr>
          <a:xfrm>
            <a:off x="843459" y="1243738"/>
            <a:ext cx="5389033" cy="4937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*: </a:t>
            </a:r>
            <a:r>
              <a:rPr lang="cs-CZ" sz="2000" cap="all" dirty="0"/>
              <a:t>23. 4. 1947</a:t>
            </a:r>
            <a:r>
              <a:rPr lang="cs-CZ" sz="2000" dirty="0"/>
              <a:t>, Zlín</a:t>
            </a:r>
          </a:p>
          <a:p>
            <a:r>
              <a:rPr lang="cs-CZ" sz="2000" dirty="0"/>
              <a:t>režisérka</a:t>
            </a:r>
          </a:p>
          <a:p>
            <a:r>
              <a:rPr lang="cs-CZ" sz="2000" dirty="0"/>
              <a:t>filmy: </a:t>
            </a:r>
            <a:r>
              <a:rPr lang="cs-CZ" sz="2000" i="1" dirty="0"/>
              <a:t>Malý Sambo </a:t>
            </a:r>
            <a:r>
              <a:rPr lang="cs-CZ" sz="2000" dirty="0"/>
              <a:t>(1967)</a:t>
            </a:r>
            <a:br>
              <a:rPr lang="cs-CZ" sz="2000" dirty="0"/>
            </a:br>
            <a:r>
              <a:rPr lang="cs-CZ" sz="2000" dirty="0"/>
              <a:t>       </a:t>
            </a:r>
            <a:r>
              <a:rPr lang="cs-CZ" sz="2000" dirty="0">
                <a:solidFill>
                  <a:srgbClr val="CF9B00"/>
                </a:solidFill>
              </a:rPr>
              <a:t> </a:t>
            </a:r>
            <a:r>
              <a:rPr lang="cs-CZ" sz="2000" i="1" dirty="0" err="1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Indiánske</a:t>
            </a:r>
            <a:r>
              <a:rPr lang="cs-CZ" sz="2000" i="1" dirty="0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rozprávky</a:t>
            </a:r>
            <a:r>
              <a:rPr lang="cs-CZ" sz="2000" i="1" dirty="0">
                <a:solidFill>
                  <a:srgbClr val="CF9B00"/>
                </a:solidFill>
              </a:rPr>
              <a:t> </a:t>
            </a:r>
            <a:r>
              <a:rPr lang="cs-CZ" sz="2000" dirty="0"/>
              <a:t>(Sk; 1981)</a:t>
            </a:r>
          </a:p>
        </p:txBody>
      </p:sp>
      <p:sp>
        <p:nvSpPr>
          <p:cNvPr id="28" name="Zástupný symbol pro text 4">
            <a:extLst>
              <a:ext uri="{FF2B5EF4-FFF2-40B4-BE49-F238E27FC236}">
                <a16:creationId xmlns:a16="http://schemas.microsoft.com/office/drawing/2014/main" id="{5A0E29DD-AF01-4EE7-AB21-61BD84AC1860}"/>
              </a:ext>
            </a:extLst>
          </p:cNvPr>
          <p:cNvSpPr txBox="1">
            <a:spLocks/>
          </p:cNvSpPr>
          <p:nvPr/>
        </p:nvSpPr>
        <p:spPr>
          <a:xfrm>
            <a:off x="6176591" y="603976"/>
            <a:ext cx="5389033" cy="639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Eugen Spálený</a:t>
            </a:r>
          </a:p>
        </p:txBody>
      </p:sp>
      <p:sp>
        <p:nvSpPr>
          <p:cNvPr id="29" name="Zástupný symbol pro obsah 5">
            <a:extLst>
              <a:ext uri="{FF2B5EF4-FFF2-40B4-BE49-F238E27FC236}">
                <a16:creationId xmlns:a16="http://schemas.microsoft.com/office/drawing/2014/main" id="{47AF87AF-B943-4D57-B0D4-BC71A609176D}"/>
              </a:ext>
            </a:extLst>
          </p:cNvPr>
          <p:cNvSpPr txBox="1">
            <a:spLocks/>
          </p:cNvSpPr>
          <p:nvPr/>
        </p:nvSpPr>
        <p:spPr>
          <a:xfrm>
            <a:off x="6270286" y="1237883"/>
            <a:ext cx="5199300" cy="4690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*: ?</a:t>
            </a:r>
          </a:p>
          <a:p>
            <a:r>
              <a:rPr lang="cs-CZ" sz="2400" dirty="0"/>
              <a:t>režisér</a:t>
            </a:r>
          </a:p>
          <a:p>
            <a:r>
              <a:rPr lang="cs-CZ" sz="2000" dirty="0"/>
              <a:t>filmy: </a:t>
            </a:r>
            <a:r>
              <a:rPr lang="cs-CZ" sz="2000" i="1" dirty="0"/>
              <a:t>Čertík </a:t>
            </a:r>
            <a:r>
              <a:rPr lang="cs-CZ" sz="2000" i="1" dirty="0" err="1"/>
              <a:t>Fidibus</a:t>
            </a:r>
            <a:r>
              <a:rPr lang="cs-CZ" sz="2000" i="1" dirty="0"/>
              <a:t> </a:t>
            </a:r>
            <a:r>
              <a:rPr lang="cs-CZ" sz="2000" dirty="0"/>
              <a:t>(1981)</a:t>
            </a:r>
            <a:br>
              <a:rPr lang="cs-CZ" sz="2000" dirty="0"/>
            </a:br>
            <a:r>
              <a:rPr lang="cs-CZ" sz="2000" dirty="0"/>
              <a:t>	</a:t>
            </a:r>
            <a:r>
              <a:rPr lang="cs-CZ" sz="2000" i="1" dirty="0" err="1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Indiánske</a:t>
            </a:r>
            <a:r>
              <a:rPr lang="cs-CZ" sz="2000" i="1" dirty="0">
                <a:solidFill>
                  <a:srgbClr val="CF9B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rozprávky</a:t>
            </a:r>
            <a:r>
              <a:rPr lang="cs-CZ" sz="2000" i="1" dirty="0">
                <a:solidFill>
                  <a:srgbClr val="CF9B00"/>
                </a:solidFill>
              </a:rPr>
              <a:t> </a:t>
            </a:r>
            <a:r>
              <a:rPr lang="cs-CZ" sz="2000" dirty="0"/>
              <a:t>(Sk; 1981)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30" name="Picture 6" descr="Ludmila Zemanová, ilustrátorka | Radiožurnál">
            <a:extLst>
              <a:ext uri="{FF2B5EF4-FFF2-40B4-BE49-F238E27FC236}">
                <a16:creationId xmlns:a16="http://schemas.microsoft.com/office/drawing/2014/main" id="{E0431EAD-9D0F-477E-BCF2-D6D4CE42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6109" y="4008568"/>
            <a:ext cx="3259336" cy="21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udmila a Linda, dámy filmaře Karla Zemana - Novinky.cz">
            <a:extLst>
              <a:ext uri="{FF2B5EF4-FFF2-40B4-BE49-F238E27FC236}">
                <a16:creationId xmlns:a16="http://schemas.microsoft.com/office/drawing/2014/main" id="{D1EDBCDE-A6D0-4B9A-8708-A5DABBC4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2" y="3024470"/>
            <a:ext cx="2901057" cy="25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4C95B847-AA0D-4EAD-ADC1-565A8A9B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3225932"/>
            <a:ext cx="3129368" cy="29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79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50725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Tvorba v době normalizace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1" y="1713020"/>
            <a:ext cx="6271373" cy="4108792"/>
          </a:xfrm>
        </p:spPr>
        <p:txBody>
          <a:bodyPr>
            <a:normAutofit/>
          </a:bodyPr>
          <a:lstStyle/>
          <a:p>
            <a:r>
              <a:rPr lang="cs-CZ" sz="2400" dirty="0"/>
              <a:t>Karel Zeman se vrací k méně náročným animovaným filmům, které může realizovat zcela v Gottwaldově.</a:t>
            </a:r>
          </a:p>
          <a:p>
            <a:r>
              <a:rPr lang="cs-CZ" sz="2400" dirty="0"/>
              <a:t>Pro účely jeho tvorby se do ateliéru zakupuje kopírovací přístroj značky Xerox.</a:t>
            </a:r>
          </a:p>
          <a:p>
            <a:r>
              <a:rPr lang="cs-CZ" sz="2400" dirty="0"/>
              <a:t>1971 – 1974 – série na motivy </a:t>
            </a:r>
            <a:r>
              <a:rPr lang="cs-CZ" sz="2400" i="1" dirty="0"/>
              <a:t>Pohádek tisíce a jedné noci</a:t>
            </a:r>
            <a:r>
              <a:rPr lang="cs-CZ" sz="2400" dirty="0"/>
              <a:t> (pracovní název Sindibád I. - VII.)</a:t>
            </a:r>
          </a:p>
        </p:txBody>
      </p:sp>
      <p:pic>
        <p:nvPicPr>
          <p:cNvPr id="4098" name="Picture 2" descr="Dobrodružství námořníka Sindibáda (1971) | Recenze - Uživatelské | ČSFD.cz">
            <a:extLst>
              <a:ext uri="{FF2B5EF4-FFF2-40B4-BE49-F238E27FC236}">
                <a16:creationId xmlns:a16="http://schemas.microsoft.com/office/drawing/2014/main" id="{2E450706-00A1-412D-8DDD-3A8F6941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178" y="1118013"/>
            <a:ext cx="3496390" cy="493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4" name="KZ_pohádky">
            <a:hlinkClick r:id="" action="ppaction://media"/>
            <a:extLst>
              <a:ext uri="{FF2B5EF4-FFF2-40B4-BE49-F238E27FC236}">
                <a16:creationId xmlns:a16="http://schemas.microsoft.com/office/drawing/2014/main" id="{B5D9B63A-8ED5-4CC6-A3C2-374CF83889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885" y="720756"/>
            <a:ext cx="8138229" cy="5416488"/>
          </a:xfrm>
        </p:spPr>
      </p:pic>
    </p:spTree>
    <p:extLst>
      <p:ext uri="{BB962C8B-B14F-4D97-AF65-F5344CB8AC3E}">
        <p14:creationId xmlns:p14="http://schemas.microsoft.com/office/powerpoint/2010/main" val="2705849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50725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Tvorba v době normalizace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1" y="1713020"/>
            <a:ext cx="5583219" cy="4108792"/>
          </a:xfrm>
        </p:spPr>
        <p:txBody>
          <a:bodyPr>
            <a:normAutofit lnSpcReduction="10000"/>
          </a:bodyPr>
          <a:lstStyle/>
          <a:p>
            <a:r>
              <a:rPr lang="cs-CZ" sz="2400" i="1" dirty="0"/>
              <a:t>Čarodějův učeň </a:t>
            </a:r>
            <a:r>
              <a:rPr lang="cs-CZ" sz="2400" dirty="0"/>
              <a:t>(1977) a </a:t>
            </a:r>
            <a:r>
              <a:rPr lang="pt-BR" sz="2400" i="1" dirty="0"/>
              <a:t>Pohádka o Honzíkovi a Mařence</a:t>
            </a:r>
            <a:r>
              <a:rPr lang="cs-CZ" sz="2400" dirty="0"/>
              <a:t> (1980) jako poslední celovečerní filmy</a:t>
            </a:r>
          </a:p>
          <a:p>
            <a:r>
              <a:rPr lang="cs-CZ" sz="2400" dirty="0"/>
              <a:t>Roku 1984 emigruje Ludmila </a:t>
            </a:r>
            <a:r>
              <a:rPr lang="cs-CZ" sz="2400" dirty="0" err="1"/>
              <a:t>Zemanová-Spálená</a:t>
            </a:r>
            <a:r>
              <a:rPr lang="cs-CZ" sz="2400" dirty="0"/>
              <a:t> se svým manželem Eugenem </a:t>
            </a:r>
            <a:br>
              <a:rPr lang="cs-CZ" sz="2400" dirty="0"/>
            </a:br>
            <a:r>
              <a:rPr lang="cs-CZ" sz="2400" dirty="0"/>
              <a:t>do Kanady.</a:t>
            </a:r>
          </a:p>
          <a:p>
            <a:r>
              <a:rPr lang="cs-CZ" sz="2400" dirty="0"/>
              <a:t>Karel Zeman spolupracuje </a:t>
            </a:r>
            <a:br>
              <a:rPr lang="cs-CZ" sz="2400" dirty="0"/>
            </a:br>
            <a:r>
              <a:rPr lang="cs-CZ" sz="2400" dirty="0"/>
              <a:t>na rozpracované sérii pro Československou televizi Bratislava </a:t>
            </a:r>
            <a:r>
              <a:rPr lang="cs-CZ" sz="2400" i="1" dirty="0" err="1"/>
              <a:t>Indiánske</a:t>
            </a:r>
            <a:r>
              <a:rPr lang="cs-CZ" sz="2400" i="1" dirty="0"/>
              <a:t> rozprávky </a:t>
            </a:r>
            <a:r>
              <a:rPr lang="cs-CZ" sz="2400" dirty="0"/>
              <a:t>až do roku 1988.</a:t>
            </a:r>
            <a:endParaRPr lang="cs-CZ" sz="2400" i="1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E098008-50CB-4B31-B438-2B10A5191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t="32175"/>
          <a:stretch/>
        </p:blipFill>
        <p:spPr>
          <a:xfrm>
            <a:off x="7364860" y="3395156"/>
            <a:ext cx="4095357" cy="2853494"/>
          </a:xfrm>
          <a:prstGeom prst="rect">
            <a:avLst/>
          </a:prstGeom>
        </p:spPr>
      </p:pic>
      <p:pic>
        <p:nvPicPr>
          <p:cNvPr id="6" name="Obrázek 5" descr="Obsah obrázku graffiti&#10;&#10;Popis byl vytvořen automaticky">
            <a:extLst>
              <a:ext uri="{FF2B5EF4-FFF2-40B4-BE49-F238E27FC236}">
                <a16:creationId xmlns:a16="http://schemas.microsoft.com/office/drawing/2014/main" id="{E06E0FD9-E4C5-409D-8013-12387CDE7E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"/>
          <a:stretch/>
        </p:blipFill>
        <p:spPr>
          <a:xfrm>
            <a:off x="7364860" y="631162"/>
            <a:ext cx="4097552" cy="28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51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6" y="699711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Karel Zeman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" y="2103126"/>
            <a:ext cx="5572465" cy="3761646"/>
          </a:xfrm>
        </p:spPr>
        <p:txBody>
          <a:bodyPr>
            <a:normAutofit/>
          </a:bodyPr>
          <a:lstStyle/>
          <a:p>
            <a:r>
              <a:rPr lang="cs-CZ" sz="2400" dirty="0"/>
              <a:t>Po návratu pracuje v Kolíně u prodeje aut a později v Brně v Domě služby u firmy Baťa jako aranžér výloh.</a:t>
            </a:r>
          </a:p>
          <a:p>
            <a:r>
              <a:rPr lang="cs-CZ" sz="2400" dirty="0"/>
              <a:t>Zde si jej jako vítěze aranžérské soutěže roku 1942 všiml režisér Elmar Klos.</a:t>
            </a:r>
          </a:p>
          <a:p>
            <a:r>
              <a:rPr lang="cs-CZ" sz="2400" dirty="0"/>
              <a:t>Zeman získává místo v FAB ve Zlíně.</a:t>
            </a:r>
          </a:p>
          <a:p>
            <a:endParaRPr lang="cs-CZ" sz="2200" dirty="0"/>
          </a:p>
          <a:p>
            <a:pPr lvl="1"/>
            <a:endParaRPr lang="cs-CZ" sz="2200" dirty="0"/>
          </a:p>
          <a:p>
            <a:pPr lvl="1"/>
            <a:endParaRPr lang="cs-CZ" sz="220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FACBBA2-8C72-4FAC-A028-E5DA26A81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7" t="4762" r="6797" b="8485"/>
          <a:stretch/>
        </p:blipFill>
        <p:spPr>
          <a:xfrm>
            <a:off x="6692001" y="3716824"/>
            <a:ext cx="4589947" cy="24945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1A1877-11A7-42C7-857F-04BD4786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2" t="7792" r="18418" b="13612"/>
          <a:stretch/>
        </p:blipFill>
        <p:spPr>
          <a:xfrm>
            <a:off x="6692001" y="646161"/>
            <a:ext cx="4589434" cy="32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1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Online médium 4" title="Karel Zeman: Pohádka o Honzíkovi a Mařence / The Tale of John and Mary">
            <a:hlinkClick r:id="" action="ppaction://media"/>
            <a:extLst>
              <a:ext uri="{FF2B5EF4-FFF2-40B4-BE49-F238E27FC236}">
                <a16:creationId xmlns:a16="http://schemas.microsoft.com/office/drawing/2014/main" id="{89DBB43B-B1DB-4CF3-A2B6-0CC89944228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9314" y="741506"/>
            <a:ext cx="9513371" cy="537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95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671509"/>
            <a:ext cx="10525112" cy="1495887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Projekce – </a:t>
            </a:r>
            <a:r>
              <a:rPr lang="cs-CZ" i="1" dirty="0"/>
              <a:t>Cesta do pravěku </a:t>
            </a:r>
            <a:r>
              <a:rPr lang="cs-CZ" dirty="0"/>
              <a:t>(1955)</a:t>
            </a:r>
            <a:endParaRPr lang="cs-CZ" i="1" dirty="0"/>
          </a:p>
        </p:txBody>
      </p:sp>
      <p:pic>
        <p:nvPicPr>
          <p:cNvPr id="7170" name="Picture 2" descr="Movies and More — Cesta do Pravěku">
            <a:extLst>
              <a:ext uri="{FF2B5EF4-FFF2-40B4-BE49-F238E27FC236}">
                <a16:creationId xmlns:a16="http://schemas.microsoft.com/office/drawing/2014/main" id="{2873DC22-655C-4CBD-B12F-B4DD6BCF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470" y="1835327"/>
            <a:ext cx="5847060" cy="42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5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50725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Podmínky ve Zlíně – FAB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1" y="1713020"/>
            <a:ext cx="6063986" cy="4108792"/>
          </a:xfrm>
        </p:spPr>
        <p:txBody>
          <a:bodyPr>
            <a:normAutofit/>
          </a:bodyPr>
          <a:lstStyle/>
          <a:p>
            <a:r>
              <a:rPr lang="cs-CZ" sz="2400" dirty="0"/>
              <a:t>První ateliér postaven mezi lety 1935 – 1936. </a:t>
            </a:r>
          </a:p>
          <a:p>
            <a:r>
              <a:rPr lang="cs-CZ" sz="2400" dirty="0"/>
              <a:t>Zájem J. A. Bati o soběstačnost a vybavenost ateliéru</a:t>
            </a:r>
          </a:p>
          <a:p>
            <a:r>
              <a:rPr lang="cs-CZ" sz="2400" dirty="0"/>
              <a:t>Elmar Klos, Ladislav Kolda a Alexandr </a:t>
            </a:r>
            <a:r>
              <a:rPr lang="cs-CZ" sz="2400" dirty="0" err="1"/>
              <a:t>Hackenschmied</a:t>
            </a:r>
            <a:r>
              <a:rPr lang="cs-CZ" sz="2400" dirty="0"/>
              <a:t> několikrát navštívili USA (Hollywood, MGM, Disney).</a:t>
            </a:r>
          </a:p>
          <a:p>
            <a:r>
              <a:rPr lang="cs-CZ" sz="2400" dirty="0"/>
              <a:t>Výroba zaměřena na reklamní, instruktážní </a:t>
            </a:r>
            <a:br>
              <a:rPr lang="cs-CZ" sz="2400" dirty="0"/>
            </a:br>
            <a:r>
              <a:rPr lang="cs-CZ" sz="2400" dirty="0"/>
              <a:t>a školní filmy.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D4867-F6B2-4C69-ADE5-8852AA3B6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5443" r="2731" b="4353"/>
          <a:stretch/>
        </p:blipFill>
        <p:spPr bwMode="auto">
          <a:xfrm>
            <a:off x="6900417" y="2133949"/>
            <a:ext cx="4582575" cy="32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BDA2D1-6B9E-4BB0-9BCF-8CAF1B807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2BBCE0-3B21-4E83-A5EA-BDCBEC6F2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30" b="1617"/>
          <a:stretch/>
        </p:blipFill>
        <p:spPr>
          <a:xfrm>
            <a:off x="0" y="-1193"/>
            <a:ext cx="12187093" cy="68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50725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Situace za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1" y="1713020"/>
            <a:ext cx="9867427" cy="4108792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Zlínský filmový průmysl byl německými okupanty obsazen později než pražský.</a:t>
            </a:r>
          </a:p>
          <a:p>
            <a:r>
              <a:rPr lang="cs-CZ" sz="2400" dirty="0"/>
              <a:t>Soběstačnost ateliérů umožnila nezávislou kontinuální výrobu během prvních let války.</a:t>
            </a:r>
          </a:p>
          <a:p>
            <a:r>
              <a:rPr lang="cs-CZ" sz="2400" dirty="0"/>
              <a:t>Proběhly dva ročníky festivalu Filmové žně (1940 a 1941) ve Velkém kině.</a:t>
            </a:r>
          </a:p>
          <a:p>
            <a:r>
              <a:rPr lang="cs-CZ" sz="2400" dirty="0"/>
              <a:t>Roku 1941 nastupuje do ateliéru Hermína Týrlová, roku 1942 Karel Zeman.</a:t>
            </a:r>
          </a:p>
          <a:p>
            <a:r>
              <a:rPr lang="pt-BR" sz="2400" dirty="0"/>
              <a:t>DESCHEG přebral FA</a:t>
            </a:r>
            <a:r>
              <a:rPr lang="cs-CZ" sz="2400" dirty="0"/>
              <a:t> </a:t>
            </a:r>
            <a:r>
              <a:rPr lang="cs-CZ" sz="2400" dirty="0" err="1"/>
              <a:t>Kudlov</a:t>
            </a:r>
            <a:r>
              <a:rPr lang="pt-BR" sz="2400" dirty="0"/>
              <a:t> 1. 3.</a:t>
            </a:r>
            <a:r>
              <a:rPr lang="cs-CZ" sz="2400" dirty="0"/>
              <a:t> 1942.</a:t>
            </a:r>
          </a:p>
          <a:p>
            <a:r>
              <a:rPr lang="cs-CZ" sz="2400" dirty="0"/>
              <a:t>Ateliér má sloužit pro výrobu animovaného seriálu </a:t>
            </a:r>
            <a:r>
              <a:rPr lang="cs-CZ" sz="2400" i="1" dirty="0"/>
              <a:t>Fritz </a:t>
            </a:r>
            <a:r>
              <a:rPr lang="cs-CZ" sz="2400" i="1" dirty="0" err="1"/>
              <a:t>und</a:t>
            </a:r>
            <a:r>
              <a:rPr lang="cs-CZ" sz="2400" i="1" dirty="0"/>
              <a:t> </a:t>
            </a:r>
            <a:r>
              <a:rPr lang="cs-CZ" sz="2400" i="1" dirty="0" err="1"/>
              <a:t>Fratz</a:t>
            </a:r>
            <a:r>
              <a:rPr lang="cs-CZ" sz="2400" i="1" dirty="0"/>
              <a:t> </a:t>
            </a:r>
            <a:br>
              <a:rPr lang="cs-CZ" sz="2400" i="1" dirty="0"/>
            </a:br>
            <a:r>
              <a:rPr lang="cs-CZ" sz="2400" dirty="0"/>
              <a:t>– snaha konkurovat Disney.</a:t>
            </a:r>
          </a:p>
        </p:txBody>
      </p:sp>
    </p:spTree>
    <p:extLst>
      <p:ext uri="{BB962C8B-B14F-4D97-AF65-F5344CB8AC3E}">
        <p14:creationId xmlns:p14="http://schemas.microsoft.com/office/powerpoint/2010/main" val="69366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Online médium 4" title="Fritz und Fratz - V. Onkel Steffen in Seenot (Deutscher Zeichentrickfilm, 1939)">
            <a:hlinkClick r:id="" action="ppaction://media"/>
            <a:extLst>
              <a:ext uri="{FF2B5EF4-FFF2-40B4-BE49-F238E27FC236}">
                <a16:creationId xmlns:a16="http://schemas.microsoft.com/office/drawing/2014/main" id="{AD5CC27B-7133-449F-A599-E36B70F3C4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81281" y="765216"/>
            <a:ext cx="9429438" cy="53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8E83EA1-B352-4740-BB2F-152D7A18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2" y="507250"/>
            <a:ext cx="10525112" cy="1495887"/>
          </a:xfrm>
        </p:spPr>
        <p:txBody>
          <a:bodyPr>
            <a:normAutofit/>
          </a:bodyPr>
          <a:lstStyle/>
          <a:p>
            <a:r>
              <a:rPr lang="cs-CZ" dirty="0"/>
              <a:t>Kauza </a:t>
            </a:r>
            <a:r>
              <a:rPr lang="cs-CZ" i="1" dirty="0"/>
              <a:t>Vánoční sen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E7D855-ED97-4BC7-B224-AC9306211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431" y="1713020"/>
            <a:ext cx="6227093" cy="4108792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Roku 1942 Týrlová dokončuje první československý loutkový film </a:t>
            </a:r>
            <a:r>
              <a:rPr lang="cs-CZ" sz="2400" i="1" dirty="0"/>
              <a:t>Ferda Mravenec</a:t>
            </a:r>
            <a:r>
              <a:rPr lang="cs-CZ" sz="2400" dirty="0"/>
              <a:t>.</a:t>
            </a:r>
          </a:p>
          <a:p>
            <a:r>
              <a:rPr lang="cs-CZ" sz="2400" dirty="0"/>
              <a:t>Začínají přípravy na další film Týrlové </a:t>
            </a:r>
            <a:r>
              <a:rPr lang="cs-CZ" sz="2400" i="1" dirty="0"/>
              <a:t>Vánoční sen</a:t>
            </a:r>
            <a:r>
              <a:rPr lang="cs-CZ" sz="2400" dirty="0"/>
              <a:t>. Jedná se o kombinovaný film s použitím loutkové animace. Hranou část režíroval Bořivoj Zeman. Karel Zeman asistoval Týrlové.</a:t>
            </a:r>
          </a:p>
          <a:p>
            <a:r>
              <a:rPr lang="cs-CZ" sz="2400" dirty="0"/>
              <a:t>V lednu roku 1944 propuká požár v ateliérů, </a:t>
            </a:r>
            <a:br>
              <a:rPr lang="cs-CZ" sz="2400" dirty="0"/>
            </a:br>
            <a:r>
              <a:rPr lang="cs-CZ" sz="2400" dirty="0"/>
              <a:t>při kterém shořel i téměř dokončený film.</a:t>
            </a:r>
          </a:p>
          <a:p>
            <a:r>
              <a:rPr lang="cs-CZ" sz="2400" dirty="0"/>
              <a:t>Karel Zeman natáčí novou verzi (1945). Získal </a:t>
            </a:r>
            <a:br>
              <a:rPr lang="cs-CZ" sz="2400" dirty="0"/>
            </a:br>
            <a:r>
              <a:rPr lang="cs-CZ" sz="2400" dirty="0"/>
              <a:t>za tento film cenu "Velká mezinárodní cena za scénář ke krátkometrážnímu snímku" na Filmovém festivalu v Cannes.</a:t>
            </a:r>
          </a:p>
        </p:txBody>
      </p:sp>
      <p:pic>
        <p:nvPicPr>
          <p:cNvPr id="2050" name="Picture 2" descr="Vědci odhalují jedinečnost filmového Zlína | Věda &amp; výzkum | věda.muni.cz">
            <a:extLst>
              <a:ext uri="{FF2B5EF4-FFF2-40B4-BE49-F238E27FC236}">
                <a16:creationId xmlns:a16="http://schemas.microsoft.com/office/drawing/2014/main" id="{FE8700D0-9B73-4ACD-A014-25FBA410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24" y="2239911"/>
            <a:ext cx="4357604" cy="290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3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F10C978-51B5-420C-9A05-C8F194E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" y="-597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34D1C-4E49-4D32-96F1-E49CEBBF8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4C6EB-0BD0-4926-909B-CE0EFF45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7" y="-1"/>
            <a:ext cx="12195239" cy="6857996"/>
            <a:chOff x="1667" y="-1"/>
            <a:chExt cx="12195239" cy="685799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8D9AC5-1A8B-4F43-99E1-1D51CFFCF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49B524-B22D-40A1-81F7-459441A7E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906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CCE87E-3564-469A-9A46-F794A0F94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4C96A98-5EF6-4542-9FA4-86B1D2651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3BF088B1-D6D6-4925-9B48-5098FF09D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33">
              <a:extLst>
                <a:ext uri="{FF2B5EF4-FFF2-40B4-BE49-F238E27FC236}">
                  <a16:creationId xmlns:a16="http://schemas.microsoft.com/office/drawing/2014/main" id="{6FA7DFD7-863A-4016-A231-DCB28B20D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" name="Online médium 1" title="Vánocní Sen / A Christmas Dream - 1946">
            <a:hlinkClick r:id="" action="ppaction://media"/>
            <a:extLst>
              <a:ext uri="{FF2B5EF4-FFF2-40B4-BE49-F238E27FC236}">
                <a16:creationId xmlns:a16="http://schemas.microsoft.com/office/drawing/2014/main" id="{5E604D98-9B17-483A-9ACC-675E56FFE6E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2025" y="701349"/>
            <a:ext cx="7273925" cy="54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26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Vlastní 1">
      <a:majorFont>
        <a:latin typeface="Footlight MT Ligh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A37E93C4DA3442BC9B5879976E27A0" ma:contentTypeVersion="12" ma:contentTypeDescription="Vytvoří nový dokument" ma:contentTypeScope="" ma:versionID="23efc31891dbe8f5881a3f457aaf9e6a">
  <xsd:schema xmlns:xsd="http://www.w3.org/2001/XMLSchema" xmlns:xs="http://www.w3.org/2001/XMLSchema" xmlns:p="http://schemas.microsoft.com/office/2006/metadata/properties" xmlns:ns3="e251ee69-b189-4fdc-8ba3-2e78a89a3814" xmlns:ns4="78e5a570-293c-4447-b29b-6cb4e3828c3b" targetNamespace="http://schemas.microsoft.com/office/2006/metadata/properties" ma:root="true" ma:fieldsID="6b2d33c0caacd9c4081195c7e700ba75" ns3:_="" ns4:_="">
    <xsd:import namespace="e251ee69-b189-4fdc-8ba3-2e78a89a3814"/>
    <xsd:import namespace="78e5a570-293c-4447-b29b-6cb4e3828c3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1ee69-b189-4fdc-8ba3-2e78a89a38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5a570-293c-4447-b29b-6cb4e3828c3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3058E7-322D-4D6E-AE80-D5968FBD55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51ee69-b189-4fdc-8ba3-2e78a89a3814"/>
    <ds:schemaRef ds:uri="78e5a570-293c-4447-b29b-6cb4e3828c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6B81E1-C2FB-44F4-833A-D780E8855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E090E-AC60-47A3-8D44-98EED20520C1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e251ee69-b189-4fdc-8ba3-2e78a89a3814"/>
    <ds:schemaRef ds:uri="http://schemas.microsoft.com/office/2006/metadata/properties"/>
    <ds:schemaRef ds:uri="http://schemas.openxmlformats.org/package/2006/metadata/core-properties"/>
    <ds:schemaRef ds:uri="78e5a570-293c-4447-b29b-6cb4e3828c3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TM02900720[[fn=Integrál]]</Template>
  <TotalTime>40184</TotalTime>
  <Words>1226</Words>
  <Application>Microsoft Office PowerPoint</Application>
  <PresentationFormat>Širokoúhlá obrazovka</PresentationFormat>
  <Paragraphs>124</Paragraphs>
  <Slides>31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Footlight MT Light</vt:lpstr>
      <vt:lpstr>Gill Sans MT</vt:lpstr>
      <vt:lpstr>Gill Sans MT (Základní text)</vt:lpstr>
      <vt:lpstr>ArchVTI</vt:lpstr>
      <vt:lpstr>Dějiny českého animovaného filmu</vt:lpstr>
      <vt:lpstr>Karel Zeman</vt:lpstr>
      <vt:lpstr>Karel Zeman</vt:lpstr>
      <vt:lpstr>Podmínky ve Zlíně – FAB</vt:lpstr>
      <vt:lpstr>Prezentace aplikace PowerPoint</vt:lpstr>
      <vt:lpstr>Situace za války</vt:lpstr>
      <vt:lpstr>Prezentace aplikace PowerPoint</vt:lpstr>
      <vt:lpstr>Kauza Vánoční sen</vt:lpstr>
      <vt:lpstr>Prezentace aplikace PowerPoint</vt:lpstr>
      <vt:lpstr>Po skončení války</vt:lpstr>
      <vt:lpstr>Hledání „auteura“</vt:lpstr>
      <vt:lpstr>Prezentace aplikace PowerPoint</vt:lpstr>
      <vt:lpstr>Omezení konkurence na domácí půdě </vt:lpstr>
      <vt:lpstr>Prezentace aplikace PowerPoint</vt:lpstr>
      <vt:lpstr>Prezentace aplikace PowerPoint</vt:lpstr>
      <vt:lpstr>Kombinovaný film</vt:lpstr>
      <vt:lpstr>Cesta do pravěku (1955)</vt:lpstr>
      <vt:lpstr>Vynález zkázy (1958)</vt:lpstr>
      <vt:lpstr>Kombinované filmy Karla Zemana:</vt:lpstr>
      <vt:lpstr>Prezentace aplikace PowerPoint</vt:lpstr>
      <vt:lpstr>Kreativní autorita</vt:lpstr>
      <vt:lpstr>Ustálený tým</vt:lpstr>
      <vt:lpstr>Prezentace aplikace PowerPoint</vt:lpstr>
      <vt:lpstr>Prezentace aplikace PowerPoint</vt:lpstr>
      <vt:lpstr>Prezentace aplikace PowerPoint</vt:lpstr>
      <vt:lpstr>Prezentace aplikace PowerPoint</vt:lpstr>
      <vt:lpstr>Tvorba v době normalizace</vt:lpstr>
      <vt:lpstr>Prezentace aplikace PowerPoint</vt:lpstr>
      <vt:lpstr>Tvorba v době normalizace</vt:lpstr>
      <vt:lpstr>Prezentace aplikace PowerPoint</vt:lpstr>
      <vt:lpstr>Projekce – Cesta do pravěku (1955)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českého animovaného filmu</dc:title>
  <dc:creator>Tereza Bochinová</dc:creator>
  <cp:lastModifiedBy>Tereza Bochinová</cp:lastModifiedBy>
  <cp:revision>234</cp:revision>
  <dcterms:created xsi:type="dcterms:W3CDTF">2022-01-24T09:27:27Z</dcterms:created>
  <dcterms:modified xsi:type="dcterms:W3CDTF">2022-04-11T06:56:32Z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0x010100DEA37E93C4DA3442BC9B5879976E27A0</vt:lpwstr>
  </property>
</Properties>
</file>