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257" r:id="rId4"/>
    <p:sldId id="258" r:id="rId5"/>
    <p:sldId id="311" r:id="rId6"/>
    <p:sldId id="312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71" r:id="rId17"/>
    <p:sldId id="269" r:id="rId18"/>
    <p:sldId id="270" r:id="rId19"/>
    <p:sldId id="272" r:id="rId20"/>
    <p:sldId id="273" r:id="rId21"/>
    <p:sldId id="276" r:id="rId22"/>
    <p:sldId id="274" r:id="rId23"/>
    <p:sldId id="275" r:id="rId24"/>
    <p:sldId id="277" r:id="rId25"/>
    <p:sldId id="278" r:id="rId26"/>
    <p:sldId id="279" r:id="rId27"/>
    <p:sldId id="290" r:id="rId28"/>
    <p:sldId id="280" r:id="rId29"/>
    <p:sldId id="281" r:id="rId30"/>
    <p:sldId id="284" r:id="rId31"/>
    <p:sldId id="285" r:id="rId32"/>
    <p:sldId id="286" r:id="rId33"/>
    <p:sldId id="287" r:id="rId34"/>
    <p:sldId id="288" r:id="rId35"/>
    <p:sldId id="282" r:id="rId36"/>
    <p:sldId id="283" r:id="rId37"/>
    <p:sldId id="289" r:id="rId38"/>
    <p:sldId id="291" r:id="rId39"/>
    <p:sldId id="292" r:id="rId40"/>
    <p:sldId id="293" r:id="rId41"/>
    <p:sldId id="294" r:id="rId42"/>
    <p:sldId id="296" r:id="rId43"/>
    <p:sldId id="297" r:id="rId44"/>
    <p:sldId id="298" r:id="rId45"/>
    <p:sldId id="299" r:id="rId46"/>
    <p:sldId id="300" r:id="rId47"/>
    <p:sldId id="301" r:id="rId48"/>
    <p:sldId id="303" r:id="rId49"/>
    <p:sldId id="304" r:id="rId50"/>
    <p:sldId id="306" r:id="rId51"/>
    <p:sldId id="307" r:id="rId52"/>
    <p:sldId id="308" r:id="rId53"/>
    <p:sldId id="305" r:id="rId5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407FE68B-14CB-40D5-A620-691CC7297A61}">
          <p14:sldIdLst>
            <p14:sldId id="256"/>
            <p14:sldId id="310"/>
            <p14:sldId id="257"/>
            <p14:sldId id="258"/>
            <p14:sldId id="311"/>
            <p14:sldId id="312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8"/>
            <p14:sldId id="271"/>
            <p14:sldId id="269"/>
            <p14:sldId id="270"/>
            <p14:sldId id="272"/>
            <p14:sldId id="273"/>
            <p14:sldId id="276"/>
            <p14:sldId id="274"/>
            <p14:sldId id="275"/>
            <p14:sldId id="277"/>
            <p14:sldId id="278"/>
            <p14:sldId id="279"/>
            <p14:sldId id="290"/>
            <p14:sldId id="280"/>
            <p14:sldId id="281"/>
            <p14:sldId id="284"/>
            <p14:sldId id="285"/>
            <p14:sldId id="286"/>
            <p14:sldId id="287"/>
            <p14:sldId id="288"/>
            <p14:sldId id="282"/>
            <p14:sldId id="283"/>
            <p14:sldId id="289"/>
            <p14:sldId id="291"/>
            <p14:sldId id="292"/>
            <p14:sldId id="293"/>
            <p14:sldId id="294"/>
            <p14:sldId id="296"/>
            <p14:sldId id="297"/>
            <p14:sldId id="298"/>
            <p14:sldId id="299"/>
            <p14:sldId id="300"/>
            <p14:sldId id="301"/>
            <p14:sldId id="303"/>
            <p14:sldId id="304"/>
            <p14:sldId id="306"/>
            <p14:sldId id="307"/>
            <p14:sldId id="308"/>
            <p14:sldId id="3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1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8DFAC3-E444-47EC-BF44-FEB3BB2C81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677CFCD-6E92-43A5-8F3D-B4B9E9F16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7046C9-1AA4-4A8F-BF3A-FBEB56A82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62EB-AB23-42A7-9C16-FAD2125AD374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31EB765-7434-4B37-89BF-FEF299456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55791B-3446-46C6-B374-80C521DA2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3090-A893-469F-81ED-385C1C7F2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121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D5213E-8E3A-4071-8525-852B29508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356C6AC-7375-4D5A-AF95-5B0F579F6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C9B78F-F3BB-400B-AC2E-7833CC9B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62EB-AB23-42A7-9C16-FAD2125AD374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520F12-AAAF-44CC-BD51-0FB85555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4BCD38-E327-4335-8C06-11C9336BB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3090-A893-469F-81ED-385C1C7F2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7294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FDEAC9E-8BE0-422D-AB66-CB6DD151E8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3F283E9-206A-47E8-A571-84259767A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768071-051A-4C82-8EFD-E81FC800E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62EB-AB23-42A7-9C16-FAD2125AD374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553A75-390F-4E86-874F-9723D45EF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ABF839-FA14-4072-931E-F9C960BF9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3090-A893-469F-81ED-385C1C7F2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796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45AE31-49C1-49DD-B40B-F5A070F4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586942-C368-4BB6-9ADA-E5EC113B2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B7E0B3-4248-40D1-8B12-FB08EBA52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62EB-AB23-42A7-9C16-FAD2125AD374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990736-069B-4AF1-8F31-C9F2DD12B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99CA29-FD15-4435-B757-D7C77EC4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3090-A893-469F-81ED-385C1C7F2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57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FF0FA0-D010-410E-B315-3C155698D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FFB88B-10DA-4D82-9020-305D850F1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4631AA-0A9F-4799-B30C-61293FFB4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62EB-AB23-42A7-9C16-FAD2125AD374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D3D98D-6A53-4ECB-82B2-EC7581414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0CED01-620D-4BCC-9E9E-67128CA62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3090-A893-469F-81ED-385C1C7F2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7138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17972-9133-4B1F-8F61-FBC0D9FE2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ADD779-41E8-4645-BC5B-9B0D6A1E2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0ED38A7-18E4-43F7-A59A-A7D87E691D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E974907-22BB-46DB-B8B9-661315B4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62EB-AB23-42A7-9C16-FAD2125AD374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DAA4D76-997B-467B-A62D-1EB796D2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2781EAB-4B0A-453C-9143-F9CA94C33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3090-A893-469F-81ED-385C1C7F2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558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2F7468-690E-4C6F-87FE-A52556CD7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A417023-16CA-4D51-B74A-9F7A9FDAF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31302F1-B77C-4FBE-97D2-1948E2585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419E11B-3F4B-4898-833D-3A60309BF4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7BD9C45-3ADA-47DB-9849-47A1A0554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B517F63-62B7-4669-8D0E-2B3ADC6BA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62EB-AB23-42A7-9C16-FAD2125AD374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C557A0F-D82A-4D0C-9433-46DEDD6A3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DE16C36-FFA0-42E0-81BB-4D50AF3E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3090-A893-469F-81ED-385C1C7F2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34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2668DD-87AA-4F15-865D-27771CCAD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D33B8CA-7314-4407-ABD5-7E03380D0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62EB-AB23-42A7-9C16-FAD2125AD374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761D670-38D2-4CF6-99A4-8308C9D12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662DF62-F0D8-4ED4-B1F9-00663497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3090-A893-469F-81ED-385C1C7F2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75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171A464-DAB2-4644-9F17-F0A8D93E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62EB-AB23-42A7-9C16-FAD2125AD374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6419D28-EB83-418D-B4BB-F709E0D4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02953CA-0A5C-48DE-B313-9697E2B4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3090-A893-469F-81ED-385C1C7F2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0443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A1B56D-B182-4DC4-AC05-989D0FD26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DEBBBD-ACF7-43E3-9CC5-3E0450C1D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E73DB2-E84F-4F2B-9E8E-A1D34EA78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53A92E7-861A-49EA-BFEE-F2E2B801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62EB-AB23-42A7-9C16-FAD2125AD374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544EDCD-4F19-4358-A975-3F7E786F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383056-AFF7-4C3A-8E15-97A5FF45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3090-A893-469F-81ED-385C1C7F2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61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E7A321-5B17-44AD-BB4A-49E1B3253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B01576F-7431-4A85-84DC-CF587D3126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24A797C-3AF5-451F-ABC4-7792C352F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E73471-F08E-43AE-B4E8-2C9D4EE92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B62EB-AB23-42A7-9C16-FAD2125AD374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BE8190-57B6-4D33-A9D2-3074DDF14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853F9BE-3733-44BF-B899-6C44DD91A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D3090-A893-469F-81ED-385C1C7F2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439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A6F6A29-4F43-4E2A-A09F-0BE1508B4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EB7ABDB-2890-4A3B-90E0-E0C6EF08A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82A9985-4CC8-4F55-AEE7-853726FD0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B62EB-AB23-42A7-9C16-FAD2125AD374}" type="datetimeFigureOut">
              <a:rPr lang="cs-CZ" smtClean="0"/>
              <a:t>18.05.2022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BA0BB7-7E61-4977-8F87-FCF81F4F5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C9D8E9-61C9-4773-B0AA-27E76B673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D3090-A893-469F-81ED-385C1C7F2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655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ZJSNOtEE_Y?feature=oemb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pAXlR1QG6c?feature=oembe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3-vsKwQ0Cg?feature=oembed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VFNi9_vbRs?feature=oembed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6523587?h=501dc3e573&amp;app_id=122963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386853304?h=9f63b1038a&amp;app_id=122963" TargetMode="Externa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diaPnag0YE?feature=oembed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93ziR0qKfo?feature=oembed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3GbXTPk3go?feature=oembed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6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B29087-2F6C-4C98-A44C-BC72B39209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r="1885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7" name="Obrázek 6" descr="Obsah obrázku text, počítač, staré, pracovní stůl&#10;&#10;Popis byl vytvořen automaticky">
            <a:extLst>
              <a:ext uri="{FF2B5EF4-FFF2-40B4-BE49-F238E27FC236}">
                <a16:creationId xmlns:a16="http://schemas.microsoft.com/office/drawing/2014/main" id="{073DFF67-300A-4E84-972C-19D368EE3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9" r="-2" b="11803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296A126-67CA-4782-A989-A6AE8FC12289}"/>
              </a:ext>
            </a:extLst>
          </p:cNvPr>
          <p:cNvSpPr txBox="1"/>
          <p:nvPr/>
        </p:nvSpPr>
        <p:spPr>
          <a:xfrm>
            <a:off x="2635718" y="4413299"/>
            <a:ext cx="6922088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4400" dirty="0">
                <a:latin typeface="Arial Black" panose="020B0A04020102020204" pitchFamily="34" charset="0"/>
              </a:rPr>
              <a:t>ANIMAČNÍ TECHNIKY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A98D707-A25C-4AD0-9002-5332C9D96904}"/>
              </a:ext>
            </a:extLst>
          </p:cNvPr>
          <p:cNvSpPr txBox="1"/>
          <p:nvPr/>
        </p:nvSpPr>
        <p:spPr>
          <a:xfrm>
            <a:off x="9556282" y="6384501"/>
            <a:ext cx="272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DITA STUCHLÍKOVÁ</a:t>
            </a:r>
          </a:p>
        </p:txBody>
      </p:sp>
    </p:spTree>
    <p:extLst>
      <p:ext uri="{BB962C8B-B14F-4D97-AF65-F5344CB8AC3E}">
        <p14:creationId xmlns:p14="http://schemas.microsoft.com/office/powerpoint/2010/main" val="1781094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DC16B4-4153-41AB-A5A4-8D9117FDE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 Black" panose="020B0A04020102020204" pitchFamily="34" charset="0"/>
              </a:rPr>
              <a:t>PLOŠKOVÁ ANIMACE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8A0351-8C2E-4CDC-8217-FC28F70F9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Autofit/>
          </a:bodyPr>
          <a:lstStyle/>
          <a:p>
            <a:r>
              <a:rPr lang="cs-CZ" sz="1400" i="1" dirty="0">
                <a:latin typeface="Myriad Pro" panose="020B0503030403020204" pitchFamily="34" charset="0"/>
              </a:rPr>
              <a:t>PAPÍRKOVÁ, CUTOUT ANIMATION</a:t>
            </a:r>
          </a:p>
          <a:p>
            <a:r>
              <a:rPr lang="cs-CZ" sz="1400" dirty="0">
                <a:latin typeface="Myriad Pro" panose="020B0503030403020204" pitchFamily="34" charset="0"/>
              </a:rPr>
              <a:t>PLOCHÉ NEJČASTĚJI PAPÍROVÉ LOUTKY. KAŽDÁ ČÁST, KTERÁ SE BUDE HÝBAT MUSÍ BÝT VYSTŘIŽENA ZVLÁŠŤ. TO STEJNÉ VÝRAZY ATD. </a:t>
            </a:r>
          </a:p>
          <a:p>
            <a:r>
              <a:rPr lang="cs-CZ" sz="1400" dirty="0">
                <a:latin typeface="Myriad Pro" panose="020B0503030403020204" pitchFamily="34" charset="0"/>
              </a:rPr>
              <a:t>ANIMUJE SE NA STOLE. TEN MŮŽE BÝT PROSKELNÝ S NĚKOLIKA PATRY PODLE POTŘEB POZADÍ A JINÝCH VRSTEV. KAŽDÝ POHYB SE SNÍMÁ PO OKÉNKU FOŤÁKEM NEBO KAMEROU. </a:t>
            </a:r>
          </a:p>
          <a:p>
            <a:r>
              <a:rPr lang="cs-CZ" sz="1400" dirty="0">
                <a:latin typeface="Myriad Pro" panose="020B0503030403020204" pitchFamily="34" charset="0"/>
              </a:rPr>
              <a:t>V SOUČASNOSTI NA PODOBNÉM PRINCIPU FUNGUJE ANIMACE V PROGRAPU ADOBE AFTER EFFECTS.</a:t>
            </a:r>
          </a:p>
          <a:p>
            <a:r>
              <a:rPr lang="cs-CZ" sz="1400" dirty="0">
                <a:latin typeface="Myriad Pro" panose="020B0503030403020204" pitchFamily="34" charset="0"/>
              </a:rPr>
              <a:t>TECHNIKA JE ROZPOZNATELNÁ PRÁVĚ SRKZE VIDITELNÉ ROZDĚLENÍ ČÁSTÍ POSTAV ATD. </a:t>
            </a:r>
          </a:p>
          <a:p>
            <a:r>
              <a:rPr lang="cs-CZ" sz="1400" dirty="0">
                <a:latin typeface="Myriad Pro" panose="020B0503030403020204" pitchFamily="34" charset="0"/>
              </a:rPr>
              <a:t>POD PLOŠKOVOU ANIMACI LZE JEŠTĚ ZAŘADIT ANIMACI SILUET A NA ROZMEZÍ MEZI PLOŠKOVOU A 3D ANIMACI FUNGUJE RELIÉFNÍ ANIMACE.</a:t>
            </a:r>
          </a:p>
          <a:p>
            <a:r>
              <a:rPr lang="cs-CZ" sz="1400" dirty="0">
                <a:latin typeface="Myriad Pro" panose="020B0503030403020204" pitchFamily="34" charset="0"/>
              </a:rPr>
              <a:t>PŘÍKLADY: </a:t>
            </a:r>
            <a:r>
              <a:rPr lang="cs-CZ" sz="1400" i="1" dirty="0">
                <a:latin typeface="Myriad Pro" panose="020B0503030403020204" pitchFamily="34" charset="0"/>
              </a:rPr>
              <a:t>O MIKEŠOVI </a:t>
            </a:r>
            <a:r>
              <a:rPr lang="cs-CZ" sz="1400" dirty="0">
                <a:latin typeface="Myriad Pro" panose="020B0503030403020204" pitchFamily="34" charset="0"/>
              </a:rPr>
              <a:t>(1970, JOSEF KLUGE), </a:t>
            </a:r>
            <a:r>
              <a:rPr lang="cs-CZ" sz="1400" i="1" dirty="0">
                <a:latin typeface="Myriad Pro" panose="020B0503030403020204" pitchFamily="34" charset="0"/>
              </a:rPr>
              <a:t>JEŽEK V MLZE </a:t>
            </a:r>
            <a:r>
              <a:rPr lang="cs-CZ" sz="1400" dirty="0">
                <a:latin typeface="Myriad Pro" panose="020B0503030403020204" pitchFamily="34" charset="0"/>
              </a:rPr>
              <a:t>(1975, JURIJ NORŠTEJN), </a:t>
            </a:r>
            <a:r>
              <a:rPr lang="cs-CZ" sz="1400" i="1" dirty="0">
                <a:latin typeface="Myriad Pro" panose="020B0503030403020204" pitchFamily="34" charset="0"/>
              </a:rPr>
              <a:t>ČARODĚJŮV UČEŇ </a:t>
            </a:r>
            <a:r>
              <a:rPr lang="cs-CZ" sz="1400" dirty="0">
                <a:latin typeface="Myriad Pro" panose="020B0503030403020204" pitchFamily="34" charset="0"/>
              </a:rPr>
              <a:t>(1977, KAREL ZEMAN), </a:t>
            </a:r>
            <a:r>
              <a:rPr lang="cs-CZ" sz="1400" i="1" dirty="0">
                <a:latin typeface="Myriad Pro" panose="020B0503030403020204" pitchFamily="34" charset="0"/>
              </a:rPr>
              <a:t>PLODY MRAKŮ </a:t>
            </a:r>
            <a:r>
              <a:rPr lang="cs-CZ" sz="1400" dirty="0">
                <a:latin typeface="Myriad Pro" panose="020B0503030403020204" pitchFamily="34" charset="0"/>
              </a:rPr>
              <a:t>(2017, KATEŘINA KARHÁNKOVÁ), </a:t>
            </a:r>
            <a:r>
              <a:rPr lang="cs-CZ" sz="1400" i="1" dirty="0">
                <a:latin typeface="Myriad Pro" panose="020B0503030403020204" pitchFamily="34" charset="0"/>
              </a:rPr>
              <a:t>POJĎTE PANE, BUDEME SI HRÁT </a:t>
            </a:r>
            <a:r>
              <a:rPr lang="cs-CZ" sz="1400" dirty="0">
                <a:latin typeface="Myriad Pro" panose="020B0503030403020204" pitchFamily="34" charset="0"/>
              </a:rPr>
              <a:t>(RELIÉFNÍ, 1965-1973, BŘETISLAV POJAT A MIROSLAV ŠTĚPÁNEK), </a:t>
            </a:r>
            <a:r>
              <a:rPr lang="cs-CZ" sz="1400" i="1" dirty="0">
                <a:latin typeface="Myriad Pro" panose="020B0503030403020204" pitchFamily="34" charset="0"/>
              </a:rPr>
              <a:t>DOBRODRUŽSTVÍ PRINCE ACHMEDA </a:t>
            </a:r>
            <a:r>
              <a:rPr lang="cs-CZ" sz="1400" dirty="0">
                <a:latin typeface="Myriad Pro" panose="020B0503030403020204" pitchFamily="34" charset="0"/>
              </a:rPr>
              <a:t>(SILUETOVÁ, 1926, LOTTE REINIGEROVÁ)</a:t>
            </a:r>
            <a:endParaRPr lang="cs-CZ" sz="1400" i="1" dirty="0">
              <a:latin typeface="Myriad Pro" panose="020B0503030403020204" pitchFamily="34" charset="0"/>
            </a:endParaRPr>
          </a:p>
        </p:txBody>
      </p:sp>
      <p:pic>
        <p:nvPicPr>
          <p:cNvPr id="2050" name="Picture 2" descr="Obsah obrázku různé, uspořádáno, několik&#10;&#10;Popis byl vytvořen automaticky">
            <a:extLst>
              <a:ext uri="{FF2B5EF4-FFF2-40B4-BE49-F238E27FC236}">
                <a16:creationId xmlns:a16="http://schemas.microsoft.com/office/drawing/2014/main" id="{28D3BDCD-7059-481F-B458-9332DC5B3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538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Čarodějův učeň — Česká televize">
            <a:extLst>
              <a:ext uri="{FF2B5EF4-FFF2-40B4-BE49-F238E27FC236}">
                <a16:creationId xmlns:a16="http://schemas.microsoft.com/office/drawing/2014/main" id="{D019E457-7E8E-4588-B65E-81342B5944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449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Ježek v mlze (1975) | ČSFD.cz">
            <a:extLst>
              <a:ext uri="{FF2B5EF4-FFF2-40B4-BE49-F238E27FC236}">
                <a16:creationId xmlns:a16="http://schemas.microsoft.com/office/drawing/2014/main" id="{44DE9DCA-908E-42A9-8686-DB28AFF132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236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Pojďte pane, budeme si hrát (1965) | ČSFD.cz">
            <a:extLst>
              <a:ext uri="{FF2B5EF4-FFF2-40B4-BE49-F238E27FC236}">
                <a16:creationId xmlns:a16="http://schemas.microsoft.com/office/drawing/2014/main" id="{EC17BCDB-F9C9-42D8-8F85-DB01EB4264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1" b="704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936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Dobrodružství prince Achmeda (1926) | Galerie - Z filmu | ČSFD.cz">
            <a:extLst>
              <a:ext uri="{FF2B5EF4-FFF2-40B4-BE49-F238E27FC236}">
                <a16:creationId xmlns:a16="http://schemas.microsoft.com/office/drawing/2014/main" id="{B1CA75C7-2575-4BE0-BB19-2984F7F8D3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6" b="482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989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260C6E-926F-4E66-A0C6-D3D37FBE0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64" y="510988"/>
            <a:ext cx="6494172" cy="1008335"/>
          </a:xfrm>
        </p:spPr>
        <p:txBody>
          <a:bodyPr anchor="b"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PÍSEČNÁ ANIMACE</a:t>
            </a:r>
          </a:p>
        </p:txBody>
      </p:sp>
      <p:pic>
        <p:nvPicPr>
          <p:cNvPr id="7172" name="Picture 4" descr="Caroline Leaf">
            <a:extLst>
              <a:ext uri="{FF2B5EF4-FFF2-40B4-BE49-F238E27FC236}">
                <a16:creationId xmlns:a16="http://schemas.microsoft.com/office/drawing/2014/main" id="{31C6E81B-A6AD-49BC-B82B-B4E81D602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r="2" b="2"/>
          <a:stretch/>
        </p:blipFill>
        <p:spPr bwMode="auto">
          <a:xfrm>
            <a:off x="7930896" y="10"/>
            <a:ext cx="4261104" cy="25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82BE63-FA6C-4CD9-A930-6979740A0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364" y="1709928"/>
            <a:ext cx="6494172" cy="3438144"/>
          </a:xfrm>
        </p:spPr>
        <p:txBody>
          <a:bodyPr>
            <a:normAutofit/>
          </a:bodyPr>
          <a:lstStyle/>
          <a:p>
            <a:r>
              <a:rPr lang="cs-CZ" sz="1900" i="1" dirty="0">
                <a:latin typeface="Myriad Pro" panose="020B0503030403020204" pitchFamily="34" charset="0"/>
              </a:rPr>
              <a:t>ANIMACE SYPKÝCH MATERIÁLŮ, PÍSKOVÁ ANIMACE, ANIMACE PÍSKEM, SAND ANIMATION.</a:t>
            </a:r>
          </a:p>
          <a:p>
            <a:r>
              <a:rPr lang="cs-CZ" sz="1900" dirty="0">
                <a:latin typeface="Myriad Pro" panose="020B0503030403020204" pitchFamily="34" charset="0"/>
              </a:rPr>
              <a:t>FORMA ANIMACE NEBO PERFORMANCE? </a:t>
            </a:r>
          </a:p>
          <a:p>
            <a:r>
              <a:rPr lang="cs-CZ" sz="1900" dirty="0">
                <a:latin typeface="Myriad Pro" panose="020B0503030403020204" pitchFamily="34" charset="0"/>
              </a:rPr>
              <a:t>PÍSEK SE POUŽÍVÁ JAKO MATERIÁL A NÁSTROJ ZÁROVEŇ. PRACUJE SE NA PROSVĚTLOVACÍM STOLE.</a:t>
            </a:r>
          </a:p>
          <a:p>
            <a:r>
              <a:rPr lang="cs-CZ" sz="1900" dirty="0">
                <a:latin typeface="Myriad Pro" panose="020B0503030403020204" pitchFamily="34" charset="0"/>
              </a:rPr>
              <a:t>NEJVĚTŠÍ PŘEDSTAVITELKA: CAROLINE LEAF</a:t>
            </a:r>
          </a:p>
          <a:p>
            <a:r>
              <a:rPr lang="cs-CZ" sz="1900" dirty="0">
                <a:latin typeface="Myriad Pro" panose="020B0503030403020204" pitchFamily="34" charset="0"/>
              </a:rPr>
              <a:t>PŘESNOST, VĚTŠÍ ZTRÁTA ANIMÁTOROVY KONTROLY.</a:t>
            </a:r>
          </a:p>
          <a:p>
            <a:r>
              <a:rPr lang="cs-CZ" sz="1900" dirty="0">
                <a:latin typeface="Myriad Pro" panose="020B0503030403020204" pitchFamily="34" charset="0"/>
              </a:rPr>
              <a:t>PŘÍKLADY: </a:t>
            </a:r>
            <a:r>
              <a:rPr lang="cs-CZ" sz="1900" i="1" dirty="0">
                <a:latin typeface="Myriad Pro" panose="020B0503030403020204" pitchFamily="34" charset="0"/>
              </a:rPr>
              <a:t>THE STREET </a:t>
            </a:r>
            <a:r>
              <a:rPr lang="cs-CZ" sz="1900" dirty="0">
                <a:latin typeface="Myriad Pro" panose="020B0503030403020204" pitchFamily="34" charset="0"/>
              </a:rPr>
              <a:t>(1976, CAROLINE LEAF), </a:t>
            </a:r>
            <a:r>
              <a:rPr lang="cs-CZ" sz="1900" i="1" dirty="0">
                <a:latin typeface="Myriad Pro" panose="020B0503030403020204" pitchFamily="34" charset="0"/>
              </a:rPr>
              <a:t>THE DANCING BULRUSHES </a:t>
            </a:r>
            <a:r>
              <a:rPr lang="cs-CZ" sz="1900" dirty="0">
                <a:latin typeface="Myriad Pro" panose="020B0503030403020204" pitchFamily="34" charset="0"/>
              </a:rPr>
              <a:t>(1985, STEVEN SUBOTNICK, JOANNA PRIESTLEY), </a:t>
            </a:r>
            <a:r>
              <a:rPr lang="cs-CZ" sz="1900" i="1" dirty="0">
                <a:latin typeface="Myriad Pro" panose="020B0503030403020204" pitchFamily="34" charset="0"/>
              </a:rPr>
              <a:t>CARMEN TORERO </a:t>
            </a:r>
            <a:r>
              <a:rPr lang="cs-CZ" sz="1900" dirty="0">
                <a:latin typeface="Myriad Pro" panose="020B0503030403020204" pitchFamily="34" charset="0"/>
              </a:rPr>
              <a:t>(1996, ALEXANDRA KOREJWO)</a:t>
            </a:r>
          </a:p>
        </p:txBody>
      </p:sp>
      <p:pic>
        <p:nvPicPr>
          <p:cNvPr id="7170" name="Picture 2" descr="Animateducated: Caroline Leaf Interview">
            <a:extLst>
              <a:ext uri="{FF2B5EF4-FFF2-40B4-BE49-F238E27FC236}">
                <a16:creationId xmlns:a16="http://schemas.microsoft.com/office/drawing/2014/main" id="{BA3F99B1-C508-42D8-A820-EE8CB5D51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1" r="-1" b="11935"/>
          <a:stretch/>
        </p:blipFill>
        <p:spPr bwMode="auto">
          <a:xfrm>
            <a:off x="7930897" y="2743200"/>
            <a:ext cx="426110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688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Мультфильм Превращение мистера Замзы (Канада, США, 1977) – Афиша-Кино">
            <a:extLst>
              <a:ext uri="{FF2B5EF4-FFF2-40B4-BE49-F238E27FC236}">
                <a16:creationId xmlns:a16="http://schemas.microsoft.com/office/drawing/2014/main" id="{AE45F55E-30D4-44D5-8FEE-4A6202966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444625"/>
            <a:ext cx="5291666" cy="396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he Metamorphosis of Mr. Samsa - Wikiwand">
            <a:extLst>
              <a:ext uri="{FF2B5EF4-FFF2-40B4-BE49-F238E27FC236}">
                <a16:creationId xmlns:a16="http://schemas.microsoft.com/office/drawing/2014/main" id="{E7B0B36C-0590-4400-80DE-4B6767578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1453444"/>
            <a:ext cx="5291667" cy="395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3BD8B5E-17BD-42B0-8F80-C09E4F007BED}"/>
              </a:ext>
            </a:extLst>
          </p:cNvPr>
          <p:cNvSpPr txBox="1"/>
          <p:nvPr/>
        </p:nvSpPr>
        <p:spPr>
          <a:xfrm>
            <a:off x="3149135" y="5721724"/>
            <a:ext cx="5893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latin typeface="Myriad Pro" panose="020B0503030403020204" pitchFamily="34" charset="0"/>
              </a:rPr>
              <a:t>THE METAMORPHOSIS OF MR. SAMSA </a:t>
            </a:r>
            <a:r>
              <a:rPr lang="cs-CZ" dirty="0">
                <a:latin typeface="Myriad Pro" panose="020B0503030403020204" pitchFamily="34" charset="0"/>
              </a:rPr>
              <a:t>(1977, CAROLINE LEAF)</a:t>
            </a:r>
            <a:endParaRPr lang="cs-CZ" i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896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édium 3" title="09  Aleksandra Korejwo   Carmen Torero  1996 ">
            <a:hlinkClick r:id="" action="ppaction://media"/>
            <a:extLst>
              <a:ext uri="{FF2B5EF4-FFF2-40B4-BE49-F238E27FC236}">
                <a16:creationId xmlns:a16="http://schemas.microsoft.com/office/drawing/2014/main" id="{E725BC72-6FF5-4B17-9A12-3F31975122A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16150" y="519377"/>
            <a:ext cx="7759700" cy="581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0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0" name="Rectangle 7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5FA3C7-1466-4768-A8BF-425CA2137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 Black" panose="020B0A04020102020204" pitchFamily="34" charset="0"/>
              </a:rPr>
              <a:t>ANIMACE NA SKLO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5EAB3E-8A16-495E-BF3D-86E90244E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cs-CZ" sz="2000" i="1" dirty="0">
                <a:latin typeface="Myriad Pro" panose="020B0503030403020204" pitchFamily="34" charset="0"/>
              </a:rPr>
              <a:t>PAINT-ON-GLASS ANIMATION</a:t>
            </a:r>
          </a:p>
          <a:p>
            <a:r>
              <a:rPr lang="cs-CZ" sz="2000" dirty="0">
                <a:latin typeface="Myriad Pro" panose="020B0503030403020204" pitchFamily="34" charset="0"/>
              </a:rPr>
              <a:t>VĚTŠINOU OLEJOVÉ BARVY NA SKLE. NĚKDY KVAŠ. POTŘEBA POMALÉHO SCHNUTÍ. </a:t>
            </a:r>
          </a:p>
          <a:p>
            <a:r>
              <a:rPr lang="cs-CZ" sz="2000" dirty="0">
                <a:latin typeface="Myriad Pro" panose="020B0503030403020204" pitchFamily="34" charset="0"/>
              </a:rPr>
              <a:t>ČASTO JSOU KOMBINOVÁNY I S PÍSKEM NEBO JINÝMI STRUKTURAMI. </a:t>
            </a:r>
          </a:p>
          <a:p>
            <a:r>
              <a:rPr lang="cs-CZ" sz="2000" dirty="0">
                <a:latin typeface="Myriad Pro" panose="020B0503030403020204" pitchFamily="34" charset="0"/>
              </a:rPr>
              <a:t>PŘÍKLADY: </a:t>
            </a:r>
            <a:r>
              <a:rPr lang="cs-CZ" sz="2000" i="1" dirty="0">
                <a:latin typeface="Myriad Pro" panose="020B0503030403020204" pitchFamily="34" charset="0"/>
              </a:rPr>
              <a:t>THE OLD MAN AND THE SEA </a:t>
            </a:r>
            <a:r>
              <a:rPr lang="cs-CZ" sz="2000" dirty="0">
                <a:latin typeface="Myriad Pro" panose="020B0503030403020204" pitchFamily="34" charset="0"/>
              </a:rPr>
              <a:t>(1999, ALEXANDR PETROV), </a:t>
            </a:r>
            <a:r>
              <a:rPr lang="cs-CZ" sz="2000" i="1" dirty="0">
                <a:latin typeface="Myriad Pro" panose="020B0503030403020204" pitchFamily="34" charset="0"/>
              </a:rPr>
              <a:t>THE MAN WITH NO SHADOW </a:t>
            </a:r>
            <a:r>
              <a:rPr lang="cs-CZ" sz="2000" dirty="0">
                <a:latin typeface="Myriad Pro" panose="020B0503030403020204" pitchFamily="34" charset="0"/>
              </a:rPr>
              <a:t>(2004, GEORGES SCHWIZGEBEL)</a:t>
            </a:r>
          </a:p>
          <a:p>
            <a:endParaRPr lang="cs-CZ" sz="2000" dirty="0">
              <a:latin typeface="Myriad Pro" panose="020B0503030403020204" pitchFamily="34" charset="0"/>
            </a:endParaRPr>
          </a:p>
        </p:txBody>
      </p:sp>
      <p:pic>
        <p:nvPicPr>
          <p:cNvPr id="9218" name="Picture 2" descr="Aleksandr Petrov (animator) - Alchetron, the free social encyclopedia">
            <a:extLst>
              <a:ext uri="{FF2B5EF4-FFF2-40B4-BE49-F238E27FC236}">
                <a16:creationId xmlns:a16="http://schemas.microsoft.com/office/drawing/2014/main" id="{201A8DDD-A9A7-4516-948E-3B5AFF873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" r="6063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791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édium 3" title="L'homme sans ombre - Georges Schwizgebel (2004)">
            <a:hlinkClick r:id="" action="ppaction://media"/>
            <a:extLst>
              <a:ext uri="{FF2B5EF4-FFF2-40B4-BE49-F238E27FC236}">
                <a16:creationId xmlns:a16="http://schemas.microsoft.com/office/drawing/2014/main" id="{0BA7E03B-EB23-430F-9775-F8B8ED17DC6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49500" y="619380"/>
            <a:ext cx="7493000" cy="561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8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B2085F-7BF1-4B04-A331-FE8DC70B8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Myriad Pro" panose="020B0503030403020204" pitchFamily="34" charset="0"/>
              </a:rPr>
              <a:t>ANIMAČNÍ TECHNIKA – URČUJE PŘEDEVŠÍM UŽITÉ NÁSTROJE, ZAŘÍZENÍ A POSTUPY, DEFINUJE PROSTOROVOST ANIMACE, ČÁSTEČNĚ ŘÍDÍ STYL VÝTVARNA A ANIMACE. </a:t>
            </a:r>
          </a:p>
          <a:p>
            <a:r>
              <a:rPr lang="cs-CZ" dirty="0">
                <a:latin typeface="Myriad Pro" panose="020B0503030403020204" pitchFamily="34" charset="0"/>
              </a:rPr>
              <a:t>VÝTVARNÝ STYL – VIZUÁLNÍ STRÁNKA, MŮŽE SE JEDNAT O RUKOPIS VÝTVARNÍKA</a:t>
            </a:r>
          </a:p>
          <a:p>
            <a:r>
              <a:rPr lang="cs-CZ" dirty="0">
                <a:latin typeface="Myriad Pro" panose="020B0503030403020204" pitchFamily="34" charset="0"/>
              </a:rPr>
              <a:t>STYL ANIMACE – POHYBLIVÁ STRÁNKA, MŮŽE SE JEDNAT O RUKOPIS ANIMÁTORA, OBSAHUJE RYCHLOST ANIMACE, TEMPO, PLYNULOST, ROZDĚLENÍ NA ÚPLNOU ČI OMEZENOU ANIMACI. </a:t>
            </a:r>
          </a:p>
        </p:txBody>
      </p:sp>
    </p:spTree>
    <p:extLst>
      <p:ext uri="{BB962C8B-B14F-4D97-AF65-F5344CB8AC3E}">
        <p14:creationId xmlns:p14="http://schemas.microsoft.com/office/powerpoint/2010/main" val="174680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2FEA89-48F8-4886-BCAE-957D5D85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ANIMACE NA FILM</a:t>
            </a:r>
          </a:p>
        </p:txBody>
      </p:sp>
      <p:pic>
        <p:nvPicPr>
          <p:cNvPr id="10242" name="Picture 2" descr="Norman McLaren: a late, great animator now drawing applause">
            <a:extLst>
              <a:ext uri="{FF2B5EF4-FFF2-40B4-BE49-F238E27FC236}">
                <a16:creationId xmlns:a16="http://schemas.microsoft.com/office/drawing/2014/main" id="{AE1DC3CE-A530-48C8-BB80-C8D06E6FD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r="9186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8E2EFF-DAEC-4939-8C7D-EA85810C7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083915"/>
            <a:ext cx="4840010" cy="3843666"/>
          </a:xfrm>
        </p:spPr>
        <p:txBody>
          <a:bodyPr>
            <a:noAutofit/>
          </a:bodyPr>
          <a:lstStyle/>
          <a:p>
            <a:r>
              <a:rPr lang="cs-CZ" sz="1200" i="1" dirty="0">
                <a:latin typeface="Myriad Pro" panose="020B0503030403020204" pitchFamily="34" charset="0"/>
              </a:rPr>
              <a:t>ŠKRÁBANÁ, DRAWN-ON-FILM ANIMATION</a:t>
            </a:r>
          </a:p>
          <a:p>
            <a:r>
              <a:rPr lang="cs-CZ" sz="1200" dirty="0">
                <a:latin typeface="Myriad Pro" panose="020B0503030403020204" pitchFamily="34" charset="0"/>
              </a:rPr>
              <a:t>BEZKAMEROVÉ</a:t>
            </a:r>
          </a:p>
          <a:p>
            <a:r>
              <a:rPr lang="cs-CZ" sz="1200" dirty="0">
                <a:latin typeface="Myriad Pro" panose="020B0503030403020204" pitchFamily="34" charset="0"/>
              </a:rPr>
              <a:t>NA MATERIÁL JE NEJMÉNĚ NÁROČNÁ. VHODNÁ NA EXPERIMENTY. </a:t>
            </a:r>
          </a:p>
          <a:p>
            <a:r>
              <a:rPr lang="cs-CZ" sz="1200" dirty="0">
                <a:latin typeface="Myriad Pro" panose="020B0503030403020204" pitchFamily="34" charset="0"/>
              </a:rPr>
              <a:t>KRESBA SE ŠKRÁBE PŘÍMO NA OKÉNKA NA FILMOVÉM KOTOUČI. </a:t>
            </a:r>
          </a:p>
          <a:p>
            <a:r>
              <a:rPr lang="cs-CZ" sz="1200" dirty="0">
                <a:latin typeface="Myriad Pro" panose="020B0503030403020204" pitchFamily="34" charset="0"/>
              </a:rPr>
              <a:t>POTŘEBA VELKÉ PŘENOSTI. CHYBY NELZE VZÍT ZPĚT. </a:t>
            </a:r>
          </a:p>
          <a:p>
            <a:r>
              <a:rPr lang="cs-CZ" sz="1200" dirty="0">
                <a:latin typeface="Myriad Pro" panose="020B0503030403020204" pitchFamily="34" charset="0"/>
              </a:rPr>
              <a:t>ŠKRÁBE SE ŽILETKAMI, RUČNÍMI MALÝMI ŘEZÁKY, LEPTÁ SE. </a:t>
            </a:r>
          </a:p>
          <a:p>
            <a:r>
              <a:rPr lang="cs-CZ" sz="1200" dirty="0">
                <a:latin typeface="Myriad Pro" panose="020B0503030403020204" pitchFamily="34" charset="0"/>
              </a:rPr>
              <a:t>DVĚ METODY: POUŽIJE SE PRÁZDNÝ FILM, NA KTERÝ SE MŮŽE I MALOVAT NEBO SE POUŽÍVÁ ČERNÝ VYVOLANÝ, NA KTERÝ SE ŠKRÁBE A LEPTÁ. </a:t>
            </a:r>
          </a:p>
          <a:p>
            <a:r>
              <a:rPr lang="cs-CZ" sz="1200" dirty="0">
                <a:latin typeface="Myriad Pro" panose="020B0503030403020204" pitchFamily="34" charset="0"/>
              </a:rPr>
              <a:t>JEŠTĚ EXISTUJE TŘETÍ METODA, KDY SE PRACUJE PŘÍMO V KOMOŘE NA NEVYVOLANÝ FILM. NA TEN SE POKLÁDAJÍ RŮZNÉ PŘEDMĚTY A FILM SE S NIMI KRÁTCE OSVĚTLÍ (FUNGUJE PODOBNĚ JAKO FOTOGRAM). </a:t>
            </a:r>
          </a:p>
          <a:p>
            <a:r>
              <a:rPr lang="cs-CZ" sz="1200" dirty="0">
                <a:latin typeface="Myriad Pro" panose="020B0503030403020204" pitchFamily="34" charset="0"/>
              </a:rPr>
              <a:t>ZASAŽENÍ DO ZVUKOVÉ VRSTVY FILMU NORMAN MCLAREN VYTVÁŘEL ZVUK POMOCÍ KRESBY NA FILM. PŘESNĚ SEDÍ ZVUK K OBRAZU.</a:t>
            </a:r>
          </a:p>
          <a:p>
            <a:r>
              <a:rPr lang="cs-CZ" sz="1200" dirty="0">
                <a:latin typeface="Myriad Pro" panose="020B0503030403020204" pitchFamily="34" charset="0"/>
              </a:rPr>
              <a:t>PŘÍKLADY: ABSTRAKCE HARRYHO SMITHA, </a:t>
            </a:r>
            <a:r>
              <a:rPr lang="cs-CZ" sz="1200" i="1" dirty="0">
                <a:latin typeface="Myriad Pro" panose="020B0503030403020204" pitchFamily="34" charset="0"/>
              </a:rPr>
              <a:t>DITTY DOT COMMA </a:t>
            </a:r>
            <a:r>
              <a:rPr lang="cs-CZ" sz="1200" dirty="0">
                <a:latin typeface="Myriad Pro" panose="020B0503030403020204" pitchFamily="34" charset="0"/>
              </a:rPr>
              <a:t>(2001, STEVEN WOLOSHEN), </a:t>
            </a:r>
            <a:r>
              <a:rPr lang="cs-CZ" sz="1200" i="1" dirty="0">
                <a:latin typeface="Myriad Pro" panose="020B0503030403020204" pitchFamily="34" charset="0"/>
              </a:rPr>
              <a:t>A COLOR BOX </a:t>
            </a:r>
            <a:r>
              <a:rPr lang="cs-CZ" sz="1200" dirty="0">
                <a:latin typeface="Myriad Pro" panose="020B0503030403020204" pitchFamily="34" charset="0"/>
              </a:rPr>
              <a:t>(1935, LEN LYE), </a:t>
            </a:r>
            <a:r>
              <a:rPr lang="cs-CZ" sz="1200" i="1" dirty="0">
                <a:latin typeface="Myriad Pro" panose="020B0503030403020204" pitchFamily="34" charset="0"/>
              </a:rPr>
              <a:t>DOTS </a:t>
            </a:r>
            <a:r>
              <a:rPr lang="cs-CZ" sz="1200" dirty="0">
                <a:latin typeface="Myriad Pro" panose="020B0503030403020204" pitchFamily="34" charset="0"/>
              </a:rPr>
              <a:t>(1940, NORMAN MCLAREN)</a:t>
            </a:r>
          </a:p>
        </p:txBody>
      </p:sp>
    </p:spTree>
    <p:extLst>
      <p:ext uri="{BB962C8B-B14F-4D97-AF65-F5344CB8AC3E}">
        <p14:creationId xmlns:p14="http://schemas.microsoft.com/office/powerpoint/2010/main" val="2545450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BF44EEE4-91D6-49A1-858E-843971B7D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" b="1833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171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édium 3" title="Norman McLaren - Dots (1940)">
            <a:hlinkClick r:id="" action="ppaction://media"/>
            <a:extLst>
              <a:ext uri="{FF2B5EF4-FFF2-40B4-BE49-F238E27FC236}">
                <a16:creationId xmlns:a16="http://schemas.microsoft.com/office/drawing/2014/main" id="{71A8E79E-6C7A-4513-988E-97123561D0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25584" y="901188"/>
            <a:ext cx="6740832" cy="505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1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artnet Magazine">
            <a:extLst>
              <a:ext uri="{FF2B5EF4-FFF2-40B4-BE49-F238E27FC236}">
                <a16:creationId xmlns:a16="http://schemas.microsoft.com/office/drawing/2014/main" id="{39F448EC-B810-4612-A7F6-67C1DAF77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" r="3308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256774-9750-4C4B-8974-EDBD134E4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211" y="365125"/>
            <a:ext cx="4395353" cy="1899912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 Black" panose="020B0A04020102020204" pitchFamily="34" charset="0"/>
              </a:rPr>
              <a:t>ODMAZÁVANÁ ANIMACE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A270EA-69DD-464C-8690-E1E7CC4D0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i="1" dirty="0">
                <a:latin typeface="Myriad Pro" panose="020B0503030403020204" pitchFamily="34" charset="0"/>
              </a:rPr>
              <a:t>ERASURE ANIMATION</a:t>
            </a:r>
          </a:p>
          <a:p>
            <a:r>
              <a:rPr lang="cs-CZ" sz="2000" dirty="0">
                <a:latin typeface="Myriad Pro" panose="020B0503030403020204" pitchFamily="34" charset="0"/>
              </a:rPr>
              <a:t>OBRAZ SE NAKRESLÍ, VĚTŠINOU TUŽKOU NEBO UHLEM A MAŽE SE V JINOU FÁZI. </a:t>
            </a:r>
          </a:p>
          <a:p>
            <a:r>
              <a:rPr lang="cs-CZ" sz="2000" dirty="0">
                <a:latin typeface="Myriad Pro" panose="020B0503030403020204" pitchFamily="34" charset="0"/>
              </a:rPr>
              <a:t>KRESBA SE ROZMAZÁVÁ, GUMUJE…</a:t>
            </a:r>
          </a:p>
          <a:p>
            <a:r>
              <a:rPr lang="cs-CZ" sz="2000" dirty="0">
                <a:latin typeface="Myriad Pro" panose="020B0503030403020204" pitchFamily="34" charset="0"/>
              </a:rPr>
              <a:t>MŮŽE SE POUŽÍVAT I KŘÍDA.</a:t>
            </a:r>
          </a:p>
          <a:p>
            <a:r>
              <a:rPr lang="cs-CZ" sz="2000" dirty="0">
                <a:latin typeface="Myriad Pro" panose="020B0503030403020204" pitchFamily="34" charset="0"/>
              </a:rPr>
              <a:t>NEJZNÁMĚJŠÍ PŘEDSTAVITEL: WILLIAM KENTRIDGE</a:t>
            </a:r>
          </a:p>
          <a:p>
            <a:endParaRPr lang="cs-CZ" sz="2000" dirty="0">
              <a:latin typeface="Myriad Pro" panose="020B0503030403020204" pitchFamily="34" charset="0"/>
            </a:endParaRPr>
          </a:p>
          <a:p>
            <a:endParaRPr lang="cs-CZ" sz="2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8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nimovaný dokument studentky FAMU byl vybrán do hlavní soutěže v Locarnu -  Totalfilm.cz">
            <a:extLst>
              <a:ext uri="{FF2B5EF4-FFF2-40B4-BE49-F238E27FC236}">
                <a16:creationId xmlns:a16="http://schemas.microsoft.com/office/drawing/2014/main" id="{EFBAD4C0-3215-4ACF-ACCA-026EA12A4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4" r="8573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468F5E-C296-45C8-9CFA-4397FB5F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 Black" panose="020B0A04020102020204" pitchFamily="34" charset="0"/>
              </a:rPr>
              <a:t>KOLÁŽ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5C508-7992-4F98-AFAA-1899033DF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Myriad Pro" panose="020B0503030403020204" pitchFamily="34" charset="0"/>
              </a:rPr>
              <a:t>KOLÁŽOVÁ ANIMACE JE V SOUČASNOSTI OBLÍBENÁ HODNĚ V REKLAMÁCH A JINÝCH SPOTECH. JE REALISTICKY POPISNÁ, PROTOŽE ČASTO POUŽÍVÁ DO KOLÁŽÍ FOTOGRAFIE.</a:t>
            </a:r>
          </a:p>
          <a:p>
            <a:r>
              <a:rPr lang="cs-CZ" sz="1700" dirty="0">
                <a:latin typeface="Myriad Pro" panose="020B0503030403020204" pitchFamily="34" charset="0"/>
              </a:rPr>
              <a:t>DOKRESLOVÁNA, DOMALOVÁNA APOD. </a:t>
            </a:r>
          </a:p>
          <a:p>
            <a:r>
              <a:rPr lang="cs-CZ" sz="1700" dirty="0">
                <a:latin typeface="Myriad Pro" panose="020B0503030403020204" pitchFamily="34" charset="0"/>
              </a:rPr>
              <a:t>MŮŽE BÝT VNÍMÁNO JAKO KOMBINOVANÁ ANIMACE.</a:t>
            </a:r>
          </a:p>
          <a:p>
            <a:r>
              <a:rPr lang="cs-CZ" sz="1700" dirty="0">
                <a:latin typeface="Myriad Pro" panose="020B0503030403020204" pitchFamily="34" charset="0"/>
              </a:rPr>
              <a:t>PŘÍKLAD: </a:t>
            </a:r>
            <a:r>
              <a:rPr lang="cs-CZ" sz="1700" i="1" dirty="0">
                <a:latin typeface="Myriad Pro" panose="020B0503030403020204" pitchFamily="34" charset="0"/>
              </a:rPr>
              <a:t>MISSING ONE PLAYER </a:t>
            </a:r>
            <a:r>
              <a:rPr lang="cs-CZ" sz="1700" dirty="0">
                <a:latin typeface="Myriad Pro" panose="020B0503030403020204" pitchFamily="34" charset="0"/>
              </a:rPr>
              <a:t>(2015, LEI LEI), </a:t>
            </a:r>
            <a:r>
              <a:rPr lang="cs-CZ" sz="1700" i="1" dirty="0">
                <a:latin typeface="Myriad Pro" panose="020B0503030403020204" pitchFamily="34" charset="0"/>
              </a:rPr>
              <a:t>MILÝ TATI </a:t>
            </a:r>
            <a:r>
              <a:rPr lang="cs-CZ" sz="1700" dirty="0">
                <a:latin typeface="Myriad Pro" panose="020B0503030403020204" pitchFamily="34" charset="0"/>
              </a:rPr>
              <a:t>(2021, DIANA CAM VAN NGUYEN)</a:t>
            </a:r>
          </a:p>
        </p:txBody>
      </p:sp>
    </p:spTree>
    <p:extLst>
      <p:ext uri="{BB962C8B-B14F-4D97-AF65-F5344CB8AC3E}">
        <p14:creationId xmlns:p14="http://schemas.microsoft.com/office/powerpoint/2010/main" val="744695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RBIT — Tess Martin">
            <a:extLst>
              <a:ext uri="{FF2B5EF4-FFF2-40B4-BE49-F238E27FC236}">
                <a16:creationId xmlns:a16="http://schemas.microsoft.com/office/drawing/2014/main" id="{D601ABCC-2233-4E52-B73C-40B2A79C0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267746-276F-4218-9EA6-226843049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  <a:latin typeface="Arial Black" panose="020B0A04020102020204" pitchFamily="34" charset="0"/>
              </a:rPr>
              <a:t>NA HRANICI MEZI 2D A 3D</a:t>
            </a:r>
          </a:p>
        </p:txBody>
      </p:sp>
    </p:spTree>
    <p:extLst>
      <p:ext uri="{BB962C8B-B14F-4D97-AF65-F5344CB8AC3E}">
        <p14:creationId xmlns:p14="http://schemas.microsoft.com/office/powerpoint/2010/main" val="2046953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EF1F6B-56F4-408F-A544-8F213432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 Black" panose="020B0A04020102020204" pitchFamily="34" charset="0"/>
              </a:rPr>
              <a:t>RELIÉFNÍ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C3EE29-A5B6-4EEC-A38D-C36101327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 fontScale="92500" lnSpcReduction="10000"/>
          </a:bodyPr>
          <a:lstStyle/>
          <a:p>
            <a:r>
              <a:rPr lang="cs-CZ" sz="1900" i="1" dirty="0">
                <a:latin typeface="Myriad Pro" panose="020B0503030403020204" pitchFamily="34" charset="0"/>
              </a:rPr>
              <a:t>POLOPLASTICKÁ, RELIEF ANIMATION</a:t>
            </a:r>
          </a:p>
          <a:p>
            <a:r>
              <a:rPr lang="cs-CZ" sz="1900" dirty="0">
                <a:latin typeface="Myriad Pro" panose="020B0503030403020204" pitchFamily="34" charset="0"/>
              </a:rPr>
              <a:t>MEZI PLOŠKOVOU A LOUTKOVOU ANIMACÍ. </a:t>
            </a:r>
          </a:p>
          <a:p>
            <a:r>
              <a:rPr lang="cs-CZ" sz="1900" dirty="0">
                <a:latin typeface="Myriad Pro" panose="020B0503030403020204" pitchFamily="34" charset="0"/>
              </a:rPr>
              <a:t>LOUTKY JSOU ČASTO VYROBENY Z VÝRAZNĚ STRUKTUROVANÝCH MATERIÁLŮ. JSOU „VYTPLAČENY“ DO PROSTORU Z PAPÍRU. </a:t>
            </a:r>
          </a:p>
          <a:p>
            <a:r>
              <a:rPr lang="cs-CZ" sz="1900" dirty="0">
                <a:latin typeface="Myriad Pro" panose="020B0503030403020204" pitchFamily="34" charset="0"/>
              </a:rPr>
              <a:t>ANIMOVÁNÍ PROBÍHÁ STEJNĚ JAKO U PLOŠKOVÉ ANIMACE. </a:t>
            </a:r>
          </a:p>
          <a:p>
            <a:r>
              <a:rPr lang="cs-CZ" sz="1900" dirty="0">
                <a:latin typeface="Myriad Pro" panose="020B0503030403020204" pitchFamily="34" charset="0"/>
              </a:rPr>
              <a:t>POČÁTKY RELIÉFNÍ ANIMACE MŮŽEME U POJARA SLEDOVAT UŽ VE FILMECH JAKO </a:t>
            </a:r>
            <a:r>
              <a:rPr lang="cs-CZ" sz="1900" i="1" dirty="0">
                <a:latin typeface="Myriad Pro" panose="020B0503030403020204" pitchFamily="34" charset="0"/>
              </a:rPr>
              <a:t>BILIÁR </a:t>
            </a:r>
            <a:r>
              <a:rPr lang="cs-CZ" sz="1900" dirty="0">
                <a:latin typeface="Myriad Pro" panose="020B0503030403020204" pitchFamily="34" charset="0"/>
              </a:rPr>
              <a:t>Z ROKU 1961.</a:t>
            </a:r>
          </a:p>
          <a:p>
            <a:r>
              <a:rPr lang="cs-CZ" sz="1900" dirty="0">
                <a:latin typeface="Myriad Pro" panose="020B0503030403020204" pitchFamily="34" charset="0"/>
              </a:rPr>
              <a:t>PŘÍKLADY: </a:t>
            </a:r>
            <a:r>
              <a:rPr lang="cs-CZ" sz="1900" i="1" dirty="0">
                <a:latin typeface="Myriad Pro" panose="020B0503030403020204" pitchFamily="34" charset="0"/>
              </a:rPr>
              <a:t>POJĎTE PANE BUDEME SI HRÁT (1965-1973, BŘETISLAV POJAR, MIROSLAV ŠTĚPÁNEK), VESELÉ VTÁČIE ROZPRÁVKY (1983, JAN DUDEŠEK)</a:t>
            </a:r>
            <a:endParaRPr lang="cs-CZ" sz="1900" dirty="0">
              <a:latin typeface="Myriad Pro" panose="020B0503030403020204" pitchFamily="34" charset="0"/>
            </a:endParaRPr>
          </a:p>
        </p:txBody>
      </p:sp>
      <p:pic>
        <p:nvPicPr>
          <p:cNvPr id="2050" name="Picture 2" descr="Veselé vtáčie rozprávky - RTVS.sk">
            <a:extLst>
              <a:ext uri="{FF2B5EF4-FFF2-40B4-BE49-F238E27FC236}">
                <a16:creationId xmlns:a16="http://schemas.microsoft.com/office/drawing/2014/main" id="{981D9471-6859-4B7E-9C08-5234179DB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r="11087"/>
          <a:stretch/>
        </p:blipFill>
        <p:spPr bwMode="auto">
          <a:xfrm>
            <a:off x="5183500" y="1904282"/>
            <a:ext cx="6170299" cy="42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630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édium 3" title="Biliár (r. Břetislav Pojar, 1961)">
            <a:hlinkClick r:id="" action="ppaction://media"/>
            <a:extLst>
              <a:ext uri="{FF2B5EF4-FFF2-40B4-BE49-F238E27FC236}">
                <a16:creationId xmlns:a16="http://schemas.microsoft.com/office/drawing/2014/main" id="{E0F4AC01-337C-45FB-9CC8-E85C97291D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03562" y="1184672"/>
            <a:ext cx="5984875" cy="44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4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B8D897D-0C5A-4531-B399-429B59B54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9015" b="1918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72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322B62-937B-43D0-8A21-63B5C1DC7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985" y="640263"/>
            <a:ext cx="3759240" cy="1344975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 Black" panose="020B0A04020102020204" pitchFamily="34" charset="0"/>
              </a:rPr>
              <a:t>STRATA-CUT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83D238-7D87-4C46-88D5-28357876B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290" y="2121763"/>
            <a:ext cx="3764826" cy="3773010"/>
          </a:xfrm>
        </p:spPr>
        <p:txBody>
          <a:bodyPr>
            <a:normAutofit/>
          </a:bodyPr>
          <a:lstStyle/>
          <a:p>
            <a:r>
              <a:rPr lang="cs-CZ" sz="1300" i="1" dirty="0">
                <a:latin typeface="Myriad Pro" panose="020B0503030403020204" pitchFamily="34" charset="0"/>
              </a:rPr>
              <a:t>ODVRSTVOVANÁ, STRATICUT</a:t>
            </a:r>
          </a:p>
          <a:p>
            <a:r>
              <a:rPr lang="cs-CZ" sz="1300" dirty="0">
                <a:latin typeface="Myriad Pro" panose="020B0503030403020204" pitchFamily="34" charset="0"/>
              </a:rPr>
              <a:t>POMĚRNĚ NOVÁ TECHNIKA. V ČESKU NENÍ NĚJAKÝ VÝRAZNÝ ZÁSTUPCE. VOJTA KOČÍ TUŠÍM VYUŽÍVÁ PRO ABSOLVENTSKÝ FILM. </a:t>
            </a:r>
          </a:p>
          <a:p>
            <a:r>
              <a:rPr lang="cs-CZ" sz="1300" dirty="0">
                <a:latin typeface="Myriad Pro" panose="020B0503030403020204" pitchFamily="34" charset="0"/>
              </a:rPr>
              <a:t>MATERIÁL: JÍL, PLASTELÍNA, HLÍNA.</a:t>
            </a:r>
          </a:p>
          <a:p>
            <a:r>
              <a:rPr lang="cs-CZ" sz="1300" dirty="0">
                <a:latin typeface="Myriad Pro" panose="020B0503030403020204" pitchFamily="34" charset="0"/>
              </a:rPr>
              <a:t>UVNITŘ VELKÉHO VÁLCE JE VYTVAROVANÝ VZOR NEBO OBRAZ. POSTUPNÝM ODŘEZÁVÁNÍM VÁLCE SE OBRAZ MĚNÍ. KAMERA SNÍMÁ KAŽDÉ ODŘÍZNUTÍ. </a:t>
            </a:r>
          </a:p>
          <a:p>
            <a:r>
              <a:rPr lang="cs-CZ" sz="1300" dirty="0">
                <a:latin typeface="Myriad Pro" panose="020B0503030403020204" pitchFamily="34" charset="0"/>
              </a:rPr>
              <a:t>OBRAZY VEVNITŘ SE VYTVÁŘÍ NEJČASTĚJI ABSTRAKTNÍ, PROTOŽE JE TO JEDNODUŠŠÍ. SKLÁDAJÍ SE VRSTVY HMOTY V RŮZNÉM POŘADÍ. </a:t>
            </a:r>
          </a:p>
          <a:p>
            <a:r>
              <a:rPr lang="cs-CZ" sz="1300" dirty="0">
                <a:latin typeface="Myriad Pro" panose="020B0503030403020204" pitchFamily="34" charset="0"/>
              </a:rPr>
              <a:t>NEJVĚTŠÍ PŘEDSTAVITEL: DAVID DANIELS</a:t>
            </a:r>
          </a:p>
          <a:p>
            <a:endParaRPr lang="cs-CZ" sz="13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101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édium 3" title="Journey Through A Melting Brain (The Stratacut of David Daniels)">
            <a:hlinkClick r:id="" action="ppaction://media"/>
            <a:extLst>
              <a:ext uri="{FF2B5EF4-FFF2-40B4-BE49-F238E27FC236}">
                <a16:creationId xmlns:a16="http://schemas.microsoft.com/office/drawing/2014/main" id="{838763FC-0E95-4321-AA26-8F0CD4918E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2498F1B-4978-46A0-B6A6-886580035B65}"/>
              </a:ext>
            </a:extLst>
          </p:cNvPr>
          <p:cNvSpPr txBox="1"/>
          <p:nvPr/>
        </p:nvSpPr>
        <p:spPr>
          <a:xfrm>
            <a:off x="3080944" y="5818709"/>
            <a:ext cx="6030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JOURNEY THROUGH A MELTING BRAIN (2009, DAVID DANIELS)</a:t>
            </a:r>
          </a:p>
        </p:txBody>
      </p:sp>
    </p:spTree>
    <p:extLst>
      <p:ext uri="{BB962C8B-B14F-4D97-AF65-F5344CB8AC3E}">
        <p14:creationId xmlns:p14="http://schemas.microsoft.com/office/powerpoint/2010/main" val="423880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E6FBF4-EA0C-401F-9BC1-088DDDE67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ROZDĚLENÍ TECHNIK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68D4777-73AC-4CF4-9D9A-0346A1D24A2B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NEPLÉST SAMOT</a:t>
            </a:r>
            <a:r>
              <a:rPr lang="cs-CZ" dirty="0">
                <a:latin typeface="Myriad Pro" panose="020B0503030403020204" pitchFamily="34" charset="0"/>
              </a:rPr>
              <a:t>NÝ</a:t>
            </a:r>
            <a:r>
              <a:rPr lang="en-US" dirty="0">
                <a:latin typeface="Myriad Pro" panose="020B0503030403020204" pitchFamily="34" charset="0"/>
              </a:rPr>
              <a:t> ANIMOVANÝ FILM SE ŽÁNREM A TECHNIKY SE STYLEM! ANIMOVANÝ FILM MÁ SÁM MNOHO ŽÁNRŮ A TECHNIKA MŮŽE BÝT PROVEDENA V RŮZNÝCH STYLECH.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V SOUČASNOSTI NÁVRAT PŮVODNÍCH TECHNIK. JEJICH UŽITÍ V EXPERIMENTÁLNÍ ANIMACI A V KOMBINACI S DIGITÁLNÍMI TECHNOLOGIEMI ČI JAKO ATRAKCE, VÝSTAVNÍ A SAMOSTATNĚ FUNGUJÍCÍ PŘEDMĚTY.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TECHNIKY LZE DĚLIT RŮZNÝMI ZPŮSOBY.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ČASTO DOCHÁZÍ KE KOMBINOVANÉ ANIMACI, VE KTERÉ SE KOMBINUJE VÍCERO ANIMAČNÍCH TECHNIK. POJEM </a:t>
            </a:r>
            <a:r>
              <a:rPr lang="en-US" i="1" dirty="0">
                <a:latin typeface="Myriad Pro" panose="020B0503030403020204" pitchFamily="34" charset="0"/>
              </a:rPr>
              <a:t>KOMBINOVANÁ </a:t>
            </a:r>
            <a:r>
              <a:rPr lang="en-US" dirty="0">
                <a:latin typeface="Myriad Pro" panose="020B0503030403020204" pitchFamily="34" charset="0"/>
              </a:rPr>
              <a:t>FUNGUJE V ANIMACI JINAK NEŽ V HRANÉM FILMU. </a:t>
            </a:r>
          </a:p>
        </p:txBody>
      </p:sp>
      <p:pic>
        <p:nvPicPr>
          <p:cNvPr id="8" name="Obrázek 7" descr="Obsah obrázku text, tkanina&#10;&#10;Popis byl vytvořen automaticky">
            <a:extLst>
              <a:ext uri="{FF2B5EF4-FFF2-40B4-BE49-F238E27FC236}">
                <a16:creationId xmlns:a16="http://schemas.microsoft.com/office/drawing/2014/main" id="{8BDAD0AC-DD9B-41AB-953E-A896FE66BB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6AA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76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Big Draw - The world&amp;#39;s largest drawing festival - Jim Le Fevre on The  Phonotrope™">
            <a:extLst>
              <a:ext uri="{FF2B5EF4-FFF2-40B4-BE49-F238E27FC236}">
                <a16:creationId xmlns:a16="http://schemas.microsoft.com/office/drawing/2014/main" id="{316AA199-61F7-4696-9EBA-289745E86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6" r="9091" b="733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ABEC2F-F731-4DE4-A9CE-BC6B9DBC5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cs-CZ" sz="4000">
                <a:latin typeface="Oswald" pitchFamily="2" charset="-18"/>
              </a:rPr>
              <a:t>PHONOTROP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F2BACD-B7C7-43FD-9D7E-72DB6C5AB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r>
              <a:rPr lang="cs-CZ" sz="2000">
                <a:latin typeface="Myriad Pro" panose="020B0503030403020204" pitchFamily="34" charset="0"/>
              </a:rPr>
              <a:t>POJMENOVAL JIM LE FEVRE</a:t>
            </a:r>
          </a:p>
          <a:p>
            <a:r>
              <a:rPr lang="cs-CZ" sz="2000">
                <a:latin typeface="Myriad Pro" panose="020B0503030403020204" pitchFamily="34" charset="0"/>
              </a:rPr>
              <a:t>NA POHYBLIVÉM KOTOUČI SE TOČÍ NEUSTÁLE DOKOLA NEJČASTĚJI PAPÍROVÝ KRUH NA KTERÉM JSOU ZAZNAMENÁNY VŠECHNY FÁZE POHYBU. TY POHYBEM KOTOUČE VYTVÁŘÍ POHYB. TEN JE ZAZNAMENÁN ŽIVĚ NA KAMERU/VIDEO.</a:t>
            </a:r>
          </a:p>
          <a:p>
            <a:r>
              <a:rPr lang="cs-CZ" sz="2000">
                <a:latin typeface="Myriad Pro" panose="020B0503030403020204" pitchFamily="34" charset="0"/>
              </a:rPr>
              <a:t>FUNGUJE PODOBNĚ JAKO ZOETROPE, ALE POHYB NA PHONOTROPU LZE VIDĚT JEN SKRZE KAMERU. KOMBINUJE POOKÉNKOVÉ SNÍMÁNÍ A ŽIVOU AKCI. </a:t>
            </a:r>
          </a:p>
          <a:p>
            <a:r>
              <a:rPr lang="cs-CZ" sz="2000">
                <a:latin typeface="Myriad Pro" panose="020B0503030403020204" pitchFamily="34" charset="0"/>
              </a:rPr>
              <a:t>ZE SOUČASNÝCH TVŮRCŮ NAPŘ. TESS MARTIN (</a:t>
            </a:r>
            <a:r>
              <a:rPr lang="cs-CZ" sz="2000" i="1">
                <a:latin typeface="Myriad Pro" panose="020B0503030403020204" pitchFamily="34" charset="0"/>
              </a:rPr>
              <a:t>ORBIT</a:t>
            </a:r>
            <a:r>
              <a:rPr lang="cs-CZ" sz="2000">
                <a:latin typeface="Myriad Pro" panose="020B0503030403020204" pitchFamily="34" charset="0"/>
              </a:rPr>
              <a:t>, 2019)</a:t>
            </a:r>
          </a:p>
        </p:txBody>
      </p:sp>
      <p:pic>
        <p:nvPicPr>
          <p:cNvPr id="6" name="Online médium 4" title="ORBIT">
            <a:hlinkClick r:id="" action="ppaction://media"/>
            <a:extLst>
              <a:ext uri="{FF2B5EF4-FFF2-40B4-BE49-F238E27FC236}">
                <a16:creationId xmlns:a16="http://schemas.microsoft.com/office/drawing/2014/main" id="{0020E7E5-D528-4A2A-8F9B-8E629ECA700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90900" y="1642814"/>
            <a:ext cx="5410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5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Materiálové experimenty – Thaumatrop – Spolek Hájovna">
            <a:extLst>
              <a:ext uri="{FF2B5EF4-FFF2-40B4-BE49-F238E27FC236}">
                <a16:creationId xmlns:a16="http://schemas.microsoft.com/office/drawing/2014/main" id="{2BDDA5CD-E978-43D2-AD40-9F185D85A4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" b="2699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C3D3894-6187-4661-8B99-9B8737379342}"/>
              </a:ext>
            </a:extLst>
          </p:cNvPr>
          <p:cNvSpPr txBox="1"/>
          <p:nvPr/>
        </p:nvSpPr>
        <p:spPr>
          <a:xfrm>
            <a:off x="4092887" y="787941"/>
            <a:ext cx="4006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>
                <a:latin typeface="Oswald" pitchFamily="2" charset="-18"/>
              </a:rPr>
              <a:t>THAUMATROPE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D5FE9B2-16FB-4FF7-A1C5-726847981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222" y="2123039"/>
            <a:ext cx="5221930" cy="282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74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74D7081-EF39-48FA-9723-2B50373346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1B5D4EE-C707-48EE-AB35-3BE5918BEEB8}"/>
              </a:ext>
            </a:extLst>
          </p:cNvPr>
          <p:cNvSpPr txBox="1"/>
          <p:nvPr/>
        </p:nvSpPr>
        <p:spPr>
          <a:xfrm>
            <a:off x="4254791" y="330742"/>
            <a:ext cx="3682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latin typeface="Oswald" pitchFamily="2" charset="-18"/>
              </a:rPr>
              <a:t>FENAKISTISKOP</a:t>
            </a:r>
          </a:p>
        </p:txBody>
      </p:sp>
    </p:spTree>
    <p:extLst>
      <p:ext uri="{BB962C8B-B14F-4D97-AF65-F5344CB8AC3E}">
        <p14:creationId xmlns:p14="http://schemas.microsoft.com/office/powerpoint/2010/main" val="1653342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6" name="Picture 4" descr="Family Day: Zoetrope Animation and Collage | Wende Museum">
            <a:extLst>
              <a:ext uri="{FF2B5EF4-FFF2-40B4-BE49-F238E27FC236}">
                <a16:creationId xmlns:a16="http://schemas.microsoft.com/office/drawing/2014/main" id="{22B8172A-D30B-4682-9392-59C08A7EBE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A351516-6158-4BF0-8C3E-DDB1E325E7AA}"/>
              </a:ext>
            </a:extLst>
          </p:cNvPr>
          <p:cNvSpPr txBox="1"/>
          <p:nvPr/>
        </p:nvSpPr>
        <p:spPr>
          <a:xfrm>
            <a:off x="4859123" y="416483"/>
            <a:ext cx="2473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solidFill>
                  <a:schemeClr val="bg1"/>
                </a:solidFill>
                <a:latin typeface="Oswald" pitchFamily="2" charset="-18"/>
              </a:rPr>
              <a:t>ZOETROPE</a:t>
            </a:r>
          </a:p>
        </p:txBody>
      </p:sp>
    </p:spTree>
    <p:extLst>
      <p:ext uri="{BB962C8B-B14F-4D97-AF65-F5344CB8AC3E}">
        <p14:creationId xmlns:p14="http://schemas.microsoft.com/office/powerpoint/2010/main" val="1947669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Prachatický deník | Anifilm v 62 obrazech | fotogalerie">
            <a:extLst>
              <a:ext uri="{FF2B5EF4-FFF2-40B4-BE49-F238E27FC236}">
                <a16:creationId xmlns:a16="http://schemas.microsoft.com/office/drawing/2014/main" id="{C44B1719-728A-4166-85EE-96E6F2B25B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AAE60BF-D135-4C0A-8045-702C751B2C51}"/>
              </a:ext>
            </a:extLst>
          </p:cNvPr>
          <p:cNvSpPr txBox="1"/>
          <p:nvPr/>
        </p:nvSpPr>
        <p:spPr>
          <a:xfrm>
            <a:off x="4515278" y="5262664"/>
            <a:ext cx="31614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>
                <a:latin typeface="Oswald" pitchFamily="2" charset="-18"/>
              </a:rPr>
              <a:t>PRAXINOSKOP</a:t>
            </a:r>
          </a:p>
        </p:txBody>
      </p:sp>
    </p:spTree>
    <p:extLst>
      <p:ext uri="{BB962C8B-B14F-4D97-AF65-F5344CB8AC3E}">
        <p14:creationId xmlns:p14="http://schemas.microsoft.com/office/powerpoint/2010/main" val="1790228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SIMBIOSIS CARNAL – Flip book with 6 different sequences based on the animated short film Simbiosis Carnal by Spanish animation director, illustrator and painter Rocío Álvarez. ">
            <a:extLst>
              <a:ext uri="{FF2B5EF4-FFF2-40B4-BE49-F238E27FC236}">
                <a16:creationId xmlns:a16="http://schemas.microsoft.com/office/drawing/2014/main" id="{23C4D13D-9BAF-40E3-AAA1-E32635B71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3" r="6655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878032-61BA-4ACF-9DAB-761CFBE4D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Oswald" pitchFamily="2" charset="-18"/>
              </a:rPr>
              <a:t>FLIPBOOK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BF0FBB-153A-46E3-B508-6DC561858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Myriad Pro" panose="020B0503030403020204" pitchFamily="34" charset="0"/>
              </a:rPr>
              <a:t>KNÍŽEČKY, NA KAŽDÉ STRANĚ JEDNA FÁZE POHYBU. </a:t>
            </a:r>
          </a:p>
          <a:p>
            <a:r>
              <a:rPr lang="cs-CZ" sz="1700" dirty="0">
                <a:latin typeface="Myriad Pro" panose="020B0503030403020204" pitchFamily="34" charset="0"/>
              </a:rPr>
              <a:t>VÝSTAVNÍ A SBĚRATELSKÉ OBJEKTY.</a:t>
            </a:r>
          </a:p>
          <a:p>
            <a:r>
              <a:rPr lang="cs-CZ" sz="1700" dirty="0">
                <a:latin typeface="Myriad Pro" panose="020B0503030403020204" pitchFamily="34" charset="0"/>
              </a:rPr>
              <a:t>FLIPBOOK MACHINE UMISŤUJÍ ANIMACI PŘÍMO DO PROSTORU. </a:t>
            </a:r>
          </a:p>
          <a:p>
            <a:r>
              <a:rPr lang="cs-CZ" sz="1700" dirty="0">
                <a:latin typeface="Myriad Pro" panose="020B0503030403020204" pitchFamily="34" charset="0"/>
              </a:rPr>
              <a:t>SRANDY NA ROHY ŠKOLNÍCH SEŠITŮ. </a:t>
            </a:r>
          </a:p>
          <a:p>
            <a:r>
              <a:rPr lang="cs-CZ" sz="1700" dirty="0">
                <a:latin typeface="Myriad Pro" panose="020B0503030403020204" pitchFamily="34" charset="0"/>
              </a:rPr>
              <a:t>SPÍŠE AMATERSKÁ NEBO VEDLEJŠÍ VÝSTAVNÍ ČINNOST TVŮRCŮ.</a:t>
            </a:r>
          </a:p>
          <a:p>
            <a:r>
              <a:rPr lang="cs-CZ" sz="1700" dirty="0">
                <a:latin typeface="Myriad Pro" panose="020B0503030403020204" pitchFamily="34" charset="0"/>
              </a:rPr>
              <a:t>PŘÍKLAD: FLIPBOKU</a:t>
            </a:r>
          </a:p>
          <a:p>
            <a:endParaRPr lang="cs-CZ" sz="17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9349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ird &amp;amp; Butterfly Flip Book Machines by Juan Fontanive | Colossal">
            <a:extLst>
              <a:ext uri="{FF2B5EF4-FFF2-40B4-BE49-F238E27FC236}">
                <a16:creationId xmlns:a16="http://schemas.microsoft.com/office/drawing/2014/main" id="{C2498CEB-0774-4337-A24D-F5E65C1E35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3" y="370312"/>
            <a:ext cx="10875334" cy="611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438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Animation Techniques: Pinscreen - NFB Blog">
            <a:extLst>
              <a:ext uri="{FF2B5EF4-FFF2-40B4-BE49-F238E27FC236}">
                <a16:creationId xmlns:a16="http://schemas.microsoft.com/office/drawing/2014/main" id="{87FB4535-FEFD-4F41-BDED-5ECEE41B8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650"/>
          <a:stretch/>
        </p:blipFill>
        <p:spPr bwMode="auto">
          <a:xfrm>
            <a:off x="320040" y="320040"/>
            <a:ext cx="11548872" cy="4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FF89C5-BDB1-4663-8781-14D2E7EA1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09083"/>
            <a:ext cx="2889504" cy="1345997"/>
          </a:xfrm>
        </p:spPr>
        <p:txBody>
          <a:bodyPr anchor="ctr">
            <a:normAutofit/>
          </a:bodyPr>
          <a:lstStyle/>
          <a:p>
            <a:r>
              <a:rPr lang="cs-CZ" sz="2600">
                <a:solidFill>
                  <a:schemeClr val="bg1"/>
                </a:solidFill>
                <a:latin typeface="Oswald" pitchFamily="2" charset="-18"/>
              </a:rPr>
              <a:t>ŠPENDLÍKOVÁ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E8CA89-A255-4110-97EB-2CA28BDC2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09083"/>
            <a:ext cx="6976872" cy="1345997"/>
          </a:xfrm>
        </p:spPr>
        <p:txBody>
          <a:bodyPr anchor="ctr">
            <a:normAutofit/>
          </a:bodyPr>
          <a:lstStyle/>
          <a:p>
            <a:r>
              <a:rPr lang="cs-CZ" sz="900" i="1" dirty="0">
                <a:solidFill>
                  <a:schemeClr val="bg1"/>
                </a:solidFill>
                <a:latin typeface="Myriad Pro" panose="020B0503030403020204" pitchFamily="34" charset="0"/>
              </a:rPr>
              <a:t>PINSCREEN</a:t>
            </a:r>
          </a:p>
          <a:p>
            <a:r>
              <a:rPr lang="cs-CZ" sz="900" dirty="0">
                <a:solidFill>
                  <a:schemeClr val="bg1"/>
                </a:solidFill>
                <a:latin typeface="Myriad Pro" panose="020B0503030403020204" pitchFamily="34" charset="0"/>
              </a:rPr>
              <a:t>POUŽÍVÁ SE DESKA, NA KTEROU SE UMISŤUJÍ ŠPENDLÍKY, KTERÉ VYTVÁŘEJÍ STÍN A POMOCÍ VYSOUVÁNÍ A ZASOUVÁNÍ ŠPENDLÍKŮ SE ANIMUJE OBRAZ. </a:t>
            </a:r>
          </a:p>
          <a:p>
            <a:r>
              <a:rPr lang="cs-CZ" sz="900" dirty="0">
                <a:solidFill>
                  <a:schemeClr val="bg1"/>
                </a:solidFill>
                <a:latin typeface="Myriad Pro" panose="020B0503030403020204" pitchFamily="34" charset="0"/>
              </a:rPr>
              <a:t>S PŘÍCHODEM TÉTO TECHNIKY JE SPOJEN HLAVNĚ ALEXANDR ALEXEIEFF A CLAIRE PARKER. </a:t>
            </a:r>
          </a:p>
          <a:p>
            <a:r>
              <a:rPr lang="cs-CZ" sz="900" dirty="0">
                <a:solidFill>
                  <a:schemeClr val="bg1"/>
                </a:solidFill>
                <a:latin typeface="Myriad Pro" panose="020B0503030403020204" pitchFamily="34" charset="0"/>
              </a:rPr>
              <a:t>JEDNÍM Z PŘEDSTAVITELŮ JE I JACQUES DROUIN. U NÁS TECHNIKU VYUŽIL BŘETISLAV POJAR U FILMU </a:t>
            </a:r>
            <a:r>
              <a:rPr lang="cs-CZ" sz="900" i="1" dirty="0">
                <a:solidFill>
                  <a:schemeClr val="bg1"/>
                </a:solidFill>
                <a:latin typeface="Myriad Pro" panose="020B0503030403020204" pitchFamily="34" charset="0"/>
              </a:rPr>
              <a:t>ROMANCE Z TEMNOT </a:t>
            </a:r>
            <a:r>
              <a:rPr lang="cs-CZ" sz="900" dirty="0">
                <a:solidFill>
                  <a:schemeClr val="bg1"/>
                </a:solidFill>
                <a:latin typeface="Myriad Pro" panose="020B0503030403020204" pitchFamily="34" charset="0"/>
              </a:rPr>
              <a:t>(1986).</a:t>
            </a:r>
          </a:p>
        </p:txBody>
      </p:sp>
    </p:spTree>
    <p:extLst>
      <p:ext uri="{BB962C8B-B14F-4D97-AF65-F5344CB8AC3E}">
        <p14:creationId xmlns:p14="http://schemas.microsoft.com/office/powerpoint/2010/main" val="4272828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édium 3" title="Mindscape">
            <a:hlinkClick r:id="" action="ppaction://media"/>
            <a:extLst>
              <a:ext uri="{FF2B5EF4-FFF2-40B4-BE49-F238E27FC236}">
                <a16:creationId xmlns:a16="http://schemas.microsoft.com/office/drawing/2014/main" id="{20E808AD-6376-4CF6-8145-90B23637941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78062" y="565807"/>
            <a:ext cx="7635875" cy="57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0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8" name="Rectangle 70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2A58A6-C71D-45AD-9810-B28E37BB0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7883"/>
            <a:ext cx="4783697" cy="1942810"/>
          </a:xfrm>
        </p:spPr>
        <p:txBody>
          <a:bodyPr anchor="b">
            <a:normAutofit/>
          </a:bodyPr>
          <a:lstStyle/>
          <a:p>
            <a:r>
              <a:rPr lang="cs-CZ" sz="4000">
                <a:latin typeface="Oswald" pitchFamily="2" charset="-18"/>
              </a:rPr>
              <a:t>VYŠÍVANÁ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2C9B11-1A4E-45D0-B9F6-58567FF7A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86323"/>
            <a:ext cx="4783697" cy="3433583"/>
          </a:xfrm>
        </p:spPr>
        <p:txBody>
          <a:bodyPr anchor="ctr">
            <a:normAutofit/>
          </a:bodyPr>
          <a:lstStyle/>
          <a:p>
            <a:r>
              <a:rPr lang="cs-CZ" sz="1700" i="1" dirty="0">
                <a:latin typeface="Myriad Pro" panose="020B0503030403020204" pitchFamily="34" charset="0"/>
              </a:rPr>
              <a:t>EMBROIDERMATION</a:t>
            </a:r>
          </a:p>
          <a:p>
            <a:r>
              <a:rPr lang="cs-CZ" sz="1700" dirty="0">
                <a:latin typeface="Myriad Pro" panose="020B0503030403020204" pitchFamily="34" charset="0"/>
              </a:rPr>
              <a:t>VĚTŠINOU NA LÁTCE MÍSTO PAPÍRU NEBO PŘÍMO NA ZOETROPU ANIMÁTOR FÁZE VYŠÍVÁ.</a:t>
            </a:r>
          </a:p>
          <a:p>
            <a:r>
              <a:rPr lang="cs-CZ" sz="1700" dirty="0">
                <a:latin typeface="Myriad Pro" panose="020B0503030403020204" pitchFamily="34" charset="0"/>
              </a:rPr>
              <a:t>OPĚT SPÍŠE EXPERIMENTÁLNÍ, VÝSTAVNÍ. </a:t>
            </a:r>
          </a:p>
          <a:p>
            <a:r>
              <a:rPr lang="cs-CZ" sz="1700" dirty="0">
                <a:latin typeface="Myriad Pro" panose="020B0503030403020204" pitchFamily="34" charset="0"/>
              </a:rPr>
              <a:t>ČASTO SE VYUŽÍVÁ SPÍŠE PRO HUDEBNÍ VIDEOKLIPY. PREFERUJE PRO NÁROČNOST FORMÁT KRÁTKÉ STOPÁŽE. </a:t>
            </a:r>
          </a:p>
          <a:p>
            <a:r>
              <a:rPr lang="cs-CZ" sz="1700" dirty="0">
                <a:latin typeface="Myriad Pro" panose="020B0503030403020204" pitchFamily="34" charset="0"/>
              </a:rPr>
              <a:t>PŘÍKLAD: </a:t>
            </a:r>
            <a:r>
              <a:rPr lang="cs-CZ" sz="1700" i="1" dirty="0">
                <a:latin typeface="Myriad Pro" panose="020B0503030403020204" pitchFamily="34" charset="0"/>
              </a:rPr>
              <a:t>THRONE-‘THARSIS SLEEPS‘ </a:t>
            </a:r>
            <a:r>
              <a:rPr lang="cs-CZ" sz="1700" dirty="0">
                <a:latin typeface="Myriad Pro" panose="020B0503030403020204" pitchFamily="34" charset="0"/>
              </a:rPr>
              <a:t>(2014, NICOS LIVESEY), </a:t>
            </a:r>
            <a:r>
              <a:rPr lang="cs-CZ" sz="1700" i="1" dirty="0">
                <a:latin typeface="Myriad Pro" panose="020B0503030403020204" pitchFamily="34" charset="0"/>
              </a:rPr>
              <a:t>EMBROIDERED ZOETROPE </a:t>
            </a:r>
            <a:r>
              <a:rPr lang="cs-CZ" sz="1700" dirty="0">
                <a:latin typeface="Myriad Pro" panose="020B0503030403020204" pitchFamily="34" charset="0"/>
              </a:rPr>
              <a:t>(2013, ELLIOT SCHULTZ)</a:t>
            </a:r>
          </a:p>
          <a:p>
            <a:pPr marL="0" indent="0">
              <a:buNone/>
            </a:pPr>
            <a:endParaRPr lang="cs-CZ" sz="1700" dirty="0"/>
          </a:p>
        </p:txBody>
      </p:sp>
      <p:pic>
        <p:nvPicPr>
          <p:cNvPr id="6146" name="Picture 2" descr="Amazing Animation: Embroidered Zoetropeby Elliot Schultz">
            <a:extLst>
              <a:ext uri="{FF2B5EF4-FFF2-40B4-BE49-F238E27FC236}">
                <a16:creationId xmlns:a16="http://schemas.microsoft.com/office/drawing/2014/main" id="{C9191942-161A-41B1-96A7-2AD3F95601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8424" y="1818924"/>
            <a:ext cx="5365375" cy="301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611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C652388-B999-4F30-ACBE-72604694AAF2}"/>
              </a:ext>
            </a:extLst>
          </p:cNvPr>
          <p:cNvSpPr txBox="1"/>
          <p:nvPr/>
        </p:nvSpPr>
        <p:spPr>
          <a:xfrm>
            <a:off x="824753" y="726141"/>
            <a:ext cx="39265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Myriad Pro" panose="020B0503030403020204" pitchFamily="34" charset="0"/>
              </a:rPr>
              <a:t>2D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TRADIČNÍ KRESLENÁ (KLASICKÁ ANIMACE, RUČNÍ) - ABSOLUTNÍ (TOTÁLNÍ), OMEZENÁ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DIGITÁLNÍ (POČÍTAČOVÁ) KRESLENÁ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PLOŠKOVÁ – SILUETOVÁ ANIMACE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PÍSEČNÁ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ANIMACE NA SKLO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ŠKRÁBANÁ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ANIMACE GUMOU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KOLÁŽ</a:t>
            </a:r>
          </a:p>
          <a:p>
            <a:endParaRPr lang="cs-CZ" dirty="0">
              <a:latin typeface="Oswald" pitchFamily="2" charset="-18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58ED362-B8B1-47A3-97FB-B6D464E2868E}"/>
              </a:ext>
            </a:extLst>
          </p:cNvPr>
          <p:cNvSpPr txBox="1"/>
          <p:nvPr/>
        </p:nvSpPr>
        <p:spPr>
          <a:xfrm>
            <a:off x="5150223" y="717176"/>
            <a:ext cx="30300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Myriad Pro" panose="020B0503030403020204" pitchFamily="34" charset="0"/>
              </a:rPr>
              <a:t>NA HRANICI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RELIÉFNÍ (POLOPLASTICKÁ)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STRATA-CUT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PHONOTROP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“HISTORICKÉ“ HRAČKY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FLIP-BOOK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ŠPENDLÍKOVÁ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VYŠÍVANÁ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ROTOSKOPIE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WALL-PAINTED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5F2B917-5C1E-4877-8003-B348E1C3EC91}"/>
              </a:ext>
            </a:extLst>
          </p:cNvPr>
          <p:cNvSpPr txBox="1"/>
          <p:nvPr/>
        </p:nvSpPr>
        <p:spPr>
          <a:xfrm>
            <a:off x="8579223" y="726141"/>
            <a:ext cx="30300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Myriad Pro" panose="020B0503030403020204" pitchFamily="34" charset="0"/>
              </a:rPr>
              <a:t>3D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STOP-MOTION (FRAME BY FRAME) (ANIMACE OBJEKTŮ)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LOUTKOVÁ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PLASTELÍNOVÁ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PIXILACE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DIGITÁLNÍ 3D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Myriad Pro" panose="020B0503030403020204" pitchFamily="34" charset="0"/>
              </a:rPr>
              <a:t>CHUCKIMATION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Oswald" pitchFamily="2" charset="-18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C7385FD-689A-41C1-A4AF-FE881708DB5B}"/>
              </a:ext>
            </a:extLst>
          </p:cNvPr>
          <p:cNvSpPr txBox="1"/>
          <p:nvPr/>
        </p:nvSpPr>
        <p:spPr>
          <a:xfrm>
            <a:off x="824753" y="4687494"/>
            <a:ext cx="83018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Myriad Pro" panose="020B0503030403020204" pitchFamily="34" charset="0"/>
              </a:rPr>
              <a:t>GRAFIKA: </a:t>
            </a:r>
            <a:r>
              <a:rPr lang="cs-CZ" dirty="0">
                <a:latin typeface="Myriad Pro" panose="020B0503030403020204" pitchFamily="34" charset="0"/>
              </a:rPr>
              <a:t>TYPOGRAFICKÁ ANIMACE, MOTION GRAPHICS/DESIGN, MOTION POSTERS</a:t>
            </a:r>
          </a:p>
          <a:p>
            <a:endParaRPr lang="cs-CZ" b="1" dirty="0">
              <a:latin typeface="Myriad Pro" panose="020B0503030403020204" pitchFamily="34" charset="0"/>
            </a:endParaRPr>
          </a:p>
          <a:p>
            <a:r>
              <a:rPr lang="cs-CZ" b="1" dirty="0">
                <a:latin typeface="Myriad Pro" panose="020B0503030403020204" pitchFamily="34" charset="0"/>
              </a:rPr>
              <a:t>EXPERIMENTÁLNÍ; INTUITIVNÍ </a:t>
            </a:r>
          </a:p>
          <a:p>
            <a:endParaRPr lang="cs-CZ" b="1" dirty="0">
              <a:latin typeface="Myriad Pro" panose="020B0503030403020204" pitchFamily="34" charset="0"/>
            </a:endParaRPr>
          </a:p>
          <a:p>
            <a:r>
              <a:rPr lang="cs-CZ" b="1" dirty="0">
                <a:latin typeface="Myriad Pro" panose="020B0503030403020204" pitchFamily="34" charset="0"/>
              </a:rPr>
              <a:t>KOMBINOVANÁ</a:t>
            </a:r>
          </a:p>
        </p:txBody>
      </p:sp>
    </p:spTree>
    <p:extLst>
      <p:ext uri="{BB962C8B-B14F-4D97-AF65-F5344CB8AC3E}">
        <p14:creationId xmlns:p14="http://schemas.microsoft.com/office/powerpoint/2010/main" val="40109266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édium 3" title="THRONE - 'THARSIS SLEEPS' (OFFICIAL VIDEO)">
            <a:hlinkClick r:id="" action="ppaction://media"/>
            <a:extLst>
              <a:ext uri="{FF2B5EF4-FFF2-40B4-BE49-F238E27FC236}">
                <a16:creationId xmlns:a16="http://schemas.microsoft.com/office/drawing/2014/main" id="{99742D4C-32AB-4836-BECE-FE5B6D83A82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58265" y="751998"/>
            <a:ext cx="9475470" cy="53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9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ving Vincent">
            <a:extLst>
              <a:ext uri="{FF2B5EF4-FFF2-40B4-BE49-F238E27FC236}">
                <a16:creationId xmlns:a16="http://schemas.microsoft.com/office/drawing/2014/main" id="{874D4FBE-E824-4884-ABFB-E63B589C6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4948FBF-5358-4790-982B-06B950148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cs-CZ" sz="4000">
                <a:solidFill>
                  <a:srgbClr val="FFFFFF"/>
                </a:solidFill>
                <a:latin typeface="Oswald" pitchFamily="2" charset="-18"/>
              </a:rPr>
              <a:t>ROTOSKOPIE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0BCA40-5F23-4EA2-97C1-3D824D880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cs-CZ" sz="1400" i="1" dirty="0">
                <a:solidFill>
                  <a:srgbClr val="FFFFFF"/>
                </a:solidFill>
                <a:latin typeface="Myriad Pro" panose="020B0503030403020204" pitchFamily="34" charset="0"/>
              </a:rPr>
              <a:t>ROTOSCOPY</a:t>
            </a:r>
          </a:p>
          <a:p>
            <a:r>
              <a:rPr lang="cs-CZ" sz="1400" dirty="0">
                <a:solidFill>
                  <a:srgbClr val="FFFFFF"/>
                </a:solidFill>
                <a:latin typeface="Myriad Pro" panose="020B0503030403020204" pitchFamily="34" charset="0"/>
              </a:rPr>
              <a:t>ZAVEDL MAX FLEISCHER.</a:t>
            </a:r>
          </a:p>
          <a:p>
            <a:r>
              <a:rPr lang="cs-CZ" sz="1400" dirty="0">
                <a:solidFill>
                  <a:srgbClr val="FFFFFF"/>
                </a:solidFill>
                <a:latin typeface="Myriad Pro" panose="020B0503030403020204" pitchFamily="34" charset="0"/>
              </a:rPr>
              <a:t>ZÁBĚRY SE NEJDŘÍVE NATOČÍ JAKO HRANÝ FILM A POSLÉZE SE PŘEKRESLUJÍ. </a:t>
            </a:r>
          </a:p>
          <a:p>
            <a:r>
              <a:rPr lang="cs-CZ" sz="1400" dirty="0">
                <a:solidFill>
                  <a:srgbClr val="FFFFFF"/>
                </a:solidFill>
                <a:latin typeface="Myriad Pro" panose="020B0503030403020204" pitchFamily="34" charset="0"/>
              </a:rPr>
              <a:t>VELMI REALISTICKÝ POHYB.</a:t>
            </a:r>
          </a:p>
          <a:p>
            <a:r>
              <a:rPr lang="cs-CZ" sz="1400" dirty="0">
                <a:solidFill>
                  <a:srgbClr val="FFFFFF"/>
                </a:solidFill>
                <a:latin typeface="Myriad Pro" panose="020B0503030403020204" pitchFamily="34" charset="0"/>
              </a:rPr>
              <a:t>OTÁZKA ZDA JDE O ANIMOVANÝ FILM. ANIMÁTOR RICHARD SWARBRICK VE SVÉM TEXTU O ROTOSKOPII ŘEŠÍ OTÁZKU POHLCOVÁNÍ TRADIČNÍCH TECHNIK DIGITÁLNÍMI TECHNIKAMI: </a:t>
            </a:r>
          </a:p>
          <a:p>
            <a:pPr marL="0" indent="0">
              <a:buNone/>
            </a:pPr>
            <a:r>
              <a:rPr lang="cs-CZ" sz="1400" i="1" dirty="0">
                <a:solidFill>
                  <a:srgbClr val="FFFFFF"/>
                </a:solidFill>
                <a:latin typeface="Myriad Pro" panose="020B0503030403020204" pitchFamily="34" charset="0"/>
              </a:rPr>
              <a:t>	,,</a:t>
            </a:r>
            <a:r>
              <a:rPr lang="en-US" sz="1400" i="1" dirty="0">
                <a:solidFill>
                  <a:srgbClr val="FFFFFF"/>
                </a:solidFill>
                <a:latin typeface="Myriad Pro" panose="020B0503030403020204" pitchFamily="34" charset="0"/>
              </a:rPr>
              <a:t>Video didn't kill the radio star, but have traditional forms of </a:t>
            </a:r>
            <a:r>
              <a:rPr lang="cs-CZ" sz="1400" i="1" dirty="0">
                <a:solidFill>
                  <a:srgbClr val="FFFFFF"/>
                </a:solidFill>
                <a:latin typeface="Myriad Pro" panose="020B0503030403020204" pitchFamily="34" charset="0"/>
              </a:rPr>
              <a:t>	</a:t>
            </a:r>
            <a:r>
              <a:rPr lang="en-US" sz="1400" i="1" dirty="0">
                <a:solidFill>
                  <a:srgbClr val="FFFFFF"/>
                </a:solidFill>
                <a:latin typeface="Myriad Pro" panose="020B0503030403020204" pitchFamily="34" charset="0"/>
              </a:rPr>
              <a:t>animation been dispatched by more modern methods?</a:t>
            </a:r>
            <a:r>
              <a:rPr lang="cs-CZ" sz="1400" i="1" dirty="0">
                <a:solidFill>
                  <a:srgbClr val="FFFFFF"/>
                </a:solidFill>
                <a:latin typeface="Myriad Pro" panose="020B0503030403020204" pitchFamily="34" charset="0"/>
              </a:rPr>
              <a:t>“</a:t>
            </a:r>
          </a:p>
          <a:p>
            <a:r>
              <a:rPr lang="cs-CZ" sz="1400" dirty="0">
                <a:solidFill>
                  <a:srgbClr val="FFFFFF"/>
                </a:solidFill>
                <a:latin typeface="Myriad Pro" panose="020B0503030403020204" pitchFamily="34" charset="0"/>
              </a:rPr>
              <a:t>VE SVĚTĚ MNOHO ZÁSTUPCŮ TÉTO TECHNIKY. </a:t>
            </a:r>
          </a:p>
          <a:p>
            <a:r>
              <a:rPr lang="cs-CZ" sz="1400" dirty="0">
                <a:solidFill>
                  <a:srgbClr val="FFFFFF"/>
                </a:solidFill>
                <a:latin typeface="Myriad Pro" panose="020B0503030403020204" pitchFamily="34" charset="0"/>
              </a:rPr>
              <a:t>ROTOSKOPIE NEMUSÍ BÝT POUZE DIGITÁLNÍ, ALE NAPŘ. I KLASICKÁ KRESLENÁ NAPŘ. VIDEOKLIP A-HA</a:t>
            </a:r>
            <a:r>
              <a:rPr lang="cs-CZ" sz="1400" i="1" dirty="0">
                <a:solidFill>
                  <a:srgbClr val="FFFFFF"/>
                </a:solidFill>
                <a:latin typeface="Myriad Pro" panose="020B0503030403020204" pitchFamily="34" charset="0"/>
              </a:rPr>
              <a:t> TAKE ON ME </a:t>
            </a:r>
            <a:r>
              <a:rPr lang="cs-CZ" sz="1400" dirty="0">
                <a:solidFill>
                  <a:srgbClr val="FFFFFF"/>
                </a:solidFill>
                <a:latin typeface="Myriad Pro" panose="020B0503030403020204" pitchFamily="34" charset="0"/>
              </a:rPr>
              <a:t>(1986, STEVE BARRON)</a:t>
            </a:r>
            <a:endParaRPr lang="cs-CZ" sz="1400" i="1" dirty="0">
              <a:solidFill>
                <a:srgbClr val="FFFFFF"/>
              </a:solidFill>
              <a:latin typeface="Myriad Pro" panose="020B0503030403020204" pitchFamily="34" charset="0"/>
            </a:endParaRPr>
          </a:p>
          <a:p>
            <a:r>
              <a:rPr lang="cs-CZ" sz="1400" dirty="0">
                <a:solidFill>
                  <a:srgbClr val="FFFFFF"/>
                </a:solidFill>
                <a:latin typeface="Myriad Pro" panose="020B0503030403020204" pitchFamily="34" charset="0"/>
              </a:rPr>
              <a:t>PŘÍKLADY: </a:t>
            </a:r>
            <a:r>
              <a:rPr lang="cs-CZ" sz="1400" i="1" dirty="0">
                <a:solidFill>
                  <a:srgbClr val="FFFFFF"/>
                </a:solidFill>
                <a:latin typeface="Myriad Pro" panose="020B0503030403020204" pitchFamily="34" charset="0"/>
              </a:rPr>
              <a:t>LOVING VINCENT </a:t>
            </a:r>
            <a:r>
              <a:rPr lang="cs-CZ" sz="1400" dirty="0">
                <a:solidFill>
                  <a:srgbClr val="FFFFFF"/>
                </a:solidFill>
                <a:latin typeface="Myriad Pro" panose="020B0503030403020204" pitchFamily="34" charset="0"/>
              </a:rPr>
              <a:t>(2017, DOROTA KOBIELOVÁ, HUGH WELCHMAN), </a:t>
            </a:r>
            <a:r>
              <a:rPr lang="cs-CZ" sz="1400" i="1" dirty="0">
                <a:solidFill>
                  <a:srgbClr val="FFFFFF"/>
                </a:solidFill>
                <a:latin typeface="Myriad Pro" panose="020B0503030403020204" pitchFamily="34" charset="0"/>
              </a:rPr>
              <a:t>SPOLU SAMI </a:t>
            </a:r>
            <a:r>
              <a:rPr lang="cs-CZ" sz="1400" dirty="0">
                <a:solidFill>
                  <a:srgbClr val="FFFFFF"/>
                </a:solidFill>
                <a:latin typeface="Myriad Pro" panose="020B0503030403020204" pitchFamily="34" charset="0"/>
              </a:rPr>
              <a:t>(2018, DIANA CAM VAN NGUYEN)</a:t>
            </a:r>
          </a:p>
        </p:txBody>
      </p:sp>
    </p:spTree>
    <p:extLst>
      <p:ext uri="{BB962C8B-B14F-4D97-AF65-F5344CB8AC3E}">
        <p14:creationId xmlns:p14="http://schemas.microsoft.com/office/powerpoint/2010/main" val="2155027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Freeform: Shape 7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0C62CC-4CE3-462B-8C93-95F8098CF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cs-CZ">
                <a:latin typeface="Oswald" pitchFamily="2" charset="-18"/>
              </a:rPr>
              <a:t>ANIMACE NA ZDI </a:t>
            </a:r>
            <a:endParaRPr lang="cs-CZ" dirty="0">
              <a:latin typeface="Oswald" pitchFamily="2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DC587A-D6B2-4A59-AC98-5D07CB508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cs-CZ" sz="1900" i="1" dirty="0">
                <a:latin typeface="Myriad Pro" panose="020B0503030403020204" pitchFamily="34" charset="0"/>
              </a:rPr>
              <a:t>WALL-PAINTED</a:t>
            </a:r>
          </a:p>
          <a:p>
            <a:r>
              <a:rPr lang="cs-CZ" sz="1900" dirty="0">
                <a:latin typeface="Myriad Pro" panose="020B0503030403020204" pitchFamily="34" charset="0"/>
              </a:rPr>
              <a:t>FÁZE ANIMACE SE MALUJÍ/SPREJUJÍ NA FASÁDY DOMŮ A PRÁZDNÉ ZDI.</a:t>
            </a:r>
          </a:p>
          <a:p>
            <a:r>
              <a:rPr lang="cs-CZ" sz="1900" dirty="0">
                <a:latin typeface="Myriad Pro" panose="020B0503030403020204" pitchFamily="34" charset="0"/>
              </a:rPr>
              <a:t>VĚTŠINOU SE TÍMTO ZPŮSOBEM V ZAHRANIČÍ ZACHRAŇUJÍ STARÉ BUDOVY URČENÉ TŘEBA K DEMOLICI ATD. </a:t>
            </a:r>
          </a:p>
          <a:p>
            <a:r>
              <a:rPr lang="cs-CZ" sz="1900" dirty="0">
                <a:latin typeface="Myriad Pro" panose="020B0503030403020204" pitchFamily="34" charset="0"/>
              </a:rPr>
              <a:t>FÁZE SE NEMAŽOU. NECHÁVAJÍ SE VIDITELNÉ. OBRAZ SE POUZE POSUNUJE V PROSTORU. </a:t>
            </a:r>
          </a:p>
          <a:p>
            <a:r>
              <a:rPr lang="cs-CZ" sz="1900" dirty="0">
                <a:latin typeface="Myriad Pro" panose="020B0503030403020204" pitchFamily="34" charset="0"/>
              </a:rPr>
              <a:t>VĚTŠINOU SE JEDNÁ O TÝMOVOU PRÁCI. </a:t>
            </a:r>
          </a:p>
          <a:p>
            <a:r>
              <a:rPr lang="cs-CZ" sz="1900" dirty="0">
                <a:latin typeface="Myriad Pro" panose="020B0503030403020204" pitchFamily="34" charset="0"/>
              </a:rPr>
              <a:t>HLAVNÍ PŘEDSTAVITEL: BLU (</a:t>
            </a:r>
            <a:r>
              <a:rPr lang="cs-CZ" sz="1900" i="1" dirty="0">
                <a:latin typeface="Myriad Pro" panose="020B0503030403020204" pitchFamily="34" charset="0"/>
              </a:rPr>
              <a:t>BIG BANG BIG BOOM</a:t>
            </a:r>
            <a:r>
              <a:rPr lang="cs-CZ" sz="1900" dirty="0">
                <a:latin typeface="Myriad Pro" panose="020B0503030403020204" pitchFamily="34" charset="0"/>
              </a:rPr>
              <a:t>, 2010)</a:t>
            </a:r>
          </a:p>
        </p:txBody>
      </p:sp>
      <p:pic>
        <p:nvPicPr>
          <p:cNvPr id="2050" name="Picture 2" descr="Top 30 Muto GIFs | Find the best GIF on Gfycat">
            <a:extLst>
              <a:ext uri="{FF2B5EF4-FFF2-40B4-BE49-F238E27FC236}">
                <a16:creationId xmlns:a16="http://schemas.microsoft.com/office/drawing/2014/main" id="{3C534663-06F0-49D6-964C-D22BB32193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9367" y="2227278"/>
            <a:ext cx="4788505" cy="36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Freeform: Shape 7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336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7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GALERIE: Trnka zanechal výraznou stopu nejen v animovaném filmu | FOTO 1 |  E15.cz">
            <a:extLst>
              <a:ext uri="{FF2B5EF4-FFF2-40B4-BE49-F238E27FC236}">
                <a16:creationId xmlns:a16="http://schemas.microsoft.com/office/drawing/2014/main" id="{0AB6A824-49E0-4DDE-B23F-8A442071C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5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010656-7650-4DE5-ADE3-9A575108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752" y="420208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  <a:latin typeface="Oswald" pitchFamily="2" charset="-18"/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15641800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eník milovníka filmů: Inherent Vice, Hra s kameny, Beyond the Lights, Noc  v muzeu, The Lovers">
            <a:extLst>
              <a:ext uri="{FF2B5EF4-FFF2-40B4-BE49-F238E27FC236}">
                <a16:creationId xmlns:a16="http://schemas.microsoft.com/office/drawing/2014/main" id="{948AE0CA-B763-4D2F-9C4A-9096FEC8C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1" r="2580" b="827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Rectangle 72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3A942F-3AEC-406B-8CFE-FD033133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 Black" panose="020B0A04020102020204" pitchFamily="34" charset="0"/>
              </a:rPr>
              <a:t>STOP-MOTION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2E8995-6F8A-4BC6-86A8-9EE94D543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r>
              <a:rPr lang="cs-CZ" sz="1600" i="1" dirty="0">
                <a:latin typeface="Myriad Pro" panose="020B0503030403020204" pitchFamily="34" charset="0"/>
              </a:rPr>
              <a:t>ANIMACE OBJEKTŮ, POOKÉNKOVÁ ANIMACE, FRAME STOP ANIMATION</a:t>
            </a:r>
          </a:p>
          <a:p>
            <a:r>
              <a:rPr lang="cs-CZ" sz="1600" dirty="0">
                <a:latin typeface="Myriad Pro" panose="020B0503030403020204" pitchFamily="34" charset="0"/>
              </a:rPr>
              <a:t>V ZAHRANIČÍ JE POJEM STOP-MOTION ČASTO POUŽÍVÁN JAKO NADTŘÍDA PRO KAŽDOU ANIMACI, KTERÁ FUNGUJE NA PRINCIPU FRAME-BY-FRAME. TEDY PRO KAŽDOU, PŘI KTERÉ SE POHYBUJE PŘEDMĚTEM PO OKÉNKU. JE TO PRO NĚ SPÍŠE TYP ANIMACE NEŽ TECHNIKA. SPADÁ POD TO ČASTO I LOUTKOVÁ NEBO PLASTELÍNOVÁ ANIMACE JAKO WALLACE AND GROMIT ATD. V ČESKU JE TENTO POJEM UŽÍVÁN SPÍŠE PRO ANIMACI OBJEKTŮ. V ZAHRANIČÍ SE ANIMACE OBJEKTŮ OZNAČUJE JAKO </a:t>
            </a:r>
            <a:r>
              <a:rPr lang="cs-CZ" sz="1600" i="1" dirty="0">
                <a:latin typeface="Myriad Pro" panose="020B0503030403020204" pitchFamily="34" charset="0"/>
              </a:rPr>
              <a:t>OBJECT ANIMATION.</a:t>
            </a:r>
            <a:endParaRPr lang="cs-CZ" sz="1600" dirty="0">
              <a:latin typeface="Myriad Pro" panose="020B0503030403020204" pitchFamily="34" charset="0"/>
            </a:endParaRPr>
          </a:p>
          <a:p>
            <a:r>
              <a:rPr lang="cs-CZ" sz="1600" dirty="0">
                <a:latin typeface="Myriad Pro" panose="020B0503030403020204" pitchFamily="34" charset="0"/>
              </a:rPr>
              <a:t>STOP-MOTION SE V ČESKU ZÁSADNĚ ODLIŠUJE OD PIXILACE, KTERÁ POOKÉNKOVĚ </a:t>
            </a:r>
          </a:p>
          <a:p>
            <a:r>
              <a:rPr lang="cs-CZ" sz="1600" dirty="0">
                <a:latin typeface="Myriad Pro" panose="020B0503030403020204" pitchFamily="34" charset="0"/>
              </a:rPr>
              <a:t>PŘÍKLADY: </a:t>
            </a:r>
            <a:r>
              <a:rPr lang="cs-CZ" sz="1600" i="1" dirty="0">
                <a:latin typeface="Myriad Pro" panose="020B0503030403020204" pitchFamily="34" charset="0"/>
              </a:rPr>
              <a:t>HRA S KAMENY </a:t>
            </a:r>
            <a:r>
              <a:rPr lang="cs-CZ" sz="1600" dirty="0">
                <a:latin typeface="Myriad Pro" panose="020B0503030403020204" pitchFamily="34" charset="0"/>
              </a:rPr>
              <a:t>(1965, JAN ŠVANKMAJER), </a:t>
            </a:r>
            <a:r>
              <a:rPr lang="cs-CZ" sz="1600" i="1" dirty="0">
                <a:latin typeface="Myriad Pro" panose="020B0503030403020204" pitchFamily="34" charset="0"/>
              </a:rPr>
              <a:t>UZEL NA KAPESNÍKU </a:t>
            </a:r>
            <a:r>
              <a:rPr lang="cs-CZ" sz="1600" dirty="0">
                <a:latin typeface="Myriad Pro" panose="020B0503030403020204" pitchFamily="34" charset="0"/>
              </a:rPr>
              <a:t>(1959, HERMÍNA TÝRLOVÁ) </a:t>
            </a:r>
          </a:p>
          <a:p>
            <a:endParaRPr lang="cs-CZ" sz="13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3714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O skleničku víc (1953) – Filmový přehled">
            <a:extLst>
              <a:ext uri="{FF2B5EF4-FFF2-40B4-BE49-F238E27FC236}">
                <a16:creationId xmlns:a16="http://schemas.microsoft.com/office/drawing/2014/main" id="{8C48EF25-A58A-4264-97E0-0E7CC4266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/>
          <a:stretch/>
        </p:blipFill>
        <p:spPr bwMode="auto">
          <a:xfrm>
            <a:off x="2519309" y="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993F6D7-D650-4DCC-BFEB-05B4212D2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 Black" panose="020B0A04020102020204" pitchFamily="34" charset="0"/>
              </a:rPr>
              <a:t>LOUTKOVÁ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ED2F15-5EC8-4C7C-9C2C-86A4641DD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862701"/>
            <a:ext cx="6181725" cy="3742762"/>
          </a:xfrm>
        </p:spPr>
        <p:txBody>
          <a:bodyPr>
            <a:noAutofit/>
          </a:bodyPr>
          <a:lstStyle/>
          <a:p>
            <a:r>
              <a:rPr lang="cs-CZ" sz="1400" i="1" dirty="0">
                <a:latin typeface="Myriad Pro" panose="020B0503030403020204" pitchFamily="34" charset="0"/>
              </a:rPr>
              <a:t>PUPPET ANIMATION</a:t>
            </a:r>
          </a:p>
          <a:p>
            <a:r>
              <a:rPr lang="cs-CZ" sz="1400" dirty="0">
                <a:latin typeface="Myriad Pro" panose="020B0503030403020204" pitchFamily="34" charset="0"/>
              </a:rPr>
              <a:t>KLASICKÁ LOUTKOVÁ ANIMACE JE NÁROČNÁ TECHNIKA. </a:t>
            </a:r>
          </a:p>
          <a:p>
            <a:r>
              <a:rPr lang="cs-CZ" sz="1400" dirty="0">
                <a:latin typeface="Myriad Pro" panose="020B0503030403020204" pitchFamily="34" charset="0"/>
              </a:rPr>
              <a:t>V ČESKÉ ANIMACI BYL VELMI DŮLEŽITÝ PROCES VÝVOJE KOSTRY LOUTKY. </a:t>
            </a:r>
          </a:p>
          <a:p>
            <a:r>
              <a:rPr lang="cs-CZ" sz="1400" dirty="0">
                <a:latin typeface="Myriad Pro" panose="020B0503030403020204" pitchFamily="34" charset="0"/>
              </a:rPr>
              <a:t>JEDNA Z NEJVYUŽÍVANĚJŠÍCH TECHNIK V ČESKÉM ANIMOVANÉM FILMU A TO I V SOUČASNOSTI. </a:t>
            </a:r>
          </a:p>
          <a:p>
            <a:r>
              <a:rPr lang="cs-CZ" sz="1400" dirty="0">
                <a:latin typeface="Myriad Pro" panose="020B0503030403020204" pitchFamily="34" charset="0"/>
              </a:rPr>
              <a:t>OD JEDNODUCHÝCH DRÁTOVÝCH KOSTER KE KLOUBOVÝM A STROJKOVÝM. LOUTKY SE MNOHDY ŠROUBUJÍ KE STOLŮM ATD. </a:t>
            </a:r>
          </a:p>
          <a:p>
            <a:r>
              <a:rPr lang="cs-CZ" sz="1400" dirty="0">
                <a:latin typeface="Myriad Pro" panose="020B0503030403020204" pitchFamily="34" charset="0"/>
              </a:rPr>
              <a:t>ŽIVOTNOST LOUTKY. </a:t>
            </a:r>
          </a:p>
          <a:p>
            <a:r>
              <a:rPr lang="cs-CZ" sz="1400" dirty="0">
                <a:latin typeface="Myriad Pro" panose="020B0503030403020204" pitchFamily="34" charset="0"/>
              </a:rPr>
              <a:t>FINANČNÍ A ČASOVÁ NÁROČNOST. </a:t>
            </a:r>
          </a:p>
          <a:p>
            <a:r>
              <a:rPr lang="cs-CZ" sz="1400" dirty="0">
                <a:latin typeface="Myriad Pro" panose="020B0503030403020204" pitchFamily="34" charset="0"/>
              </a:rPr>
              <a:t>TĚLO SE VĚTŠINOU VYTVÁŘÍ PLASTELÍNOU, SILIKONEM NEBO PLSTÍ. </a:t>
            </a:r>
          </a:p>
          <a:p>
            <a:r>
              <a:rPr lang="cs-CZ" sz="1400" dirty="0">
                <a:latin typeface="Myriad Pro" panose="020B0503030403020204" pitchFamily="34" charset="0"/>
              </a:rPr>
              <a:t>VZNIKAJÍ I CELOVEČERNÍ LOUTKOVÉ FILMY. </a:t>
            </a:r>
          </a:p>
          <a:p>
            <a:r>
              <a:rPr lang="cs-CZ" sz="1400" dirty="0">
                <a:latin typeface="Myriad Pro" panose="020B0503030403020204" pitchFamily="34" charset="0"/>
              </a:rPr>
              <a:t>PŘÍKLADY: </a:t>
            </a:r>
            <a:r>
              <a:rPr lang="cs-CZ" sz="1400" i="1" dirty="0">
                <a:latin typeface="Myriad Pro" panose="020B0503030403020204" pitchFamily="34" charset="0"/>
              </a:rPr>
              <a:t>PAN PROKOUK </a:t>
            </a:r>
            <a:r>
              <a:rPr lang="cs-CZ" sz="1400" dirty="0">
                <a:latin typeface="Myriad Pro" panose="020B0503030403020204" pitchFamily="34" charset="0"/>
              </a:rPr>
              <a:t>(1946-1955, KAREL ZEMAN), </a:t>
            </a:r>
            <a:r>
              <a:rPr lang="cs-CZ" sz="1400" i="1" dirty="0">
                <a:latin typeface="Myriad Pro" panose="020B0503030403020204" pitchFamily="34" charset="0"/>
              </a:rPr>
              <a:t>RUKA </a:t>
            </a:r>
            <a:r>
              <a:rPr lang="cs-CZ" sz="1400" dirty="0">
                <a:latin typeface="Myriad Pro" panose="020B0503030403020204" pitchFamily="34" charset="0"/>
              </a:rPr>
              <a:t>(1965, JIŘÍ TRNKA), </a:t>
            </a:r>
            <a:r>
              <a:rPr lang="cs-CZ" sz="1400" i="1" dirty="0">
                <a:latin typeface="Myriad Pro" panose="020B0503030403020204" pitchFamily="34" charset="0"/>
              </a:rPr>
              <a:t>DCERA </a:t>
            </a:r>
            <a:r>
              <a:rPr lang="cs-CZ" sz="1400" dirty="0">
                <a:latin typeface="Myriad Pro" panose="020B0503030403020204" pitchFamily="34" charset="0"/>
              </a:rPr>
              <a:t>(2019, DARIA KASHCHEEVA), </a:t>
            </a:r>
            <a:r>
              <a:rPr lang="cs-CZ" sz="1400" i="1" dirty="0">
                <a:latin typeface="Myriad Pro" panose="020B0503030403020204" pitchFamily="34" charset="0"/>
              </a:rPr>
              <a:t>KUBO A KOUZELNÝ MEČ </a:t>
            </a:r>
            <a:r>
              <a:rPr lang="cs-CZ" sz="1400" dirty="0">
                <a:latin typeface="Myriad Pro" panose="020B0503030403020204" pitchFamily="34" charset="0"/>
              </a:rPr>
              <a:t>(2016, STUDIO LAIKA, TRAVIS KNIGHT)</a:t>
            </a:r>
          </a:p>
        </p:txBody>
      </p:sp>
      <p:pic>
        <p:nvPicPr>
          <p:cNvPr id="7" name="Picture 6" descr="Michael&amp;#39;s Animation Blog: Armature research">
            <a:extLst>
              <a:ext uri="{FF2B5EF4-FFF2-40B4-BE49-F238E27FC236}">
                <a16:creationId xmlns:a16="http://schemas.microsoft.com/office/drawing/2014/main" id="{090FFF0D-B251-47AF-929A-877A39B3E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5715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5423F79-53D9-4EF7-BE0C-CD5B75516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47322A-8674-4DAF-AC62-4C1ADB3AF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337"/>
            <a:ext cx="6797405" cy="1651404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 Black" panose="020B0A04020102020204" pitchFamily="34" charset="0"/>
              </a:rPr>
              <a:t>PLASTELÍNA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8852BD-8AC9-4963-9DC6-4CBAAA89D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648" y="1911803"/>
            <a:ext cx="7723909" cy="3719384"/>
          </a:xfrm>
        </p:spPr>
        <p:txBody>
          <a:bodyPr>
            <a:noAutofit/>
          </a:bodyPr>
          <a:lstStyle/>
          <a:p>
            <a:r>
              <a:rPr lang="cs-CZ" sz="1600" i="1" dirty="0">
                <a:latin typeface="Myriad Pro" panose="020B0503030403020204" pitchFamily="34" charset="0"/>
              </a:rPr>
              <a:t>CLAYMATION, CLAY-ANIMATION</a:t>
            </a:r>
          </a:p>
          <a:p>
            <a:r>
              <a:rPr lang="cs-CZ" sz="1600" dirty="0">
                <a:latin typeface="Myriad Pro" panose="020B0503030403020204" pitchFamily="34" charset="0"/>
              </a:rPr>
              <a:t>OPĚT JEDNA ZE STOP-MOTION ANIMACÍ.</a:t>
            </a:r>
          </a:p>
          <a:p>
            <a:r>
              <a:rPr lang="cs-CZ" sz="1600" dirty="0">
                <a:latin typeface="Myriad Pro" panose="020B0503030403020204" pitchFamily="34" charset="0"/>
              </a:rPr>
              <a:t>VYUŽÍVÁ SE SPECIÁLNÍ ANIMAČNÍ PLASTELÍNA, ZE KTERÉ SE VYROBÍ POSTAVA A KTERÁ SE POSTUPNĚ ANIMUJE. </a:t>
            </a:r>
          </a:p>
          <a:p>
            <a:r>
              <a:rPr lang="cs-CZ" sz="1600" dirty="0">
                <a:latin typeface="Myriad Pro" panose="020B0503030403020204" pitchFamily="34" charset="0"/>
              </a:rPr>
              <a:t>ČASTO ZŮSTÁVAJÍ OTISKY ANIMÁTORA APOD. VIDITELNÉ STOPY ANIMÁTORA. </a:t>
            </a:r>
          </a:p>
          <a:p>
            <a:r>
              <a:rPr lang="cs-CZ" sz="1600" dirty="0">
                <a:latin typeface="Myriad Pro" panose="020B0503030403020204" pitchFamily="34" charset="0"/>
              </a:rPr>
              <a:t>ANIMAČNÍ PLASTELÍNY JSOU NETVRDNOUCÍ. NEJČASTĚJI UŽÍVANÉ PLASTELÍNY JSOU ZNAČKY </a:t>
            </a:r>
            <a:r>
              <a:rPr lang="cs-CZ" sz="1600" i="1" dirty="0">
                <a:latin typeface="Myriad Pro" panose="020B0503030403020204" pitchFamily="34" charset="0"/>
              </a:rPr>
              <a:t>JOVI </a:t>
            </a:r>
            <a:r>
              <a:rPr lang="cs-CZ" sz="1600" dirty="0">
                <a:latin typeface="Myriad Pro" panose="020B0503030403020204" pitchFamily="34" charset="0"/>
              </a:rPr>
              <a:t>(ŠPANĚLSKO), </a:t>
            </a:r>
            <a:r>
              <a:rPr lang="cs-CZ" sz="1600" i="1" dirty="0">
                <a:latin typeface="Myriad Pro" panose="020B0503030403020204" pitchFamily="34" charset="0"/>
              </a:rPr>
              <a:t>NEWPLAST </a:t>
            </a:r>
            <a:r>
              <a:rPr lang="cs-CZ" sz="1600" dirty="0">
                <a:latin typeface="Myriad Pro" panose="020B0503030403020204" pitchFamily="34" charset="0"/>
              </a:rPr>
              <a:t>(ANGLIE) NEBO </a:t>
            </a:r>
            <a:r>
              <a:rPr lang="cs-CZ" sz="1600" i="1" dirty="0">
                <a:latin typeface="Myriad Pro" panose="020B0503030403020204" pitchFamily="34" charset="0"/>
              </a:rPr>
              <a:t>VAN AKEN </a:t>
            </a:r>
            <a:r>
              <a:rPr lang="cs-CZ" sz="1600" dirty="0">
                <a:latin typeface="Myriad Pro" panose="020B0503030403020204" pitchFamily="34" charset="0"/>
              </a:rPr>
              <a:t>(JÍŽNÍ KAROLÍNA). NAPŘ. STUDIO AARDMAN, KTEŘÍ ZPOPULAROZOVALI ANIMACI PLASTELÍNY V CELOVEČERNÍCH NEBO SÉRIOVÝCH FILMECH VYTVOŘILI UŽ SVOU VLASTNÍ PLASTELÍNU S NÁZVEM </a:t>
            </a:r>
            <a:r>
              <a:rPr lang="cs-CZ" sz="1600" i="1" dirty="0">
                <a:latin typeface="Myriad Pro" panose="020B0503030403020204" pitchFamily="34" charset="0"/>
              </a:rPr>
              <a:t>AARDMIX</a:t>
            </a:r>
            <a:r>
              <a:rPr lang="cs-CZ" sz="1600" dirty="0">
                <a:latin typeface="Myriad Pro" panose="020B0503030403020204" pitchFamily="34" charset="0"/>
              </a:rPr>
              <a:t>. EXISTUJÍ I NA VZDUCHU SCHNOUCÍ HMOTY, TVRDŠÍ PLASTELÍNY APOD. </a:t>
            </a:r>
          </a:p>
          <a:p>
            <a:r>
              <a:rPr lang="cs-CZ" sz="1600" dirty="0">
                <a:latin typeface="Myriad Pro" panose="020B0503030403020204" pitchFamily="34" charset="0"/>
              </a:rPr>
              <a:t>ANIMACE PLASTELÍNY JE VHODNÁ PŘEDEVŠÍM PRO METAMORFÓZY. LOUTKY TEDA ČASTO NEMAJÍ TĚLESNÉ HRANICE. MOHOU SE NATAHOVAT, ZMENŠOVAT, ZVĚTŠOVAT ATD. </a:t>
            </a:r>
          </a:p>
          <a:p>
            <a:r>
              <a:rPr lang="cs-CZ" sz="1600" dirty="0">
                <a:latin typeface="Myriad Pro" panose="020B0503030403020204" pitchFamily="34" charset="0"/>
              </a:rPr>
              <a:t>PŘÍKLADY: </a:t>
            </a:r>
            <a:r>
              <a:rPr lang="cs-CZ" sz="1600" i="1" dirty="0">
                <a:latin typeface="Myriad Pro" panose="020B0503030403020204" pitchFamily="34" charset="0"/>
              </a:rPr>
              <a:t>MOŽNOSTI DIALOGU </a:t>
            </a:r>
            <a:r>
              <a:rPr lang="cs-CZ" sz="1600" dirty="0">
                <a:latin typeface="Myriad Pro" panose="020B0503030403020204" pitchFamily="34" charset="0"/>
              </a:rPr>
              <a:t>(1982, JAN ŠVANKMAJER), </a:t>
            </a:r>
            <a:r>
              <a:rPr lang="cs-CZ" sz="1600" i="1" dirty="0">
                <a:latin typeface="Myriad Pro" panose="020B0503030403020204" pitchFamily="34" charset="0"/>
              </a:rPr>
              <a:t>CHOBOTNICE Z 2. PATRA </a:t>
            </a:r>
            <a:r>
              <a:rPr lang="cs-CZ" sz="1600" dirty="0">
                <a:latin typeface="Myriad Pro" panose="020B0503030403020204" pitchFamily="34" charset="0"/>
              </a:rPr>
              <a:t>(1986, JINDŘICH POLÁK), </a:t>
            </a:r>
            <a:r>
              <a:rPr lang="cs-CZ" sz="1600" i="1" dirty="0">
                <a:latin typeface="Myriad Pro" panose="020B0503030403020204" pitchFamily="34" charset="0"/>
              </a:rPr>
              <a:t>CREATURE COMFORTS </a:t>
            </a:r>
            <a:r>
              <a:rPr lang="cs-CZ" sz="1600" dirty="0">
                <a:latin typeface="Myriad Pro" panose="020B0503030403020204" pitchFamily="34" charset="0"/>
              </a:rPr>
              <a:t>(1989, NICK PARK)</a:t>
            </a:r>
          </a:p>
        </p:txBody>
      </p:sp>
      <p:pic>
        <p:nvPicPr>
          <p:cNvPr id="6146" name="Picture 2" descr="ウォレスとグルミット』長編映画はもう作らない!?生みの親ニック・パークに直撃！｜シネマトゥデイ">
            <a:extLst>
              <a:ext uri="{FF2B5EF4-FFF2-40B4-BE49-F238E27FC236}">
                <a16:creationId xmlns:a16="http://schemas.microsoft.com/office/drawing/2014/main" id="{E12864C6-0C48-4006-8945-D4C20D0C2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7309" y="168168"/>
            <a:ext cx="2376116" cy="316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aughingacademy.tumblr.com - Tumbex">
            <a:extLst>
              <a:ext uri="{FF2B5EF4-FFF2-40B4-BE49-F238E27FC236}">
                <a16:creationId xmlns:a16="http://schemas.microsoft.com/office/drawing/2014/main" id="{674E812B-63C9-4957-8C01-E7284D1487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9557" y="3504492"/>
            <a:ext cx="3431621" cy="281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9758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2" name="Rectangle 70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8F9F3A-650E-43E0-AA69-F9EB3E5B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7883"/>
            <a:ext cx="4783697" cy="1942810"/>
          </a:xfrm>
        </p:spPr>
        <p:txBody>
          <a:bodyPr anchor="b">
            <a:normAutofit/>
          </a:bodyPr>
          <a:lstStyle/>
          <a:p>
            <a:r>
              <a:rPr lang="cs-CZ" sz="4000">
                <a:latin typeface="Oswald" pitchFamily="2" charset="-18"/>
              </a:rPr>
              <a:t>PIXILAXE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00D5B0-1B9E-4A49-AFEE-E89234E1F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86323"/>
            <a:ext cx="4783697" cy="3433583"/>
          </a:xfrm>
        </p:spPr>
        <p:txBody>
          <a:bodyPr>
            <a:normAutofit/>
          </a:bodyPr>
          <a:lstStyle/>
          <a:p>
            <a:r>
              <a:rPr lang="cs-CZ" sz="1700" i="1">
                <a:latin typeface="Myriad Pro" panose="020B0503030403020204" pitchFamily="34" charset="0"/>
              </a:rPr>
              <a:t>PIXILATION </a:t>
            </a:r>
          </a:p>
          <a:p>
            <a:r>
              <a:rPr lang="cs-CZ" sz="1700">
                <a:latin typeface="Myriad Pro" panose="020B0503030403020204" pitchFamily="34" charset="0"/>
              </a:rPr>
              <a:t>POSNÍMKOVÉ ANIMOVÁNÍ LIDSKÉ POSTAVY. HERCI JSOU JAKO OBJEKT/LOUTKA, SE KTEROU SE SNÍMEK PO SNÍMKU POHYBUJE. </a:t>
            </a:r>
          </a:p>
          <a:p>
            <a:r>
              <a:rPr lang="cs-CZ" sz="1700">
                <a:latin typeface="Myriad Pro" panose="020B0503030403020204" pitchFamily="34" charset="0"/>
              </a:rPr>
              <a:t>DŮLEŽITÁ JE KOORDINACE HERCE.</a:t>
            </a:r>
          </a:p>
          <a:p>
            <a:r>
              <a:rPr lang="cs-CZ" sz="1700">
                <a:latin typeface="Myriad Pro" panose="020B0503030403020204" pitchFamily="34" charset="0"/>
              </a:rPr>
              <a:t>SILNÉ OMEZENÍ V POHYBOVÝCH HRANICÍCH LIDSKÉHO TĚLA. </a:t>
            </a:r>
          </a:p>
          <a:p>
            <a:r>
              <a:rPr lang="cs-CZ" sz="1700">
                <a:latin typeface="Myriad Pro" panose="020B0503030403020204" pitchFamily="34" charset="0"/>
              </a:rPr>
              <a:t>PŘÍKLADY: </a:t>
            </a:r>
            <a:r>
              <a:rPr lang="cs-CZ" sz="1700" i="1">
                <a:latin typeface="Myriad Pro" panose="020B0503030403020204" pitchFamily="34" charset="0"/>
              </a:rPr>
              <a:t>JÍDLO </a:t>
            </a:r>
            <a:r>
              <a:rPr lang="cs-CZ" sz="1700">
                <a:latin typeface="Myriad Pro" panose="020B0503030403020204" pitchFamily="34" charset="0"/>
              </a:rPr>
              <a:t>(1992, JAN ŠVANKMAJER), </a:t>
            </a:r>
            <a:r>
              <a:rPr lang="cs-CZ" sz="1700" i="1">
                <a:latin typeface="Myriad Pro" panose="020B0503030403020204" pitchFamily="34" charset="0"/>
              </a:rPr>
              <a:t>NEIGHBOURS </a:t>
            </a:r>
            <a:r>
              <a:rPr lang="cs-CZ" sz="1700">
                <a:latin typeface="Myriad Pro" panose="020B0503030403020204" pitchFamily="34" charset="0"/>
              </a:rPr>
              <a:t>(1952, NORMAN MCLAREN)</a:t>
            </a:r>
          </a:p>
        </p:txBody>
      </p:sp>
      <p:pic>
        <p:nvPicPr>
          <p:cNvPr id="7170" name="Picture 2" descr="Oddball Films: Humanimation - Stop-Motion Pixilation - Thur. July 21st - 8PM">
            <a:extLst>
              <a:ext uri="{FF2B5EF4-FFF2-40B4-BE49-F238E27FC236}">
                <a16:creationId xmlns:a16="http://schemas.microsoft.com/office/drawing/2014/main" id="{7DA40694-6F3C-4D3A-B8B7-5CF3AF46A9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8424" y="1354214"/>
            <a:ext cx="5365375" cy="394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4369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king of Pixar&amp;#39;s Soul: From The Real World to The Great Before and Beyond">
            <a:extLst>
              <a:ext uri="{FF2B5EF4-FFF2-40B4-BE49-F238E27FC236}">
                <a16:creationId xmlns:a16="http://schemas.microsoft.com/office/drawing/2014/main" id="{F4F94F2E-0B26-4A18-A3B6-26BC25116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r="17176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C46018-BDAC-4214-BF0B-BDB6C5904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10075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DIGITÁLNÍ 3D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3EF8DCF-6BF2-42B1-A332-34439087B3EB}"/>
              </a:ext>
            </a:extLst>
          </p:cNvPr>
          <p:cNvSpPr txBox="1"/>
          <p:nvPr/>
        </p:nvSpPr>
        <p:spPr>
          <a:xfrm>
            <a:off x="838200" y="20151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latin typeface="Myriad Pro" panose="020B0503030403020204" pitchFamily="34" charset="0"/>
              </a:rPr>
              <a:t>COMPUTER ANIMATION, 3D ANIMATION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Myriad Pro" panose="020B0503030403020204" pitchFamily="34" charset="0"/>
              </a:rPr>
              <a:t>SPECIFICKÉ 3D ANIMAČNÍ PROGRAMY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Myriad Pro" panose="020B0503030403020204" pitchFamily="34" charset="0"/>
              </a:rPr>
              <a:t>DIGITÁLNÍ 3D VĚTŠINOU VYUŽÍVAJÍ PRO TVORBU CELOVEČERNÍCH FILMŮ VELKÁ ZAHRANIČNÍ STUDIA.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Myriad Pro" panose="020B0503030403020204" pitchFamily="34" charset="0"/>
              </a:rPr>
              <a:t>V SOUČASNOSTI JDE O LEVNĚJŠÍ A RYCHLEJŠÍ ZPŮSOB ANIMACE.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Myriad Pro" panose="020B0503030403020204" pitchFamily="34" charset="0"/>
              </a:rPr>
              <a:t>V MNOHA PŘÍPADECH UŽ JDE SPÍŠE O PROGRAMOVÁNÍ.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Myriad Pro" panose="020B0503030403020204" pitchFamily="34" charset="0"/>
              </a:rPr>
              <a:t>TOUTO TECHNIKOU JSOU PAK TVOŘENY I KRAŤASY PŘED CELOVEČERNÍ FILMY.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Myriad Pro" panose="020B0503030403020204" pitchFamily="34" charset="0"/>
              </a:rPr>
              <a:t>PŘÍKLADY: </a:t>
            </a:r>
            <a:r>
              <a:rPr lang="en-US" sz="1600" i="1" dirty="0">
                <a:latin typeface="Myriad Pro" panose="020B0503030403020204" pitchFamily="34" charset="0"/>
              </a:rPr>
              <a:t>DUŠE </a:t>
            </a:r>
            <a:r>
              <a:rPr lang="en-US" sz="1600" dirty="0">
                <a:latin typeface="Myriad Pro" panose="020B0503030403020204" pitchFamily="34" charset="0"/>
              </a:rPr>
              <a:t>(2020, PETE DOCTER, KEMP POWERS), </a:t>
            </a:r>
            <a:r>
              <a:rPr lang="en-US" sz="1600" i="1" dirty="0">
                <a:latin typeface="Myriad Pro" panose="020B0503030403020204" pitchFamily="34" charset="0"/>
              </a:rPr>
              <a:t>GARDEN PARTY </a:t>
            </a:r>
            <a:r>
              <a:rPr lang="en-US" sz="1600" dirty="0">
                <a:latin typeface="Myriad Pro" panose="020B0503030403020204" pitchFamily="34" charset="0"/>
              </a:rPr>
              <a:t>(2017, FLORIAN BABIKIAN A SPOL.), </a:t>
            </a:r>
            <a:r>
              <a:rPr lang="en-US" sz="1600" i="1" dirty="0">
                <a:latin typeface="Myriad Pro" panose="020B0503030403020204" pitchFamily="34" charset="0"/>
              </a:rPr>
              <a:t>ANIMALS </a:t>
            </a:r>
            <a:r>
              <a:rPr lang="en-US" sz="1600" dirty="0">
                <a:latin typeface="Myriad Pro" panose="020B0503030403020204" pitchFamily="34" charset="0"/>
              </a:rPr>
              <a:t>(2019, TUE SANGGAARD), </a:t>
            </a:r>
            <a:r>
              <a:rPr lang="en-US" sz="1600" i="1" dirty="0">
                <a:latin typeface="Myriad Pro" panose="020B0503030403020204" pitchFamily="34" charset="0"/>
              </a:rPr>
              <a:t>KOZÍ PŘÍBĚH – POVĚSTI STARÉ PRAHY </a:t>
            </a:r>
            <a:r>
              <a:rPr lang="en-US" sz="1600" dirty="0">
                <a:latin typeface="Myriad Pro" panose="020B0503030403020204" pitchFamily="34" charset="0"/>
              </a:rPr>
              <a:t>(2008, JAN TOMÁNEK)</a:t>
            </a:r>
            <a:endParaRPr lang="en-US" sz="1600" i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5867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New trending GIF on Giphy | Giphy, Gif, Nickelodeon">
            <a:extLst>
              <a:ext uri="{FF2B5EF4-FFF2-40B4-BE49-F238E27FC236}">
                <a16:creationId xmlns:a16="http://schemas.microsoft.com/office/drawing/2014/main" id="{FBA8C59A-6E95-41C4-8BFA-D97B4E4DAC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448" y="4088500"/>
            <a:ext cx="3632244" cy="272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Action League Now Nicksplat GIF - Find &amp;amp; Share on GIPHY">
            <a:extLst>
              <a:ext uri="{FF2B5EF4-FFF2-40B4-BE49-F238E27FC236}">
                <a16:creationId xmlns:a16="http://schemas.microsoft.com/office/drawing/2014/main" id="{6F8DA74B-1A4A-4DCB-8EBE-624FFF1339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59" y="4089139"/>
            <a:ext cx="3476919" cy="26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D403E34-A61D-4BD5-B4AF-5BCDDDD0F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172"/>
            <a:ext cx="10515600" cy="1325563"/>
          </a:xfrm>
        </p:spPr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CHUCKIMATION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46B350-2BE8-49A3-9BCA-814FDE561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2951024"/>
          </a:xfrm>
        </p:spPr>
        <p:txBody>
          <a:bodyPr/>
          <a:lstStyle/>
          <a:p>
            <a:r>
              <a:rPr lang="cs-CZ" dirty="0">
                <a:latin typeface="Myriad Pro" panose="020B0503030403020204" pitchFamily="34" charset="0"/>
              </a:rPr>
              <a:t>KOMBINACE STOP-MOTION ANIMACE A HRANÉHO FILMU. </a:t>
            </a:r>
          </a:p>
          <a:p>
            <a:r>
              <a:rPr lang="cs-CZ" dirty="0">
                <a:latin typeface="Myriad Pro" panose="020B0503030403020204" pitchFamily="34" charset="0"/>
              </a:rPr>
              <a:t>JAKOBY SI NEVIDITELNÁ RUKA HRÁLA S PANÁČKY, VOJÁČKY NEBO JINÝMA FIGURKAMA. </a:t>
            </a:r>
          </a:p>
          <a:p>
            <a:r>
              <a:rPr lang="cs-CZ" dirty="0">
                <a:latin typeface="Myriad Pro" panose="020B0503030403020204" pitchFamily="34" charset="0"/>
              </a:rPr>
              <a:t>HRAČKA ZŮSTÁVÁ HRAČKOU. </a:t>
            </a:r>
          </a:p>
          <a:p>
            <a:r>
              <a:rPr lang="cs-CZ" dirty="0">
                <a:latin typeface="Myriad Pro" panose="020B0503030403020204" pitchFamily="34" charset="0"/>
              </a:rPr>
              <a:t>ZNÁMÉ PŘEDEVŠÍM DÍKY ACTION LEAGUE NOW! </a:t>
            </a:r>
          </a:p>
          <a:p>
            <a:r>
              <a:rPr lang="cs-CZ" dirty="0">
                <a:latin typeface="Myriad Pro" panose="020B0503030403020204" pitchFamily="34" charset="0"/>
              </a:rPr>
              <a:t>VĚTŠINOU PARODICKÉ ŽÁNRY, HUMOR PRO DOSPĚLÉ ATD. </a:t>
            </a:r>
          </a:p>
          <a:p>
            <a:pPr marL="0" indent="0">
              <a:buNone/>
            </a:pPr>
            <a:endParaRPr lang="cs-CZ" dirty="0">
              <a:latin typeface="Myriad Pro" panose="020B0503030403020204" pitchFamily="34" charset="0"/>
            </a:endParaRPr>
          </a:p>
          <a:p>
            <a:pPr marL="0" indent="0">
              <a:buNone/>
            </a:pPr>
            <a:endParaRPr lang="cs-CZ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865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D0EFF-1645-4298-9021-A0BEECEFA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0"/>
            <a:ext cx="10515600" cy="1325563"/>
          </a:xfrm>
        </p:spPr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ANIMACE OD ROKU NULA</a:t>
            </a:r>
          </a:p>
        </p:txBody>
      </p:sp>
      <p:pic>
        <p:nvPicPr>
          <p:cNvPr id="1026" name="Picture 2" descr="Řím – 10krát z Věčného města: Trajánův sloup (5. díl) - CESTOMILA -  cestování, tipy na výlety, turistika">
            <a:extLst>
              <a:ext uri="{FF2B5EF4-FFF2-40B4-BE49-F238E27FC236}">
                <a16:creationId xmlns:a16="http://schemas.microsoft.com/office/drawing/2014/main" id="{BB1704BD-EF7B-4AD6-ADEB-FBF9EEAF1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84445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9EF4D86-72BC-4FFC-A7A4-8069F20F6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2" y="1162593"/>
            <a:ext cx="5259926" cy="401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gure 17 - The Horse Panel from Chauvet-Pont d’Arc Cave: collective action (co-relation) or breakdown effect (consecution)?">
            <a:extLst>
              <a:ext uri="{FF2B5EF4-FFF2-40B4-BE49-F238E27FC236}">
                <a16:creationId xmlns:a16="http://schemas.microsoft.com/office/drawing/2014/main" id="{5049ABFE-F6CD-462A-BD43-E2F7DB5C9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228" y="3735820"/>
            <a:ext cx="45720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ní k dispozici žádný popis fotky.">
            <a:extLst>
              <a:ext uri="{FF2B5EF4-FFF2-40B4-BE49-F238E27FC236}">
                <a16:creationId xmlns:a16="http://schemas.microsoft.com/office/drawing/2014/main" id="{A94B47B9-B9E4-4872-AE5E-C6977550F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2" y="2964295"/>
            <a:ext cx="6191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EE3CF2B-9DDC-420B-8F2C-A376866DD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507095"/>
            <a:ext cx="38100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92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Kultúr - Hetvenöt éves az Oscar-díjas Rófusz Ferenc - Index">
            <a:extLst>
              <a:ext uri="{FF2B5EF4-FFF2-40B4-BE49-F238E27FC236}">
                <a16:creationId xmlns:a16="http://schemas.microsoft.com/office/drawing/2014/main" id="{ECBB3FD2-2864-478D-B4F1-BB1F0682D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6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C13E24-EF09-45E7-BD3A-47B68A2D2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14875" cy="1899912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 Black" panose="020B0A04020102020204" pitchFamily="34" charset="0"/>
              </a:rPr>
              <a:t>Totální animace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B77E6B-D0CB-4ADD-B801-74BCE7DF2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 lnSpcReduction="10000"/>
          </a:bodyPr>
          <a:lstStyle/>
          <a:p>
            <a:r>
              <a:rPr lang="cs-CZ" sz="1600" i="1" dirty="0">
                <a:latin typeface="Myriad Pro" panose="020B0503030403020204" pitchFamily="34" charset="0"/>
              </a:rPr>
              <a:t>Plná, absolutní, full </a:t>
            </a:r>
            <a:r>
              <a:rPr lang="cs-CZ" sz="1600" i="1" dirty="0" err="1">
                <a:latin typeface="Myriad Pro" panose="020B0503030403020204" pitchFamily="34" charset="0"/>
              </a:rPr>
              <a:t>animation</a:t>
            </a:r>
            <a:r>
              <a:rPr lang="cs-CZ" sz="1600" i="1" dirty="0">
                <a:latin typeface="Myriad Pro" panose="020B0503030403020204" pitchFamily="34" charset="0"/>
              </a:rPr>
              <a:t>, </a:t>
            </a:r>
            <a:r>
              <a:rPr lang="cs-CZ" sz="1600" i="1" dirty="0" err="1">
                <a:latin typeface="Myriad Pro" panose="020B0503030403020204" pitchFamily="34" charset="0"/>
              </a:rPr>
              <a:t>total</a:t>
            </a:r>
            <a:r>
              <a:rPr lang="cs-CZ" sz="1600" i="1" dirty="0">
                <a:latin typeface="Myriad Pro" panose="020B0503030403020204" pitchFamily="34" charset="0"/>
              </a:rPr>
              <a:t> </a:t>
            </a:r>
            <a:r>
              <a:rPr lang="cs-CZ" sz="1600" i="1" dirty="0" err="1">
                <a:latin typeface="Myriad Pro" panose="020B0503030403020204" pitchFamily="34" charset="0"/>
              </a:rPr>
              <a:t>animation</a:t>
            </a:r>
            <a:r>
              <a:rPr lang="cs-CZ" sz="1600" i="1" dirty="0">
                <a:latin typeface="Myriad Pro" panose="020B0503030403020204" pitchFamily="34" charset="0"/>
              </a:rPr>
              <a:t> </a:t>
            </a:r>
          </a:p>
          <a:p>
            <a:r>
              <a:rPr lang="cs-CZ" sz="1600" dirty="0">
                <a:latin typeface="Myriad Pro" panose="020B0503030403020204" pitchFamily="34" charset="0"/>
              </a:rPr>
              <a:t>Nejčastěji se jedná o neustálý pohyb každé kresebné části. Často se tak hýbe i pozadí, předměty, které jsou obvyklé statické. </a:t>
            </a:r>
          </a:p>
          <a:p>
            <a:r>
              <a:rPr lang="cs-CZ" sz="1600" dirty="0">
                <a:latin typeface="Myriad Pro" panose="020B0503030403020204" pitchFamily="34" charset="0"/>
              </a:rPr>
              <a:t>Jedna fáze-jeden celý obraz. </a:t>
            </a:r>
          </a:p>
          <a:p>
            <a:r>
              <a:rPr lang="cs-CZ" sz="1600" dirty="0">
                <a:latin typeface="Myriad Pro" panose="020B0503030403020204" pitchFamily="34" charset="0"/>
              </a:rPr>
              <a:t>Totální animace má tak daleko plynulejší pohyb, kvůli možnosti velkého počtu </a:t>
            </a:r>
            <a:r>
              <a:rPr lang="cs-CZ" sz="1600" dirty="0" err="1">
                <a:latin typeface="Myriad Pro" panose="020B0503030403020204" pitchFamily="34" charset="0"/>
              </a:rPr>
              <a:t>framů</a:t>
            </a:r>
            <a:r>
              <a:rPr lang="cs-CZ" sz="1600" dirty="0">
                <a:latin typeface="Myriad Pro" panose="020B0503030403020204" pitchFamily="34" charset="0"/>
              </a:rPr>
              <a:t>. </a:t>
            </a:r>
          </a:p>
          <a:p>
            <a:r>
              <a:rPr lang="cs-CZ" sz="1600" dirty="0">
                <a:latin typeface="Myriad Pro" panose="020B0503030403020204" pitchFamily="34" charset="0"/>
              </a:rPr>
              <a:t>Kamera je animována. </a:t>
            </a:r>
          </a:p>
          <a:p>
            <a:r>
              <a:rPr lang="cs-CZ" sz="1600" dirty="0">
                <a:latin typeface="Myriad Pro" panose="020B0503030403020204" pitchFamily="34" charset="0"/>
              </a:rPr>
              <a:t>Příklad: </a:t>
            </a:r>
            <a:r>
              <a:rPr lang="cs-CZ" sz="1600" i="1" dirty="0">
                <a:latin typeface="Myriad Pro" panose="020B0503030403020204" pitchFamily="34" charset="0"/>
              </a:rPr>
              <a:t>Moucha </a:t>
            </a:r>
            <a:r>
              <a:rPr lang="cs-CZ" sz="1600" dirty="0">
                <a:latin typeface="Myriad Pro" panose="020B0503030403020204" pitchFamily="34" charset="0"/>
              </a:rPr>
              <a:t>(1980, Ferenc </a:t>
            </a:r>
            <a:r>
              <a:rPr lang="cs-CZ" sz="1600" dirty="0" err="1">
                <a:latin typeface="Myriad Pro" panose="020B0503030403020204" pitchFamily="34" charset="0"/>
              </a:rPr>
              <a:t>Rofusz</a:t>
            </a:r>
            <a:r>
              <a:rPr lang="cs-CZ" sz="1600" dirty="0">
                <a:latin typeface="Myriad Pro" panose="020B0503030403020204" pitchFamily="34" charset="0"/>
              </a:rPr>
              <a:t>), </a:t>
            </a:r>
            <a:r>
              <a:rPr lang="cs-CZ" sz="1600" i="1" dirty="0">
                <a:latin typeface="Myriad Pro" panose="020B0503030403020204" pitchFamily="34" charset="0"/>
              </a:rPr>
              <a:t>Stařec a moře </a:t>
            </a:r>
            <a:r>
              <a:rPr lang="cs-CZ" sz="1600" dirty="0">
                <a:latin typeface="Myriad Pro" panose="020B0503030403020204" pitchFamily="34" charset="0"/>
              </a:rPr>
              <a:t>(1999, Alexandr Petrov), </a:t>
            </a:r>
            <a:r>
              <a:rPr lang="cs-CZ" sz="1600" i="1" dirty="0">
                <a:latin typeface="Myriad Pro" panose="020B0503030403020204" pitchFamily="34" charset="0"/>
              </a:rPr>
              <a:t>Bezelstné hry </a:t>
            </a:r>
            <a:r>
              <a:rPr lang="cs-CZ" sz="1600" dirty="0">
                <a:latin typeface="Myriad Pro" panose="020B0503030403020204" pitchFamily="34" charset="0"/>
              </a:rPr>
              <a:t>(1987, Igor Ševčík)</a:t>
            </a:r>
          </a:p>
        </p:txBody>
      </p:sp>
    </p:spTree>
    <p:extLst>
      <p:ext uri="{BB962C8B-B14F-4D97-AF65-F5344CB8AC3E}">
        <p14:creationId xmlns:p14="http://schemas.microsoft.com/office/powerpoint/2010/main" val="19059876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édium 3" title="VIDEÓKEDVENCEK-2012-11: A légy - Rofusz Ferenc filmje">
            <a:hlinkClick r:id="" action="ppaction://media"/>
            <a:extLst>
              <a:ext uri="{FF2B5EF4-FFF2-40B4-BE49-F238E27FC236}">
                <a16:creationId xmlns:a16="http://schemas.microsoft.com/office/drawing/2014/main" id="{559E4DF4-A209-4289-8466-3AFCDCA8592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88553" y="1098414"/>
            <a:ext cx="6214894" cy="466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5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rincezna Mononoke — Česká televize">
            <a:extLst>
              <a:ext uri="{FF2B5EF4-FFF2-40B4-BE49-F238E27FC236}">
                <a16:creationId xmlns:a16="http://schemas.microsoft.com/office/drawing/2014/main" id="{9BD8D3FF-8FD5-4EA3-B09B-83D34D181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2" r="96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69E9F15-58CA-4FD0-AC2E-52EC2FB36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 Black" panose="020B0A04020102020204" pitchFamily="34" charset="0"/>
              </a:rPr>
              <a:t>OMEZENÁ ANIMACE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12AF0E-EB06-4BAB-A897-A106BA167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 lnSpcReduction="10000"/>
          </a:bodyPr>
          <a:lstStyle/>
          <a:p>
            <a:r>
              <a:rPr lang="cs-CZ" sz="1600" i="1" dirty="0">
                <a:latin typeface="Myriad Pro" panose="020B0503030403020204" pitchFamily="34" charset="0"/>
              </a:rPr>
              <a:t>Limitovaná, limited </a:t>
            </a:r>
            <a:r>
              <a:rPr lang="cs-CZ" sz="1600" i="1" dirty="0" err="1">
                <a:latin typeface="Myriad Pro" panose="020B0503030403020204" pitchFamily="34" charset="0"/>
              </a:rPr>
              <a:t>animation</a:t>
            </a:r>
            <a:r>
              <a:rPr lang="cs-CZ" sz="1600" i="1" dirty="0">
                <a:latin typeface="Myriad Pro" panose="020B0503030403020204" pitchFamily="34" charset="0"/>
              </a:rPr>
              <a:t> </a:t>
            </a:r>
          </a:p>
          <a:p>
            <a:r>
              <a:rPr lang="cs-CZ" sz="1600" dirty="0">
                <a:latin typeface="Myriad Pro" panose="020B0503030403020204" pitchFamily="34" charset="0"/>
              </a:rPr>
              <a:t>Stylizovaný, neplynulý pohyb, méně fází za vteřinu </a:t>
            </a:r>
          </a:p>
          <a:p>
            <a:r>
              <a:rPr lang="cs-CZ" sz="1600" dirty="0">
                <a:latin typeface="Myriad Pro" panose="020B0503030403020204" pitchFamily="34" charset="0"/>
              </a:rPr>
              <a:t>Často jsou používány univerzální pohyby, postavy nemají přesnou a plynulou mimiku…</a:t>
            </a:r>
          </a:p>
          <a:p>
            <a:r>
              <a:rPr lang="cs-CZ" sz="1600" dirty="0">
                <a:latin typeface="Myriad Pro" panose="020B0503030403020204" pitchFamily="34" charset="0"/>
              </a:rPr>
              <a:t>Způsob animace populární hlavně v </a:t>
            </a:r>
            <a:r>
              <a:rPr lang="cs-CZ" sz="1600" dirty="0" err="1">
                <a:latin typeface="Myriad Pro" panose="020B0503030403020204" pitchFamily="34" charset="0"/>
              </a:rPr>
              <a:t>Ásii</a:t>
            </a:r>
            <a:r>
              <a:rPr lang="cs-CZ" sz="1600" dirty="0">
                <a:latin typeface="Myriad Pro" panose="020B0503030403020204" pitchFamily="34" charset="0"/>
              </a:rPr>
              <a:t>.</a:t>
            </a:r>
          </a:p>
          <a:p>
            <a:r>
              <a:rPr lang="cs-CZ" sz="1600" dirty="0">
                <a:latin typeface="Myriad Pro" panose="020B0503030403020204" pitchFamily="34" charset="0"/>
              </a:rPr>
              <a:t>Časté jsou nájezdy kamer na postavy atd. </a:t>
            </a:r>
          </a:p>
          <a:p>
            <a:r>
              <a:rPr lang="cs-CZ" sz="1600" dirty="0">
                <a:latin typeface="Myriad Pro" panose="020B0503030403020204" pitchFamily="34" charset="0"/>
              </a:rPr>
              <a:t>Poznatelné na animaci řeči.</a:t>
            </a:r>
          </a:p>
          <a:p>
            <a:r>
              <a:rPr lang="cs-CZ" sz="1600" dirty="0">
                <a:latin typeface="Myriad Pro" panose="020B0503030403020204" pitchFamily="34" charset="0"/>
              </a:rPr>
              <a:t>Příklady: </a:t>
            </a:r>
            <a:r>
              <a:rPr lang="cs-CZ" sz="1600" i="1" dirty="0">
                <a:latin typeface="Myriad Pro" panose="020B0503030403020204" pitchFamily="34" charset="0"/>
              </a:rPr>
              <a:t>Princezna </a:t>
            </a:r>
            <a:r>
              <a:rPr lang="cs-CZ" sz="1600" i="1" dirty="0" err="1">
                <a:latin typeface="Myriad Pro" panose="020B0503030403020204" pitchFamily="34" charset="0"/>
              </a:rPr>
              <a:t>Mononoke</a:t>
            </a:r>
            <a:r>
              <a:rPr lang="cs-CZ" sz="1600" i="1" dirty="0">
                <a:latin typeface="Myriad Pro" panose="020B0503030403020204" pitchFamily="34" charset="0"/>
              </a:rPr>
              <a:t> </a:t>
            </a:r>
            <a:r>
              <a:rPr lang="cs-CZ" sz="1600" dirty="0">
                <a:latin typeface="Myriad Pro" panose="020B0503030403020204" pitchFamily="34" charset="0"/>
              </a:rPr>
              <a:t>(1997, </a:t>
            </a:r>
            <a:r>
              <a:rPr lang="cs-CZ" sz="1600" dirty="0" err="1">
                <a:latin typeface="Myriad Pro" panose="020B0503030403020204" pitchFamily="34" charset="0"/>
              </a:rPr>
              <a:t>Hayao</a:t>
            </a:r>
            <a:r>
              <a:rPr lang="cs-CZ" sz="1600" dirty="0">
                <a:latin typeface="Myriad Pro" panose="020B0503030403020204" pitchFamily="34" charset="0"/>
              </a:rPr>
              <a:t> </a:t>
            </a:r>
            <a:r>
              <a:rPr lang="cs-CZ" sz="1600" dirty="0" err="1">
                <a:latin typeface="Myriad Pro" panose="020B0503030403020204" pitchFamily="34" charset="0"/>
              </a:rPr>
              <a:t>Miyazaki</a:t>
            </a:r>
            <a:r>
              <a:rPr lang="cs-CZ" sz="1600" dirty="0">
                <a:latin typeface="Myriad Pro" panose="020B0503030403020204" pitchFamily="34" charset="0"/>
              </a:rPr>
              <a:t>), </a:t>
            </a:r>
            <a:r>
              <a:rPr lang="cs-CZ" sz="1600" i="1" dirty="0">
                <a:latin typeface="Myriad Pro" panose="020B0503030403020204" pitchFamily="34" charset="0"/>
              </a:rPr>
              <a:t>O zlaté rybce </a:t>
            </a:r>
            <a:r>
              <a:rPr lang="cs-CZ" sz="1600" dirty="0">
                <a:latin typeface="Myriad Pro" panose="020B0503030403020204" pitchFamily="34" charset="0"/>
              </a:rPr>
              <a:t>(1951, Jiří Trnka)</a:t>
            </a:r>
          </a:p>
        </p:txBody>
      </p:sp>
    </p:spTree>
    <p:extLst>
      <p:ext uri="{BB962C8B-B14F-4D97-AF65-F5344CB8AC3E}">
        <p14:creationId xmlns:p14="http://schemas.microsoft.com/office/powerpoint/2010/main" val="25206377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 (2)">
            <a:hlinkClick r:id="" action="ppaction://media"/>
            <a:extLst>
              <a:ext uri="{FF2B5EF4-FFF2-40B4-BE49-F238E27FC236}">
                <a16:creationId xmlns:a16="http://schemas.microsoft.com/office/drawing/2014/main" id="{0E78DED5-D1E7-46B5-ADB7-90A9B6D0C5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4038" y="1233488"/>
            <a:ext cx="6003925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7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6E5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hahre-e-Sookhte: a city full of mysteries">
            <a:extLst>
              <a:ext uri="{FF2B5EF4-FFF2-40B4-BE49-F238E27FC236}">
                <a16:creationId xmlns:a16="http://schemas.microsoft.com/office/drawing/2014/main" id="{293981AD-B5E2-40E3-BDC6-D96E406F8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6517" y="806754"/>
            <a:ext cx="5296897" cy="524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World&amp;#39;s oldest animation, 5,200 years old | Millard Fillmore&amp;#39;s Bathtub">
            <a:extLst>
              <a:ext uri="{FF2B5EF4-FFF2-40B4-BE49-F238E27FC236}">
                <a16:creationId xmlns:a16="http://schemas.microsoft.com/office/drawing/2014/main" id="{07EB0F07-8AC0-4ED9-9C4B-1B4EED384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3059" y="919146"/>
            <a:ext cx="3502643" cy="262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shahr-e sukhteh - iranian city - irantourism">
            <a:extLst>
              <a:ext uri="{FF2B5EF4-FFF2-40B4-BE49-F238E27FC236}">
                <a16:creationId xmlns:a16="http://schemas.microsoft.com/office/drawing/2014/main" id="{EDED9B98-77D0-474C-9249-FE398B0DF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7585" y="4446259"/>
            <a:ext cx="3093590" cy="160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086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E80C4F-41F6-4597-A298-2FB1A068F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34" y="6858000"/>
            <a:ext cx="10515600" cy="1325563"/>
          </a:xfrm>
        </p:spPr>
        <p:txBody>
          <a:bodyPr>
            <a:normAutofit/>
          </a:bodyPr>
          <a:lstStyle/>
          <a:p>
            <a:r>
              <a:rPr lang="cs-CZ" sz="6600" b="1" dirty="0">
                <a:latin typeface="Oswald" pitchFamily="2" charset="-18"/>
              </a:rPr>
              <a:t>2D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EE01FE5B-23A9-4518-B695-EB9A64C94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6300" cy="908762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1840FE4-46FA-4842-AF40-6C13B00A1136}"/>
              </a:ext>
            </a:extLst>
          </p:cNvPr>
          <p:cNvSpPr txBox="1"/>
          <p:nvPr/>
        </p:nvSpPr>
        <p:spPr>
          <a:xfrm>
            <a:off x="5442058" y="2531409"/>
            <a:ext cx="19623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6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2D</a:t>
            </a:r>
          </a:p>
        </p:txBody>
      </p:sp>
    </p:spTree>
    <p:extLst>
      <p:ext uri="{BB962C8B-B14F-4D97-AF65-F5344CB8AC3E}">
        <p14:creationId xmlns:p14="http://schemas.microsoft.com/office/powerpoint/2010/main" val="1264423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Zdeněk Miler dětem: krtek a ti druzí — ČT24 — Česká televize">
            <a:extLst>
              <a:ext uri="{FF2B5EF4-FFF2-40B4-BE49-F238E27FC236}">
                <a16:creationId xmlns:a16="http://schemas.microsoft.com/office/drawing/2014/main" id="{43B8ABEF-DF2B-4C46-81E0-C379E0BBC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 bwMode="auto">
          <a:xfrm>
            <a:off x="-3047" y="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D89CAE-CC4D-4769-A5AD-31538D56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Oswald" pitchFamily="2" charset="-18"/>
              </a:rPr>
              <a:t>TRADIČNÍ</a:t>
            </a:r>
            <a:br>
              <a:rPr lang="cs-CZ" sz="4000" b="1" dirty="0">
                <a:latin typeface="Oswald" pitchFamily="2" charset="-18"/>
              </a:rPr>
            </a:br>
            <a:r>
              <a:rPr lang="cs-CZ" sz="4000" b="1" dirty="0">
                <a:latin typeface="Oswald" pitchFamily="2" charset="-18"/>
              </a:rPr>
              <a:t>KRESLENÁ ANIMACE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6890EA-7D4A-4B8D-8F9D-5EA2AFF16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6964" y="2265037"/>
            <a:ext cx="5082308" cy="4385108"/>
          </a:xfrm>
        </p:spPr>
        <p:txBody>
          <a:bodyPr>
            <a:normAutofit fontScale="92500" lnSpcReduction="20000"/>
          </a:bodyPr>
          <a:lstStyle/>
          <a:p>
            <a:r>
              <a:rPr lang="cs-CZ" sz="1300" i="1" dirty="0">
                <a:latin typeface="Myriad Pro" panose="020B0503030403020204" pitchFamily="34" charset="0"/>
              </a:rPr>
              <a:t>HAND-DRAW ANIMATION, ANIMATED DRAWING</a:t>
            </a:r>
          </a:p>
          <a:p>
            <a:r>
              <a:rPr lang="cs-CZ" sz="1300" dirty="0">
                <a:latin typeface="Myriad Pro" panose="020B0503030403020204" pitchFamily="34" charset="0"/>
              </a:rPr>
              <a:t>JEDNA Z NEJSTARŠÍCH A NEJVÍC UŽÍVANÝCH TECHNIK.</a:t>
            </a:r>
          </a:p>
          <a:p>
            <a:r>
              <a:rPr lang="cs-CZ" sz="1300" dirty="0">
                <a:latin typeface="Myriad Pro" panose="020B0503030403020204" pitchFamily="34" charset="0"/>
              </a:rPr>
              <a:t>JEDNOTLIVÉ FÁZE POHYBU JSOU KRESLENY NA PAPÍRY, KTERÉ JSOU PROSVĚTLOVÁNY PROSVĚTLOVACÍM STOLEM (TZV. PROSVĚTLOVÁKEM). </a:t>
            </a:r>
          </a:p>
          <a:p>
            <a:r>
              <a:rPr lang="cs-CZ" sz="1300" dirty="0">
                <a:latin typeface="Myriad Pro" panose="020B0503030403020204" pitchFamily="34" charset="0"/>
              </a:rPr>
              <a:t>ŠIROKÉ STYLOVÉ MOŽNOSTI DÍKY VELKÉ ŠKÁLE MATERIÁLŮ – PASTELKY, VOSKOVKY, TUŽKA ATD. </a:t>
            </a:r>
          </a:p>
          <a:p>
            <a:r>
              <a:rPr lang="cs-CZ" sz="1300" dirty="0">
                <a:latin typeface="Myriad Pro" panose="020B0503030403020204" pitchFamily="34" charset="0"/>
              </a:rPr>
              <a:t>DÍKY SILNÉMU SVĚTLU PROBLÉMY SE ZRAKEM. VE 20. LETECH 20. STOLETÍ PŘÍCHOD CELULOIDOVÁ FÓLIE-PRŮHLEDNÉHO PAPÍRU, KTERÝ NEVYŽADOVAL NA PROSVĚTLENÍ TAK SILNÉ SVĚTLO.</a:t>
            </a:r>
          </a:p>
          <a:p>
            <a:r>
              <a:rPr lang="cs-CZ" sz="1300" dirty="0">
                <a:latin typeface="Myriad Pro" panose="020B0503030403020204" pitchFamily="34" charset="0"/>
              </a:rPr>
              <a:t>POSTUPNĚ SE TAK DÍKY CELULOIDOVÉ FÓLII A ULTRAFANU MOHLY KRESLIT ZVLÁŠŤ POZADÍ A PŘIDÁVAT HLOUBKY ZÁBĚRŮM. </a:t>
            </a:r>
          </a:p>
          <a:p>
            <a:r>
              <a:rPr lang="cs-CZ" sz="1300" dirty="0">
                <a:latin typeface="Myriad Pro" panose="020B0503030403020204" pitchFamily="34" charset="0"/>
              </a:rPr>
              <a:t>NEJUŽÍVANĚJŠÍ PRO REKLAMNÍ SNÍMKY, VÝUKOVÉ FILMY. V MINULOSTI JEDNA Z NEJRYCHLEJŠÍCH A FINANČNĚ NENÁKLADNÝCH TECHNIK.</a:t>
            </a:r>
          </a:p>
          <a:p>
            <a:r>
              <a:rPr lang="cs-CZ" sz="1300" dirty="0">
                <a:latin typeface="Myriad Pro" panose="020B0503030403020204" pitchFamily="34" charset="0"/>
              </a:rPr>
              <a:t>LZE  PODLE ZPŮSOBU ANIMOVÁNÍ DĚLIT NA ABSOLUTNÍ/TOTÁLNÍ (</a:t>
            </a:r>
            <a:r>
              <a:rPr lang="cs-CZ" sz="1300" i="1" dirty="0">
                <a:latin typeface="Myriad Pro" panose="020B0503030403020204" pitchFamily="34" charset="0"/>
              </a:rPr>
              <a:t>FULL/TOTAL ANIMATION) </a:t>
            </a:r>
            <a:r>
              <a:rPr lang="cs-CZ" sz="1300" dirty="0">
                <a:latin typeface="Myriad Pro" panose="020B0503030403020204" pitchFamily="34" charset="0"/>
              </a:rPr>
              <a:t>A LIMITOVANOU/OMEZENOU </a:t>
            </a:r>
            <a:r>
              <a:rPr lang="cs-CZ" sz="1300" i="1" dirty="0">
                <a:latin typeface="Myriad Pro" panose="020B0503030403020204" pitchFamily="34" charset="0"/>
              </a:rPr>
              <a:t>(LIMITED ANIMATION)</a:t>
            </a:r>
            <a:r>
              <a:rPr lang="cs-CZ" sz="1300" dirty="0">
                <a:latin typeface="Myriad Pro" panose="020B0503030403020204" pitchFamily="34" charset="0"/>
              </a:rPr>
              <a:t>. </a:t>
            </a:r>
          </a:p>
          <a:p>
            <a:r>
              <a:rPr lang="cs-CZ" sz="1300" dirty="0">
                <a:latin typeface="Myriad Pro" panose="020B0503030403020204" pitchFamily="34" charset="0"/>
              </a:rPr>
              <a:t>MNOHO ZPŮSOBŮ FÁZOVÁNÍ.</a:t>
            </a:r>
          </a:p>
          <a:p>
            <a:r>
              <a:rPr lang="cs-CZ" sz="1300" dirty="0">
                <a:latin typeface="Myriad Pro" panose="020B0503030403020204" pitchFamily="34" charset="0"/>
              </a:rPr>
              <a:t>SILNÁ VÝTVARNÁ STOPA.</a:t>
            </a:r>
          </a:p>
          <a:p>
            <a:r>
              <a:rPr lang="cs-CZ" sz="1300" dirty="0">
                <a:latin typeface="Myriad Pro" panose="020B0503030403020204" pitchFamily="34" charset="0"/>
              </a:rPr>
              <a:t>PŘÍKLAD: </a:t>
            </a:r>
            <a:r>
              <a:rPr lang="cs-CZ" sz="1300" i="1" dirty="0">
                <a:latin typeface="Myriad Pro" panose="020B0503030403020204" pitchFamily="34" charset="0"/>
              </a:rPr>
              <a:t>MACH A ŠEBESTOVÁ </a:t>
            </a:r>
            <a:r>
              <a:rPr lang="cs-CZ" sz="1300" dirty="0">
                <a:latin typeface="Myriad Pro" panose="020B0503030403020204" pitchFamily="34" charset="0"/>
              </a:rPr>
              <a:t>(1976, MILOŠ MACOUREK, ADOLF BORN, JAROSLAV DOUBRAVA), </a:t>
            </a:r>
            <a:r>
              <a:rPr lang="cs-CZ" sz="1300" i="1" dirty="0">
                <a:latin typeface="Myriad Pro" panose="020B0503030403020204" pitchFamily="34" charset="0"/>
              </a:rPr>
              <a:t>MAXIPES FÍK </a:t>
            </a:r>
            <a:r>
              <a:rPr lang="cs-CZ" sz="1300" dirty="0">
                <a:latin typeface="Myriad Pro" panose="020B0503030403020204" pitchFamily="34" charset="0"/>
              </a:rPr>
              <a:t>(1975, VÁCLAV BEDŘICH), </a:t>
            </a:r>
            <a:r>
              <a:rPr lang="cs-CZ" sz="1300" i="1" dirty="0">
                <a:latin typeface="Myriad Pro" panose="020B0503030403020204" pitchFamily="34" charset="0"/>
              </a:rPr>
              <a:t>O KRTKOVI </a:t>
            </a:r>
            <a:r>
              <a:rPr lang="cs-CZ" sz="1300" dirty="0">
                <a:latin typeface="Myriad Pro" panose="020B0503030403020204" pitchFamily="34" charset="0"/>
              </a:rPr>
              <a:t>(1957-2002, ZDENĚK MILER), </a:t>
            </a:r>
            <a:r>
              <a:rPr lang="cs-CZ" sz="1300" i="1" dirty="0">
                <a:latin typeface="Myriad Pro" panose="020B0503030403020204" pitchFamily="34" charset="0"/>
              </a:rPr>
              <a:t>PÉRÁK A SS </a:t>
            </a:r>
            <a:r>
              <a:rPr lang="cs-CZ" sz="1300" dirty="0">
                <a:latin typeface="Myriad Pro" panose="020B0503030403020204" pitchFamily="34" charset="0"/>
              </a:rPr>
              <a:t>(1946, JIŘÍ TRNKA) </a:t>
            </a:r>
            <a:r>
              <a:rPr lang="cs-CZ" sz="1300" i="1" dirty="0">
                <a:latin typeface="Myriad Pro" panose="020B0503030403020204" pitchFamily="34" charset="0"/>
              </a:rPr>
              <a:t>SNĚHURKA A SEDM TRPASLÍKŮ </a:t>
            </a:r>
            <a:r>
              <a:rPr lang="cs-CZ" sz="1300" dirty="0">
                <a:latin typeface="Myriad Pro" panose="020B0503030403020204" pitchFamily="34" charset="0"/>
              </a:rPr>
              <a:t>(1937, WALT DISNEY, DAVID HAND…)</a:t>
            </a:r>
          </a:p>
          <a:p>
            <a:pPr marL="0" indent="0">
              <a:buNone/>
            </a:pPr>
            <a:endParaRPr lang="cs-CZ" sz="1000" dirty="0">
              <a:latin typeface="Myriad Pro" panose="020B0503030403020204" pitchFamily="34" charset="0"/>
            </a:endParaRPr>
          </a:p>
          <a:p>
            <a:endParaRPr lang="cs-CZ" sz="1000" dirty="0">
              <a:latin typeface="Myriad Pro" panose="020B0503030403020204" pitchFamily="34" charset="0"/>
            </a:endParaRPr>
          </a:p>
          <a:p>
            <a:endParaRPr lang="cs-CZ" sz="1000" dirty="0">
              <a:latin typeface="Myriad Pro" panose="020B0503030403020204" pitchFamily="34" charset="0"/>
            </a:endParaRPr>
          </a:p>
          <a:p>
            <a:endParaRPr lang="cs-CZ" sz="1000" i="1" dirty="0">
              <a:latin typeface="Oswald" pitchFamily="2" charset="-18"/>
            </a:endParaRPr>
          </a:p>
          <a:p>
            <a:endParaRPr lang="cs-CZ" sz="1000" i="1" dirty="0"/>
          </a:p>
        </p:txBody>
      </p:sp>
    </p:spTree>
    <p:extLst>
      <p:ext uri="{BB962C8B-B14F-4D97-AF65-F5344CB8AC3E}">
        <p14:creationId xmlns:p14="http://schemas.microsoft.com/office/powerpoint/2010/main" val="3949481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DF3DA7-5DDE-4138-8301-575264C4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601460" cy="2452687"/>
          </a:xfrm>
        </p:spPr>
        <p:txBody>
          <a:bodyPr anchor="ctr">
            <a:normAutofit/>
          </a:bodyPr>
          <a:lstStyle/>
          <a:p>
            <a:r>
              <a:rPr lang="cs-CZ" sz="3600" dirty="0">
                <a:latin typeface="Arial Black" panose="020B0A04020102020204" pitchFamily="34" charset="0"/>
              </a:rPr>
              <a:t>POČÍTAČOVÁ KRESLENÁ</a:t>
            </a:r>
          </a:p>
        </p:txBody>
      </p:sp>
      <p:pic>
        <p:nvPicPr>
          <p:cNvPr id="1026" name="Picture 2" descr="Sh_t Happens (2019) | ČSFD.cz">
            <a:extLst>
              <a:ext uri="{FF2B5EF4-FFF2-40B4-BE49-F238E27FC236}">
                <a16:creationId xmlns:a16="http://schemas.microsoft.com/office/drawing/2014/main" id="{2F7325EE-4734-4631-A99B-092946125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8" b="29625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A2DC38-780C-4765-8C0A-0C7A1BF95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 lnSpcReduction="10000"/>
          </a:bodyPr>
          <a:lstStyle/>
          <a:p>
            <a:r>
              <a:rPr lang="cs-CZ" sz="1100" dirty="0">
                <a:latin typeface="Myriad Pro" panose="020B0503030403020204" pitchFamily="34" charset="0"/>
              </a:rPr>
              <a:t>NA STEJNÉM PRINCIPU JAKO TRADIČNÍ, ALE NEKRESLENÍ SE NA PRŮHLEDNÉ PAPÍRY A PROSVĚTLOVACÍ STŮL. TUHLE POZICI ZASTÁVÁ POČÍTAČOVÝ PROGRAM. KRESLÍ SE PŘES TABLET.</a:t>
            </a:r>
          </a:p>
          <a:p>
            <a:r>
              <a:rPr lang="cs-CZ" sz="1100" dirty="0">
                <a:latin typeface="Myriad Pro" panose="020B0503030403020204" pitchFamily="34" charset="0"/>
              </a:rPr>
              <a:t>V SOUČASNÉ DOBĚ SE JEDNÁ HLAVNĚ O PROGRAMY: TVPAINT (STARŠÍ, ALE POUŽÍVALY I VELKÁ STUDIA) A ADOBE ANIMATE (DŘÍVE FLASH)</a:t>
            </a:r>
          </a:p>
          <a:p>
            <a:r>
              <a:rPr lang="cs-CZ" sz="1100" dirty="0">
                <a:latin typeface="Myriad Pro" panose="020B0503030403020204" pitchFamily="34" charset="0"/>
              </a:rPr>
              <a:t>LZE KOUPIT NEBO VYTVOŘIT NESPOČET TAHŮ DIGITÁLNÍCH ŠTĚTCŮ. </a:t>
            </a:r>
          </a:p>
          <a:p>
            <a:r>
              <a:rPr lang="cs-CZ" sz="1100" dirty="0">
                <a:latin typeface="Myriad Pro" panose="020B0503030403020204" pitchFamily="34" charset="0"/>
              </a:rPr>
              <a:t>PRÁCE JE RYCHLEJŠÍ, PROTOŽE MŮŽETE POTŘEBNÉ SNÍMKY NEBO ČÁSTI KOPÍROVAT, VRÁTIT ZPĚT CHYBY ANIŽ BYSTE MUSELI PŘEKRESLOVAT ATD. </a:t>
            </a:r>
          </a:p>
          <a:p>
            <a:r>
              <a:rPr lang="cs-CZ" sz="1100" dirty="0">
                <a:latin typeface="Myriad Pro" panose="020B0503030403020204" pitchFamily="34" charset="0"/>
              </a:rPr>
              <a:t>POČÍTAČOVÁ ANIMACE ČASTO NAPODOBUJE TRADIČNÍ TECHNIKY A ROZMAZÁVÁ HRANICE MEZI RUČNÍM A POČÍTAČOVÝM.  U PŘÍPADU </a:t>
            </a:r>
            <a:r>
              <a:rPr lang="cs-CZ" sz="1100" i="1" dirty="0">
                <a:latin typeface="Myriad Pro" panose="020B0503030403020204" pitchFamily="34" charset="0"/>
              </a:rPr>
              <a:t>KLAUS </a:t>
            </a:r>
            <a:r>
              <a:rPr lang="cs-CZ" sz="1100" dirty="0">
                <a:latin typeface="Myriad Pro" panose="020B0503030403020204" pitchFamily="34" charset="0"/>
              </a:rPr>
              <a:t>(2019) UŽ ANIMACE VE 2D VYPADÁ DOKONCE JAKO 3D.</a:t>
            </a:r>
          </a:p>
          <a:p>
            <a:r>
              <a:rPr lang="cs-CZ" sz="1100" dirty="0">
                <a:latin typeface="Myriad Pro" panose="020B0503030403020204" pitchFamily="34" charset="0"/>
              </a:rPr>
              <a:t>PŘÍKLADY: VĚTŠINA ZNÁMÝCH ANIMOVANÝCH CELOVEČERÁKŮ, ALE I NETFLIX FILM </a:t>
            </a:r>
            <a:r>
              <a:rPr lang="cs-CZ" sz="1100" i="1" dirty="0">
                <a:latin typeface="Myriad Pro" panose="020B0503030403020204" pitchFamily="34" charset="0"/>
              </a:rPr>
              <a:t>KLAUS </a:t>
            </a:r>
            <a:r>
              <a:rPr lang="cs-CZ" sz="1100" dirty="0">
                <a:latin typeface="Myriad Pro" panose="020B0503030403020204" pitchFamily="34" charset="0"/>
              </a:rPr>
              <a:t>(2019, SERGIO PABLOS). Z ČESKÝCH PAK </a:t>
            </a:r>
            <a:r>
              <a:rPr lang="cs-CZ" sz="1100" i="1" dirty="0">
                <a:latin typeface="Myriad Pro" panose="020B0503030403020204" pitchFamily="34" charset="0"/>
              </a:rPr>
              <a:t>TRAMVAJ </a:t>
            </a:r>
            <a:r>
              <a:rPr lang="cs-CZ" sz="1100" dirty="0">
                <a:latin typeface="Myriad Pro" panose="020B0503030403020204" pitchFamily="34" charset="0"/>
              </a:rPr>
              <a:t>(2012, MICHAELA PAVLÁTOVÁ), </a:t>
            </a:r>
            <a:r>
              <a:rPr lang="cs-CZ" sz="1100" i="1" dirty="0">
                <a:latin typeface="Myriad Pro" panose="020B0503030403020204" pitchFamily="34" charset="0"/>
              </a:rPr>
              <a:t>SH_T HAPPENS </a:t>
            </a:r>
            <a:r>
              <a:rPr lang="cs-CZ" sz="1100" dirty="0">
                <a:latin typeface="Myriad Pro" panose="020B0503030403020204" pitchFamily="34" charset="0"/>
              </a:rPr>
              <a:t>(2019, DAVID ŠTUMPF, MICHAELA MIHÁLYOVÁ), 21. 10. PREMIÉRA </a:t>
            </a:r>
            <a:r>
              <a:rPr lang="cs-CZ" sz="1100" i="1" dirty="0">
                <a:latin typeface="Myriad Pro" panose="020B0503030403020204" pitchFamily="34" charset="0"/>
              </a:rPr>
              <a:t>MOJE SLUNCE MAD </a:t>
            </a:r>
            <a:r>
              <a:rPr lang="cs-CZ" sz="1100" dirty="0">
                <a:latin typeface="Myriad Pro" panose="020B0503030403020204" pitchFamily="34" charset="0"/>
              </a:rPr>
              <a:t>(2021, MICHAELA PAVLÁTOVÁ).</a:t>
            </a:r>
          </a:p>
        </p:txBody>
      </p:sp>
    </p:spTree>
    <p:extLst>
      <p:ext uri="{BB962C8B-B14F-4D97-AF65-F5344CB8AC3E}">
        <p14:creationId xmlns:p14="http://schemas.microsoft.com/office/powerpoint/2010/main" val="18200836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2936</TotalTime>
  <Words>2482</Words>
  <Application>Microsoft Office PowerPoint</Application>
  <PresentationFormat>Širokoúhlá obrazovka</PresentationFormat>
  <Paragraphs>229</Paragraphs>
  <Slides>53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0" baseType="lpstr">
      <vt:lpstr>Arial</vt:lpstr>
      <vt:lpstr>Arial Black</vt:lpstr>
      <vt:lpstr>Calibri</vt:lpstr>
      <vt:lpstr>Calibri Light</vt:lpstr>
      <vt:lpstr>Myriad Pro</vt:lpstr>
      <vt:lpstr>Oswald</vt:lpstr>
      <vt:lpstr>Motiv Office</vt:lpstr>
      <vt:lpstr>Prezentace aplikace PowerPoint</vt:lpstr>
      <vt:lpstr>Prezentace aplikace PowerPoint</vt:lpstr>
      <vt:lpstr>ROZDĚLENÍ TECHNIK</vt:lpstr>
      <vt:lpstr>Prezentace aplikace PowerPoint</vt:lpstr>
      <vt:lpstr>ANIMACE OD ROKU NULA</vt:lpstr>
      <vt:lpstr>Prezentace aplikace PowerPoint</vt:lpstr>
      <vt:lpstr>2D</vt:lpstr>
      <vt:lpstr>TRADIČNÍ KRESLENÁ ANIMACE</vt:lpstr>
      <vt:lpstr>POČÍTAČOVÁ KRESLENÁ</vt:lpstr>
      <vt:lpstr>PLOŠKOVÁ ANIMACE</vt:lpstr>
      <vt:lpstr>Prezentace aplikace PowerPoint</vt:lpstr>
      <vt:lpstr>Prezentace aplikace PowerPoint</vt:lpstr>
      <vt:lpstr>Prezentace aplikace PowerPoint</vt:lpstr>
      <vt:lpstr>Prezentace aplikace PowerPoint</vt:lpstr>
      <vt:lpstr>PÍSEČNÁ ANIMACE</vt:lpstr>
      <vt:lpstr>Prezentace aplikace PowerPoint</vt:lpstr>
      <vt:lpstr>Prezentace aplikace PowerPoint</vt:lpstr>
      <vt:lpstr>ANIMACE NA SKLO</vt:lpstr>
      <vt:lpstr>Prezentace aplikace PowerPoint</vt:lpstr>
      <vt:lpstr>ANIMACE NA FILM</vt:lpstr>
      <vt:lpstr>Prezentace aplikace PowerPoint</vt:lpstr>
      <vt:lpstr>Prezentace aplikace PowerPoint</vt:lpstr>
      <vt:lpstr>ODMAZÁVANÁ ANIMACE</vt:lpstr>
      <vt:lpstr>KOLÁŽ</vt:lpstr>
      <vt:lpstr>NA HRANICI MEZI 2D A 3D</vt:lpstr>
      <vt:lpstr>RELIÉFNÍ </vt:lpstr>
      <vt:lpstr>Prezentace aplikace PowerPoint</vt:lpstr>
      <vt:lpstr>STRATA-CUT</vt:lpstr>
      <vt:lpstr>Prezentace aplikace PowerPoint</vt:lpstr>
      <vt:lpstr>PHONOTROP</vt:lpstr>
      <vt:lpstr>Prezentace aplikace PowerPoint</vt:lpstr>
      <vt:lpstr>Prezentace aplikace PowerPoint</vt:lpstr>
      <vt:lpstr>Prezentace aplikace PowerPoint</vt:lpstr>
      <vt:lpstr>Prezentace aplikace PowerPoint</vt:lpstr>
      <vt:lpstr>FLIPBOOK</vt:lpstr>
      <vt:lpstr>Prezentace aplikace PowerPoint</vt:lpstr>
      <vt:lpstr>ŠPENDLÍKOVÁ</vt:lpstr>
      <vt:lpstr>Prezentace aplikace PowerPoint</vt:lpstr>
      <vt:lpstr>VYŠÍVANÁ</vt:lpstr>
      <vt:lpstr>Prezentace aplikace PowerPoint</vt:lpstr>
      <vt:lpstr>ROTOSKOPIE</vt:lpstr>
      <vt:lpstr>ANIMACE NA ZDI </vt:lpstr>
      <vt:lpstr>3D</vt:lpstr>
      <vt:lpstr>STOP-MOTION</vt:lpstr>
      <vt:lpstr>LOUTKOVÁ</vt:lpstr>
      <vt:lpstr>PLASTELÍNA</vt:lpstr>
      <vt:lpstr>PIXILAXE</vt:lpstr>
      <vt:lpstr>DIGITÁLNÍ 3D</vt:lpstr>
      <vt:lpstr>CHUCKIMATION</vt:lpstr>
      <vt:lpstr>Totální animace</vt:lpstr>
      <vt:lpstr>Prezentace aplikace PowerPoint</vt:lpstr>
      <vt:lpstr>OMEZENÁ ANIMACE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Dita</dc:creator>
  <cp:lastModifiedBy>Dita Stuchlíková</cp:lastModifiedBy>
  <cp:revision>23</cp:revision>
  <dcterms:created xsi:type="dcterms:W3CDTF">2021-10-03T16:04:11Z</dcterms:created>
  <dcterms:modified xsi:type="dcterms:W3CDTF">2022-05-18T11:17:09Z</dcterms:modified>
</cp:coreProperties>
</file>